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6" r:id="rId2"/>
    <p:sldId id="360" r:id="rId3"/>
    <p:sldId id="303" r:id="rId4"/>
    <p:sldId id="299" r:id="rId5"/>
    <p:sldId id="354" r:id="rId6"/>
    <p:sldId id="355" r:id="rId7"/>
    <p:sldId id="356" r:id="rId8"/>
    <p:sldId id="353" r:id="rId9"/>
    <p:sldId id="271" r:id="rId10"/>
    <p:sldId id="270" r:id="rId11"/>
    <p:sldId id="272" r:id="rId12"/>
    <p:sldId id="273" r:id="rId13"/>
    <p:sldId id="361" r:id="rId14"/>
    <p:sldId id="362" r:id="rId15"/>
    <p:sldId id="363" r:id="rId16"/>
    <p:sldId id="369" r:id="rId17"/>
    <p:sldId id="364" r:id="rId18"/>
    <p:sldId id="370" r:id="rId19"/>
    <p:sldId id="365" r:id="rId20"/>
    <p:sldId id="366" r:id="rId21"/>
    <p:sldId id="367" r:id="rId22"/>
    <p:sldId id="358" r:id="rId23"/>
    <p:sldId id="289" r:id="rId24"/>
    <p:sldId id="259" r:id="rId25"/>
    <p:sldId id="297" r:id="rId26"/>
    <p:sldId id="260" r:id="rId27"/>
    <p:sldId id="292" r:id="rId28"/>
    <p:sldId id="257" r:id="rId29"/>
    <p:sldId id="294" r:id="rId30"/>
    <p:sldId id="263" r:id="rId31"/>
    <p:sldId id="264" r:id="rId32"/>
    <p:sldId id="265" r:id="rId33"/>
    <p:sldId id="266" r:id="rId34"/>
    <p:sldId id="286" r:id="rId35"/>
    <p:sldId id="267" r:id="rId36"/>
    <p:sldId id="268" r:id="rId37"/>
    <p:sldId id="277" r:id="rId38"/>
    <p:sldId id="285" r:id="rId39"/>
    <p:sldId id="352" r:id="rId40"/>
    <p:sldId id="262" r:id="rId41"/>
    <p:sldId id="293" r:id="rId42"/>
    <p:sldId id="290" r:id="rId43"/>
    <p:sldId id="307" r:id="rId44"/>
    <p:sldId id="308" r:id="rId45"/>
    <p:sldId id="309" r:id="rId46"/>
    <p:sldId id="310" r:id="rId47"/>
    <p:sldId id="371" r:id="rId48"/>
    <p:sldId id="279" r:id="rId49"/>
    <p:sldId id="335" r:id="rId50"/>
    <p:sldId id="336" r:id="rId51"/>
    <p:sldId id="331" r:id="rId52"/>
    <p:sldId id="282" r:id="rId53"/>
    <p:sldId id="337" r:id="rId54"/>
    <p:sldId id="338" r:id="rId55"/>
    <p:sldId id="339" r:id="rId56"/>
    <p:sldId id="332" r:id="rId57"/>
    <p:sldId id="334" r:id="rId58"/>
    <p:sldId id="340" r:id="rId59"/>
    <p:sldId id="341" r:id="rId60"/>
    <p:sldId id="342" r:id="rId61"/>
    <p:sldId id="281" r:id="rId62"/>
    <p:sldId id="298" r:id="rId63"/>
    <p:sldId id="333" r:id="rId64"/>
    <p:sldId id="343" r:id="rId65"/>
    <p:sldId id="300" r:id="rId66"/>
    <p:sldId id="324" r:id="rId67"/>
    <p:sldId id="329" r:id="rId68"/>
    <p:sldId id="344" r:id="rId69"/>
    <p:sldId id="330" r:id="rId70"/>
    <p:sldId id="345" r:id="rId71"/>
    <p:sldId id="261" r:id="rId72"/>
    <p:sldId id="346" r:id="rId73"/>
    <p:sldId id="347" r:id="rId74"/>
    <p:sldId id="348" r:id="rId75"/>
    <p:sldId id="283" r:id="rId76"/>
    <p:sldId id="349" r:id="rId77"/>
    <p:sldId id="350" r:id="rId78"/>
    <p:sldId id="351" r:id="rId79"/>
    <p:sldId id="278" r:id="rId80"/>
    <p:sldId id="302"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86"/>
    <p:restoredTop sz="91565"/>
  </p:normalViewPr>
  <p:slideViewPr>
    <p:cSldViewPr snapToGrid="0" snapToObjects="1">
      <p:cViewPr varScale="1">
        <p:scale>
          <a:sx n="117" d="100"/>
          <a:sy n="117" d="100"/>
        </p:scale>
        <p:origin x="93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D238F-C13A-7E4E-AF4F-F9F0C2A207DD}" type="datetimeFigureOut">
              <a:rPr lang="en-US" smtClean="0"/>
              <a:t>8/25/25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1EEA7-1181-0F43-AE07-4B409C6014E7}" type="slidenum">
              <a:rPr lang="en-US" smtClean="0"/>
              <a:t>‹#›</a:t>
            </a:fld>
            <a:endParaRPr lang="en-US"/>
          </a:p>
        </p:txBody>
      </p:sp>
    </p:spTree>
    <p:extLst>
      <p:ext uri="{BB962C8B-B14F-4D97-AF65-F5344CB8AC3E}">
        <p14:creationId xmlns:p14="http://schemas.microsoft.com/office/powerpoint/2010/main" val="705843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AEFF7-1CCA-ED4D-923F-9B5F77940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B26BE-2997-6C9A-C7A0-DDB827BCF0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CF8AB4C-D7EA-3929-488F-3361FD5BA0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465F8E-99F9-3E25-8A98-A2C3130EFD2C}"/>
              </a:ext>
            </a:extLst>
          </p:cNvPr>
          <p:cNvSpPr>
            <a:spLocks noGrp="1"/>
          </p:cNvSpPr>
          <p:nvPr>
            <p:ph type="sldNum" sz="quarter" idx="10"/>
          </p:nvPr>
        </p:nvSpPr>
        <p:spPr/>
        <p:txBody>
          <a:bodyPr/>
          <a:lstStyle/>
          <a:p>
            <a:fld id="{53270906-0546-469F-A821-B88622ED75C7}" type="slidenum">
              <a:rPr lang="en-US" smtClean="0"/>
              <a:t>2</a:t>
            </a:fld>
            <a:endParaRPr lang="en-US"/>
          </a:p>
        </p:txBody>
      </p:sp>
    </p:spTree>
    <p:extLst>
      <p:ext uri="{BB962C8B-B14F-4D97-AF65-F5344CB8AC3E}">
        <p14:creationId xmlns:p14="http://schemas.microsoft.com/office/powerpoint/2010/main" val="3879141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Talk about vaccines, immigration,</a:t>
            </a:r>
            <a:r>
              <a:rPr lang="en-US" baseline="0" dirty="0"/>
              <a:t> tax policy, conservation, global warming, teaching</a:t>
            </a:r>
            <a:endParaRPr lang="en-US" dirty="0"/>
          </a:p>
        </p:txBody>
      </p:sp>
      <p:sp>
        <p:nvSpPr>
          <p:cNvPr id="4" name="Slide Number Placeholder 3"/>
          <p:cNvSpPr>
            <a:spLocks noGrp="1"/>
          </p:cNvSpPr>
          <p:nvPr>
            <p:ph type="sldNum" sz="quarter" idx="10"/>
          </p:nvPr>
        </p:nvSpPr>
        <p:spPr/>
        <p:txBody>
          <a:bodyPr/>
          <a:lstStyle/>
          <a:p>
            <a:fld id="{0DE1EEA7-1181-0F43-AE07-4B409C6014E7}" type="slidenum">
              <a:rPr lang="en-US" smtClean="0"/>
              <a:t>24</a:t>
            </a:fld>
            <a:endParaRPr lang="en-US"/>
          </a:p>
        </p:txBody>
      </p:sp>
    </p:spTree>
    <p:extLst>
      <p:ext uri="{BB962C8B-B14F-4D97-AF65-F5344CB8AC3E}">
        <p14:creationId xmlns:p14="http://schemas.microsoft.com/office/powerpoint/2010/main" val="415971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Talk about vaccines, immigration,</a:t>
            </a:r>
            <a:r>
              <a:rPr lang="en-US" baseline="0" dirty="0"/>
              <a:t> tax policy, conservation, global warming, teaching</a:t>
            </a:r>
            <a:endParaRPr lang="en-US" dirty="0"/>
          </a:p>
        </p:txBody>
      </p:sp>
      <p:sp>
        <p:nvSpPr>
          <p:cNvPr id="4" name="Slide Number Placeholder 3"/>
          <p:cNvSpPr>
            <a:spLocks noGrp="1"/>
          </p:cNvSpPr>
          <p:nvPr>
            <p:ph type="sldNum" sz="quarter" idx="10"/>
          </p:nvPr>
        </p:nvSpPr>
        <p:spPr/>
        <p:txBody>
          <a:bodyPr/>
          <a:lstStyle/>
          <a:p>
            <a:fld id="{0DE1EEA7-1181-0F43-AE07-4B409C6014E7}" type="slidenum">
              <a:rPr lang="en-US" smtClean="0"/>
              <a:t>25</a:t>
            </a:fld>
            <a:endParaRPr lang="en-US"/>
          </a:p>
        </p:txBody>
      </p:sp>
    </p:spTree>
    <p:extLst>
      <p:ext uri="{BB962C8B-B14F-4D97-AF65-F5344CB8AC3E}">
        <p14:creationId xmlns:p14="http://schemas.microsoft.com/office/powerpoint/2010/main" val="560969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1EEA7-1181-0F43-AE07-4B409C6014E7}" type="slidenum">
              <a:rPr lang="en-US" smtClean="0"/>
              <a:t>43</a:t>
            </a:fld>
            <a:endParaRPr lang="en-US"/>
          </a:p>
        </p:txBody>
      </p:sp>
    </p:spTree>
    <p:extLst>
      <p:ext uri="{BB962C8B-B14F-4D97-AF65-F5344CB8AC3E}">
        <p14:creationId xmlns:p14="http://schemas.microsoft.com/office/powerpoint/2010/main" val="1850051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1EEA7-1181-0F43-AE07-4B409C6014E7}" type="slidenum">
              <a:rPr lang="en-US" smtClean="0"/>
              <a:t>44</a:t>
            </a:fld>
            <a:endParaRPr lang="en-US"/>
          </a:p>
        </p:txBody>
      </p:sp>
    </p:spTree>
    <p:extLst>
      <p:ext uri="{BB962C8B-B14F-4D97-AF65-F5344CB8AC3E}">
        <p14:creationId xmlns:p14="http://schemas.microsoft.com/office/powerpoint/2010/main" val="1821762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1EEA7-1181-0F43-AE07-4B409C6014E7}" type="slidenum">
              <a:rPr lang="en-US" smtClean="0"/>
              <a:t>45</a:t>
            </a:fld>
            <a:endParaRPr lang="en-US"/>
          </a:p>
        </p:txBody>
      </p:sp>
    </p:spTree>
    <p:extLst>
      <p:ext uri="{BB962C8B-B14F-4D97-AF65-F5344CB8AC3E}">
        <p14:creationId xmlns:p14="http://schemas.microsoft.com/office/powerpoint/2010/main" val="244926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1EEA7-1181-0F43-AE07-4B409C6014E7}" type="slidenum">
              <a:rPr lang="en-US" smtClean="0"/>
              <a:t>46</a:t>
            </a:fld>
            <a:endParaRPr lang="en-US"/>
          </a:p>
        </p:txBody>
      </p:sp>
    </p:spTree>
    <p:extLst>
      <p:ext uri="{BB962C8B-B14F-4D97-AF65-F5344CB8AC3E}">
        <p14:creationId xmlns:p14="http://schemas.microsoft.com/office/powerpoint/2010/main" val="3522725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DC9DE-E3B5-74D0-1801-6333CD315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65C1AB-4679-1BDA-EA49-39FED19E86F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2F88E74-6424-8A44-2D5F-4A7F774818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325AFE-5266-8FF0-5563-EB3562A5305B}"/>
              </a:ext>
            </a:extLst>
          </p:cNvPr>
          <p:cNvSpPr>
            <a:spLocks noGrp="1"/>
          </p:cNvSpPr>
          <p:nvPr>
            <p:ph type="sldNum" sz="quarter" idx="5"/>
          </p:nvPr>
        </p:nvSpPr>
        <p:spPr/>
        <p:txBody>
          <a:bodyPr/>
          <a:lstStyle/>
          <a:p>
            <a:fld id="{0DE1EEA7-1181-0F43-AE07-4B409C6014E7}" type="slidenum">
              <a:rPr lang="en-US" smtClean="0"/>
              <a:t>47</a:t>
            </a:fld>
            <a:endParaRPr lang="en-US"/>
          </a:p>
        </p:txBody>
      </p:sp>
    </p:spTree>
    <p:extLst>
      <p:ext uri="{BB962C8B-B14F-4D97-AF65-F5344CB8AC3E}">
        <p14:creationId xmlns:p14="http://schemas.microsoft.com/office/powerpoint/2010/main" val="3977443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84A19F-9A5E-D240-8FF1-934ECF97C3D1}" type="slidenum">
              <a:rPr lang="en-US" smtClean="0"/>
              <a:t>72</a:t>
            </a:fld>
            <a:endParaRPr lang="en-US"/>
          </a:p>
        </p:txBody>
      </p:sp>
    </p:spTree>
    <p:extLst>
      <p:ext uri="{BB962C8B-B14F-4D97-AF65-F5344CB8AC3E}">
        <p14:creationId xmlns:p14="http://schemas.microsoft.com/office/powerpoint/2010/main" val="4137299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1EEA7-1181-0F43-AE07-4B409C6014E7}" type="slidenum">
              <a:rPr lang="en-US" smtClean="0"/>
              <a:t>80</a:t>
            </a:fld>
            <a:endParaRPr lang="en-US"/>
          </a:p>
        </p:txBody>
      </p:sp>
    </p:spTree>
    <p:extLst>
      <p:ext uri="{BB962C8B-B14F-4D97-AF65-F5344CB8AC3E}">
        <p14:creationId xmlns:p14="http://schemas.microsoft.com/office/powerpoint/2010/main" val="1850051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E1EEA7-1181-0F43-AE07-4B409C6014E7}" type="slidenum">
              <a:rPr lang="en-US" smtClean="0"/>
              <a:t>3</a:t>
            </a:fld>
            <a:endParaRPr lang="en-US"/>
          </a:p>
        </p:txBody>
      </p:sp>
    </p:spTree>
    <p:extLst>
      <p:ext uri="{BB962C8B-B14F-4D97-AF65-F5344CB8AC3E}">
        <p14:creationId xmlns:p14="http://schemas.microsoft.com/office/powerpoint/2010/main" val="1281384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E1EEA7-1181-0F43-AE07-4B409C6014E7}" type="slidenum">
              <a:rPr lang="en-US" smtClean="0"/>
              <a:t>4</a:t>
            </a:fld>
            <a:endParaRPr lang="en-US"/>
          </a:p>
        </p:txBody>
      </p:sp>
    </p:spTree>
    <p:extLst>
      <p:ext uri="{BB962C8B-B14F-4D97-AF65-F5344CB8AC3E}">
        <p14:creationId xmlns:p14="http://schemas.microsoft.com/office/powerpoint/2010/main" val="1956590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619F3-FD18-7D37-2F52-7C5C7255C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79466C-AAA3-5807-010D-4072554639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791F4D6-D6F5-402E-B7CE-58634F427C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4E4894-57C5-513D-222F-9C5AAD743E37}"/>
              </a:ext>
            </a:extLst>
          </p:cNvPr>
          <p:cNvSpPr>
            <a:spLocks noGrp="1"/>
          </p:cNvSpPr>
          <p:nvPr>
            <p:ph type="sldNum" sz="quarter" idx="10"/>
          </p:nvPr>
        </p:nvSpPr>
        <p:spPr/>
        <p:txBody>
          <a:bodyPr/>
          <a:lstStyle/>
          <a:p>
            <a:fld id="{0DE1EEA7-1181-0F43-AE07-4B409C6014E7}" type="slidenum">
              <a:rPr lang="en-US" smtClean="0"/>
              <a:t>5</a:t>
            </a:fld>
            <a:endParaRPr lang="en-US"/>
          </a:p>
        </p:txBody>
      </p:sp>
    </p:spTree>
    <p:extLst>
      <p:ext uri="{BB962C8B-B14F-4D97-AF65-F5344CB8AC3E}">
        <p14:creationId xmlns:p14="http://schemas.microsoft.com/office/powerpoint/2010/main" val="2790648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B1CA5-EAD4-FF7D-4B91-4B89DDDB59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68380D-4D31-C151-299B-FF6E96447DC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CB00E0-629F-1612-71A8-F05C2470BE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4D45B4-CC14-C6F9-161A-B70A2FB0FEA6}"/>
              </a:ext>
            </a:extLst>
          </p:cNvPr>
          <p:cNvSpPr>
            <a:spLocks noGrp="1"/>
          </p:cNvSpPr>
          <p:nvPr>
            <p:ph type="sldNum" sz="quarter" idx="10"/>
          </p:nvPr>
        </p:nvSpPr>
        <p:spPr/>
        <p:txBody>
          <a:bodyPr/>
          <a:lstStyle/>
          <a:p>
            <a:fld id="{0DE1EEA7-1181-0F43-AE07-4B409C6014E7}" type="slidenum">
              <a:rPr lang="en-US" smtClean="0"/>
              <a:t>6</a:t>
            </a:fld>
            <a:endParaRPr lang="en-US"/>
          </a:p>
        </p:txBody>
      </p:sp>
    </p:spTree>
    <p:extLst>
      <p:ext uri="{BB962C8B-B14F-4D97-AF65-F5344CB8AC3E}">
        <p14:creationId xmlns:p14="http://schemas.microsoft.com/office/powerpoint/2010/main" val="380666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B9134-C850-0493-A981-1F38E0706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A65AA5-7667-D9A6-A9B4-7DA0633D3A5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AA4DD3D-B67A-F604-B480-4A43E9915C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7178F2-300F-B69A-D786-E9AA7B9A3BA2}"/>
              </a:ext>
            </a:extLst>
          </p:cNvPr>
          <p:cNvSpPr>
            <a:spLocks noGrp="1"/>
          </p:cNvSpPr>
          <p:nvPr>
            <p:ph type="sldNum" sz="quarter" idx="10"/>
          </p:nvPr>
        </p:nvSpPr>
        <p:spPr/>
        <p:txBody>
          <a:bodyPr/>
          <a:lstStyle/>
          <a:p>
            <a:fld id="{0DE1EEA7-1181-0F43-AE07-4B409C6014E7}" type="slidenum">
              <a:rPr lang="en-US" smtClean="0"/>
              <a:t>7</a:t>
            </a:fld>
            <a:endParaRPr lang="en-US"/>
          </a:p>
        </p:txBody>
      </p:sp>
    </p:spTree>
    <p:extLst>
      <p:ext uri="{BB962C8B-B14F-4D97-AF65-F5344CB8AC3E}">
        <p14:creationId xmlns:p14="http://schemas.microsoft.com/office/powerpoint/2010/main" val="1731563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B56AC-594B-29AE-470D-2695F2B51A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389D7-230A-A66B-AA08-8988D765759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A3C1EA5-D0FA-6E57-D212-4EB7C7C531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B7D4B0-981A-3078-C6B9-D965E8FC93B1}"/>
              </a:ext>
            </a:extLst>
          </p:cNvPr>
          <p:cNvSpPr>
            <a:spLocks noGrp="1"/>
          </p:cNvSpPr>
          <p:nvPr>
            <p:ph type="sldNum" sz="quarter" idx="10"/>
          </p:nvPr>
        </p:nvSpPr>
        <p:spPr/>
        <p:txBody>
          <a:bodyPr/>
          <a:lstStyle/>
          <a:p>
            <a:fld id="{0DE1EEA7-1181-0F43-AE07-4B409C6014E7}" type="slidenum">
              <a:rPr lang="en-US" smtClean="0"/>
              <a:t>8</a:t>
            </a:fld>
            <a:endParaRPr lang="en-US"/>
          </a:p>
        </p:txBody>
      </p:sp>
    </p:spTree>
    <p:extLst>
      <p:ext uri="{BB962C8B-B14F-4D97-AF65-F5344CB8AC3E}">
        <p14:creationId xmlns:p14="http://schemas.microsoft.com/office/powerpoint/2010/main" val="328707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D2B56-215F-5F9C-C9CB-AD8FBD4D2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E5245D-53AE-0B00-4278-85BF8F74FBF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F1D4687-C990-016C-2148-62B828B87C00}"/>
              </a:ext>
            </a:extLst>
          </p:cNvPr>
          <p:cNvSpPr>
            <a:spLocks noGrp="1"/>
          </p:cNvSpPr>
          <p:nvPr>
            <p:ph type="body" idx="1"/>
          </p:nvPr>
        </p:nvSpPr>
        <p:spPr/>
        <p:txBody>
          <a:bodyPr/>
          <a:lstStyle/>
          <a:p>
            <a:r>
              <a:rPr lang="en-US" dirty="0"/>
              <a:t>Talk about vaccines, immigration,</a:t>
            </a:r>
            <a:r>
              <a:rPr lang="en-US" baseline="0" dirty="0"/>
              <a:t> tax policy, conservation, global warming, teaching</a:t>
            </a:r>
            <a:endParaRPr lang="en-US" dirty="0"/>
          </a:p>
        </p:txBody>
      </p:sp>
      <p:sp>
        <p:nvSpPr>
          <p:cNvPr id="4" name="Slide Number Placeholder 3">
            <a:extLst>
              <a:ext uri="{FF2B5EF4-FFF2-40B4-BE49-F238E27FC236}">
                <a16:creationId xmlns:a16="http://schemas.microsoft.com/office/drawing/2014/main" id="{FCCC9FC2-BDBC-E008-576F-4E5A3C07070B}"/>
              </a:ext>
            </a:extLst>
          </p:cNvPr>
          <p:cNvSpPr>
            <a:spLocks noGrp="1"/>
          </p:cNvSpPr>
          <p:nvPr>
            <p:ph type="sldNum" sz="quarter" idx="10"/>
          </p:nvPr>
        </p:nvSpPr>
        <p:spPr/>
        <p:txBody>
          <a:bodyPr/>
          <a:lstStyle/>
          <a:p>
            <a:fld id="{0DE1EEA7-1181-0F43-AE07-4B409C6014E7}" type="slidenum">
              <a:rPr lang="en-US" smtClean="0"/>
              <a:t>22</a:t>
            </a:fld>
            <a:endParaRPr lang="en-US"/>
          </a:p>
        </p:txBody>
      </p:sp>
    </p:spTree>
    <p:extLst>
      <p:ext uri="{BB962C8B-B14F-4D97-AF65-F5344CB8AC3E}">
        <p14:creationId xmlns:p14="http://schemas.microsoft.com/office/powerpoint/2010/main" val="805019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E1EEA7-1181-0F43-AE07-4B409C6014E7}" type="slidenum">
              <a:rPr lang="en-US" smtClean="0"/>
              <a:t>23</a:t>
            </a:fld>
            <a:endParaRPr lang="en-US"/>
          </a:p>
        </p:txBody>
      </p:sp>
    </p:spTree>
    <p:extLst>
      <p:ext uri="{BB962C8B-B14F-4D97-AF65-F5344CB8AC3E}">
        <p14:creationId xmlns:p14="http://schemas.microsoft.com/office/powerpoint/2010/main" val="37291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09BE34-C97C-C34D-AA22-C04C365436AB}" type="datetime1">
              <a:rPr lang="en-US" smtClean="0"/>
              <a:t>8/25/25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9F2244-9A50-AE4D-AE61-8B44ECB34D6B}" type="slidenum">
              <a:rPr lang="en-US" smtClean="0"/>
              <a:t>‹#›</a:t>
            </a:fld>
            <a:endParaRPr lang="en-US"/>
          </a:p>
        </p:txBody>
      </p:sp>
    </p:spTree>
    <p:extLst>
      <p:ext uri="{BB962C8B-B14F-4D97-AF65-F5344CB8AC3E}">
        <p14:creationId xmlns:p14="http://schemas.microsoft.com/office/powerpoint/2010/main" val="475246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D086F2-ED54-6848-9C1D-F0B086E38321}" type="datetime1">
              <a:rPr lang="en-US" smtClean="0"/>
              <a:t>8/25/25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9F2244-9A50-AE4D-AE61-8B44ECB34D6B}" type="slidenum">
              <a:rPr lang="en-US" smtClean="0"/>
              <a:t>‹#›</a:t>
            </a:fld>
            <a:endParaRPr lang="en-US"/>
          </a:p>
        </p:txBody>
      </p:sp>
    </p:spTree>
    <p:extLst>
      <p:ext uri="{BB962C8B-B14F-4D97-AF65-F5344CB8AC3E}">
        <p14:creationId xmlns:p14="http://schemas.microsoft.com/office/powerpoint/2010/main" val="187028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57B93C-7C49-DF4F-AEA2-9A97D4AEA8CF}" type="datetime1">
              <a:rPr lang="en-US" smtClean="0"/>
              <a:t>8/25/25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9F2244-9A50-AE4D-AE61-8B44ECB34D6B}" type="slidenum">
              <a:rPr lang="en-US" smtClean="0"/>
              <a:t>‹#›</a:t>
            </a:fld>
            <a:endParaRPr lang="en-US"/>
          </a:p>
        </p:txBody>
      </p:sp>
    </p:spTree>
    <p:extLst>
      <p:ext uri="{BB962C8B-B14F-4D97-AF65-F5344CB8AC3E}">
        <p14:creationId xmlns:p14="http://schemas.microsoft.com/office/powerpoint/2010/main" val="1217417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B95FC4-A947-4545-ADAF-BE9E49FB1006}" type="datetime1">
              <a:rPr lang="en-US" smtClean="0"/>
              <a:t>8/25/25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9F2244-9A50-AE4D-AE61-8B44ECB34D6B}" type="slidenum">
              <a:rPr lang="en-US" smtClean="0"/>
              <a:t>‹#›</a:t>
            </a:fld>
            <a:endParaRPr lang="en-US"/>
          </a:p>
        </p:txBody>
      </p:sp>
    </p:spTree>
    <p:extLst>
      <p:ext uri="{BB962C8B-B14F-4D97-AF65-F5344CB8AC3E}">
        <p14:creationId xmlns:p14="http://schemas.microsoft.com/office/powerpoint/2010/main" val="972074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3D9EE3-D9CF-5947-A8C9-E74116C48B10}" type="datetime1">
              <a:rPr lang="en-US" smtClean="0"/>
              <a:t>8/25/25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9F2244-9A50-AE4D-AE61-8B44ECB34D6B}" type="slidenum">
              <a:rPr lang="en-US" smtClean="0"/>
              <a:t>‹#›</a:t>
            </a:fld>
            <a:endParaRPr lang="en-US"/>
          </a:p>
        </p:txBody>
      </p:sp>
    </p:spTree>
    <p:extLst>
      <p:ext uri="{BB962C8B-B14F-4D97-AF65-F5344CB8AC3E}">
        <p14:creationId xmlns:p14="http://schemas.microsoft.com/office/powerpoint/2010/main" val="174248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EB563E-570F-D349-A6A3-FE7188328DA8}" type="datetime1">
              <a:rPr lang="en-US" smtClean="0"/>
              <a:t>8/25/25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9F2244-9A50-AE4D-AE61-8B44ECB34D6B}" type="slidenum">
              <a:rPr lang="en-US" smtClean="0"/>
              <a:t>‹#›</a:t>
            </a:fld>
            <a:endParaRPr lang="en-US"/>
          </a:p>
        </p:txBody>
      </p:sp>
    </p:spTree>
    <p:extLst>
      <p:ext uri="{BB962C8B-B14F-4D97-AF65-F5344CB8AC3E}">
        <p14:creationId xmlns:p14="http://schemas.microsoft.com/office/powerpoint/2010/main" val="782633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3A85A4-8B85-BF48-A1EC-D2C9212954D0}" type="datetime1">
              <a:rPr lang="en-US" smtClean="0"/>
              <a:t>8/25/25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9F2244-9A50-AE4D-AE61-8B44ECB34D6B}" type="slidenum">
              <a:rPr lang="en-US" smtClean="0"/>
              <a:t>‹#›</a:t>
            </a:fld>
            <a:endParaRPr lang="en-US"/>
          </a:p>
        </p:txBody>
      </p:sp>
    </p:spTree>
    <p:extLst>
      <p:ext uri="{BB962C8B-B14F-4D97-AF65-F5344CB8AC3E}">
        <p14:creationId xmlns:p14="http://schemas.microsoft.com/office/powerpoint/2010/main" val="377795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CA5770-63A2-1A4C-8A05-D92B846C8FFD}" type="datetime1">
              <a:rPr lang="en-US" smtClean="0"/>
              <a:t>8/25/25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9F2244-9A50-AE4D-AE61-8B44ECB34D6B}" type="slidenum">
              <a:rPr lang="en-US" smtClean="0"/>
              <a:t>‹#›</a:t>
            </a:fld>
            <a:endParaRPr lang="en-US"/>
          </a:p>
        </p:txBody>
      </p:sp>
    </p:spTree>
    <p:extLst>
      <p:ext uri="{BB962C8B-B14F-4D97-AF65-F5344CB8AC3E}">
        <p14:creationId xmlns:p14="http://schemas.microsoft.com/office/powerpoint/2010/main" val="1650400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F2B4F8-4E2C-F645-847F-119F87974FCC}" type="datetime1">
              <a:rPr lang="en-US" smtClean="0"/>
              <a:t>8/25/25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9F2244-9A50-AE4D-AE61-8B44ECB34D6B}" type="slidenum">
              <a:rPr lang="en-US" smtClean="0"/>
              <a:t>‹#›</a:t>
            </a:fld>
            <a:endParaRPr lang="en-US"/>
          </a:p>
        </p:txBody>
      </p:sp>
    </p:spTree>
    <p:extLst>
      <p:ext uri="{BB962C8B-B14F-4D97-AF65-F5344CB8AC3E}">
        <p14:creationId xmlns:p14="http://schemas.microsoft.com/office/powerpoint/2010/main" val="1381679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B11558-7DA7-EC44-9BC8-E2349CEAEF13}" type="datetime1">
              <a:rPr lang="en-US" smtClean="0"/>
              <a:t>8/25/25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9F2244-9A50-AE4D-AE61-8B44ECB34D6B}" type="slidenum">
              <a:rPr lang="en-US" smtClean="0"/>
              <a:t>‹#›</a:t>
            </a:fld>
            <a:endParaRPr lang="en-US"/>
          </a:p>
        </p:txBody>
      </p:sp>
    </p:spTree>
    <p:extLst>
      <p:ext uri="{BB962C8B-B14F-4D97-AF65-F5344CB8AC3E}">
        <p14:creationId xmlns:p14="http://schemas.microsoft.com/office/powerpoint/2010/main" val="1143992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3ED258-E2BD-B842-8530-CB1F8A991C54}" type="datetime1">
              <a:rPr lang="en-US" smtClean="0"/>
              <a:t>8/25/25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9F2244-9A50-AE4D-AE61-8B44ECB34D6B}" type="slidenum">
              <a:rPr lang="en-US" smtClean="0"/>
              <a:t>‹#›</a:t>
            </a:fld>
            <a:endParaRPr lang="en-US"/>
          </a:p>
        </p:txBody>
      </p:sp>
    </p:spTree>
    <p:extLst>
      <p:ext uri="{BB962C8B-B14F-4D97-AF65-F5344CB8AC3E}">
        <p14:creationId xmlns:p14="http://schemas.microsoft.com/office/powerpoint/2010/main" val="658654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059D0-A6C7-D946-92ED-3DC1670312A4}" type="datetime1">
              <a:rPr lang="en-US" smtClean="0"/>
              <a:t>8/25/25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F2244-9A50-AE4D-AE61-8B44ECB34D6B}" type="slidenum">
              <a:rPr lang="en-US" smtClean="0"/>
              <a:t>‹#›</a:t>
            </a:fld>
            <a:endParaRPr lang="en-US"/>
          </a:p>
        </p:txBody>
      </p:sp>
    </p:spTree>
    <p:extLst>
      <p:ext uri="{BB962C8B-B14F-4D97-AF65-F5344CB8AC3E}">
        <p14:creationId xmlns:p14="http://schemas.microsoft.com/office/powerpoint/2010/main" val="790049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coleoguy.github.io/teaching/expdes/syllabus.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hyperlink" Target="https://www.ted.com/talks/amy_cuddy_your_body_language_may_shape_who_you_are?language=en"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s://www.cos.io/?hsLang=e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github.com/coleoguy/Sex-Autosome-Fusion"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amazon.com/She-Has-Her-Mothers-Laugh/dp/1101984597"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rstudio.com/products/rstudio/download/" TargetMode="External"/><Relationship Id="rId2" Type="http://schemas.openxmlformats.org/officeDocument/2006/relationships/hyperlink" Target="https://www.r-project.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leoguy.github.io/subpages/expdes.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92885" y="1122363"/>
            <a:ext cx="10499463" cy="4277976"/>
          </a:xfrm>
        </p:spPr>
        <p:txBody>
          <a:bodyPr>
            <a:normAutofit/>
          </a:bodyPr>
          <a:lstStyle/>
          <a:p>
            <a:pPr algn="l"/>
            <a:r>
              <a:rPr lang="en-US" dirty="0"/>
              <a:t>Experimental Design</a:t>
            </a:r>
            <a:br>
              <a:rPr lang="en-US" dirty="0"/>
            </a:br>
            <a:r>
              <a:rPr lang="en-US" sz="4000" dirty="0"/>
              <a:t>Biology 683</a:t>
            </a:r>
            <a:br>
              <a:rPr lang="en-US" sz="4000" dirty="0"/>
            </a:br>
            <a:br>
              <a:rPr lang="en-US" sz="4000" dirty="0"/>
            </a:br>
            <a:r>
              <a:rPr lang="en-US" sz="4000" dirty="0"/>
              <a:t>Lecture 1</a:t>
            </a:r>
            <a:br>
              <a:rPr lang="en-US" sz="4000" dirty="0"/>
            </a:br>
            <a:br>
              <a:rPr lang="en-US" sz="4000" dirty="0"/>
            </a:br>
            <a:br>
              <a:rPr lang="en-US" sz="4000" dirty="0"/>
            </a:br>
            <a:r>
              <a:rPr lang="en-US" sz="2800" dirty="0"/>
              <a:t>Heath Blackmon</a:t>
            </a:r>
          </a:p>
        </p:txBody>
      </p:sp>
      <p:pic>
        <p:nvPicPr>
          <p:cNvPr id="4" name="Picture 3"/>
          <p:cNvPicPr>
            <a:picLocks noChangeAspect="1"/>
          </p:cNvPicPr>
          <p:nvPr/>
        </p:nvPicPr>
        <p:blipFill>
          <a:blip r:embed="rId2"/>
          <a:stretch>
            <a:fillRect/>
          </a:stretch>
        </p:blipFill>
        <p:spPr>
          <a:xfrm>
            <a:off x="5185915" y="2898835"/>
            <a:ext cx="6206433" cy="2501504"/>
          </a:xfrm>
          <a:prstGeom prst="rect">
            <a:avLst/>
          </a:prstGeom>
        </p:spPr>
      </p:pic>
      <p:sp>
        <p:nvSpPr>
          <p:cNvPr id="3" name="Slide Number Placeholder 2">
            <a:extLst>
              <a:ext uri="{FF2B5EF4-FFF2-40B4-BE49-F238E27FC236}">
                <a16:creationId xmlns:a16="http://schemas.microsoft.com/office/drawing/2014/main" id="{182F9182-7B3E-163C-F818-43600323F1D8}"/>
              </a:ext>
            </a:extLst>
          </p:cNvPr>
          <p:cNvSpPr>
            <a:spLocks noGrp="1"/>
          </p:cNvSpPr>
          <p:nvPr>
            <p:ph type="sldNum" sz="quarter" idx="12"/>
          </p:nvPr>
        </p:nvSpPr>
        <p:spPr/>
        <p:txBody>
          <a:bodyPr/>
          <a:lstStyle/>
          <a:p>
            <a:fld id="{3B9F2244-9A50-AE4D-AE61-8B44ECB34D6B}" type="slidenum">
              <a:rPr lang="en-US" smtClean="0"/>
              <a:t>1</a:t>
            </a:fld>
            <a:endParaRPr lang="en-US"/>
          </a:p>
        </p:txBody>
      </p:sp>
    </p:spTree>
    <p:extLst>
      <p:ext uri="{BB962C8B-B14F-4D97-AF65-F5344CB8AC3E}">
        <p14:creationId xmlns:p14="http://schemas.microsoft.com/office/powerpoint/2010/main" val="2064310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Why This Class is Different</a:t>
            </a:r>
          </a:p>
        </p:txBody>
      </p:sp>
      <p:sp>
        <p:nvSpPr>
          <p:cNvPr id="3" name="Content Placeholder 2"/>
          <p:cNvSpPr>
            <a:spLocks noGrp="1"/>
          </p:cNvSpPr>
          <p:nvPr>
            <p:ph idx="1"/>
          </p:nvPr>
        </p:nvSpPr>
        <p:spPr/>
        <p:txBody>
          <a:bodyPr/>
          <a:lstStyle/>
          <a:p>
            <a:endParaRPr/>
          </a:p>
          <a:p>
            <a:r>
              <a:t>Traditional experimental design + new AI methods</a:t>
            </a:r>
          </a:p>
          <a:p>
            <a:r>
              <a:t>Students learn statistics, coding, and prompt engineering</a:t>
            </a:r>
          </a:p>
          <a:p>
            <a:r>
              <a:t>AI treated as both a collaborator and a critical target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An Experiment in Teaching</a:t>
            </a:r>
          </a:p>
        </p:txBody>
      </p:sp>
      <p:sp>
        <p:nvSpPr>
          <p:cNvPr id="3" name="Content Placeholder 2"/>
          <p:cNvSpPr>
            <a:spLocks noGrp="1"/>
          </p:cNvSpPr>
          <p:nvPr>
            <p:ph idx="1"/>
          </p:nvPr>
        </p:nvSpPr>
        <p:spPr/>
        <p:txBody>
          <a:bodyPr/>
          <a:lstStyle/>
          <a:p>
            <a:endParaRPr dirty="0"/>
          </a:p>
          <a:p>
            <a:r>
              <a:rPr dirty="0"/>
              <a:t>This course is not static — it will evolve</a:t>
            </a:r>
          </a:p>
          <a:p>
            <a:r>
              <a:rPr dirty="0"/>
              <a:t>We are testing how to integrate AI into graduate training</a:t>
            </a:r>
            <a:r>
              <a:rPr lang="en-US" dirty="0"/>
              <a:t> and the workflow of scientists</a:t>
            </a:r>
            <a:endParaRPr dirty="0"/>
          </a:p>
          <a:p>
            <a:r>
              <a:rPr b="1" dirty="0"/>
              <a:t>Your feedback will shape future versions of the class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Your Role</a:t>
            </a:r>
          </a:p>
        </p:txBody>
      </p:sp>
      <p:sp>
        <p:nvSpPr>
          <p:cNvPr id="3" name="Content Placeholder 2"/>
          <p:cNvSpPr>
            <a:spLocks noGrp="1"/>
          </p:cNvSpPr>
          <p:nvPr>
            <p:ph idx="1"/>
          </p:nvPr>
        </p:nvSpPr>
        <p:spPr/>
        <p:txBody>
          <a:bodyPr/>
          <a:lstStyle/>
          <a:p>
            <a:endParaRPr/>
          </a:p>
          <a:p>
            <a:r>
              <a:t>Be open to new workflows and ideas</a:t>
            </a:r>
          </a:p>
          <a:p>
            <a:r>
              <a:t>Help identify what works and what doesn’t</a:t>
            </a:r>
          </a:p>
          <a:p>
            <a:r>
              <a:t>Contribute to building a model for future courses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The AI Scientist</a:t>
            </a:r>
          </a:p>
        </p:txBody>
      </p:sp>
      <p:sp>
        <p:nvSpPr>
          <p:cNvPr id="3" name="Content Placeholder 2"/>
          <p:cNvSpPr>
            <a:spLocks noGrp="1"/>
          </p:cNvSpPr>
          <p:nvPr>
            <p:ph idx="1"/>
          </p:nvPr>
        </p:nvSpPr>
        <p:spPr/>
        <p:txBody>
          <a:bodyPr/>
          <a:lstStyle/>
          <a:p>
            <a:endParaRPr/>
          </a:p>
          <a:p>
            <a:r>
              <a:t>AI as a coding partner – faster workflows</a:t>
            </a:r>
          </a:p>
          <a:p>
            <a:r>
              <a:t>AI as a source of error – critical thinking required</a:t>
            </a:r>
          </a:p>
          <a:p>
            <a:r>
              <a:t>AI as a collaborator – not a replacement for expertise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How We’ll Use AI</a:t>
            </a:r>
          </a:p>
        </p:txBody>
      </p:sp>
      <p:sp>
        <p:nvSpPr>
          <p:cNvPr id="3" name="Content Placeholder 2"/>
          <p:cNvSpPr>
            <a:spLocks noGrp="1"/>
          </p:cNvSpPr>
          <p:nvPr>
            <p:ph idx="1"/>
          </p:nvPr>
        </p:nvSpPr>
        <p:spPr/>
        <p:txBody>
          <a:bodyPr/>
          <a:lstStyle/>
          <a:p>
            <a:endParaRPr/>
          </a:p>
          <a:p>
            <a:r>
              <a:t>Prompting AI for R code and explanations</a:t>
            </a:r>
          </a:p>
          <a:p>
            <a:r>
              <a:t>Testing AI outputs for accuracy</a:t>
            </a:r>
          </a:p>
          <a:p>
            <a:r>
              <a:t>Fixing and improving AI-generated analyses</a:t>
            </a:r>
          </a:p>
          <a:p>
            <a:r>
              <a:t>Building judgment through comparison of human vs AI work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solidFill>
                  <a:srgbClr val="FF0000"/>
                </a:solidFill>
              </a:rPr>
              <a:t>Limitations of AI in Science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08A10-D7CD-2423-BEA2-D3832F8814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2C5B2F-BAB5-C7C5-E74D-0E2DB302D354}"/>
              </a:ext>
            </a:extLst>
          </p:cNvPr>
          <p:cNvSpPr>
            <a:spLocks noGrp="1"/>
          </p:cNvSpPr>
          <p:nvPr>
            <p:ph type="title"/>
          </p:nvPr>
        </p:nvSpPr>
        <p:spPr/>
        <p:txBody>
          <a:bodyPr/>
          <a:lstStyle/>
          <a:p>
            <a:r>
              <a:t>Limitations of AI in Science</a:t>
            </a:r>
          </a:p>
        </p:txBody>
      </p:sp>
      <p:sp>
        <p:nvSpPr>
          <p:cNvPr id="3" name="Content Placeholder 2">
            <a:extLst>
              <a:ext uri="{FF2B5EF4-FFF2-40B4-BE49-F238E27FC236}">
                <a16:creationId xmlns:a16="http://schemas.microsoft.com/office/drawing/2014/main" id="{8E9C202E-6473-2039-2254-C915A2D7ACA1}"/>
              </a:ext>
            </a:extLst>
          </p:cNvPr>
          <p:cNvSpPr>
            <a:spLocks noGrp="1"/>
          </p:cNvSpPr>
          <p:nvPr>
            <p:ph idx="1"/>
          </p:nvPr>
        </p:nvSpPr>
        <p:spPr/>
        <p:txBody>
          <a:bodyPr/>
          <a:lstStyle/>
          <a:p>
            <a:endParaRPr dirty="0"/>
          </a:p>
          <a:p>
            <a:r>
              <a:rPr dirty="0"/>
              <a:t>AI can produce errors confidently</a:t>
            </a:r>
          </a:p>
          <a:p>
            <a:r>
              <a:rPr dirty="0"/>
              <a:t>Context and nuance often missing</a:t>
            </a:r>
          </a:p>
          <a:p>
            <a:r>
              <a:rPr dirty="0"/>
              <a:t>Not a substitute for biological insight</a:t>
            </a:r>
          </a:p>
          <a:p>
            <a:r>
              <a:rPr dirty="0"/>
              <a:t>You are responsible for correctness</a:t>
            </a:r>
          </a:p>
        </p:txBody>
      </p:sp>
    </p:spTree>
    <p:extLst>
      <p:ext uri="{BB962C8B-B14F-4D97-AF65-F5344CB8AC3E}">
        <p14:creationId xmlns:p14="http://schemas.microsoft.com/office/powerpoint/2010/main" val="4121278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Assignments &amp; Exams</a:t>
            </a:r>
          </a:p>
        </p:txBody>
      </p:sp>
      <p:sp>
        <p:nvSpPr>
          <p:cNvPr id="3" name="Content Placeholder 2"/>
          <p:cNvSpPr>
            <a:spLocks noGrp="1"/>
          </p:cNvSpPr>
          <p:nvPr>
            <p:ph idx="1"/>
          </p:nvPr>
        </p:nvSpPr>
        <p:spPr/>
        <p:txBody>
          <a:bodyPr/>
          <a:lstStyle/>
          <a:p>
            <a:endParaRPr/>
          </a:p>
          <a:p>
            <a:r>
              <a:t>5 Worksheets – 20 points each</a:t>
            </a:r>
          </a:p>
          <a:p>
            <a:r>
              <a:t>Exam 1 – AI-Critical Thinking</a:t>
            </a:r>
          </a:p>
          <a:p>
            <a:r>
              <a:t>Exam 2 – AI vs Human Judgment</a:t>
            </a:r>
          </a:p>
          <a:p>
            <a:r>
              <a:t>Total: 300 points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4FEC8-A00B-83AF-873A-1F390398A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6A05FD-F86D-C444-4B72-A81604E4C6EC}"/>
              </a:ext>
            </a:extLst>
          </p:cNvPr>
          <p:cNvSpPr>
            <a:spLocks noGrp="1"/>
          </p:cNvSpPr>
          <p:nvPr>
            <p:ph type="title"/>
          </p:nvPr>
        </p:nvSpPr>
        <p:spPr/>
        <p:txBody>
          <a:bodyPr/>
          <a:lstStyle/>
          <a:p>
            <a:r>
              <a:rPr lang="en-US" dirty="0"/>
              <a:t>Types of questions</a:t>
            </a:r>
            <a:endParaRPr dirty="0"/>
          </a:p>
        </p:txBody>
      </p:sp>
      <p:sp>
        <p:nvSpPr>
          <p:cNvPr id="3" name="Content Placeholder 2">
            <a:extLst>
              <a:ext uri="{FF2B5EF4-FFF2-40B4-BE49-F238E27FC236}">
                <a16:creationId xmlns:a16="http://schemas.microsoft.com/office/drawing/2014/main" id="{0FC5E2C8-5FC8-3628-4AD6-D9F389A2F0E8}"/>
              </a:ext>
            </a:extLst>
          </p:cNvPr>
          <p:cNvSpPr>
            <a:spLocks noGrp="1"/>
          </p:cNvSpPr>
          <p:nvPr>
            <p:ph idx="1"/>
          </p:nvPr>
        </p:nvSpPr>
        <p:spPr/>
        <p:txBody>
          <a:bodyPr>
            <a:normAutofit fontScale="85000" lnSpcReduction="20000"/>
          </a:bodyPr>
          <a:lstStyle/>
          <a:p>
            <a:r>
              <a:rPr lang="en-US" dirty="0"/>
              <a:t>“Produce a PDF file that provides a figure of the attached data file as well as a one paragraph description of the statistical analyses followed by an inference from this dataset.”</a:t>
            </a:r>
          </a:p>
          <a:p>
            <a:pPr lvl="1"/>
            <a:r>
              <a:rPr lang="en-US" dirty="0"/>
              <a:t>Did they choose a valid analysis</a:t>
            </a:r>
          </a:p>
          <a:p>
            <a:pPr lvl="1"/>
            <a:r>
              <a:rPr lang="en-US" dirty="0"/>
              <a:t>Did they execute and interpret it correctly</a:t>
            </a:r>
          </a:p>
          <a:p>
            <a:pPr lvl="1"/>
            <a:r>
              <a:rPr lang="en-US" dirty="0"/>
              <a:t>Is the writing clear and concise</a:t>
            </a:r>
          </a:p>
          <a:p>
            <a:pPr lvl="1"/>
            <a:r>
              <a:rPr lang="en-US" dirty="0"/>
              <a:t>Are figures honest, stunning, and intuitive</a:t>
            </a:r>
          </a:p>
          <a:p>
            <a:pPr lvl="1"/>
            <a:r>
              <a:rPr lang="en-US" dirty="0"/>
              <a:t>Is the science reproducible</a:t>
            </a:r>
          </a:p>
          <a:p>
            <a:endParaRPr lang="en-US" dirty="0"/>
          </a:p>
          <a:p>
            <a:pPr marL="0" indent="0">
              <a:buNone/>
            </a:pPr>
            <a:endParaRPr lang="en-US" dirty="0"/>
          </a:p>
          <a:p>
            <a:r>
              <a:rPr lang="en-US" dirty="0"/>
              <a:t>There is also a fundamental vocabulary that you have to learn so you can speak with precision and accuracy when interacting with AIs and evaluating AI generated output.</a:t>
            </a:r>
            <a:endParaRPr dirty="0"/>
          </a:p>
        </p:txBody>
      </p:sp>
    </p:spTree>
    <p:extLst>
      <p:ext uri="{BB962C8B-B14F-4D97-AF65-F5344CB8AC3E}">
        <p14:creationId xmlns:p14="http://schemas.microsoft.com/office/powerpoint/2010/main" val="195988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Grading Scale</a:t>
            </a:r>
          </a:p>
        </p:txBody>
      </p:sp>
      <p:sp>
        <p:nvSpPr>
          <p:cNvPr id="3" name="Content Placeholder 2"/>
          <p:cNvSpPr>
            <a:spLocks noGrp="1"/>
          </p:cNvSpPr>
          <p:nvPr>
            <p:ph idx="1"/>
          </p:nvPr>
        </p:nvSpPr>
        <p:spPr/>
        <p:txBody>
          <a:bodyPr/>
          <a:lstStyle/>
          <a:p>
            <a:endParaRPr/>
          </a:p>
          <a:p>
            <a:r>
              <a:t>A = 90–100%</a:t>
            </a:r>
          </a:p>
          <a:p>
            <a:r>
              <a:t>B = 80–89%</a:t>
            </a:r>
          </a:p>
          <a:p>
            <a:r>
              <a:t>C = 70–79%</a:t>
            </a:r>
          </a:p>
          <a:p>
            <a:r>
              <a:t>D = 60–69%</a:t>
            </a:r>
          </a:p>
          <a:p>
            <a:r>
              <a:t>F = 0–59%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7902E-A739-9A3D-C679-10D27F4A2B1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4288A2-5B68-8729-FBC8-8DBA3738F2B1}"/>
              </a:ext>
            </a:extLst>
          </p:cNvPr>
          <p:cNvSpPr txBox="1"/>
          <p:nvPr/>
        </p:nvSpPr>
        <p:spPr>
          <a:xfrm>
            <a:off x="147185" y="452711"/>
            <a:ext cx="5386124" cy="5977118"/>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000" dirty="0">
                <a:solidFill>
                  <a:schemeClr val="tx1">
                    <a:alpha val="60000"/>
                  </a:schemeClr>
                </a:solidFill>
              </a:rPr>
              <a:t>Started my lab in 2017</a:t>
            </a:r>
          </a:p>
          <a:p>
            <a:pPr marL="285750" indent="-228600">
              <a:lnSpc>
                <a:spcPct val="90000"/>
              </a:lnSpc>
              <a:spcAft>
                <a:spcPts val="600"/>
              </a:spcAft>
              <a:buFont typeface="Arial" panose="020B0604020202020204" pitchFamily="34" charset="0"/>
              <a:buChar char="•"/>
            </a:pPr>
            <a:endParaRPr lang="en-US" sz="2000" dirty="0">
              <a:solidFill>
                <a:schemeClr val="tx1">
                  <a:alpha val="60000"/>
                </a:schemeClr>
              </a:solidFill>
            </a:endParaRPr>
          </a:p>
          <a:p>
            <a:pPr marL="285750" indent="-228600">
              <a:lnSpc>
                <a:spcPct val="90000"/>
              </a:lnSpc>
              <a:spcAft>
                <a:spcPts val="600"/>
              </a:spcAft>
              <a:buFont typeface="Arial" panose="020B0604020202020204" pitchFamily="34" charset="0"/>
              <a:buChar char="•"/>
            </a:pPr>
            <a:r>
              <a:rPr lang="en-US" sz="2000" dirty="0">
                <a:solidFill>
                  <a:schemeClr val="tx1">
                    <a:alpha val="60000"/>
                  </a:schemeClr>
                </a:solidFill>
              </a:rPr>
              <a:t>We love fundamental evolutionary biology in my lab and we study diverse topics including sex chromosomes, population genetics, invasive species, genome evolution, and speciation.</a:t>
            </a:r>
          </a:p>
          <a:p>
            <a:pPr marL="285750" indent="-228600">
              <a:lnSpc>
                <a:spcPct val="90000"/>
              </a:lnSpc>
              <a:spcAft>
                <a:spcPts val="600"/>
              </a:spcAft>
              <a:buFont typeface="Arial" panose="020B0604020202020204" pitchFamily="34" charset="0"/>
              <a:buChar char="•"/>
            </a:pPr>
            <a:endParaRPr lang="en-US" sz="2000" dirty="0">
              <a:solidFill>
                <a:schemeClr val="tx1">
                  <a:alpha val="60000"/>
                </a:schemeClr>
              </a:solidFill>
            </a:endParaRPr>
          </a:p>
          <a:p>
            <a:pPr marL="285750" indent="-228600">
              <a:lnSpc>
                <a:spcPct val="90000"/>
              </a:lnSpc>
              <a:spcAft>
                <a:spcPts val="600"/>
              </a:spcAft>
              <a:buFont typeface="Arial" panose="020B0604020202020204" pitchFamily="34" charset="0"/>
              <a:buChar char="•"/>
            </a:pPr>
            <a:r>
              <a:rPr lang="en-US" sz="2000" dirty="0">
                <a:solidFill>
                  <a:schemeClr val="tx1">
                    <a:alpha val="60000"/>
                  </a:schemeClr>
                </a:solidFill>
              </a:rPr>
              <a:t>Why am I teaching this class?</a:t>
            </a:r>
          </a:p>
          <a:p>
            <a:pPr marL="285750" indent="-228600">
              <a:lnSpc>
                <a:spcPct val="90000"/>
              </a:lnSpc>
              <a:spcAft>
                <a:spcPts val="600"/>
              </a:spcAft>
              <a:buFont typeface="Arial" panose="020B0604020202020204" pitchFamily="34" charset="0"/>
              <a:buChar char="•"/>
            </a:pPr>
            <a:endParaRPr lang="en-US" sz="2000" dirty="0">
              <a:solidFill>
                <a:schemeClr val="tx1">
                  <a:alpha val="60000"/>
                </a:schemeClr>
              </a:solidFill>
            </a:endParaRPr>
          </a:p>
          <a:p>
            <a:pPr marL="285750" indent="-228600">
              <a:lnSpc>
                <a:spcPct val="90000"/>
              </a:lnSpc>
              <a:spcAft>
                <a:spcPts val="600"/>
              </a:spcAft>
              <a:buFont typeface="Arial" panose="020B0604020202020204" pitchFamily="34" charset="0"/>
              <a:buChar char="•"/>
            </a:pPr>
            <a:r>
              <a:rPr lang="en-US" sz="2000" dirty="0">
                <a:solidFill>
                  <a:schemeClr val="tx1">
                    <a:alpha val="60000"/>
                  </a:schemeClr>
                </a:solidFill>
              </a:rPr>
              <a:t>I have a background including the development and publication of several R packages (e.g., </a:t>
            </a:r>
            <a:r>
              <a:rPr lang="en-US" sz="2000" dirty="0" err="1">
                <a:solidFill>
                  <a:schemeClr val="tx1">
                    <a:alpha val="60000"/>
                  </a:schemeClr>
                </a:solidFill>
              </a:rPr>
              <a:t>evobir</a:t>
            </a:r>
            <a:r>
              <a:rPr lang="en-US" sz="2000" dirty="0">
                <a:solidFill>
                  <a:schemeClr val="tx1">
                    <a:alpha val="60000"/>
                  </a:schemeClr>
                </a:solidFill>
              </a:rPr>
              <a:t>, saga, </a:t>
            </a:r>
            <a:r>
              <a:rPr lang="en-US" sz="2000" dirty="0" err="1">
                <a:solidFill>
                  <a:schemeClr val="tx1">
                    <a:alpha val="60000"/>
                  </a:schemeClr>
                </a:solidFill>
              </a:rPr>
              <a:t>chromePlus</a:t>
            </a:r>
            <a:r>
              <a:rPr lang="en-US" sz="2000" dirty="0">
                <a:solidFill>
                  <a:schemeClr val="tx1">
                    <a:alpha val="60000"/>
                  </a:schemeClr>
                </a:solidFill>
              </a:rPr>
              <a:t>).</a:t>
            </a:r>
          </a:p>
          <a:p>
            <a:pPr marL="285750" indent="-228600">
              <a:lnSpc>
                <a:spcPct val="90000"/>
              </a:lnSpc>
              <a:spcAft>
                <a:spcPts val="600"/>
              </a:spcAft>
              <a:buFont typeface="Arial" panose="020B0604020202020204" pitchFamily="34" charset="0"/>
              <a:buChar char="•"/>
            </a:pPr>
            <a:endParaRPr lang="en-US" sz="2000" dirty="0">
              <a:solidFill>
                <a:schemeClr val="tx1">
                  <a:alpha val="60000"/>
                </a:schemeClr>
              </a:solidFill>
            </a:endParaRPr>
          </a:p>
          <a:p>
            <a:pPr marL="285750" indent="-228600">
              <a:lnSpc>
                <a:spcPct val="90000"/>
              </a:lnSpc>
              <a:spcAft>
                <a:spcPts val="600"/>
              </a:spcAft>
              <a:buFont typeface="Arial" panose="020B0604020202020204" pitchFamily="34" charset="0"/>
              <a:buChar char="•"/>
            </a:pPr>
            <a:r>
              <a:rPr lang="en-US" sz="2000" dirty="0">
                <a:solidFill>
                  <a:schemeClr val="tx1">
                    <a:alpha val="60000"/>
                  </a:schemeClr>
                </a:solidFill>
              </a:rPr>
              <a:t>I am an associate editor at a journal, I review papers, I write papers, I have to be able understand and recognize what is and is not correct in analyses and I think that is fun.</a:t>
            </a:r>
          </a:p>
          <a:p>
            <a:pPr indent="-228600">
              <a:lnSpc>
                <a:spcPct val="90000"/>
              </a:lnSpc>
              <a:spcAft>
                <a:spcPts val="600"/>
              </a:spcAft>
              <a:buFont typeface="Arial" panose="020B0604020202020204" pitchFamily="34" charset="0"/>
              <a:buChar char="•"/>
            </a:pPr>
            <a:endParaRPr lang="en-US" sz="2000" dirty="0">
              <a:solidFill>
                <a:schemeClr val="tx1">
                  <a:alpha val="60000"/>
                </a:schemeClr>
              </a:solidFill>
            </a:endParaRPr>
          </a:p>
        </p:txBody>
      </p:sp>
      <p:pic>
        <p:nvPicPr>
          <p:cNvPr id="5" name="Picture 4" descr="A person taking a picture of a white suv&#10;&#10;AI-generated content may be incorrect.">
            <a:extLst>
              <a:ext uri="{FF2B5EF4-FFF2-40B4-BE49-F238E27FC236}">
                <a16:creationId xmlns:a16="http://schemas.microsoft.com/office/drawing/2014/main" id="{6E8DC112-40DB-8469-3F77-263B808E48E2}"/>
              </a:ext>
            </a:extLst>
          </p:cNvPr>
          <p:cNvPicPr>
            <a:picLocks noChangeAspect="1"/>
          </p:cNvPicPr>
          <p:nvPr/>
        </p:nvPicPr>
        <p:blipFill>
          <a:blip r:embed="rId3">
            <a:extLst>
              <a:ext uri="{28A0092B-C50C-407E-A947-70E740481C1C}">
                <a14:useLocalDpi xmlns:a14="http://schemas.microsoft.com/office/drawing/2010/main" val="0"/>
              </a:ext>
            </a:extLst>
          </a:blip>
          <a:srcRect t="1837"/>
          <a:stretch>
            <a:fillRect/>
          </a:stretch>
        </p:blipFill>
        <p:spPr>
          <a:xfrm>
            <a:off x="5534746" y="452711"/>
            <a:ext cx="3148563" cy="2233048"/>
          </a:xfrm>
          <a:prstGeom prst="rect">
            <a:avLst/>
          </a:prstGeom>
          <a:effectLst>
            <a:outerShdw blurRad="508000" dist="101600" dir="5400000" algn="tl" rotWithShape="0">
              <a:prstClr val="black">
                <a:alpha val="10000"/>
              </a:prstClr>
            </a:outerShdw>
          </a:effectLst>
        </p:spPr>
      </p:pic>
      <p:pic>
        <p:nvPicPr>
          <p:cNvPr id="9" name="Picture 8">
            <a:extLst>
              <a:ext uri="{FF2B5EF4-FFF2-40B4-BE49-F238E27FC236}">
                <a16:creationId xmlns:a16="http://schemas.microsoft.com/office/drawing/2014/main" id="{EE6260F5-5F95-5BCC-E4C4-40FCF55CEB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6407" y="465010"/>
            <a:ext cx="3069923" cy="2220749"/>
          </a:xfrm>
          <a:prstGeom prst="rect">
            <a:avLst/>
          </a:prstGeom>
          <a:effectLst>
            <a:outerShdw blurRad="508000" dist="101600" dir="5400000" algn="tl" rotWithShape="0">
              <a:prstClr val="black">
                <a:alpha val="10000"/>
              </a:prstClr>
            </a:outerShdw>
          </a:effectLst>
        </p:spPr>
      </p:pic>
      <p:pic>
        <p:nvPicPr>
          <p:cNvPr id="7" name="Picture 6" descr="A child holding a bird&#10;&#10;AI-generated content may be incorrect.">
            <a:extLst>
              <a:ext uri="{FF2B5EF4-FFF2-40B4-BE49-F238E27FC236}">
                <a16:creationId xmlns:a16="http://schemas.microsoft.com/office/drawing/2014/main" id="{5C5BE2A6-4793-FAF3-84FD-80FFA3E99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3309" y="2877213"/>
            <a:ext cx="3150000" cy="1740374"/>
          </a:xfrm>
          <a:prstGeom prst="rect">
            <a:avLst/>
          </a:prstGeom>
          <a:effectLst>
            <a:outerShdw blurRad="508000" dist="101600" dir="5400000" algn="tl" rotWithShape="0">
              <a:prstClr val="black">
                <a:alpha val="10000"/>
              </a:prstClr>
            </a:outerShdw>
          </a:effectLst>
        </p:spPr>
      </p:pic>
      <p:pic>
        <p:nvPicPr>
          <p:cNvPr id="6" name="Picture 5" descr="A group of people posing with carved pumpkins&#10;&#10;AI-generated content may be incorrect.">
            <a:extLst>
              <a:ext uri="{FF2B5EF4-FFF2-40B4-BE49-F238E27FC236}">
                <a16:creationId xmlns:a16="http://schemas.microsoft.com/office/drawing/2014/main" id="{EABF976F-BD25-663F-A91A-278F1052D9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3309" y="4809041"/>
            <a:ext cx="3150000" cy="1433249"/>
          </a:xfrm>
          <a:prstGeom prst="rect">
            <a:avLst/>
          </a:prstGeom>
          <a:effectLst>
            <a:outerShdw blurRad="508000" dist="101600" dir="5400000" algn="tl" rotWithShape="0">
              <a:prstClr val="black">
                <a:alpha val="10000"/>
              </a:prstClr>
            </a:outerShdw>
          </a:effectLst>
        </p:spPr>
      </p:pic>
      <p:pic>
        <p:nvPicPr>
          <p:cNvPr id="13" name="Picture 12" descr="A group of people posing for a photo&#10;&#10;AI-generated content may be incorrect.">
            <a:extLst>
              <a:ext uri="{FF2B5EF4-FFF2-40B4-BE49-F238E27FC236}">
                <a16:creationId xmlns:a16="http://schemas.microsoft.com/office/drawing/2014/main" id="{7D42005B-B93A-28F0-D044-C9351E2ACE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6406" y="3251802"/>
            <a:ext cx="3069923" cy="2885907"/>
          </a:xfrm>
          <a:prstGeom prst="rect">
            <a:avLst/>
          </a:prstGeom>
        </p:spPr>
      </p:pic>
    </p:spTree>
    <p:extLst>
      <p:ext uri="{BB962C8B-B14F-4D97-AF65-F5344CB8AC3E}">
        <p14:creationId xmlns:p14="http://schemas.microsoft.com/office/powerpoint/2010/main" val="2476607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Expectations</a:t>
            </a:r>
          </a:p>
        </p:txBody>
      </p:sp>
      <p:sp>
        <p:nvSpPr>
          <p:cNvPr id="3" name="Content Placeholder 2"/>
          <p:cNvSpPr>
            <a:spLocks noGrp="1"/>
          </p:cNvSpPr>
          <p:nvPr>
            <p:ph idx="1"/>
          </p:nvPr>
        </p:nvSpPr>
        <p:spPr/>
        <p:txBody>
          <a:bodyPr/>
          <a:lstStyle/>
          <a:p>
            <a:endParaRPr/>
          </a:p>
          <a:p>
            <a:r>
              <a:t>Active participation in coding sessions</a:t>
            </a:r>
          </a:p>
          <a:p>
            <a:r>
              <a:t>Collaborative mindset – with peers and AI</a:t>
            </a:r>
          </a:p>
          <a:p>
            <a:r>
              <a:t>Critical evaluation over speed</a:t>
            </a:r>
          </a:p>
          <a:p>
            <a:r>
              <a:t>Be open to new tools and approaches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Keys to Success</a:t>
            </a:r>
          </a:p>
        </p:txBody>
      </p:sp>
      <p:sp>
        <p:nvSpPr>
          <p:cNvPr id="3" name="Content Placeholder 2"/>
          <p:cNvSpPr>
            <a:spLocks noGrp="1"/>
          </p:cNvSpPr>
          <p:nvPr>
            <p:ph idx="1"/>
          </p:nvPr>
        </p:nvSpPr>
        <p:spPr/>
        <p:txBody>
          <a:bodyPr/>
          <a:lstStyle/>
          <a:p>
            <a:endParaRPr/>
          </a:p>
          <a:p>
            <a:r>
              <a:t>Stay engaged in both lecture and live coding</a:t>
            </a:r>
          </a:p>
          <a:p>
            <a:r>
              <a:t>Practice with R and AI tools outside of class</a:t>
            </a:r>
          </a:p>
          <a:p>
            <a:r>
              <a:t>Ask questions early and often</a:t>
            </a:r>
          </a:p>
          <a:p>
            <a:r>
              <a:t>Support each other – collaboration is key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AEA69C5-E808-CE8D-866A-711754095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8EB0C7-9576-782D-0D96-578F771260C6}"/>
              </a:ext>
            </a:extLst>
          </p:cNvPr>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My New Objectives</a:t>
            </a:r>
          </a:p>
        </p:txBody>
      </p:sp>
      <p:sp>
        <p:nvSpPr>
          <p:cNvPr id="4" name="Rectangle 3">
            <a:extLst>
              <a:ext uri="{FF2B5EF4-FFF2-40B4-BE49-F238E27FC236}">
                <a16:creationId xmlns:a16="http://schemas.microsoft.com/office/drawing/2014/main" id="{EC145338-2389-3A58-F35C-1A92341AE87D}"/>
              </a:ext>
            </a:extLst>
          </p:cNvPr>
          <p:cNvSpPr/>
          <p:nvPr/>
        </p:nvSpPr>
        <p:spPr>
          <a:xfrm>
            <a:off x="145325" y="851477"/>
            <a:ext cx="11903239" cy="5170646"/>
          </a:xfrm>
          <a:prstGeom prst="rect">
            <a:avLst/>
          </a:prstGeom>
        </p:spPr>
        <p:txBody>
          <a:bodyPr wrap="square">
            <a:spAutoFit/>
          </a:bodyPr>
          <a:lstStyle/>
          <a:p>
            <a:pPr fontAlgn="base"/>
            <a:endParaRPr lang="en-US" sz="1400" dirty="0"/>
          </a:p>
          <a:p>
            <a:pPr marL="571500" indent="-571500" fontAlgn="base">
              <a:buFont typeface="Arial" charset="0"/>
              <a:buChar char="•"/>
            </a:pPr>
            <a:r>
              <a:rPr lang="en-US" sz="2800" i="1" dirty="0">
                <a:solidFill>
                  <a:schemeClr val="accent6">
                    <a:lumMod val="50000"/>
                  </a:schemeClr>
                </a:solidFill>
              </a:rPr>
              <a:t>Help you build an intuitive understanding of statistics</a:t>
            </a:r>
          </a:p>
          <a:p>
            <a:pPr fontAlgn="base"/>
            <a:endParaRPr lang="en-US" sz="2800" i="1" dirty="0">
              <a:solidFill>
                <a:srgbClr val="FF0000"/>
              </a:solidFill>
            </a:endParaRPr>
          </a:p>
          <a:p>
            <a:pPr marL="571500" indent="-571500" fontAlgn="base">
              <a:buFont typeface="Arial" charset="0"/>
              <a:buChar char="•"/>
            </a:pPr>
            <a:r>
              <a:rPr lang="en-US" sz="2800" i="1" dirty="0">
                <a:solidFill>
                  <a:schemeClr val="accent6">
                    <a:lumMod val="50000"/>
                  </a:schemeClr>
                </a:solidFill>
              </a:rPr>
              <a:t>Help you develop the confidence to think about the characteristics of the data that you will be collecting in your research and how you might analyze it.</a:t>
            </a:r>
          </a:p>
          <a:p>
            <a:pPr marL="571500" indent="-571500" fontAlgn="base">
              <a:buFont typeface="Arial" charset="0"/>
              <a:buChar char="•"/>
            </a:pPr>
            <a:endParaRPr lang="en-US" sz="2800" i="1" dirty="0">
              <a:solidFill>
                <a:srgbClr val="FF0000"/>
              </a:solidFill>
            </a:endParaRPr>
          </a:p>
          <a:p>
            <a:pPr marL="571500" indent="-571500" fontAlgn="base">
              <a:buFont typeface="Arial" charset="0"/>
              <a:buChar char="•"/>
            </a:pPr>
            <a:r>
              <a:rPr lang="en-US" sz="2800" i="1" dirty="0">
                <a:solidFill>
                  <a:srgbClr val="FF0000"/>
                </a:solidFill>
              </a:rPr>
              <a:t>Help you develop the skill to take data into R and using AI produce analyses that are honest, accurate, ethical, and appropriate.</a:t>
            </a:r>
          </a:p>
          <a:p>
            <a:pPr marL="571500" indent="-571500" fontAlgn="base">
              <a:buFont typeface="Arial" charset="0"/>
              <a:buChar char="•"/>
            </a:pPr>
            <a:endParaRPr lang="en-US" sz="2800" i="1" dirty="0">
              <a:solidFill>
                <a:srgbClr val="FF0000"/>
              </a:solidFill>
            </a:endParaRPr>
          </a:p>
          <a:p>
            <a:pPr marL="571500" indent="-571500" fontAlgn="base">
              <a:buFont typeface="Arial" charset="0"/>
              <a:buChar char="•"/>
            </a:pPr>
            <a:r>
              <a:rPr lang="en-US" sz="2800" b="1" i="1" dirty="0">
                <a:solidFill>
                  <a:srgbClr val="FF0000"/>
                </a:solidFill>
              </a:rPr>
              <a:t>Make you a more productive and successful scientist!</a:t>
            </a:r>
          </a:p>
          <a:p>
            <a:pPr fontAlgn="base"/>
            <a:endParaRPr lang="en-US" sz="2800" i="1" dirty="0"/>
          </a:p>
          <a:p>
            <a:pPr marL="571500" indent="-571500" fontAlgn="base">
              <a:buFont typeface="Arial" charset="0"/>
              <a:buChar char="•"/>
            </a:pPr>
            <a:endParaRPr lang="en-US" sz="3600" i="1" dirty="0"/>
          </a:p>
        </p:txBody>
      </p:sp>
      <p:sp>
        <p:nvSpPr>
          <p:cNvPr id="3" name="Slide Number Placeholder 2">
            <a:extLst>
              <a:ext uri="{FF2B5EF4-FFF2-40B4-BE49-F238E27FC236}">
                <a16:creationId xmlns:a16="http://schemas.microsoft.com/office/drawing/2014/main" id="{F3EFE833-C206-3BFD-C005-C275CF0A3B38}"/>
              </a:ext>
            </a:extLst>
          </p:cNvPr>
          <p:cNvSpPr>
            <a:spLocks noGrp="1"/>
          </p:cNvSpPr>
          <p:nvPr>
            <p:ph type="sldNum" sz="quarter" idx="12"/>
          </p:nvPr>
        </p:nvSpPr>
        <p:spPr/>
        <p:txBody>
          <a:bodyPr/>
          <a:lstStyle/>
          <a:p>
            <a:fld id="{3B9F2244-9A50-AE4D-AE61-8B44ECB34D6B}" type="slidenum">
              <a:rPr lang="en-US" smtClean="0"/>
              <a:t>22</a:t>
            </a:fld>
            <a:endParaRPr lang="en-US"/>
          </a:p>
        </p:txBody>
      </p:sp>
    </p:spTree>
    <p:extLst>
      <p:ext uri="{BB962C8B-B14F-4D97-AF65-F5344CB8AC3E}">
        <p14:creationId xmlns:p14="http://schemas.microsoft.com/office/powerpoint/2010/main" val="122294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Today</a:t>
            </a:r>
          </a:p>
        </p:txBody>
      </p:sp>
      <p:sp>
        <p:nvSpPr>
          <p:cNvPr id="4" name="Rectangle 3"/>
          <p:cNvSpPr/>
          <p:nvPr/>
        </p:nvSpPr>
        <p:spPr>
          <a:xfrm>
            <a:off x="204396" y="1787531"/>
            <a:ext cx="11801138" cy="707886"/>
          </a:xfrm>
          <a:prstGeom prst="rect">
            <a:avLst/>
          </a:prstGeom>
        </p:spPr>
        <p:txBody>
          <a:bodyPr wrap="square">
            <a:spAutoFit/>
          </a:bodyPr>
          <a:lstStyle/>
          <a:p>
            <a:pPr marL="571500" indent="-571500" fontAlgn="base">
              <a:buFont typeface="Arial" charset="0"/>
              <a:buChar char="•"/>
            </a:pPr>
            <a:r>
              <a:rPr lang="en-US" sz="4000" dirty="0"/>
              <a:t>Pedagogical approach</a:t>
            </a:r>
            <a:endParaRPr lang="en-US" sz="4000" dirty="0">
              <a:solidFill>
                <a:srgbClr val="954F72"/>
              </a:solidFill>
              <a:hlinkClick r:id="rId3">
                <a:extLst>
                  <a:ext uri="{A12FA001-AC4F-418D-AE19-62706E023703}">
                    <ahyp:hlinkClr xmlns:ahyp="http://schemas.microsoft.com/office/drawing/2018/hyperlinkcolor" val="tx"/>
                  </a:ext>
                </a:extLst>
              </a:hlinkClick>
            </a:endParaRPr>
          </a:p>
        </p:txBody>
      </p:sp>
      <p:sp>
        <p:nvSpPr>
          <p:cNvPr id="3" name="Slide Number Placeholder 2">
            <a:extLst>
              <a:ext uri="{FF2B5EF4-FFF2-40B4-BE49-F238E27FC236}">
                <a16:creationId xmlns:a16="http://schemas.microsoft.com/office/drawing/2014/main" id="{83B1A044-B99A-BC9B-FAB8-BC98763C59DE}"/>
              </a:ext>
            </a:extLst>
          </p:cNvPr>
          <p:cNvSpPr>
            <a:spLocks noGrp="1"/>
          </p:cNvSpPr>
          <p:nvPr>
            <p:ph type="sldNum" sz="quarter" idx="12"/>
          </p:nvPr>
        </p:nvSpPr>
        <p:spPr/>
        <p:txBody>
          <a:bodyPr/>
          <a:lstStyle/>
          <a:p>
            <a:fld id="{3B9F2244-9A50-AE4D-AE61-8B44ECB34D6B}" type="slidenum">
              <a:rPr lang="en-US" smtClean="0"/>
              <a:t>23</a:t>
            </a:fld>
            <a:endParaRPr lang="en-US"/>
          </a:p>
        </p:txBody>
      </p:sp>
    </p:spTree>
    <p:extLst>
      <p:ext uri="{BB962C8B-B14F-4D97-AF65-F5344CB8AC3E}">
        <p14:creationId xmlns:p14="http://schemas.microsoft.com/office/powerpoint/2010/main" val="3378013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Pedagogy</a:t>
            </a:r>
          </a:p>
        </p:txBody>
      </p:sp>
      <p:pic>
        <p:nvPicPr>
          <p:cNvPr id="5" name="Picture 4">
            <a:extLst>
              <a:ext uri="{FF2B5EF4-FFF2-40B4-BE49-F238E27FC236}">
                <a16:creationId xmlns:a16="http://schemas.microsoft.com/office/drawing/2014/main" id="{ADF847B2-F697-F20E-C9EE-B45CB81AB04F}"/>
              </a:ext>
            </a:extLst>
          </p:cNvPr>
          <p:cNvPicPr>
            <a:picLocks noChangeAspect="1"/>
          </p:cNvPicPr>
          <p:nvPr/>
        </p:nvPicPr>
        <p:blipFill>
          <a:blip r:embed="rId3"/>
          <a:stretch>
            <a:fillRect/>
          </a:stretch>
        </p:blipFill>
        <p:spPr>
          <a:xfrm>
            <a:off x="5932714" y="1637495"/>
            <a:ext cx="5355771" cy="1896948"/>
          </a:xfrm>
          <a:prstGeom prst="rect">
            <a:avLst/>
          </a:prstGeom>
          <a:ln w="57150">
            <a:solidFill>
              <a:srgbClr val="C00000"/>
            </a:solidFill>
          </a:ln>
        </p:spPr>
      </p:pic>
      <p:pic>
        <p:nvPicPr>
          <p:cNvPr id="7" name="Picture 6">
            <a:extLst>
              <a:ext uri="{FF2B5EF4-FFF2-40B4-BE49-F238E27FC236}">
                <a16:creationId xmlns:a16="http://schemas.microsoft.com/office/drawing/2014/main" id="{1F703FD9-E1A1-5239-C912-1C4B5BE282F8}"/>
              </a:ext>
            </a:extLst>
          </p:cNvPr>
          <p:cNvPicPr>
            <a:picLocks noChangeAspect="1"/>
          </p:cNvPicPr>
          <p:nvPr/>
        </p:nvPicPr>
        <p:blipFill>
          <a:blip r:embed="rId4"/>
          <a:stretch>
            <a:fillRect/>
          </a:stretch>
        </p:blipFill>
        <p:spPr>
          <a:xfrm>
            <a:off x="5932715" y="4153044"/>
            <a:ext cx="5355771" cy="1794402"/>
          </a:xfrm>
          <a:prstGeom prst="rect">
            <a:avLst/>
          </a:prstGeom>
          <a:ln w="57150">
            <a:solidFill>
              <a:srgbClr val="C00000"/>
            </a:solidFill>
          </a:ln>
        </p:spPr>
      </p:pic>
      <p:sp>
        <p:nvSpPr>
          <p:cNvPr id="8" name="Slide Number Placeholder 7">
            <a:extLst>
              <a:ext uri="{FF2B5EF4-FFF2-40B4-BE49-F238E27FC236}">
                <a16:creationId xmlns:a16="http://schemas.microsoft.com/office/drawing/2014/main" id="{60960A16-67D3-B405-4C0E-D8F96BA51CD8}"/>
              </a:ext>
            </a:extLst>
          </p:cNvPr>
          <p:cNvSpPr>
            <a:spLocks noGrp="1"/>
          </p:cNvSpPr>
          <p:nvPr>
            <p:ph type="sldNum" sz="quarter" idx="12"/>
          </p:nvPr>
        </p:nvSpPr>
        <p:spPr/>
        <p:txBody>
          <a:bodyPr/>
          <a:lstStyle/>
          <a:p>
            <a:fld id="{3B9F2244-9A50-AE4D-AE61-8B44ECB34D6B}" type="slidenum">
              <a:rPr lang="en-US" smtClean="0"/>
              <a:t>24</a:t>
            </a:fld>
            <a:endParaRPr lang="en-US"/>
          </a:p>
        </p:txBody>
      </p:sp>
      <p:pic>
        <p:nvPicPr>
          <p:cNvPr id="11" name="Picture 10">
            <a:extLst>
              <a:ext uri="{FF2B5EF4-FFF2-40B4-BE49-F238E27FC236}">
                <a16:creationId xmlns:a16="http://schemas.microsoft.com/office/drawing/2014/main" id="{0F198102-2775-DADD-658C-D75FA68A009C}"/>
              </a:ext>
            </a:extLst>
          </p:cNvPr>
          <p:cNvPicPr>
            <a:picLocks noChangeAspect="1"/>
          </p:cNvPicPr>
          <p:nvPr/>
        </p:nvPicPr>
        <p:blipFill>
          <a:blip r:embed="rId5"/>
          <a:stretch>
            <a:fillRect/>
          </a:stretch>
        </p:blipFill>
        <p:spPr>
          <a:xfrm>
            <a:off x="310242" y="2585969"/>
            <a:ext cx="4675322" cy="2120327"/>
          </a:xfrm>
          <a:prstGeom prst="rect">
            <a:avLst/>
          </a:prstGeom>
          <a:ln w="57150">
            <a:solidFill>
              <a:srgbClr val="C00000"/>
            </a:solidFill>
          </a:ln>
        </p:spPr>
      </p:pic>
    </p:spTree>
    <p:extLst>
      <p:ext uri="{BB962C8B-B14F-4D97-AF65-F5344CB8AC3E}">
        <p14:creationId xmlns:p14="http://schemas.microsoft.com/office/powerpoint/2010/main" val="1902704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What I will offer</a:t>
            </a:r>
          </a:p>
        </p:txBody>
      </p:sp>
      <p:sp>
        <p:nvSpPr>
          <p:cNvPr id="8" name="Slide Number Placeholder 7">
            <a:extLst>
              <a:ext uri="{FF2B5EF4-FFF2-40B4-BE49-F238E27FC236}">
                <a16:creationId xmlns:a16="http://schemas.microsoft.com/office/drawing/2014/main" id="{60960A16-67D3-B405-4C0E-D8F96BA51CD8}"/>
              </a:ext>
            </a:extLst>
          </p:cNvPr>
          <p:cNvSpPr>
            <a:spLocks noGrp="1"/>
          </p:cNvSpPr>
          <p:nvPr>
            <p:ph type="sldNum" sz="quarter" idx="12"/>
          </p:nvPr>
        </p:nvSpPr>
        <p:spPr/>
        <p:txBody>
          <a:bodyPr/>
          <a:lstStyle/>
          <a:p>
            <a:fld id="{3B9F2244-9A50-AE4D-AE61-8B44ECB34D6B}" type="slidenum">
              <a:rPr lang="en-US" smtClean="0"/>
              <a:t>25</a:t>
            </a:fld>
            <a:endParaRPr lang="en-US"/>
          </a:p>
        </p:txBody>
      </p:sp>
      <p:sp>
        <p:nvSpPr>
          <p:cNvPr id="10" name="TextBox 9">
            <a:extLst>
              <a:ext uri="{FF2B5EF4-FFF2-40B4-BE49-F238E27FC236}">
                <a16:creationId xmlns:a16="http://schemas.microsoft.com/office/drawing/2014/main" id="{A14CAE3C-664A-8CDA-A07D-DDCCE48BE6DC}"/>
              </a:ext>
            </a:extLst>
          </p:cNvPr>
          <p:cNvSpPr txBox="1"/>
          <p:nvPr/>
        </p:nvSpPr>
        <p:spPr>
          <a:xfrm>
            <a:off x="704896" y="1693190"/>
            <a:ext cx="10292443"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In class – lecture, discussion, questions and answers, live coding</a:t>
            </a:r>
          </a:p>
          <a:p>
            <a:endParaRPr lang="en-US" sz="2800" dirty="0"/>
          </a:p>
          <a:p>
            <a:pPr marL="285750" indent="-285750">
              <a:buFont typeface="Arial" panose="020B0604020202020204" pitchFamily="34" charset="0"/>
              <a:buChar char="•"/>
            </a:pPr>
            <a:r>
              <a:rPr lang="en-US" sz="2800" dirty="0"/>
              <a:t>Saturday Code Day donuts provided: Fill out survey with weekends that you could attend.</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Lots of enthusiasm!</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571216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My opinions</a:t>
            </a:r>
          </a:p>
        </p:txBody>
      </p:sp>
      <p:sp>
        <p:nvSpPr>
          <p:cNvPr id="4" name="Rectangle 3"/>
          <p:cNvSpPr/>
          <p:nvPr/>
        </p:nvSpPr>
        <p:spPr>
          <a:xfrm>
            <a:off x="195431" y="1225689"/>
            <a:ext cx="11801138" cy="1077218"/>
          </a:xfrm>
          <a:prstGeom prst="rect">
            <a:avLst/>
          </a:prstGeom>
        </p:spPr>
        <p:txBody>
          <a:bodyPr wrap="square">
            <a:spAutoFit/>
          </a:bodyPr>
          <a:lstStyle/>
          <a:p>
            <a:pPr fontAlgn="base"/>
            <a:r>
              <a:rPr lang="en-US" sz="3200" dirty="0"/>
              <a:t>Misuse of statistics is unethical as a scientist</a:t>
            </a:r>
            <a:br>
              <a:rPr lang="en-US" sz="3200" dirty="0"/>
            </a:br>
            <a:endParaRPr lang="en-US" sz="3200" dirty="0"/>
          </a:p>
        </p:txBody>
      </p:sp>
      <p:sp>
        <p:nvSpPr>
          <p:cNvPr id="3" name="Slide Number Placeholder 2">
            <a:extLst>
              <a:ext uri="{FF2B5EF4-FFF2-40B4-BE49-F238E27FC236}">
                <a16:creationId xmlns:a16="http://schemas.microsoft.com/office/drawing/2014/main" id="{B4C50DE4-E4B5-25FC-BC21-64428BF75B53}"/>
              </a:ext>
            </a:extLst>
          </p:cNvPr>
          <p:cNvSpPr>
            <a:spLocks noGrp="1"/>
          </p:cNvSpPr>
          <p:nvPr>
            <p:ph type="sldNum" sz="quarter" idx="12"/>
          </p:nvPr>
        </p:nvSpPr>
        <p:spPr/>
        <p:txBody>
          <a:bodyPr/>
          <a:lstStyle/>
          <a:p>
            <a:fld id="{3B9F2244-9A50-AE4D-AE61-8B44ECB34D6B}" type="slidenum">
              <a:rPr lang="en-US" smtClean="0"/>
              <a:t>26</a:t>
            </a:fld>
            <a:endParaRPr lang="en-US"/>
          </a:p>
        </p:txBody>
      </p:sp>
    </p:spTree>
    <p:extLst>
      <p:ext uri="{BB962C8B-B14F-4D97-AF65-F5344CB8AC3E}">
        <p14:creationId xmlns:p14="http://schemas.microsoft.com/office/powerpoint/2010/main" val="157539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My opinions</a:t>
            </a:r>
          </a:p>
        </p:txBody>
      </p:sp>
      <p:sp>
        <p:nvSpPr>
          <p:cNvPr id="4" name="Rectangle 3"/>
          <p:cNvSpPr/>
          <p:nvPr/>
        </p:nvSpPr>
        <p:spPr>
          <a:xfrm>
            <a:off x="195431" y="1225689"/>
            <a:ext cx="11801138" cy="4524315"/>
          </a:xfrm>
          <a:prstGeom prst="rect">
            <a:avLst/>
          </a:prstGeom>
        </p:spPr>
        <p:txBody>
          <a:bodyPr wrap="square">
            <a:spAutoFit/>
          </a:bodyPr>
          <a:lstStyle/>
          <a:p>
            <a:pPr fontAlgn="base"/>
            <a:r>
              <a:rPr lang="en-US" sz="3200" dirty="0"/>
              <a:t>Misuse </a:t>
            </a:r>
            <a:r>
              <a:rPr lang="en-US" sz="3200" b="1" dirty="0"/>
              <a:t>or ignorance </a:t>
            </a:r>
            <a:r>
              <a:rPr lang="en-US" sz="3200" dirty="0"/>
              <a:t>of statistics is unethical as a scientist</a:t>
            </a:r>
            <a:br>
              <a:rPr lang="en-US" sz="3200" dirty="0"/>
            </a:br>
            <a:endParaRPr lang="en-US" sz="3200" dirty="0"/>
          </a:p>
          <a:p>
            <a:pPr fontAlgn="base"/>
            <a:r>
              <a:rPr lang="en-US" sz="3200" dirty="0"/>
              <a:t>Poor training and maleficence are both responsible for failures</a:t>
            </a:r>
            <a:br>
              <a:rPr lang="en-US" sz="3200" dirty="0"/>
            </a:br>
            <a:endParaRPr lang="en-US" sz="3200" dirty="0"/>
          </a:p>
          <a:p>
            <a:pPr fontAlgn="base"/>
            <a:r>
              <a:rPr lang="en-US" sz="3200" dirty="0"/>
              <a:t>Statistical literacy in the general public is essential and lacking</a:t>
            </a:r>
            <a:br>
              <a:rPr lang="en-US" sz="3200" dirty="0"/>
            </a:br>
            <a:endParaRPr lang="en-US" sz="3200" dirty="0"/>
          </a:p>
          <a:p>
            <a:pPr fontAlgn="base"/>
            <a:r>
              <a:rPr lang="en-US" sz="3200" dirty="0"/>
              <a:t>Do your part: learn science of important topics and help friends and family understand them! </a:t>
            </a:r>
            <a:r>
              <a:rPr lang="en-US" sz="3200" b="1" dirty="0"/>
              <a:t>This includes the statistical analysis and how we should let them inform our belief!</a:t>
            </a:r>
          </a:p>
        </p:txBody>
      </p:sp>
      <p:sp>
        <p:nvSpPr>
          <p:cNvPr id="3" name="Slide Number Placeholder 2">
            <a:extLst>
              <a:ext uri="{FF2B5EF4-FFF2-40B4-BE49-F238E27FC236}">
                <a16:creationId xmlns:a16="http://schemas.microsoft.com/office/drawing/2014/main" id="{C1B8C353-0A04-1A1F-0250-FCB7BE7BCE81}"/>
              </a:ext>
            </a:extLst>
          </p:cNvPr>
          <p:cNvSpPr>
            <a:spLocks noGrp="1"/>
          </p:cNvSpPr>
          <p:nvPr>
            <p:ph type="sldNum" sz="quarter" idx="12"/>
          </p:nvPr>
        </p:nvSpPr>
        <p:spPr/>
        <p:txBody>
          <a:bodyPr/>
          <a:lstStyle/>
          <a:p>
            <a:fld id="{3B9F2244-9A50-AE4D-AE61-8B44ECB34D6B}" type="slidenum">
              <a:rPr lang="en-US" smtClean="0"/>
              <a:t>27</a:t>
            </a:fld>
            <a:endParaRPr lang="en-US"/>
          </a:p>
        </p:txBody>
      </p:sp>
    </p:spTree>
    <p:extLst>
      <p:ext uri="{BB962C8B-B14F-4D97-AF65-F5344CB8AC3E}">
        <p14:creationId xmlns:p14="http://schemas.microsoft.com/office/powerpoint/2010/main" val="95660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Reproducibility crisis</a:t>
            </a:r>
          </a:p>
        </p:txBody>
      </p:sp>
      <p:sp>
        <p:nvSpPr>
          <p:cNvPr id="4" name="Rectangle 3"/>
          <p:cNvSpPr/>
          <p:nvPr/>
        </p:nvSpPr>
        <p:spPr>
          <a:xfrm>
            <a:off x="147232" y="1119958"/>
            <a:ext cx="7774683" cy="5447645"/>
          </a:xfrm>
          <a:prstGeom prst="rect">
            <a:avLst/>
          </a:prstGeom>
        </p:spPr>
        <p:txBody>
          <a:bodyPr wrap="square">
            <a:spAutoFit/>
          </a:bodyPr>
          <a:lstStyle/>
          <a:p>
            <a:pPr marL="457200" indent="-457200" fontAlgn="base">
              <a:buFont typeface="Arial" charset="0"/>
              <a:buChar char="•"/>
            </a:pPr>
            <a:r>
              <a:rPr lang="en-US" sz="3200" dirty="0"/>
              <a:t>Started in the social sciences but some problems are widespread</a:t>
            </a:r>
          </a:p>
          <a:p>
            <a:pPr marL="457200" indent="-457200" fontAlgn="base">
              <a:buFont typeface="Arial" charset="0"/>
              <a:buChar char="•"/>
            </a:pPr>
            <a:endParaRPr lang="en-US" sz="2400" dirty="0"/>
          </a:p>
          <a:p>
            <a:pPr marL="457200" indent="-457200" fontAlgn="base">
              <a:buFont typeface="Arial" charset="0"/>
              <a:buChar char="•"/>
            </a:pPr>
            <a:r>
              <a:rPr lang="en-US" sz="3200" dirty="0">
                <a:solidFill>
                  <a:srgbClr val="002060"/>
                </a:solidFill>
              </a:rPr>
              <a:t>pressure to publish</a:t>
            </a:r>
            <a:br>
              <a:rPr lang="en-US" sz="3200" dirty="0">
                <a:solidFill>
                  <a:srgbClr val="002060"/>
                </a:solidFill>
              </a:rPr>
            </a:br>
            <a:endParaRPr lang="en-US" sz="2000" dirty="0">
              <a:solidFill>
                <a:srgbClr val="002060"/>
              </a:solidFill>
            </a:endParaRPr>
          </a:p>
          <a:p>
            <a:pPr marL="457200" indent="-457200" fontAlgn="base">
              <a:buFont typeface="Arial" charset="0"/>
              <a:buChar char="•"/>
            </a:pPr>
            <a:r>
              <a:rPr lang="en-US" sz="3200" dirty="0">
                <a:solidFill>
                  <a:srgbClr val="002060"/>
                </a:solidFill>
              </a:rPr>
              <a:t>file drawer problem</a:t>
            </a:r>
            <a:br>
              <a:rPr lang="en-US" sz="3200" dirty="0">
                <a:solidFill>
                  <a:srgbClr val="002060"/>
                </a:solidFill>
              </a:rPr>
            </a:br>
            <a:endParaRPr lang="en-US" sz="2400" dirty="0">
              <a:solidFill>
                <a:srgbClr val="002060"/>
              </a:solidFill>
            </a:endParaRPr>
          </a:p>
          <a:p>
            <a:pPr marL="457200" indent="-457200" fontAlgn="base">
              <a:buFont typeface="Arial" charset="0"/>
              <a:buChar char="•"/>
            </a:pPr>
            <a:r>
              <a:rPr lang="en-US" sz="3200" dirty="0">
                <a:solidFill>
                  <a:srgbClr val="002060"/>
                </a:solidFill>
              </a:rPr>
              <a:t>small sample sizes</a:t>
            </a:r>
            <a:br>
              <a:rPr lang="en-US" sz="3200" dirty="0"/>
            </a:br>
            <a:endParaRPr lang="en-US" sz="2400" dirty="0"/>
          </a:p>
          <a:p>
            <a:pPr marL="457200" indent="-457200" fontAlgn="base">
              <a:buFont typeface="Arial" charset="0"/>
              <a:buChar char="•"/>
            </a:pPr>
            <a:r>
              <a:rPr lang="en-US" sz="3200" dirty="0">
                <a:solidFill>
                  <a:srgbClr val="C00000"/>
                </a:solidFill>
              </a:rPr>
              <a:t>p-hacking</a:t>
            </a:r>
            <a:br>
              <a:rPr lang="en-US" sz="3200" dirty="0">
                <a:solidFill>
                  <a:srgbClr val="C00000"/>
                </a:solidFill>
              </a:rPr>
            </a:br>
            <a:endParaRPr lang="en-US" sz="2400" dirty="0">
              <a:solidFill>
                <a:srgbClr val="C00000"/>
              </a:solidFill>
            </a:endParaRPr>
          </a:p>
          <a:p>
            <a:pPr marL="457200" indent="-457200" fontAlgn="base">
              <a:buFont typeface="Arial" charset="0"/>
              <a:buChar char="•"/>
            </a:pPr>
            <a:r>
              <a:rPr lang="en-US" sz="3200" dirty="0">
                <a:solidFill>
                  <a:srgbClr val="C00000"/>
                </a:solidFill>
              </a:rPr>
              <a:t>unethical researchers/developers</a:t>
            </a:r>
          </a:p>
        </p:txBody>
      </p:sp>
      <p:pic>
        <p:nvPicPr>
          <p:cNvPr id="9" name="Picture 8">
            <a:extLst>
              <a:ext uri="{FF2B5EF4-FFF2-40B4-BE49-F238E27FC236}">
                <a16:creationId xmlns:a16="http://schemas.microsoft.com/office/drawing/2014/main" id="{53F55DF8-5C27-7714-9339-074C742FB02B}"/>
              </a:ext>
            </a:extLst>
          </p:cNvPr>
          <p:cNvPicPr>
            <a:picLocks noChangeAspect="1"/>
          </p:cNvPicPr>
          <p:nvPr/>
        </p:nvPicPr>
        <p:blipFill>
          <a:blip r:embed="rId2"/>
          <a:stretch>
            <a:fillRect/>
          </a:stretch>
        </p:blipFill>
        <p:spPr>
          <a:xfrm>
            <a:off x="6916896" y="14717003"/>
            <a:ext cx="3597276" cy="3663484"/>
          </a:xfrm>
          <a:prstGeom prst="rect">
            <a:avLst/>
          </a:prstGeom>
        </p:spPr>
      </p:pic>
      <p:sp>
        <p:nvSpPr>
          <p:cNvPr id="3" name="Slide Number Placeholder 2">
            <a:extLst>
              <a:ext uri="{FF2B5EF4-FFF2-40B4-BE49-F238E27FC236}">
                <a16:creationId xmlns:a16="http://schemas.microsoft.com/office/drawing/2014/main" id="{1DEDF216-98FB-7ACF-8F94-C290EAD25FD6}"/>
              </a:ext>
            </a:extLst>
          </p:cNvPr>
          <p:cNvSpPr>
            <a:spLocks noGrp="1"/>
          </p:cNvSpPr>
          <p:nvPr>
            <p:ph type="sldNum" sz="quarter" idx="12"/>
          </p:nvPr>
        </p:nvSpPr>
        <p:spPr/>
        <p:txBody>
          <a:bodyPr/>
          <a:lstStyle/>
          <a:p>
            <a:fld id="{3B9F2244-9A50-AE4D-AE61-8B44ECB34D6B}" type="slidenum">
              <a:rPr lang="en-US" smtClean="0"/>
              <a:t>28</a:t>
            </a:fld>
            <a:endParaRPr lang="en-US"/>
          </a:p>
        </p:txBody>
      </p:sp>
      <p:sp>
        <p:nvSpPr>
          <p:cNvPr id="8" name="TextBox 7">
            <a:extLst>
              <a:ext uri="{FF2B5EF4-FFF2-40B4-BE49-F238E27FC236}">
                <a16:creationId xmlns:a16="http://schemas.microsoft.com/office/drawing/2014/main" id="{A5F768A2-97CA-557D-570E-A789B8E04B02}"/>
              </a:ext>
            </a:extLst>
          </p:cNvPr>
          <p:cNvSpPr txBox="1"/>
          <p:nvPr/>
        </p:nvSpPr>
        <p:spPr>
          <a:xfrm>
            <a:off x="835917" y="2239755"/>
            <a:ext cx="7774683" cy="1754326"/>
          </a:xfrm>
          <a:prstGeom prst="rect">
            <a:avLst/>
          </a:prstGeom>
          <a:solidFill>
            <a:schemeClr val="bg1"/>
          </a:solidFill>
        </p:spPr>
        <p:txBody>
          <a:bodyPr wrap="square" rtlCol="0">
            <a:spAutoFit/>
          </a:bodyPr>
          <a:lstStyle/>
          <a:p>
            <a:r>
              <a:rPr lang="en-US" sz="5400" dirty="0"/>
              <a:t>Discuss possible causes of the reproducibility crisis</a:t>
            </a:r>
          </a:p>
        </p:txBody>
      </p:sp>
      <p:pic>
        <p:nvPicPr>
          <p:cNvPr id="13" name="Picture 12">
            <a:extLst>
              <a:ext uri="{FF2B5EF4-FFF2-40B4-BE49-F238E27FC236}">
                <a16:creationId xmlns:a16="http://schemas.microsoft.com/office/drawing/2014/main" id="{521EECA9-24B7-24F9-B83C-BF9D2B9A1E70}"/>
              </a:ext>
            </a:extLst>
          </p:cNvPr>
          <p:cNvPicPr>
            <a:picLocks noChangeAspect="1"/>
          </p:cNvPicPr>
          <p:nvPr/>
        </p:nvPicPr>
        <p:blipFill>
          <a:blip r:embed="rId3"/>
          <a:stretch>
            <a:fillRect/>
          </a:stretch>
        </p:blipFill>
        <p:spPr>
          <a:xfrm>
            <a:off x="4270995" y="2863919"/>
            <a:ext cx="2815587" cy="2874123"/>
          </a:xfrm>
          <a:prstGeom prst="rect">
            <a:avLst/>
          </a:prstGeom>
        </p:spPr>
      </p:pic>
      <p:grpSp>
        <p:nvGrpSpPr>
          <p:cNvPr id="7" name="Group 6">
            <a:extLst>
              <a:ext uri="{FF2B5EF4-FFF2-40B4-BE49-F238E27FC236}">
                <a16:creationId xmlns:a16="http://schemas.microsoft.com/office/drawing/2014/main" id="{099871F2-E5B3-F9BA-88DB-B9A5BEE0DFDB}"/>
              </a:ext>
            </a:extLst>
          </p:cNvPr>
          <p:cNvGrpSpPr/>
          <p:nvPr/>
        </p:nvGrpSpPr>
        <p:grpSpPr>
          <a:xfrm>
            <a:off x="8479857" y="1213743"/>
            <a:ext cx="3671797" cy="2749845"/>
            <a:chOff x="8479857" y="1213743"/>
            <a:chExt cx="3671797" cy="2749845"/>
          </a:xfrm>
        </p:grpSpPr>
        <p:sp>
          <p:nvSpPr>
            <p:cNvPr id="5" name="TextBox 4"/>
            <p:cNvSpPr txBox="1"/>
            <p:nvPr/>
          </p:nvSpPr>
          <p:spPr>
            <a:xfrm>
              <a:off x="10257546" y="3317257"/>
              <a:ext cx="1894108" cy="646331"/>
            </a:xfrm>
            <a:prstGeom prst="rect">
              <a:avLst/>
            </a:prstGeom>
            <a:noFill/>
          </p:spPr>
          <p:txBody>
            <a:bodyPr wrap="none" rtlCol="0">
              <a:spAutoFit/>
            </a:bodyPr>
            <a:lstStyle/>
            <a:p>
              <a:pPr algn="ctr"/>
              <a:r>
                <a:rPr lang="en-US" sz="1200" dirty="0"/>
                <a:t>Amy Cuddy</a:t>
              </a:r>
            </a:p>
            <a:p>
              <a:pPr algn="ctr"/>
              <a:r>
                <a:rPr lang="en-US" sz="1200" dirty="0">
                  <a:hlinkClick r:id="rId4"/>
                </a:rPr>
                <a:t>TED Talk 72.2 Million views</a:t>
              </a:r>
              <a:endParaRPr lang="en-US" sz="1200" dirty="0"/>
            </a:p>
            <a:p>
              <a:pPr algn="ctr"/>
              <a:r>
                <a:rPr lang="en-US" sz="1200" dirty="0"/>
                <a:t>(2</a:t>
              </a:r>
              <a:r>
                <a:rPr lang="en-US" sz="1200" baseline="30000" dirty="0"/>
                <a:t>nd</a:t>
              </a:r>
              <a:r>
                <a:rPr lang="en-US" sz="1200" dirty="0"/>
                <a:t> most popular TED Talk)</a:t>
              </a:r>
            </a:p>
          </p:txBody>
        </p:sp>
        <p:grpSp>
          <p:nvGrpSpPr>
            <p:cNvPr id="14" name="Group 13">
              <a:extLst>
                <a:ext uri="{FF2B5EF4-FFF2-40B4-BE49-F238E27FC236}">
                  <a16:creationId xmlns:a16="http://schemas.microsoft.com/office/drawing/2014/main" id="{8C8E9389-D17A-C09E-F174-F762AEFDF7A0}"/>
                </a:ext>
              </a:extLst>
            </p:cNvPr>
            <p:cNvGrpSpPr/>
            <p:nvPr/>
          </p:nvGrpSpPr>
          <p:grpSpPr>
            <a:xfrm>
              <a:off x="8479857" y="1213743"/>
              <a:ext cx="3423198" cy="2103514"/>
              <a:chOff x="6605532" y="1213743"/>
              <a:chExt cx="5297523" cy="3255264"/>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1286" y="1213743"/>
                <a:ext cx="2161769" cy="3255264"/>
              </a:xfrm>
              <a:prstGeom prst="rect">
                <a:avLst/>
              </a:prstGeom>
            </p:spPr>
          </p:pic>
          <p:pic>
            <p:nvPicPr>
              <p:cNvPr id="1026" name="Picture 2" descr="Social Susceptibility | Ecology, Evolution and Marine Biology | UC Santa  Barbara">
                <a:extLst>
                  <a:ext uri="{FF2B5EF4-FFF2-40B4-BE49-F238E27FC236}">
                    <a16:creationId xmlns:a16="http://schemas.microsoft.com/office/drawing/2014/main" id="{E8237EEF-1C2B-783C-1FB8-D6652B2095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5532" y="1213743"/>
                <a:ext cx="2997556" cy="3255264"/>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C1D09D60-D4A1-0837-3D43-808A690A1115}"/>
                </a:ext>
              </a:extLst>
            </p:cNvPr>
            <p:cNvSpPr txBox="1"/>
            <p:nvPr/>
          </p:nvSpPr>
          <p:spPr>
            <a:xfrm>
              <a:off x="8508894" y="3317256"/>
              <a:ext cx="1878912" cy="461665"/>
            </a:xfrm>
            <a:prstGeom prst="rect">
              <a:avLst/>
            </a:prstGeom>
            <a:noFill/>
          </p:spPr>
          <p:txBody>
            <a:bodyPr wrap="none" rtlCol="0">
              <a:spAutoFit/>
            </a:bodyPr>
            <a:lstStyle/>
            <a:p>
              <a:pPr algn="ctr"/>
              <a:r>
                <a:rPr lang="en-US" sz="1200" dirty="0"/>
                <a:t>Jonathan Pruitt</a:t>
              </a:r>
            </a:p>
            <a:p>
              <a:pPr algn="ctr"/>
              <a:r>
                <a:rPr lang="en-US" sz="1200" dirty="0"/>
                <a:t>Canada 150 Research Chair</a:t>
              </a:r>
            </a:p>
          </p:txBody>
        </p:sp>
      </p:grpSp>
      <p:sp>
        <p:nvSpPr>
          <p:cNvPr id="10" name="TextBox 9">
            <a:extLst>
              <a:ext uri="{FF2B5EF4-FFF2-40B4-BE49-F238E27FC236}">
                <a16:creationId xmlns:a16="http://schemas.microsoft.com/office/drawing/2014/main" id="{4050848F-7AE6-A79A-5D9F-7B90304E65AF}"/>
              </a:ext>
            </a:extLst>
          </p:cNvPr>
          <p:cNvSpPr txBox="1"/>
          <p:nvPr/>
        </p:nvSpPr>
        <p:spPr>
          <a:xfrm>
            <a:off x="8839162" y="4882969"/>
            <a:ext cx="2286075" cy="369332"/>
          </a:xfrm>
          <a:prstGeom prst="rect">
            <a:avLst/>
          </a:prstGeom>
          <a:solidFill>
            <a:srgbClr val="FFFF00"/>
          </a:solidFill>
        </p:spPr>
        <p:txBody>
          <a:bodyPr wrap="none" rtlCol="0">
            <a:spAutoFit/>
          </a:bodyPr>
          <a:lstStyle/>
          <a:p>
            <a:r>
              <a:rPr lang="en-US" dirty="0"/>
              <a:t>ENDED HERE TUESDAY</a:t>
            </a:r>
          </a:p>
        </p:txBody>
      </p:sp>
    </p:spTree>
    <p:extLst>
      <p:ext uri="{BB962C8B-B14F-4D97-AF65-F5344CB8AC3E}">
        <p14:creationId xmlns:p14="http://schemas.microsoft.com/office/powerpoint/2010/main" val="123053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Solutions</a:t>
            </a:r>
          </a:p>
        </p:txBody>
      </p:sp>
      <p:sp>
        <p:nvSpPr>
          <p:cNvPr id="4" name="Rectangle 3"/>
          <p:cNvSpPr/>
          <p:nvPr/>
        </p:nvSpPr>
        <p:spPr>
          <a:xfrm>
            <a:off x="183822" y="1096954"/>
            <a:ext cx="7119769" cy="5016758"/>
          </a:xfrm>
          <a:prstGeom prst="rect">
            <a:avLst/>
          </a:prstGeom>
        </p:spPr>
        <p:txBody>
          <a:bodyPr wrap="square">
            <a:spAutoFit/>
          </a:bodyPr>
          <a:lstStyle/>
          <a:p>
            <a:pPr fontAlgn="base"/>
            <a:endParaRPr lang="en-US" sz="3200" dirty="0"/>
          </a:p>
          <a:p>
            <a:pPr marL="457200" indent="-457200" fontAlgn="base">
              <a:buFont typeface="Arial" charset="0"/>
              <a:buChar char="•"/>
            </a:pPr>
            <a:r>
              <a:rPr lang="en-US" sz="3200" dirty="0"/>
              <a:t>Study preregistration (</a:t>
            </a:r>
            <a:r>
              <a:rPr lang="en-US" sz="3200" dirty="0">
                <a:hlinkClick r:id="rId2"/>
              </a:rPr>
              <a:t>COS</a:t>
            </a:r>
            <a:r>
              <a:rPr lang="en-US" sz="3200" dirty="0"/>
              <a:t>)</a:t>
            </a:r>
            <a:br>
              <a:rPr lang="en-US" sz="3200" dirty="0"/>
            </a:br>
            <a:endParaRPr lang="en-US" sz="3200" dirty="0"/>
          </a:p>
          <a:p>
            <a:pPr marL="457200" indent="-457200" fontAlgn="base">
              <a:buFont typeface="Arial" charset="0"/>
              <a:buChar char="•"/>
            </a:pPr>
            <a:r>
              <a:rPr lang="en-US" sz="3200" dirty="0" err="1"/>
              <a:t>PeerJ</a:t>
            </a:r>
            <a:r>
              <a:rPr lang="en-US" sz="3200" dirty="0"/>
              <a:t> / PLOS ONE</a:t>
            </a:r>
            <a:br>
              <a:rPr lang="en-US" sz="3200" dirty="0"/>
            </a:br>
            <a:endParaRPr lang="en-US" sz="3200" dirty="0"/>
          </a:p>
          <a:p>
            <a:pPr marL="457200" indent="-457200" fontAlgn="base">
              <a:buFont typeface="Arial" charset="0"/>
              <a:buChar char="•"/>
            </a:pPr>
            <a:r>
              <a:rPr lang="en-US" sz="3200" dirty="0"/>
              <a:t>Preprint Servers</a:t>
            </a:r>
          </a:p>
          <a:p>
            <a:pPr marL="457200" indent="-457200" fontAlgn="base">
              <a:buFont typeface="Arial" charset="0"/>
              <a:buChar char="•"/>
            </a:pPr>
            <a:endParaRPr lang="en-US" sz="3200" dirty="0"/>
          </a:p>
          <a:p>
            <a:pPr marL="457200" indent="-457200" fontAlgn="base">
              <a:buFont typeface="Arial" charset="0"/>
              <a:buChar char="•"/>
            </a:pPr>
            <a:r>
              <a:rPr lang="en-US" sz="3200" dirty="0" err="1"/>
              <a:t>Altimetrics</a:t>
            </a:r>
            <a:endParaRPr lang="en-US" sz="3200" dirty="0"/>
          </a:p>
          <a:p>
            <a:pPr marL="457200" indent="-457200" fontAlgn="base">
              <a:buFont typeface="Arial" charset="0"/>
              <a:buChar char="•"/>
            </a:pPr>
            <a:endParaRPr lang="en-US" sz="3200" dirty="0"/>
          </a:p>
          <a:p>
            <a:pPr marL="457200" indent="-457200" fontAlgn="base">
              <a:buFont typeface="Arial" charset="0"/>
              <a:buChar char="•"/>
            </a:pPr>
            <a:r>
              <a:rPr lang="en-US" sz="3200" dirty="0"/>
              <a:t>Systemic change - unlikely</a:t>
            </a:r>
          </a:p>
        </p:txBody>
      </p:sp>
      <p:sp>
        <p:nvSpPr>
          <p:cNvPr id="3" name="Slide Number Placeholder 2">
            <a:extLst>
              <a:ext uri="{FF2B5EF4-FFF2-40B4-BE49-F238E27FC236}">
                <a16:creationId xmlns:a16="http://schemas.microsoft.com/office/drawing/2014/main" id="{6F189AFA-89F1-6035-5386-F499B06B0288}"/>
              </a:ext>
            </a:extLst>
          </p:cNvPr>
          <p:cNvSpPr>
            <a:spLocks noGrp="1"/>
          </p:cNvSpPr>
          <p:nvPr>
            <p:ph type="sldNum" sz="quarter" idx="12"/>
          </p:nvPr>
        </p:nvSpPr>
        <p:spPr/>
        <p:txBody>
          <a:bodyPr/>
          <a:lstStyle/>
          <a:p>
            <a:fld id="{3B9F2244-9A50-AE4D-AE61-8B44ECB34D6B}" type="slidenum">
              <a:rPr lang="en-US" smtClean="0"/>
              <a:t>29</a:t>
            </a:fld>
            <a:endParaRPr lang="en-US"/>
          </a:p>
        </p:txBody>
      </p:sp>
      <p:sp>
        <p:nvSpPr>
          <p:cNvPr id="5" name="TextBox 4">
            <a:extLst>
              <a:ext uri="{FF2B5EF4-FFF2-40B4-BE49-F238E27FC236}">
                <a16:creationId xmlns:a16="http://schemas.microsoft.com/office/drawing/2014/main" id="{EE939375-0F6D-D364-4A37-7FC43EAAF22E}"/>
              </a:ext>
            </a:extLst>
          </p:cNvPr>
          <p:cNvSpPr txBox="1"/>
          <p:nvPr/>
        </p:nvSpPr>
        <p:spPr>
          <a:xfrm>
            <a:off x="793545" y="2296222"/>
            <a:ext cx="10560255" cy="2862322"/>
          </a:xfrm>
          <a:prstGeom prst="rect">
            <a:avLst/>
          </a:prstGeom>
          <a:solidFill>
            <a:schemeClr val="bg1"/>
          </a:solidFill>
        </p:spPr>
        <p:txBody>
          <a:bodyPr wrap="square" rtlCol="0">
            <a:spAutoFit/>
          </a:bodyPr>
          <a:lstStyle/>
          <a:p>
            <a:r>
              <a:rPr lang="en-US" sz="6000" dirty="0"/>
              <a:t>Discuss What are possible solutions to the reproducibility crisis?</a:t>
            </a:r>
          </a:p>
        </p:txBody>
      </p:sp>
    </p:spTree>
    <p:extLst>
      <p:ext uri="{BB962C8B-B14F-4D97-AF65-F5344CB8AC3E}">
        <p14:creationId xmlns:p14="http://schemas.microsoft.com/office/powerpoint/2010/main" val="362948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19157"/>
          </a:xfrm>
          <a:solidFill>
            <a:schemeClr val="tx1"/>
          </a:solidFill>
        </p:spPr>
        <p:txBody>
          <a:bodyPr>
            <a:normAutofit fontScale="90000"/>
          </a:bodyPr>
          <a:lstStyle/>
          <a:p>
            <a:pPr algn="ctr"/>
            <a:r>
              <a:rPr lang="en-US" b="1">
                <a:solidFill>
                  <a:schemeClr val="bg1"/>
                </a:solidFill>
              </a:rPr>
              <a:t>Me</a:t>
            </a:r>
            <a:endParaRPr lang="en-US" b="1" dirty="0">
              <a:solidFill>
                <a:schemeClr val="bg1"/>
              </a:solidFill>
            </a:endParaRPr>
          </a:p>
        </p:txBody>
      </p:sp>
      <p:sp>
        <p:nvSpPr>
          <p:cNvPr id="7" name="Slide Number Placeholder 6">
            <a:extLst>
              <a:ext uri="{FF2B5EF4-FFF2-40B4-BE49-F238E27FC236}">
                <a16:creationId xmlns:a16="http://schemas.microsoft.com/office/drawing/2014/main" id="{A6DCBD77-4599-9FB0-957E-CB6E1BCBD390}"/>
              </a:ext>
            </a:extLst>
          </p:cNvPr>
          <p:cNvSpPr>
            <a:spLocks noGrp="1"/>
          </p:cNvSpPr>
          <p:nvPr>
            <p:ph type="sldNum" sz="quarter" idx="12"/>
          </p:nvPr>
        </p:nvSpPr>
        <p:spPr/>
        <p:txBody>
          <a:bodyPr/>
          <a:lstStyle/>
          <a:p>
            <a:fld id="{3B9F2244-9A50-AE4D-AE61-8B44ECB34D6B}" type="slidenum">
              <a:rPr lang="en-US" sz="1400" b="1" smtClean="0">
                <a:solidFill>
                  <a:schemeClr val="bg1"/>
                </a:solidFill>
              </a:rPr>
              <a:t>3</a:t>
            </a:fld>
            <a:endParaRPr lang="en-US" b="1" dirty="0">
              <a:solidFill>
                <a:schemeClr val="bg1"/>
              </a:solidFill>
            </a:endParaRPr>
          </a:p>
        </p:txBody>
      </p:sp>
      <p:sp>
        <p:nvSpPr>
          <p:cNvPr id="10" name="TextBox 9">
            <a:extLst>
              <a:ext uri="{FF2B5EF4-FFF2-40B4-BE49-F238E27FC236}">
                <a16:creationId xmlns:a16="http://schemas.microsoft.com/office/drawing/2014/main" id="{94FA5F24-9BB0-1232-3621-DC7789FCB8BF}"/>
              </a:ext>
            </a:extLst>
          </p:cNvPr>
          <p:cNvSpPr txBox="1"/>
          <p:nvPr/>
        </p:nvSpPr>
        <p:spPr>
          <a:xfrm>
            <a:off x="312233" y="1468306"/>
            <a:ext cx="8270854" cy="4770537"/>
          </a:xfrm>
          <a:prstGeom prst="rect">
            <a:avLst/>
          </a:prstGeom>
          <a:noFill/>
        </p:spPr>
        <p:txBody>
          <a:bodyPr wrap="none" rtlCol="0">
            <a:spAutoFit/>
          </a:bodyPr>
          <a:lstStyle/>
          <a:p>
            <a:r>
              <a:rPr lang="en-US" sz="2400"/>
              <a:t>2010-2015 Graduated PhD from UT Arlington</a:t>
            </a:r>
          </a:p>
          <a:p>
            <a:r>
              <a:rPr lang="en-US" sz="2400"/>
              <a:t>2015-2017 PostDoc UM</a:t>
            </a:r>
          </a:p>
          <a:p>
            <a:r>
              <a:rPr lang="en-US" sz="2400"/>
              <a:t>2017-present TAMU (37 Papers since starting my lab)</a:t>
            </a:r>
          </a:p>
          <a:p>
            <a:endParaRPr lang="en-US" sz="1000"/>
          </a:p>
          <a:p>
            <a:r>
              <a:rPr lang="en-US" sz="2400"/>
              <a:t>Assoc Dept Head for Graduate Studies - Biology</a:t>
            </a:r>
          </a:p>
          <a:p>
            <a:r>
              <a:rPr lang="en-US" sz="2400"/>
              <a:t>Chair EEB IDP</a:t>
            </a:r>
            <a:endParaRPr lang="en-US" sz="500"/>
          </a:p>
          <a:p>
            <a:endParaRPr lang="en-US" sz="1000"/>
          </a:p>
          <a:p>
            <a:r>
              <a:rPr lang="en-US" sz="2400"/>
              <a:t>NIH Funded</a:t>
            </a:r>
          </a:p>
          <a:p>
            <a:pPr marL="285750" indent="-285750">
              <a:buFont typeface="Arial" panose="020B0604020202020204" pitchFamily="34" charset="0"/>
              <a:buChar char="•"/>
            </a:pPr>
            <a:r>
              <a:rPr lang="en-US" sz="2400"/>
              <a:t>Sexual antagonism</a:t>
            </a:r>
          </a:p>
          <a:p>
            <a:pPr marL="285750" indent="-285750">
              <a:buFont typeface="Arial" panose="020B0604020202020204" pitchFamily="34" charset="0"/>
              <a:buChar char="•"/>
            </a:pPr>
            <a:r>
              <a:rPr lang="en-US" sz="2400"/>
              <a:t>Genome structure</a:t>
            </a:r>
          </a:p>
          <a:p>
            <a:pPr marL="285750" indent="-285750">
              <a:buFont typeface="Arial" panose="020B0604020202020204" pitchFamily="34" charset="0"/>
              <a:buChar char="•"/>
            </a:pPr>
            <a:r>
              <a:rPr lang="en-US" sz="2400"/>
              <a:t>Epistasis</a:t>
            </a:r>
          </a:p>
          <a:p>
            <a:endParaRPr lang="en-US" sz="1000"/>
          </a:p>
          <a:p>
            <a:r>
              <a:rPr lang="en-US" sz="2400"/>
              <a:t>Passionate about PhD training and how we can make it better</a:t>
            </a:r>
          </a:p>
          <a:p>
            <a:endParaRPr lang="en-US" sz="1000"/>
          </a:p>
          <a:p>
            <a:r>
              <a:rPr lang="en-US" sz="2400"/>
              <a:t>Blackmon Lab: 6 Grad students, 12 Undergrads, Postbac, Postdoc</a:t>
            </a:r>
            <a:endParaRPr lang="en-US" sz="2400" dirty="0"/>
          </a:p>
        </p:txBody>
      </p:sp>
    </p:spTree>
    <p:extLst>
      <p:ext uri="{BB962C8B-B14F-4D97-AF65-F5344CB8AC3E}">
        <p14:creationId xmlns:p14="http://schemas.microsoft.com/office/powerpoint/2010/main" val="691837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Why do biologists need statistics</a:t>
            </a:r>
          </a:p>
        </p:txBody>
      </p:sp>
      <p:sp>
        <p:nvSpPr>
          <p:cNvPr id="3" name="Rectangle 2"/>
          <p:cNvSpPr/>
          <p:nvPr/>
        </p:nvSpPr>
        <p:spPr>
          <a:xfrm>
            <a:off x="275573" y="1256665"/>
            <a:ext cx="11398685" cy="4216539"/>
          </a:xfrm>
          <a:prstGeom prst="rect">
            <a:avLst/>
          </a:prstGeom>
        </p:spPr>
        <p:txBody>
          <a:bodyPr wrap="square">
            <a:spAutoFit/>
          </a:bodyPr>
          <a:lstStyle/>
          <a:p>
            <a:pPr fontAlgn="base">
              <a:buFont typeface="Arial" charset="0"/>
              <a:buChar char="•"/>
            </a:pPr>
            <a:r>
              <a:rPr lang="en-US" sz="2800" dirty="0"/>
              <a:t>We want to learn about the world often by testing hypotheses.</a:t>
            </a:r>
            <a:br>
              <a:rPr lang="en-US" sz="2800" dirty="0"/>
            </a:br>
            <a:endParaRPr lang="en-US" dirty="0"/>
          </a:p>
          <a:p>
            <a:pPr fontAlgn="base">
              <a:buFont typeface="Arial" charset="0"/>
              <a:buChar char="•"/>
            </a:pPr>
            <a:r>
              <a:rPr lang="en-US" sz="2800" dirty="0"/>
              <a:t>To test a hypothesis we have to design an experiment</a:t>
            </a:r>
            <a:br>
              <a:rPr lang="en-US" sz="2800" dirty="0"/>
            </a:br>
            <a:endParaRPr lang="en-US" dirty="0"/>
          </a:p>
          <a:p>
            <a:pPr fontAlgn="base">
              <a:buFont typeface="Arial" charset="0"/>
              <a:buChar char="•"/>
            </a:pPr>
            <a:r>
              <a:rPr lang="en-US" sz="2800" dirty="0"/>
              <a:t>Not all experiments have a traditional control and experimental treatment and this isn’t always how we want to test a hypothesis</a:t>
            </a:r>
            <a:br>
              <a:rPr lang="en-US" sz="2800" dirty="0"/>
            </a:br>
            <a:endParaRPr lang="en-US" dirty="0"/>
          </a:p>
          <a:p>
            <a:pPr fontAlgn="base">
              <a:buFont typeface="Arial" charset="0"/>
              <a:buChar char="•"/>
            </a:pPr>
            <a:r>
              <a:rPr lang="en-US" sz="2800" dirty="0"/>
              <a:t>It is quite possible to design a study or collect data that cannot answer the questions that we have</a:t>
            </a:r>
            <a:br>
              <a:rPr lang="en-US" sz="2800" dirty="0"/>
            </a:br>
            <a:endParaRPr lang="en-US" dirty="0"/>
          </a:p>
          <a:p>
            <a:pPr fontAlgn="base">
              <a:buFont typeface="Arial" charset="0"/>
              <a:buChar char="•"/>
            </a:pPr>
            <a:r>
              <a:rPr lang="en-US" sz="2800" dirty="0"/>
              <a:t>This leads to poor manuscripts and can lead to bad practices like p-hacking</a:t>
            </a:r>
            <a:endParaRPr lang="en-US" sz="2800" dirty="0">
              <a:effectLst/>
            </a:endParaRPr>
          </a:p>
        </p:txBody>
      </p:sp>
      <p:sp>
        <p:nvSpPr>
          <p:cNvPr id="4" name="Slide Number Placeholder 3">
            <a:extLst>
              <a:ext uri="{FF2B5EF4-FFF2-40B4-BE49-F238E27FC236}">
                <a16:creationId xmlns:a16="http://schemas.microsoft.com/office/drawing/2014/main" id="{D43A60BD-B243-3F3B-D361-61960291BB1A}"/>
              </a:ext>
            </a:extLst>
          </p:cNvPr>
          <p:cNvSpPr>
            <a:spLocks noGrp="1"/>
          </p:cNvSpPr>
          <p:nvPr>
            <p:ph type="sldNum" sz="quarter" idx="12"/>
          </p:nvPr>
        </p:nvSpPr>
        <p:spPr/>
        <p:txBody>
          <a:bodyPr/>
          <a:lstStyle/>
          <a:p>
            <a:fld id="{3B9F2244-9A50-AE4D-AE61-8B44ECB34D6B}" type="slidenum">
              <a:rPr lang="en-US" smtClean="0"/>
              <a:t>30</a:t>
            </a:fld>
            <a:endParaRPr lang="en-US"/>
          </a:p>
        </p:txBody>
      </p:sp>
    </p:spTree>
    <p:extLst>
      <p:ext uri="{BB962C8B-B14F-4D97-AF65-F5344CB8AC3E}">
        <p14:creationId xmlns:p14="http://schemas.microsoft.com/office/powerpoint/2010/main" val="25575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Experimental Design</a:t>
            </a:r>
          </a:p>
        </p:txBody>
      </p:sp>
      <p:sp>
        <p:nvSpPr>
          <p:cNvPr id="4" name="Rectangle 3"/>
          <p:cNvSpPr/>
          <p:nvPr/>
        </p:nvSpPr>
        <p:spPr>
          <a:xfrm>
            <a:off x="195431" y="1073547"/>
            <a:ext cx="11801138" cy="5016758"/>
          </a:xfrm>
          <a:prstGeom prst="rect">
            <a:avLst/>
          </a:prstGeom>
        </p:spPr>
        <p:txBody>
          <a:bodyPr wrap="square">
            <a:spAutoFit/>
          </a:bodyPr>
          <a:lstStyle/>
          <a:p>
            <a:pPr fontAlgn="base"/>
            <a:endParaRPr lang="en-US" sz="3200" dirty="0"/>
          </a:p>
          <a:p>
            <a:pPr fontAlgn="base"/>
            <a:r>
              <a:rPr lang="en-US" sz="3200" dirty="0"/>
              <a:t>To design an experiment you need to understand how the data will be analyzed statistically.</a:t>
            </a:r>
          </a:p>
          <a:p>
            <a:pPr fontAlgn="base"/>
            <a:endParaRPr lang="en-US" sz="3200" dirty="0"/>
          </a:p>
          <a:p>
            <a:pPr marL="514350" indent="-514350" fontAlgn="base">
              <a:lnSpc>
                <a:spcPct val="150000"/>
              </a:lnSpc>
              <a:buFont typeface="+mj-lt"/>
              <a:buAutoNum type="arabicPeriod"/>
            </a:pPr>
            <a:r>
              <a:rPr lang="en-US" sz="3200" dirty="0"/>
              <a:t>How can you sample the population in which you are interested?</a:t>
            </a:r>
          </a:p>
          <a:p>
            <a:pPr marL="514350" indent="-514350" fontAlgn="base">
              <a:lnSpc>
                <a:spcPct val="150000"/>
              </a:lnSpc>
              <a:buFont typeface="+mj-lt"/>
              <a:buAutoNum type="arabicPeriod"/>
            </a:pPr>
            <a:r>
              <a:rPr lang="en-US" sz="3200" dirty="0"/>
              <a:t>What tests are appropriate for your data?</a:t>
            </a:r>
          </a:p>
          <a:p>
            <a:pPr marL="514350" indent="-514350" fontAlgn="base">
              <a:lnSpc>
                <a:spcPct val="150000"/>
              </a:lnSpc>
              <a:buFont typeface="+mj-lt"/>
              <a:buAutoNum type="arabicPeriod"/>
            </a:pPr>
            <a:r>
              <a:rPr lang="en-US" sz="3200" dirty="0"/>
              <a:t>What biases must be controlled for?</a:t>
            </a:r>
          </a:p>
          <a:p>
            <a:pPr marL="514350" indent="-514350" fontAlgn="base">
              <a:lnSpc>
                <a:spcPct val="150000"/>
              </a:lnSpc>
              <a:buFont typeface="+mj-lt"/>
              <a:buAutoNum type="arabicPeriod"/>
            </a:pPr>
            <a:r>
              <a:rPr lang="en-US" sz="3200" dirty="0"/>
              <a:t>What sample size will be necessary?</a:t>
            </a:r>
          </a:p>
        </p:txBody>
      </p:sp>
      <p:sp>
        <p:nvSpPr>
          <p:cNvPr id="3" name="Slide Number Placeholder 2">
            <a:extLst>
              <a:ext uri="{FF2B5EF4-FFF2-40B4-BE49-F238E27FC236}">
                <a16:creationId xmlns:a16="http://schemas.microsoft.com/office/drawing/2014/main" id="{D2233F50-7FCD-434F-9204-A41169C004C0}"/>
              </a:ext>
            </a:extLst>
          </p:cNvPr>
          <p:cNvSpPr>
            <a:spLocks noGrp="1"/>
          </p:cNvSpPr>
          <p:nvPr>
            <p:ph type="sldNum" sz="quarter" idx="12"/>
          </p:nvPr>
        </p:nvSpPr>
        <p:spPr/>
        <p:txBody>
          <a:bodyPr/>
          <a:lstStyle/>
          <a:p>
            <a:fld id="{3B9F2244-9A50-AE4D-AE61-8B44ECB34D6B}" type="slidenum">
              <a:rPr lang="en-US" smtClean="0"/>
              <a:t>31</a:t>
            </a:fld>
            <a:endParaRPr lang="en-US"/>
          </a:p>
        </p:txBody>
      </p:sp>
    </p:spTree>
    <p:extLst>
      <p:ext uri="{BB962C8B-B14F-4D97-AF65-F5344CB8AC3E}">
        <p14:creationId xmlns:p14="http://schemas.microsoft.com/office/powerpoint/2010/main" val="30077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fontScale="90000"/>
          </a:bodyPr>
          <a:lstStyle/>
          <a:p>
            <a:pPr algn="ctr"/>
            <a:r>
              <a:rPr lang="en-US" b="1" dirty="0">
                <a:solidFill>
                  <a:schemeClr val="bg1"/>
                </a:solidFill>
              </a:rPr>
              <a:t>Why not just collaborate with a statistician or use AI</a:t>
            </a:r>
          </a:p>
        </p:txBody>
      </p:sp>
      <p:sp>
        <p:nvSpPr>
          <p:cNvPr id="4" name="Rectangle 3"/>
          <p:cNvSpPr/>
          <p:nvPr/>
        </p:nvSpPr>
        <p:spPr>
          <a:xfrm>
            <a:off x="250520" y="1159402"/>
            <a:ext cx="11436263" cy="4524315"/>
          </a:xfrm>
          <a:prstGeom prst="rect">
            <a:avLst/>
          </a:prstGeom>
        </p:spPr>
        <p:txBody>
          <a:bodyPr wrap="square">
            <a:spAutoFit/>
          </a:bodyPr>
          <a:lstStyle/>
          <a:p>
            <a:pPr marL="514350" indent="-514350" fontAlgn="base">
              <a:buFont typeface="+mj-lt"/>
              <a:buAutoNum type="arabicPeriod"/>
            </a:pPr>
            <a:r>
              <a:rPr lang="en-US" sz="3200" dirty="0"/>
              <a:t>In some cases this is a great option, but you have to understand enough to communicate.</a:t>
            </a:r>
          </a:p>
          <a:p>
            <a:pPr marL="514350" indent="-514350" fontAlgn="base">
              <a:buFont typeface="+mj-lt"/>
              <a:buAutoNum type="arabicPeriod"/>
            </a:pPr>
            <a:r>
              <a:rPr lang="en-US" sz="3200" dirty="0"/>
              <a:t>If you publish a study you are responsible for its validity.</a:t>
            </a:r>
          </a:p>
          <a:p>
            <a:pPr marL="514350" indent="-514350" fontAlgn="base">
              <a:buFont typeface="+mj-lt"/>
              <a:buAutoNum type="arabicPeriod"/>
            </a:pPr>
            <a:r>
              <a:rPr lang="en-US" sz="3200" dirty="0"/>
              <a:t>For most experiments simple methods suffice.</a:t>
            </a:r>
          </a:p>
          <a:p>
            <a:pPr marL="514350" indent="-514350" fontAlgn="base">
              <a:buFont typeface="+mj-lt"/>
              <a:buAutoNum type="arabicPeriod"/>
            </a:pPr>
            <a:r>
              <a:rPr lang="en-US" sz="3200" dirty="0"/>
              <a:t>In many fields there are sets of statistical tests that are expected for certain types of data.</a:t>
            </a:r>
          </a:p>
          <a:p>
            <a:pPr marL="514350" indent="-514350" fontAlgn="base">
              <a:buFont typeface="+mj-lt"/>
              <a:buAutoNum type="arabicPeriod"/>
            </a:pPr>
            <a:r>
              <a:rPr lang="en-US" sz="3200" dirty="0"/>
              <a:t>For all of these reasons statistical analysis </a:t>
            </a:r>
            <a:r>
              <a:rPr lang="en-US" sz="3200" b="1" dirty="0"/>
              <a:t>needs to involve people who understand the specific problem and the field of study.</a:t>
            </a:r>
            <a:endParaRPr lang="en-US" sz="3200" dirty="0"/>
          </a:p>
        </p:txBody>
      </p:sp>
      <p:sp>
        <p:nvSpPr>
          <p:cNvPr id="3" name="Slide Number Placeholder 2">
            <a:extLst>
              <a:ext uri="{FF2B5EF4-FFF2-40B4-BE49-F238E27FC236}">
                <a16:creationId xmlns:a16="http://schemas.microsoft.com/office/drawing/2014/main" id="{5933F72C-4BE1-1026-1D7E-64E9D921AA70}"/>
              </a:ext>
            </a:extLst>
          </p:cNvPr>
          <p:cNvSpPr>
            <a:spLocks noGrp="1"/>
          </p:cNvSpPr>
          <p:nvPr>
            <p:ph type="sldNum" sz="quarter" idx="12"/>
          </p:nvPr>
        </p:nvSpPr>
        <p:spPr/>
        <p:txBody>
          <a:bodyPr/>
          <a:lstStyle/>
          <a:p>
            <a:fld id="{3B9F2244-9A50-AE4D-AE61-8B44ECB34D6B}" type="slidenum">
              <a:rPr lang="en-US" smtClean="0"/>
              <a:t>32</a:t>
            </a:fld>
            <a:endParaRPr lang="en-US"/>
          </a:p>
        </p:txBody>
      </p:sp>
    </p:spTree>
    <p:extLst>
      <p:ext uri="{BB962C8B-B14F-4D97-AF65-F5344CB8AC3E}">
        <p14:creationId xmlns:p14="http://schemas.microsoft.com/office/powerpoint/2010/main" val="43306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My stats philosophy</a:t>
            </a:r>
          </a:p>
        </p:txBody>
      </p:sp>
      <p:sp>
        <p:nvSpPr>
          <p:cNvPr id="6" name="Rectangle 5"/>
          <p:cNvSpPr/>
          <p:nvPr/>
        </p:nvSpPr>
        <p:spPr>
          <a:xfrm>
            <a:off x="242170" y="1086291"/>
            <a:ext cx="11519770" cy="5016758"/>
          </a:xfrm>
          <a:prstGeom prst="rect">
            <a:avLst/>
          </a:prstGeom>
        </p:spPr>
        <p:txBody>
          <a:bodyPr wrap="square">
            <a:spAutoFit/>
          </a:bodyPr>
          <a:lstStyle/>
          <a:p>
            <a:pPr marL="457200" indent="-457200" fontAlgn="base">
              <a:buFont typeface="Arial" charset="0"/>
              <a:buChar char="•"/>
            </a:pPr>
            <a:r>
              <a:rPr lang="en-US" sz="3200" dirty="0"/>
              <a:t>Statistics is just another tool</a:t>
            </a:r>
          </a:p>
          <a:p>
            <a:pPr marL="457200" indent="-457200" fontAlgn="base">
              <a:buFont typeface="Arial" charset="0"/>
              <a:buChar char="•"/>
            </a:pPr>
            <a:endParaRPr lang="en-US" sz="3200" dirty="0"/>
          </a:p>
          <a:p>
            <a:pPr marL="457200" indent="-457200" fontAlgn="base">
              <a:buFont typeface="Arial" charset="0"/>
              <a:buChar char="•"/>
            </a:pPr>
            <a:r>
              <a:rPr lang="en-US" sz="3200" dirty="0"/>
              <a:t>My responsibility as a scientists is to report the truth as accurately as possible and statistics help me in this regard</a:t>
            </a:r>
          </a:p>
          <a:p>
            <a:pPr marL="457200" indent="-457200" fontAlgn="base">
              <a:buFont typeface="Arial" charset="0"/>
              <a:buChar char="•"/>
            </a:pPr>
            <a:endParaRPr lang="en-US" sz="3200" dirty="0"/>
          </a:p>
          <a:p>
            <a:pPr marL="457200" indent="-457200" fontAlgn="base">
              <a:buFont typeface="Arial" charset="0"/>
              <a:buChar char="•"/>
            </a:pPr>
            <a:r>
              <a:rPr lang="en-US" sz="3200" dirty="0"/>
              <a:t>We may NEED statistics to discern patterns in our data</a:t>
            </a:r>
          </a:p>
          <a:p>
            <a:pPr marL="457200" indent="-457200" fontAlgn="base">
              <a:buFont typeface="Arial" charset="0"/>
              <a:buChar char="•"/>
            </a:pPr>
            <a:endParaRPr lang="en-US" sz="3200" dirty="0"/>
          </a:p>
          <a:p>
            <a:pPr marL="457200" indent="-457200" fontAlgn="base">
              <a:buFont typeface="Arial" charset="0"/>
              <a:buChar char="•"/>
            </a:pPr>
            <a:r>
              <a:rPr lang="en-US" sz="3200" dirty="0"/>
              <a:t>You need to understand where the signal that makes for a significant test comes from.  Visualizing your data in the right way can do this!</a:t>
            </a:r>
          </a:p>
        </p:txBody>
      </p:sp>
      <p:sp>
        <p:nvSpPr>
          <p:cNvPr id="3" name="Slide Number Placeholder 2">
            <a:extLst>
              <a:ext uri="{FF2B5EF4-FFF2-40B4-BE49-F238E27FC236}">
                <a16:creationId xmlns:a16="http://schemas.microsoft.com/office/drawing/2014/main" id="{D8D76E1A-ADD9-B47C-10F7-D625A08C4350}"/>
              </a:ext>
            </a:extLst>
          </p:cNvPr>
          <p:cNvSpPr>
            <a:spLocks noGrp="1"/>
          </p:cNvSpPr>
          <p:nvPr>
            <p:ph type="sldNum" sz="quarter" idx="12"/>
          </p:nvPr>
        </p:nvSpPr>
        <p:spPr/>
        <p:txBody>
          <a:bodyPr/>
          <a:lstStyle/>
          <a:p>
            <a:fld id="{3B9F2244-9A50-AE4D-AE61-8B44ECB34D6B}" type="slidenum">
              <a:rPr lang="en-US" smtClean="0"/>
              <a:t>33</a:t>
            </a:fld>
            <a:endParaRPr lang="en-US"/>
          </a:p>
        </p:txBody>
      </p:sp>
    </p:spTree>
    <p:extLst>
      <p:ext uri="{BB962C8B-B14F-4D97-AF65-F5344CB8AC3E}">
        <p14:creationId xmlns:p14="http://schemas.microsoft.com/office/powerpoint/2010/main" val="196511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Why am I teaching this class?</a:t>
            </a:r>
          </a:p>
        </p:txBody>
      </p:sp>
      <p:grpSp>
        <p:nvGrpSpPr>
          <p:cNvPr id="12" name="Group 11"/>
          <p:cNvGrpSpPr/>
          <p:nvPr/>
        </p:nvGrpSpPr>
        <p:grpSpPr>
          <a:xfrm>
            <a:off x="2747941" y="1019620"/>
            <a:ext cx="6696117" cy="5838380"/>
            <a:chOff x="2747941" y="1019620"/>
            <a:chExt cx="6696117" cy="583838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941" y="1019620"/>
              <a:ext cx="6696117" cy="5838380"/>
            </a:xfrm>
            <a:prstGeom prst="rect">
              <a:avLst/>
            </a:prstGeom>
          </p:spPr>
        </p:pic>
        <p:sp>
          <p:nvSpPr>
            <p:cNvPr id="8" name="TextBox 7"/>
            <p:cNvSpPr txBox="1"/>
            <p:nvPr/>
          </p:nvSpPr>
          <p:spPr>
            <a:xfrm>
              <a:off x="4443984" y="1536192"/>
              <a:ext cx="3716980" cy="369332"/>
            </a:xfrm>
            <a:prstGeom prst="rect">
              <a:avLst/>
            </a:prstGeom>
            <a:noFill/>
          </p:spPr>
          <p:txBody>
            <a:bodyPr wrap="none" rtlCol="0">
              <a:spAutoFit/>
            </a:bodyPr>
            <a:lstStyle/>
            <a:p>
              <a:r>
                <a:rPr lang="en-US" dirty="0"/>
                <a:t>December 1, 2017 </a:t>
              </a:r>
              <a:r>
                <a:rPr lang="mr-IN" dirty="0"/>
                <a:t>–</a:t>
              </a:r>
              <a:r>
                <a:rPr lang="en-US" dirty="0"/>
                <a:t> January 15, 2018</a:t>
              </a:r>
            </a:p>
          </p:txBody>
        </p:sp>
      </p:grpSp>
      <p:grpSp>
        <p:nvGrpSpPr>
          <p:cNvPr id="11" name="Group 10"/>
          <p:cNvGrpSpPr/>
          <p:nvPr/>
        </p:nvGrpSpPr>
        <p:grpSpPr>
          <a:xfrm>
            <a:off x="3255264" y="1989229"/>
            <a:ext cx="5918313" cy="4795619"/>
            <a:chOff x="3255264" y="1989229"/>
            <a:chExt cx="5918313" cy="4795619"/>
          </a:xfrm>
        </p:grpSpPr>
        <p:sp>
          <p:nvSpPr>
            <p:cNvPr id="9" name="Rectangle 8"/>
            <p:cNvSpPr/>
            <p:nvPr/>
          </p:nvSpPr>
          <p:spPr>
            <a:xfrm>
              <a:off x="4308969" y="1989229"/>
              <a:ext cx="4864608" cy="44769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p:cNvSpPr/>
            <p:nvPr/>
          </p:nvSpPr>
          <p:spPr>
            <a:xfrm>
              <a:off x="3255264" y="4590288"/>
              <a:ext cx="2889504" cy="219456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Box 2"/>
          <p:cNvSpPr txBox="1"/>
          <p:nvPr/>
        </p:nvSpPr>
        <p:spPr>
          <a:xfrm>
            <a:off x="4579450" y="2422096"/>
            <a:ext cx="583814" cy="369332"/>
          </a:xfrm>
          <a:prstGeom prst="rect">
            <a:avLst/>
          </a:prstGeom>
          <a:noFill/>
        </p:spPr>
        <p:txBody>
          <a:bodyPr wrap="none" rtlCol="0">
            <a:spAutoFit/>
          </a:bodyPr>
          <a:lstStyle/>
          <a:p>
            <a:r>
              <a:rPr lang="en-US" b="1" dirty="0">
                <a:solidFill>
                  <a:srgbClr val="C00000"/>
                </a:solidFill>
              </a:rPr>
              <a:t>74%</a:t>
            </a:r>
          </a:p>
        </p:txBody>
      </p:sp>
      <p:sp>
        <p:nvSpPr>
          <p:cNvPr id="4" name="Slide Number Placeholder 3">
            <a:extLst>
              <a:ext uri="{FF2B5EF4-FFF2-40B4-BE49-F238E27FC236}">
                <a16:creationId xmlns:a16="http://schemas.microsoft.com/office/drawing/2014/main" id="{3B16FE1F-392E-6383-D770-431D6999FA2D}"/>
              </a:ext>
            </a:extLst>
          </p:cNvPr>
          <p:cNvSpPr>
            <a:spLocks noGrp="1"/>
          </p:cNvSpPr>
          <p:nvPr>
            <p:ph type="sldNum" sz="quarter" idx="12"/>
          </p:nvPr>
        </p:nvSpPr>
        <p:spPr/>
        <p:txBody>
          <a:bodyPr/>
          <a:lstStyle/>
          <a:p>
            <a:fld id="{3B9F2244-9A50-AE4D-AE61-8B44ECB34D6B}" type="slidenum">
              <a:rPr lang="en-US" smtClean="0"/>
              <a:t>34</a:t>
            </a:fld>
            <a:endParaRPr lang="en-US"/>
          </a:p>
        </p:txBody>
      </p:sp>
      <p:sp>
        <p:nvSpPr>
          <p:cNvPr id="5" name="Rectangle 4">
            <a:extLst>
              <a:ext uri="{FF2B5EF4-FFF2-40B4-BE49-F238E27FC236}">
                <a16:creationId xmlns:a16="http://schemas.microsoft.com/office/drawing/2014/main" id="{6EAAEEDC-4983-4F64-869A-FB90F3896011}"/>
              </a:ext>
            </a:extLst>
          </p:cNvPr>
          <p:cNvSpPr/>
          <p:nvPr/>
        </p:nvSpPr>
        <p:spPr>
          <a:xfrm>
            <a:off x="4443984" y="1536192"/>
            <a:ext cx="3716980" cy="36933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49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100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What is R</a:t>
            </a:r>
          </a:p>
        </p:txBody>
      </p:sp>
      <p:sp>
        <p:nvSpPr>
          <p:cNvPr id="6" name="Rectangle 5"/>
          <p:cNvSpPr/>
          <p:nvPr/>
        </p:nvSpPr>
        <p:spPr>
          <a:xfrm>
            <a:off x="242170" y="1086291"/>
            <a:ext cx="11519770" cy="4524315"/>
          </a:xfrm>
          <a:prstGeom prst="rect">
            <a:avLst/>
          </a:prstGeom>
        </p:spPr>
        <p:txBody>
          <a:bodyPr wrap="square">
            <a:spAutoFit/>
          </a:bodyPr>
          <a:lstStyle/>
          <a:p>
            <a:pPr marL="457200" indent="-457200" fontAlgn="base">
              <a:buFont typeface="Arial" charset="0"/>
              <a:buChar char="•"/>
            </a:pPr>
            <a:r>
              <a:rPr lang="en-US" sz="3200" dirty="0"/>
              <a:t>R is an open and free statistical programming language that focuses on stats and graphics</a:t>
            </a:r>
          </a:p>
          <a:p>
            <a:pPr marL="457200" indent="-457200" fontAlgn="base">
              <a:buFont typeface="Arial" charset="0"/>
              <a:buChar char="•"/>
            </a:pPr>
            <a:endParaRPr lang="en-US" sz="3200" dirty="0"/>
          </a:p>
          <a:p>
            <a:pPr marL="457200" indent="-457200" fontAlgn="base">
              <a:buFont typeface="Arial" charset="0"/>
              <a:buChar char="•"/>
            </a:pPr>
            <a:r>
              <a:rPr lang="en-US" sz="3200" dirty="0"/>
              <a:t>It works very similarly on all major operating systems </a:t>
            </a:r>
          </a:p>
          <a:p>
            <a:pPr marL="457200" indent="-457200" fontAlgn="base">
              <a:buFont typeface="Arial" charset="0"/>
              <a:buChar char="•"/>
            </a:pPr>
            <a:endParaRPr lang="en-US" sz="3200" dirty="0"/>
          </a:p>
          <a:p>
            <a:pPr marL="457200" indent="-457200" fontAlgn="base">
              <a:buFont typeface="Arial" charset="0"/>
              <a:buChar char="•"/>
            </a:pPr>
            <a:r>
              <a:rPr lang="en-US" sz="3200" dirty="0"/>
              <a:t>It’s also a full-fledged high level programming language (similar to Python)</a:t>
            </a:r>
          </a:p>
          <a:p>
            <a:pPr marL="457200" indent="-457200" fontAlgn="base">
              <a:buFont typeface="Arial" charset="0"/>
              <a:buChar char="•"/>
            </a:pPr>
            <a:endParaRPr lang="en-US" sz="3200" dirty="0"/>
          </a:p>
          <a:p>
            <a:pPr marL="457200" indent="-457200" fontAlgn="base">
              <a:buFont typeface="Arial" charset="0"/>
              <a:buChar char="•"/>
            </a:pPr>
            <a:r>
              <a:rPr lang="en-US" sz="3200" dirty="0"/>
              <a:t>Very popular in industry so looks great on a CV.</a:t>
            </a:r>
          </a:p>
        </p:txBody>
      </p:sp>
      <p:sp>
        <p:nvSpPr>
          <p:cNvPr id="3" name="Slide Number Placeholder 2">
            <a:extLst>
              <a:ext uri="{FF2B5EF4-FFF2-40B4-BE49-F238E27FC236}">
                <a16:creationId xmlns:a16="http://schemas.microsoft.com/office/drawing/2014/main" id="{F71752F7-33AF-3730-5EDB-0AF8A5B62FBD}"/>
              </a:ext>
            </a:extLst>
          </p:cNvPr>
          <p:cNvSpPr>
            <a:spLocks noGrp="1"/>
          </p:cNvSpPr>
          <p:nvPr>
            <p:ph type="sldNum" sz="quarter" idx="12"/>
          </p:nvPr>
        </p:nvSpPr>
        <p:spPr/>
        <p:txBody>
          <a:bodyPr/>
          <a:lstStyle/>
          <a:p>
            <a:fld id="{3B9F2244-9A50-AE4D-AE61-8B44ECB34D6B}" type="slidenum">
              <a:rPr lang="en-US" smtClean="0"/>
              <a:t>35</a:t>
            </a:fld>
            <a:endParaRPr lang="en-US"/>
          </a:p>
        </p:txBody>
      </p:sp>
    </p:spTree>
    <p:extLst>
      <p:ext uri="{BB962C8B-B14F-4D97-AF65-F5344CB8AC3E}">
        <p14:creationId xmlns:p14="http://schemas.microsoft.com/office/powerpoint/2010/main" val="20741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Why use R</a:t>
            </a:r>
          </a:p>
        </p:txBody>
      </p:sp>
      <p:sp>
        <p:nvSpPr>
          <p:cNvPr id="6" name="Rectangle 5"/>
          <p:cNvSpPr/>
          <p:nvPr/>
        </p:nvSpPr>
        <p:spPr>
          <a:xfrm>
            <a:off x="242170" y="1086291"/>
            <a:ext cx="11519770" cy="5509200"/>
          </a:xfrm>
          <a:prstGeom prst="rect">
            <a:avLst/>
          </a:prstGeom>
        </p:spPr>
        <p:txBody>
          <a:bodyPr wrap="square">
            <a:spAutoFit/>
          </a:bodyPr>
          <a:lstStyle/>
          <a:p>
            <a:pPr marL="514350" indent="-514350" fontAlgn="base">
              <a:buFont typeface="+mj-lt"/>
              <a:buAutoNum type="arabicPeriod"/>
            </a:pPr>
            <a:r>
              <a:rPr lang="en-US" sz="3200" dirty="0"/>
              <a:t>Many statistical approaches have been implemented in the R environment.</a:t>
            </a:r>
          </a:p>
          <a:p>
            <a:pPr marL="514350" indent="-514350" fontAlgn="base">
              <a:buFont typeface="+mj-lt"/>
              <a:buAutoNum type="arabicPeriod"/>
            </a:pPr>
            <a:endParaRPr lang="en-US" sz="3200" dirty="0"/>
          </a:p>
          <a:p>
            <a:pPr marL="514350" indent="-514350" fontAlgn="base">
              <a:buFont typeface="+mj-lt"/>
              <a:buAutoNum type="arabicPeriod"/>
            </a:pPr>
            <a:r>
              <a:rPr lang="en-US" sz="3200" dirty="0"/>
              <a:t>Because it’s open source, there are no proprietary secrets, as might be hiding in commercially available statistical packages.</a:t>
            </a:r>
          </a:p>
          <a:p>
            <a:pPr marL="514350" indent="-514350" fontAlgn="base">
              <a:buFont typeface="+mj-lt"/>
              <a:buAutoNum type="arabicPeriod"/>
            </a:pPr>
            <a:endParaRPr lang="en-US" sz="3200" dirty="0"/>
          </a:p>
          <a:p>
            <a:pPr marL="514350" indent="-514350" fontAlgn="base">
              <a:buFont typeface="+mj-lt"/>
              <a:buAutoNum type="arabicPeriod"/>
            </a:pPr>
            <a:r>
              <a:rPr lang="en-US" sz="3200" dirty="0"/>
              <a:t>Any program written in R will have access to all of R’s tools for statistics and graphing.</a:t>
            </a:r>
          </a:p>
          <a:p>
            <a:pPr marL="514350" indent="-514350" fontAlgn="base">
              <a:buFont typeface="+mj-lt"/>
              <a:buAutoNum type="arabicPeriod"/>
            </a:pPr>
            <a:endParaRPr lang="en-US" sz="3200" dirty="0"/>
          </a:p>
          <a:p>
            <a:pPr marL="514350" indent="-514350" fontAlgn="base">
              <a:buFont typeface="+mj-lt"/>
              <a:buAutoNum type="arabicPeriod"/>
            </a:pPr>
            <a:r>
              <a:rPr lang="en-US" sz="3200" dirty="0"/>
              <a:t>New methods of analysis are being implemented in R by the scientists developing the methods.</a:t>
            </a:r>
          </a:p>
        </p:txBody>
      </p:sp>
      <p:sp>
        <p:nvSpPr>
          <p:cNvPr id="3" name="Slide Number Placeholder 2">
            <a:extLst>
              <a:ext uri="{FF2B5EF4-FFF2-40B4-BE49-F238E27FC236}">
                <a16:creationId xmlns:a16="http://schemas.microsoft.com/office/drawing/2014/main" id="{1FBB1CED-3C86-D16C-6AF2-A42DA6C8D19C}"/>
              </a:ext>
            </a:extLst>
          </p:cNvPr>
          <p:cNvSpPr>
            <a:spLocks noGrp="1"/>
          </p:cNvSpPr>
          <p:nvPr>
            <p:ph type="sldNum" sz="quarter" idx="12"/>
          </p:nvPr>
        </p:nvSpPr>
        <p:spPr/>
        <p:txBody>
          <a:bodyPr/>
          <a:lstStyle/>
          <a:p>
            <a:fld id="{3B9F2244-9A50-AE4D-AE61-8B44ECB34D6B}" type="slidenum">
              <a:rPr lang="en-US" smtClean="0"/>
              <a:t>36</a:t>
            </a:fld>
            <a:endParaRPr lang="en-US"/>
          </a:p>
        </p:txBody>
      </p:sp>
    </p:spTree>
    <p:extLst>
      <p:ext uri="{BB962C8B-B14F-4D97-AF65-F5344CB8AC3E}">
        <p14:creationId xmlns:p14="http://schemas.microsoft.com/office/powerpoint/2010/main" val="97342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Why use R</a:t>
            </a:r>
          </a:p>
        </p:txBody>
      </p:sp>
      <p:sp>
        <p:nvSpPr>
          <p:cNvPr id="6" name="Rectangle 5"/>
          <p:cNvSpPr/>
          <p:nvPr/>
        </p:nvSpPr>
        <p:spPr>
          <a:xfrm>
            <a:off x="242170" y="1086291"/>
            <a:ext cx="11519770" cy="4832092"/>
          </a:xfrm>
          <a:prstGeom prst="rect">
            <a:avLst/>
          </a:prstGeom>
        </p:spPr>
        <p:txBody>
          <a:bodyPr wrap="square">
            <a:spAutoFit/>
          </a:bodyPr>
          <a:lstStyle/>
          <a:p>
            <a:pPr marL="514350" indent="-514350" fontAlgn="base">
              <a:buFont typeface="+mj-lt"/>
              <a:buAutoNum type="arabicPeriod" startAt="5"/>
            </a:pPr>
            <a:r>
              <a:rPr lang="en-US" sz="2800" dirty="0"/>
              <a:t>If you use R you can include a script with your manuscript </a:t>
            </a:r>
            <a:r>
              <a:rPr lang="en-US" sz="2800" dirty="0">
                <a:hlinkClick r:id="rId2"/>
              </a:rPr>
              <a:t>example</a:t>
            </a:r>
            <a:endParaRPr lang="en-US" sz="2800" dirty="0"/>
          </a:p>
          <a:p>
            <a:pPr lvl="2" fontAlgn="base"/>
            <a:r>
              <a:rPr lang="en-US" sz="2800" dirty="0"/>
              <a:t>Reproducibility / Open science</a:t>
            </a:r>
          </a:p>
          <a:p>
            <a:pPr lvl="2" fontAlgn="base"/>
            <a:r>
              <a:rPr lang="en-US" sz="2800" dirty="0"/>
              <a:t>Reviewing</a:t>
            </a:r>
          </a:p>
          <a:p>
            <a:pPr lvl="2" fontAlgn="base"/>
            <a:r>
              <a:rPr lang="en-US" sz="2800" dirty="0"/>
              <a:t>Revising</a:t>
            </a:r>
          </a:p>
          <a:p>
            <a:pPr marL="514350" indent="-514350" fontAlgn="base">
              <a:buFont typeface="+mj-lt"/>
              <a:buAutoNum type="arabicPeriod" startAt="5"/>
            </a:pPr>
            <a:endParaRPr lang="en-US" sz="2800" dirty="0"/>
          </a:p>
          <a:p>
            <a:pPr marL="514350" indent="-514350" fontAlgn="base">
              <a:buFont typeface="+mj-lt"/>
              <a:buAutoNum type="arabicPeriod" startAt="5"/>
            </a:pPr>
            <a:r>
              <a:rPr lang="en-US" sz="2800" dirty="0"/>
              <a:t>Many methods (mixed models, quantitative genetics, etc.) are only available in R.</a:t>
            </a:r>
          </a:p>
          <a:p>
            <a:pPr marL="514350" indent="-514350" fontAlgn="base">
              <a:buFont typeface="+mj-lt"/>
              <a:buAutoNum type="arabicPeriod" startAt="5"/>
            </a:pPr>
            <a:endParaRPr lang="en-US" sz="2800" dirty="0"/>
          </a:p>
          <a:p>
            <a:pPr marL="514350" indent="-514350" fontAlgn="base">
              <a:buFont typeface="+mj-lt"/>
              <a:buAutoNum type="arabicPeriod" startAt="5"/>
            </a:pPr>
            <a:r>
              <a:rPr lang="en-US" sz="2800" dirty="0"/>
              <a:t>PLOTTING</a:t>
            </a:r>
          </a:p>
          <a:p>
            <a:pPr marL="514350" indent="-514350" fontAlgn="base">
              <a:buFont typeface="+mj-lt"/>
              <a:buAutoNum type="arabicPeriod" startAt="5"/>
            </a:pPr>
            <a:endParaRPr lang="en-US" sz="2800" dirty="0"/>
          </a:p>
          <a:p>
            <a:pPr marL="514350" indent="-514350" fontAlgn="base">
              <a:buFont typeface="+mj-lt"/>
              <a:buAutoNum type="arabicPeriod" startAt="5"/>
            </a:pPr>
            <a:r>
              <a:rPr lang="en-US" sz="2800" dirty="0"/>
              <a:t>Once you’ve learned one language you can learn others more easily.</a:t>
            </a:r>
          </a:p>
        </p:txBody>
      </p:sp>
      <p:sp>
        <p:nvSpPr>
          <p:cNvPr id="3" name="Slide Number Placeholder 2">
            <a:extLst>
              <a:ext uri="{FF2B5EF4-FFF2-40B4-BE49-F238E27FC236}">
                <a16:creationId xmlns:a16="http://schemas.microsoft.com/office/drawing/2014/main" id="{8F848021-BC95-923D-202C-C17D39999144}"/>
              </a:ext>
            </a:extLst>
          </p:cNvPr>
          <p:cNvSpPr>
            <a:spLocks noGrp="1"/>
          </p:cNvSpPr>
          <p:nvPr>
            <p:ph type="sldNum" sz="quarter" idx="12"/>
          </p:nvPr>
        </p:nvSpPr>
        <p:spPr/>
        <p:txBody>
          <a:bodyPr/>
          <a:lstStyle/>
          <a:p>
            <a:fld id="{3B9F2244-9A50-AE4D-AE61-8B44ECB34D6B}" type="slidenum">
              <a:rPr lang="en-US" smtClean="0"/>
              <a:t>37</a:t>
            </a:fld>
            <a:endParaRPr lang="en-US"/>
          </a:p>
        </p:txBody>
      </p:sp>
    </p:spTree>
    <p:extLst>
      <p:ext uri="{BB962C8B-B14F-4D97-AF65-F5344CB8AC3E}">
        <p14:creationId xmlns:p14="http://schemas.microsoft.com/office/powerpoint/2010/main" val="192593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Downsides of R</a:t>
            </a:r>
          </a:p>
        </p:txBody>
      </p:sp>
      <p:sp>
        <p:nvSpPr>
          <p:cNvPr id="3" name="TextBox 2"/>
          <p:cNvSpPr txBox="1"/>
          <p:nvPr/>
        </p:nvSpPr>
        <p:spPr>
          <a:xfrm>
            <a:off x="512064" y="1298448"/>
            <a:ext cx="9544729" cy="3539430"/>
          </a:xfrm>
          <a:prstGeom prst="rect">
            <a:avLst/>
          </a:prstGeom>
          <a:noFill/>
        </p:spPr>
        <p:txBody>
          <a:bodyPr wrap="none" rtlCol="0">
            <a:spAutoFit/>
          </a:bodyPr>
          <a:lstStyle/>
          <a:p>
            <a:pPr marL="457200" indent="-457200">
              <a:buFont typeface="Arial" charset="0"/>
              <a:buChar char="•"/>
            </a:pPr>
            <a:r>
              <a:rPr lang="en-US" sz="2800" dirty="0"/>
              <a:t>Learning curve</a:t>
            </a:r>
          </a:p>
          <a:p>
            <a:pPr marL="457200" indent="-457200">
              <a:buFont typeface="Arial" charset="0"/>
              <a:buChar char="•"/>
            </a:pPr>
            <a:r>
              <a:rPr lang="en-US" sz="2800" dirty="0"/>
              <a:t>Anyone can make a package - so there is some junk out there</a:t>
            </a:r>
          </a:p>
          <a:p>
            <a:pPr marL="457200" indent="-457200">
              <a:buFont typeface="Arial" charset="0"/>
              <a:buChar char="•"/>
            </a:pPr>
            <a:r>
              <a:rPr lang="en-US" sz="2800" dirty="0"/>
              <a:t>Memory issues</a:t>
            </a:r>
          </a:p>
          <a:p>
            <a:pPr marL="457200" indent="-457200">
              <a:buFont typeface="Arial" charset="0"/>
              <a:buChar char="•"/>
            </a:pPr>
            <a:r>
              <a:rPr lang="en-US" sz="2800" dirty="0"/>
              <a:t>No language lasts forever and no language can do everything</a:t>
            </a:r>
          </a:p>
          <a:p>
            <a:pPr marL="1828800" lvl="3" indent="-457200">
              <a:buFont typeface="Courier New" charset="0"/>
              <a:buChar char="o"/>
            </a:pPr>
            <a:r>
              <a:rPr lang="en-US" sz="2800" dirty="0"/>
              <a:t>Python</a:t>
            </a:r>
          </a:p>
          <a:p>
            <a:pPr marL="1828800" lvl="3" indent="-457200">
              <a:buFont typeface="Courier New" charset="0"/>
              <a:buChar char="o"/>
            </a:pPr>
            <a:r>
              <a:rPr lang="en-US" sz="2800" dirty="0" err="1"/>
              <a:t>Awk</a:t>
            </a:r>
            <a:endParaRPr lang="en-US" sz="2800" dirty="0"/>
          </a:p>
          <a:p>
            <a:pPr marL="1828800" lvl="3" indent="-457200">
              <a:buFont typeface="Courier New" charset="0"/>
              <a:buChar char="o"/>
            </a:pPr>
            <a:r>
              <a:rPr lang="en-US" sz="2800" dirty="0"/>
              <a:t>Julia</a:t>
            </a:r>
          </a:p>
          <a:p>
            <a:endParaRPr lang="en-US" sz="2800" dirty="0"/>
          </a:p>
        </p:txBody>
      </p:sp>
      <p:sp>
        <p:nvSpPr>
          <p:cNvPr id="4" name="Slide Number Placeholder 3">
            <a:extLst>
              <a:ext uri="{FF2B5EF4-FFF2-40B4-BE49-F238E27FC236}">
                <a16:creationId xmlns:a16="http://schemas.microsoft.com/office/drawing/2014/main" id="{763B47A0-5122-7935-E73E-5266335A688C}"/>
              </a:ext>
            </a:extLst>
          </p:cNvPr>
          <p:cNvSpPr>
            <a:spLocks noGrp="1"/>
          </p:cNvSpPr>
          <p:nvPr>
            <p:ph type="sldNum" sz="quarter" idx="12"/>
          </p:nvPr>
        </p:nvSpPr>
        <p:spPr/>
        <p:txBody>
          <a:bodyPr/>
          <a:lstStyle/>
          <a:p>
            <a:fld id="{3B9F2244-9A50-AE4D-AE61-8B44ECB34D6B}" type="slidenum">
              <a:rPr lang="en-US" smtClean="0"/>
              <a:t>38</a:t>
            </a:fld>
            <a:endParaRPr lang="en-US"/>
          </a:p>
        </p:txBody>
      </p:sp>
    </p:spTree>
    <p:extLst>
      <p:ext uri="{BB962C8B-B14F-4D97-AF65-F5344CB8AC3E}">
        <p14:creationId xmlns:p14="http://schemas.microsoft.com/office/powerpoint/2010/main" val="80469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160" y="0"/>
            <a:ext cx="10499463" cy="2571078"/>
          </a:xfrm>
        </p:spPr>
        <p:txBody>
          <a:bodyPr>
            <a:normAutofit/>
          </a:bodyPr>
          <a:lstStyle/>
          <a:p>
            <a:pPr algn="l"/>
            <a:r>
              <a:rPr lang="en-US" dirty="0"/>
              <a:t>Statistical Principles</a:t>
            </a:r>
            <a:br>
              <a:rPr lang="en-US" dirty="0"/>
            </a:br>
            <a:r>
              <a:rPr lang="en-US" sz="4000" dirty="0"/>
              <a:t>Biology 683</a:t>
            </a:r>
            <a:br>
              <a:rPr lang="en-US" sz="4000" dirty="0"/>
            </a:br>
            <a:br>
              <a:rPr lang="en-US" sz="4000" dirty="0"/>
            </a:br>
            <a:r>
              <a:rPr lang="en-US" sz="2800" dirty="0"/>
              <a:t>Heath Blackmon</a:t>
            </a:r>
          </a:p>
        </p:txBody>
      </p:sp>
      <p:pic>
        <p:nvPicPr>
          <p:cNvPr id="1026" name="Picture 2" descr="...okay, but because you said that, we're breaking up.">
            <a:extLst>
              <a:ext uri="{FF2B5EF4-FFF2-40B4-BE49-F238E27FC236}">
                <a16:creationId xmlns:a16="http://schemas.microsoft.com/office/drawing/2014/main" id="{6C627A96-695D-ECD9-BB58-E00BDD46C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111" y="1105648"/>
            <a:ext cx="8366729" cy="2487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DAA33B-E253-490B-CAD7-F34B1B849254}"/>
              </a:ext>
            </a:extLst>
          </p:cNvPr>
          <p:cNvSpPr txBox="1"/>
          <p:nvPr/>
        </p:nvSpPr>
        <p:spPr>
          <a:xfrm>
            <a:off x="582594" y="4698702"/>
            <a:ext cx="10172593" cy="1754326"/>
          </a:xfrm>
          <a:prstGeom prst="rect">
            <a:avLst/>
          </a:prstGeom>
          <a:noFill/>
        </p:spPr>
        <p:txBody>
          <a:bodyPr wrap="none" rtlCol="0">
            <a:spAutoFit/>
          </a:bodyPr>
          <a:lstStyle/>
          <a:p>
            <a:r>
              <a:rPr lang="en-US" sz="3600" b="1" dirty="0"/>
              <a:t>Example test questions:</a:t>
            </a:r>
          </a:p>
          <a:p>
            <a:r>
              <a:rPr lang="en-US" sz="3600" dirty="0"/>
              <a:t>Name 3 causes of the reproducibility crisis</a:t>
            </a:r>
          </a:p>
          <a:p>
            <a:r>
              <a:rPr lang="en-US" sz="3600" dirty="0"/>
              <a:t>Name 3 possible solutions to the reproducibility crisis</a:t>
            </a:r>
          </a:p>
        </p:txBody>
      </p:sp>
    </p:spTree>
    <p:extLst>
      <p:ext uri="{BB962C8B-B14F-4D97-AF65-F5344CB8AC3E}">
        <p14:creationId xmlns:p14="http://schemas.microsoft.com/office/powerpoint/2010/main" val="2613561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42257"/>
          </a:xfrm>
          <a:solidFill>
            <a:schemeClr val="tx1"/>
          </a:solidFill>
        </p:spPr>
        <p:txBody>
          <a:bodyPr>
            <a:normAutofit fontScale="90000"/>
          </a:bodyPr>
          <a:lstStyle/>
          <a:p>
            <a:pPr algn="ctr"/>
            <a:r>
              <a:rPr lang="en-US" b="1" dirty="0">
                <a:solidFill>
                  <a:schemeClr val="bg1"/>
                </a:solidFill>
              </a:rPr>
              <a:t>You all</a:t>
            </a:r>
          </a:p>
        </p:txBody>
      </p:sp>
      <p:sp>
        <p:nvSpPr>
          <p:cNvPr id="7" name="Slide Number Placeholder 6">
            <a:extLst>
              <a:ext uri="{FF2B5EF4-FFF2-40B4-BE49-F238E27FC236}">
                <a16:creationId xmlns:a16="http://schemas.microsoft.com/office/drawing/2014/main" id="{A6DCBD77-4599-9FB0-957E-CB6E1BCBD390}"/>
              </a:ext>
            </a:extLst>
          </p:cNvPr>
          <p:cNvSpPr>
            <a:spLocks noGrp="1"/>
          </p:cNvSpPr>
          <p:nvPr>
            <p:ph type="sldNum" sz="quarter" idx="12"/>
          </p:nvPr>
        </p:nvSpPr>
        <p:spPr/>
        <p:txBody>
          <a:bodyPr/>
          <a:lstStyle/>
          <a:p>
            <a:fld id="{3B9F2244-9A50-AE4D-AE61-8B44ECB34D6B}" type="slidenum">
              <a:rPr lang="en-US" sz="1400" b="1" smtClean="0">
                <a:solidFill>
                  <a:schemeClr val="tx1">
                    <a:lumMod val="65000"/>
                    <a:lumOff val="35000"/>
                  </a:schemeClr>
                </a:solidFill>
              </a:rPr>
              <a:t>4</a:t>
            </a:fld>
            <a:endParaRPr lang="en-US" b="1" dirty="0">
              <a:solidFill>
                <a:schemeClr val="tx1">
                  <a:lumMod val="65000"/>
                  <a:lumOff val="35000"/>
                </a:schemeClr>
              </a:solidFill>
            </a:endParaRPr>
          </a:p>
        </p:txBody>
      </p:sp>
      <p:sp>
        <p:nvSpPr>
          <p:cNvPr id="10" name="TextBox 9">
            <a:extLst>
              <a:ext uri="{FF2B5EF4-FFF2-40B4-BE49-F238E27FC236}">
                <a16:creationId xmlns:a16="http://schemas.microsoft.com/office/drawing/2014/main" id="{C4974331-4709-420C-4D49-C450858F4F77}"/>
              </a:ext>
            </a:extLst>
          </p:cNvPr>
          <p:cNvSpPr txBox="1"/>
          <p:nvPr/>
        </p:nvSpPr>
        <p:spPr>
          <a:xfrm>
            <a:off x="546143" y="1475057"/>
            <a:ext cx="7072203" cy="3477875"/>
          </a:xfrm>
          <a:prstGeom prst="rect">
            <a:avLst/>
          </a:prstGeom>
          <a:noFill/>
        </p:spPr>
        <p:txBody>
          <a:bodyPr wrap="square" rtlCol="0">
            <a:spAutoFit/>
          </a:bodyPr>
          <a:lstStyle/>
          <a:p>
            <a:r>
              <a:rPr lang="en-US" sz="4400" b="1" dirty="0"/>
              <a:t>Majors?</a:t>
            </a:r>
          </a:p>
          <a:p>
            <a:endParaRPr lang="en-US" sz="4400" b="1" dirty="0"/>
          </a:p>
          <a:p>
            <a:r>
              <a:rPr lang="en-US" sz="4400" b="1" dirty="0"/>
              <a:t>First Semester?</a:t>
            </a:r>
          </a:p>
          <a:p>
            <a:endParaRPr lang="en-US" sz="4400" b="1" dirty="0"/>
          </a:p>
          <a:p>
            <a:r>
              <a:rPr lang="en-US" sz="4400" b="1" dirty="0"/>
              <a:t>What do you hope to learn?</a:t>
            </a:r>
          </a:p>
        </p:txBody>
      </p:sp>
    </p:spTree>
    <p:extLst>
      <p:ext uri="{BB962C8B-B14F-4D97-AF65-F5344CB8AC3E}">
        <p14:creationId xmlns:p14="http://schemas.microsoft.com/office/powerpoint/2010/main" val="688757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The Origin of Statistics</a:t>
            </a:r>
          </a:p>
        </p:txBody>
      </p:sp>
      <p:sp>
        <p:nvSpPr>
          <p:cNvPr id="4" name="Rectangle 3"/>
          <p:cNvSpPr/>
          <p:nvPr/>
        </p:nvSpPr>
        <p:spPr>
          <a:xfrm>
            <a:off x="256391" y="1153057"/>
            <a:ext cx="11801138" cy="1077218"/>
          </a:xfrm>
          <a:prstGeom prst="rect">
            <a:avLst/>
          </a:prstGeom>
        </p:spPr>
        <p:txBody>
          <a:bodyPr wrap="square">
            <a:spAutoFit/>
          </a:bodyPr>
          <a:lstStyle/>
          <a:p>
            <a:pPr algn="ctr" fontAlgn="base"/>
            <a:r>
              <a:rPr lang="en-US" sz="3200" i="1" dirty="0"/>
              <a:t>Much of modern statistics was an offshoot of genetics and evolution</a:t>
            </a:r>
          </a:p>
          <a:p>
            <a:pPr algn="ctr" fontAlgn="base"/>
            <a:endParaRPr lang="en-US" sz="3200" dirty="0"/>
          </a:p>
        </p:txBody>
      </p:sp>
      <p:pic>
        <p:nvPicPr>
          <p:cNvPr id="5" name="Picture 4"/>
          <p:cNvPicPr>
            <a:picLocks noChangeAspect="1"/>
          </p:cNvPicPr>
          <p:nvPr/>
        </p:nvPicPr>
        <p:blipFill>
          <a:blip r:embed="rId2"/>
          <a:stretch>
            <a:fillRect/>
          </a:stretch>
        </p:blipFill>
        <p:spPr>
          <a:xfrm>
            <a:off x="7183050" y="3507625"/>
            <a:ext cx="1650102" cy="25576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9753" y="3507625"/>
            <a:ext cx="1474417" cy="256713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02" y="3467894"/>
            <a:ext cx="2085410" cy="255783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30" y="3477368"/>
            <a:ext cx="2113919" cy="2561460"/>
          </a:xfrm>
          <a:prstGeom prst="rect">
            <a:avLst/>
          </a:prstGeom>
        </p:spPr>
      </p:pic>
      <p:sp>
        <p:nvSpPr>
          <p:cNvPr id="9" name="TextBox 8"/>
          <p:cNvSpPr txBox="1"/>
          <p:nvPr/>
        </p:nvSpPr>
        <p:spPr>
          <a:xfrm>
            <a:off x="7183050" y="2569121"/>
            <a:ext cx="1650102" cy="923330"/>
          </a:xfrm>
          <a:prstGeom prst="rect">
            <a:avLst/>
          </a:prstGeom>
          <a:noFill/>
        </p:spPr>
        <p:txBody>
          <a:bodyPr wrap="square" rtlCol="0">
            <a:spAutoFit/>
          </a:bodyPr>
          <a:lstStyle/>
          <a:p>
            <a:pPr algn="ctr"/>
            <a:r>
              <a:rPr lang="en-US" dirty="0"/>
              <a:t>R. FISHER</a:t>
            </a:r>
          </a:p>
          <a:p>
            <a:pPr algn="ctr"/>
            <a:r>
              <a:rPr lang="en-US" dirty="0"/>
              <a:t>1890-1962</a:t>
            </a:r>
          </a:p>
          <a:p>
            <a:pPr algn="ctr"/>
            <a:r>
              <a:rPr lang="en-US" dirty="0"/>
              <a:t>ANOVA</a:t>
            </a:r>
          </a:p>
        </p:txBody>
      </p:sp>
      <p:sp>
        <p:nvSpPr>
          <p:cNvPr id="10" name="TextBox 9"/>
          <p:cNvSpPr txBox="1"/>
          <p:nvPr/>
        </p:nvSpPr>
        <p:spPr>
          <a:xfrm>
            <a:off x="9964598" y="2584138"/>
            <a:ext cx="1584729" cy="923330"/>
          </a:xfrm>
          <a:prstGeom prst="rect">
            <a:avLst/>
          </a:prstGeom>
          <a:noFill/>
        </p:spPr>
        <p:txBody>
          <a:bodyPr wrap="none" rtlCol="0">
            <a:spAutoFit/>
          </a:bodyPr>
          <a:lstStyle/>
          <a:p>
            <a:pPr algn="ctr"/>
            <a:r>
              <a:rPr lang="en-US" dirty="0"/>
              <a:t> S. WRIGHT</a:t>
            </a:r>
          </a:p>
          <a:p>
            <a:pPr algn="ctr"/>
            <a:r>
              <a:rPr lang="en-US" dirty="0"/>
              <a:t>1889-1988</a:t>
            </a:r>
          </a:p>
          <a:p>
            <a:pPr algn="ctr"/>
            <a:r>
              <a:rPr lang="en-US" dirty="0"/>
              <a:t>PATH ANALYSIS</a:t>
            </a:r>
          </a:p>
        </p:txBody>
      </p:sp>
      <p:sp>
        <p:nvSpPr>
          <p:cNvPr id="11" name="Rectangle 10"/>
          <p:cNvSpPr/>
          <p:nvPr/>
        </p:nvSpPr>
        <p:spPr>
          <a:xfrm>
            <a:off x="500502" y="2553881"/>
            <a:ext cx="2085410" cy="923330"/>
          </a:xfrm>
          <a:prstGeom prst="rect">
            <a:avLst/>
          </a:prstGeom>
        </p:spPr>
        <p:txBody>
          <a:bodyPr wrap="square">
            <a:spAutoFit/>
          </a:bodyPr>
          <a:lstStyle/>
          <a:p>
            <a:pPr algn="ctr"/>
            <a:r>
              <a:rPr lang="en-US" dirty="0"/>
              <a:t>K. PEARSON</a:t>
            </a:r>
          </a:p>
          <a:p>
            <a:pPr algn="ctr"/>
            <a:r>
              <a:rPr lang="en-US" dirty="0"/>
              <a:t>1857-1936</a:t>
            </a:r>
          </a:p>
          <a:p>
            <a:pPr algn="ctr"/>
            <a:r>
              <a:rPr lang="en-US" dirty="0"/>
              <a:t>CORRELATION                </a:t>
            </a:r>
          </a:p>
        </p:txBody>
      </p:sp>
      <p:sp>
        <p:nvSpPr>
          <p:cNvPr id="12" name="Rectangle 11"/>
          <p:cNvSpPr/>
          <p:nvPr/>
        </p:nvSpPr>
        <p:spPr>
          <a:xfrm>
            <a:off x="3882530" y="2553881"/>
            <a:ext cx="2113919" cy="923330"/>
          </a:xfrm>
          <a:prstGeom prst="rect">
            <a:avLst/>
          </a:prstGeom>
        </p:spPr>
        <p:txBody>
          <a:bodyPr wrap="square">
            <a:spAutoFit/>
          </a:bodyPr>
          <a:lstStyle/>
          <a:p>
            <a:pPr algn="ctr"/>
            <a:r>
              <a:rPr lang="en-US" dirty="0"/>
              <a:t>F. GALTON</a:t>
            </a:r>
          </a:p>
          <a:p>
            <a:pPr algn="ctr"/>
            <a:r>
              <a:rPr lang="en-US" dirty="0"/>
              <a:t>1822-1911</a:t>
            </a:r>
          </a:p>
          <a:p>
            <a:pPr algn="ctr"/>
            <a:r>
              <a:rPr lang="en-US" dirty="0"/>
              <a:t>REGRESSION</a:t>
            </a:r>
          </a:p>
        </p:txBody>
      </p:sp>
      <p:sp>
        <p:nvSpPr>
          <p:cNvPr id="13" name="TextBox 12">
            <a:extLst>
              <a:ext uri="{FF2B5EF4-FFF2-40B4-BE49-F238E27FC236}">
                <a16:creationId xmlns:a16="http://schemas.microsoft.com/office/drawing/2014/main" id="{E63699A9-9D9F-D6BE-36B2-4BB4093D32B7}"/>
              </a:ext>
            </a:extLst>
          </p:cNvPr>
          <p:cNvSpPr txBox="1"/>
          <p:nvPr/>
        </p:nvSpPr>
        <p:spPr>
          <a:xfrm>
            <a:off x="7597987" y="6074757"/>
            <a:ext cx="3656932" cy="646331"/>
          </a:xfrm>
          <a:prstGeom prst="rect">
            <a:avLst/>
          </a:prstGeom>
          <a:noFill/>
        </p:spPr>
        <p:txBody>
          <a:bodyPr wrap="square">
            <a:spAutoFit/>
          </a:bodyPr>
          <a:lstStyle/>
          <a:p>
            <a:r>
              <a:rPr lang="en-US" sz="1800" i="1" dirty="0"/>
              <a:t>1900 rediscovery of Mendel’s work was motivating problem.</a:t>
            </a:r>
            <a:endParaRPr lang="en-US" dirty="0"/>
          </a:p>
        </p:txBody>
      </p:sp>
      <p:sp>
        <p:nvSpPr>
          <p:cNvPr id="3" name="Slide Number Placeholder 2">
            <a:extLst>
              <a:ext uri="{FF2B5EF4-FFF2-40B4-BE49-F238E27FC236}">
                <a16:creationId xmlns:a16="http://schemas.microsoft.com/office/drawing/2014/main" id="{B365C585-7BC6-86B9-CE6D-90B85F96C0E4}"/>
              </a:ext>
            </a:extLst>
          </p:cNvPr>
          <p:cNvSpPr>
            <a:spLocks noGrp="1"/>
          </p:cNvSpPr>
          <p:nvPr>
            <p:ph type="sldNum" sz="quarter" idx="12"/>
          </p:nvPr>
        </p:nvSpPr>
        <p:spPr/>
        <p:txBody>
          <a:bodyPr/>
          <a:lstStyle/>
          <a:p>
            <a:fld id="{3B9F2244-9A50-AE4D-AE61-8B44ECB34D6B}" type="slidenum">
              <a:rPr lang="en-US" smtClean="0"/>
              <a:t>40</a:t>
            </a:fld>
            <a:endParaRPr lang="en-US"/>
          </a:p>
        </p:txBody>
      </p:sp>
    </p:spTree>
    <p:extLst>
      <p:ext uri="{BB962C8B-B14F-4D97-AF65-F5344CB8AC3E}">
        <p14:creationId xmlns:p14="http://schemas.microsoft.com/office/powerpoint/2010/main" val="175640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The Origin of Statistics</a:t>
            </a:r>
          </a:p>
        </p:txBody>
      </p:sp>
      <p:pic>
        <p:nvPicPr>
          <p:cNvPr id="5" name="Picture 4"/>
          <p:cNvPicPr>
            <a:picLocks noChangeAspect="1"/>
          </p:cNvPicPr>
          <p:nvPr/>
        </p:nvPicPr>
        <p:blipFill>
          <a:blip r:embed="rId2"/>
          <a:stretch>
            <a:fillRect/>
          </a:stretch>
        </p:blipFill>
        <p:spPr>
          <a:xfrm>
            <a:off x="7183050" y="3507625"/>
            <a:ext cx="1650102" cy="255765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02" y="3467894"/>
            <a:ext cx="2085410" cy="255783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530" y="3477368"/>
            <a:ext cx="2113919" cy="2561460"/>
          </a:xfrm>
          <a:prstGeom prst="rect">
            <a:avLst/>
          </a:prstGeom>
        </p:spPr>
      </p:pic>
      <p:sp>
        <p:nvSpPr>
          <p:cNvPr id="9" name="TextBox 8"/>
          <p:cNvSpPr txBox="1"/>
          <p:nvPr/>
        </p:nvSpPr>
        <p:spPr>
          <a:xfrm>
            <a:off x="7183050" y="2569121"/>
            <a:ext cx="1650102" cy="923330"/>
          </a:xfrm>
          <a:prstGeom prst="rect">
            <a:avLst/>
          </a:prstGeom>
          <a:noFill/>
        </p:spPr>
        <p:txBody>
          <a:bodyPr wrap="square" rtlCol="0">
            <a:spAutoFit/>
          </a:bodyPr>
          <a:lstStyle/>
          <a:p>
            <a:pPr algn="ctr"/>
            <a:r>
              <a:rPr lang="en-US" dirty="0"/>
              <a:t>R. FISHER</a:t>
            </a:r>
          </a:p>
          <a:p>
            <a:pPr algn="ctr"/>
            <a:r>
              <a:rPr lang="en-US" dirty="0"/>
              <a:t>1890-1962</a:t>
            </a:r>
          </a:p>
          <a:p>
            <a:pPr algn="ctr"/>
            <a:r>
              <a:rPr lang="en-US" dirty="0"/>
              <a:t>ANOVA</a:t>
            </a:r>
          </a:p>
        </p:txBody>
      </p:sp>
      <p:sp>
        <p:nvSpPr>
          <p:cNvPr id="11" name="Rectangle 10"/>
          <p:cNvSpPr/>
          <p:nvPr/>
        </p:nvSpPr>
        <p:spPr>
          <a:xfrm>
            <a:off x="500502" y="2553881"/>
            <a:ext cx="2085410" cy="923330"/>
          </a:xfrm>
          <a:prstGeom prst="rect">
            <a:avLst/>
          </a:prstGeom>
        </p:spPr>
        <p:txBody>
          <a:bodyPr wrap="square">
            <a:spAutoFit/>
          </a:bodyPr>
          <a:lstStyle/>
          <a:p>
            <a:pPr algn="ctr"/>
            <a:r>
              <a:rPr lang="en-US" dirty="0"/>
              <a:t>K. PEARSON</a:t>
            </a:r>
          </a:p>
          <a:p>
            <a:pPr algn="ctr"/>
            <a:r>
              <a:rPr lang="en-US" dirty="0"/>
              <a:t>1857-1936</a:t>
            </a:r>
          </a:p>
          <a:p>
            <a:pPr algn="ctr"/>
            <a:r>
              <a:rPr lang="en-US" dirty="0"/>
              <a:t>CORRELATION                </a:t>
            </a:r>
          </a:p>
        </p:txBody>
      </p:sp>
      <p:sp>
        <p:nvSpPr>
          <p:cNvPr id="12" name="Rectangle 11"/>
          <p:cNvSpPr/>
          <p:nvPr/>
        </p:nvSpPr>
        <p:spPr>
          <a:xfrm>
            <a:off x="3882530" y="2553881"/>
            <a:ext cx="2113919" cy="923330"/>
          </a:xfrm>
          <a:prstGeom prst="rect">
            <a:avLst/>
          </a:prstGeom>
        </p:spPr>
        <p:txBody>
          <a:bodyPr wrap="square">
            <a:spAutoFit/>
          </a:bodyPr>
          <a:lstStyle/>
          <a:p>
            <a:pPr algn="ctr"/>
            <a:r>
              <a:rPr lang="en-US" dirty="0"/>
              <a:t>F. GALTON</a:t>
            </a:r>
          </a:p>
          <a:p>
            <a:pPr algn="ctr"/>
            <a:r>
              <a:rPr lang="en-US" dirty="0"/>
              <a:t>1822-1911</a:t>
            </a:r>
          </a:p>
          <a:p>
            <a:pPr algn="ctr"/>
            <a:r>
              <a:rPr lang="en-US" dirty="0"/>
              <a:t>REGRESSION</a:t>
            </a:r>
          </a:p>
        </p:txBody>
      </p:sp>
      <p:sp>
        <p:nvSpPr>
          <p:cNvPr id="3" name="Slide Number Placeholder 2">
            <a:extLst>
              <a:ext uri="{FF2B5EF4-FFF2-40B4-BE49-F238E27FC236}">
                <a16:creationId xmlns:a16="http://schemas.microsoft.com/office/drawing/2014/main" id="{8A59EBBA-EA1C-7B97-8A07-97E6BE9DF438}"/>
              </a:ext>
            </a:extLst>
          </p:cNvPr>
          <p:cNvSpPr>
            <a:spLocks noGrp="1"/>
          </p:cNvSpPr>
          <p:nvPr>
            <p:ph type="sldNum" sz="quarter" idx="12"/>
          </p:nvPr>
        </p:nvSpPr>
        <p:spPr/>
        <p:txBody>
          <a:bodyPr/>
          <a:lstStyle/>
          <a:p>
            <a:fld id="{3B9F2244-9A50-AE4D-AE61-8B44ECB34D6B}" type="slidenum">
              <a:rPr lang="en-US" smtClean="0"/>
              <a:t>41</a:t>
            </a:fld>
            <a:endParaRPr lang="en-US"/>
          </a:p>
        </p:txBody>
      </p:sp>
    </p:spTree>
    <p:extLst>
      <p:ext uri="{BB962C8B-B14F-4D97-AF65-F5344CB8AC3E}">
        <p14:creationId xmlns:p14="http://schemas.microsoft.com/office/powerpoint/2010/main" val="2972902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The disgraceful history of biostatistics</a:t>
            </a:r>
          </a:p>
        </p:txBody>
      </p:sp>
      <p:sp>
        <p:nvSpPr>
          <p:cNvPr id="4" name="Rectangle 3"/>
          <p:cNvSpPr/>
          <p:nvPr/>
        </p:nvSpPr>
        <p:spPr>
          <a:xfrm>
            <a:off x="256391" y="1153057"/>
            <a:ext cx="11801138" cy="4031873"/>
          </a:xfrm>
          <a:prstGeom prst="rect">
            <a:avLst/>
          </a:prstGeom>
        </p:spPr>
        <p:txBody>
          <a:bodyPr wrap="square">
            <a:spAutoFit/>
          </a:bodyPr>
          <a:lstStyle/>
          <a:p>
            <a:pPr marL="457200" indent="-457200" fontAlgn="base">
              <a:buFont typeface="Arial" panose="020B0604020202020204" pitchFamily="34" charset="0"/>
              <a:buChar char="•"/>
            </a:pPr>
            <a:r>
              <a:rPr lang="en-US" sz="3200" dirty="0"/>
              <a:t>Much of statistics was developed with the idea of showing that we could measure, scientifically analyze, and improve the “quality” of humans.</a:t>
            </a:r>
          </a:p>
          <a:p>
            <a:pPr marL="457200" indent="-457200" fontAlgn="base">
              <a:buFont typeface="Arial" panose="020B0604020202020204" pitchFamily="34" charset="0"/>
              <a:buChar char="•"/>
            </a:pPr>
            <a:r>
              <a:rPr lang="en-US" sz="3200" dirty="0"/>
              <a:t>The majority of geneticists and statisticians in the early 1900s were proponents of eugenics. </a:t>
            </a:r>
          </a:p>
          <a:p>
            <a:pPr marL="457200" indent="-457200" fontAlgn="base">
              <a:buFont typeface="Arial" panose="020B0604020202020204" pitchFamily="34" charset="0"/>
              <a:buChar char="•"/>
            </a:pPr>
            <a:endParaRPr lang="en-US" sz="3200" dirty="0"/>
          </a:p>
          <a:p>
            <a:pPr marL="457200" indent="-457200" fontAlgn="base">
              <a:buFont typeface="Arial" panose="020B0604020202020204" pitchFamily="34" charset="0"/>
              <a:buChar char="•"/>
            </a:pPr>
            <a:r>
              <a:rPr lang="en-US" sz="3200" dirty="0"/>
              <a:t>What are the problems with this</a:t>
            </a:r>
          </a:p>
          <a:p>
            <a:pPr lvl="1" fontAlgn="base"/>
            <a:r>
              <a:rPr lang="en-US" sz="3200" dirty="0">
                <a:solidFill>
                  <a:srgbClr val="C00000"/>
                </a:solidFill>
              </a:rPr>
              <a:t>scientific/ethical</a:t>
            </a:r>
          </a:p>
        </p:txBody>
      </p:sp>
      <p:pic>
        <p:nvPicPr>
          <p:cNvPr id="1026" name="Picture 2" descr="She Has Her Mother's Laugh: The Powers, Perversions, and Potential of Heredity by [Carl Zimmer]">
            <a:hlinkClick r:id="rId2"/>
            <a:extLst>
              <a:ext uri="{FF2B5EF4-FFF2-40B4-BE49-F238E27FC236}">
                <a16:creationId xmlns:a16="http://schemas.microsoft.com/office/drawing/2014/main" id="{74EEDD20-0D72-A848-BB70-B6A712C44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4333" y="3540367"/>
            <a:ext cx="1966039" cy="296984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00579E6-A7BE-DC12-6A74-DEF2165BA566}"/>
              </a:ext>
            </a:extLst>
          </p:cNvPr>
          <p:cNvSpPr>
            <a:spLocks noGrp="1"/>
          </p:cNvSpPr>
          <p:nvPr>
            <p:ph type="sldNum" sz="quarter" idx="12"/>
          </p:nvPr>
        </p:nvSpPr>
        <p:spPr/>
        <p:txBody>
          <a:bodyPr/>
          <a:lstStyle/>
          <a:p>
            <a:fld id="{3B9F2244-9A50-AE4D-AE61-8B44ECB34D6B}" type="slidenum">
              <a:rPr lang="en-US" smtClean="0"/>
              <a:t>42</a:t>
            </a:fld>
            <a:endParaRPr lang="en-US"/>
          </a:p>
        </p:txBody>
      </p:sp>
    </p:spTree>
    <p:extLst>
      <p:ext uri="{BB962C8B-B14F-4D97-AF65-F5344CB8AC3E}">
        <p14:creationId xmlns:p14="http://schemas.microsoft.com/office/powerpoint/2010/main" val="174754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Landscape of generative AI</a:t>
            </a:r>
          </a:p>
        </p:txBody>
      </p:sp>
      <p:sp>
        <p:nvSpPr>
          <p:cNvPr id="8" name="Slide Number Placeholder 7">
            <a:extLst>
              <a:ext uri="{FF2B5EF4-FFF2-40B4-BE49-F238E27FC236}">
                <a16:creationId xmlns:a16="http://schemas.microsoft.com/office/drawing/2014/main" id="{E271E599-B414-9DBE-7B91-667C5DBC1D94}"/>
              </a:ext>
            </a:extLst>
          </p:cNvPr>
          <p:cNvSpPr>
            <a:spLocks noGrp="1"/>
          </p:cNvSpPr>
          <p:nvPr>
            <p:ph type="sldNum" sz="quarter" idx="12"/>
          </p:nvPr>
        </p:nvSpPr>
        <p:spPr/>
        <p:txBody>
          <a:bodyPr/>
          <a:lstStyle/>
          <a:p>
            <a:fld id="{3B9F2244-9A50-AE4D-AE61-8B44ECB34D6B}" type="slidenum">
              <a:rPr lang="en-US" smtClean="0"/>
              <a:t>43</a:t>
            </a:fld>
            <a:endParaRPr lang="en-US"/>
          </a:p>
        </p:txBody>
      </p:sp>
      <p:pic>
        <p:nvPicPr>
          <p:cNvPr id="12" name="Picture 11">
            <a:extLst>
              <a:ext uri="{FF2B5EF4-FFF2-40B4-BE49-F238E27FC236}">
                <a16:creationId xmlns:a16="http://schemas.microsoft.com/office/drawing/2014/main" id="{36DA9F5E-EFFC-35AC-612C-0AE4BDF210B2}"/>
              </a:ext>
            </a:extLst>
          </p:cNvPr>
          <p:cNvPicPr>
            <a:picLocks noChangeAspect="1"/>
          </p:cNvPicPr>
          <p:nvPr/>
        </p:nvPicPr>
        <p:blipFill>
          <a:blip r:embed="rId3"/>
          <a:stretch>
            <a:fillRect/>
          </a:stretch>
        </p:blipFill>
        <p:spPr>
          <a:xfrm>
            <a:off x="134938" y="1041756"/>
            <a:ext cx="5751512" cy="1312426"/>
          </a:xfrm>
          <a:prstGeom prst="rect">
            <a:avLst/>
          </a:prstGeom>
          <a:ln>
            <a:solidFill>
              <a:srgbClr val="FF0000"/>
            </a:solidFill>
          </a:ln>
        </p:spPr>
      </p:pic>
      <p:pic>
        <p:nvPicPr>
          <p:cNvPr id="10" name="Picture 9">
            <a:extLst>
              <a:ext uri="{FF2B5EF4-FFF2-40B4-BE49-F238E27FC236}">
                <a16:creationId xmlns:a16="http://schemas.microsoft.com/office/drawing/2014/main" id="{444637D8-702E-45AB-2640-F71F438B1EDD}"/>
              </a:ext>
            </a:extLst>
          </p:cNvPr>
          <p:cNvPicPr>
            <a:picLocks noChangeAspect="1"/>
          </p:cNvPicPr>
          <p:nvPr/>
        </p:nvPicPr>
        <p:blipFill>
          <a:blip r:embed="rId4"/>
          <a:stretch>
            <a:fillRect/>
          </a:stretch>
        </p:blipFill>
        <p:spPr>
          <a:xfrm>
            <a:off x="1265237" y="2282462"/>
            <a:ext cx="6469063" cy="1415108"/>
          </a:xfrm>
          <a:prstGeom prst="rect">
            <a:avLst/>
          </a:prstGeom>
          <a:ln>
            <a:solidFill>
              <a:srgbClr val="FF0000"/>
            </a:solidFill>
          </a:ln>
        </p:spPr>
      </p:pic>
      <p:pic>
        <p:nvPicPr>
          <p:cNvPr id="16" name="Picture 15">
            <a:extLst>
              <a:ext uri="{FF2B5EF4-FFF2-40B4-BE49-F238E27FC236}">
                <a16:creationId xmlns:a16="http://schemas.microsoft.com/office/drawing/2014/main" id="{4213947B-2E2E-2921-64D3-2A253FE30FD0}"/>
              </a:ext>
            </a:extLst>
          </p:cNvPr>
          <p:cNvPicPr>
            <a:picLocks noChangeAspect="1"/>
          </p:cNvPicPr>
          <p:nvPr/>
        </p:nvPicPr>
        <p:blipFill>
          <a:blip r:embed="rId5"/>
          <a:stretch>
            <a:fillRect/>
          </a:stretch>
        </p:blipFill>
        <p:spPr>
          <a:xfrm>
            <a:off x="3010694" y="3625850"/>
            <a:ext cx="7302500" cy="1320800"/>
          </a:xfrm>
          <a:prstGeom prst="rect">
            <a:avLst/>
          </a:prstGeom>
          <a:ln>
            <a:solidFill>
              <a:srgbClr val="FF0000"/>
            </a:solidFill>
          </a:ln>
        </p:spPr>
      </p:pic>
      <p:pic>
        <p:nvPicPr>
          <p:cNvPr id="14" name="Picture 13">
            <a:extLst>
              <a:ext uri="{FF2B5EF4-FFF2-40B4-BE49-F238E27FC236}">
                <a16:creationId xmlns:a16="http://schemas.microsoft.com/office/drawing/2014/main" id="{9D1F23C5-D233-3B97-E6E7-D8D5B1673B58}"/>
              </a:ext>
            </a:extLst>
          </p:cNvPr>
          <p:cNvPicPr>
            <a:picLocks noChangeAspect="1"/>
          </p:cNvPicPr>
          <p:nvPr/>
        </p:nvPicPr>
        <p:blipFill>
          <a:blip r:embed="rId6"/>
          <a:stretch>
            <a:fillRect/>
          </a:stretch>
        </p:blipFill>
        <p:spPr>
          <a:xfrm>
            <a:off x="4578351" y="4857750"/>
            <a:ext cx="7480300" cy="1498600"/>
          </a:xfrm>
          <a:prstGeom prst="rect">
            <a:avLst/>
          </a:prstGeom>
          <a:ln>
            <a:solidFill>
              <a:srgbClr val="FF0000"/>
            </a:solidFill>
          </a:ln>
        </p:spPr>
      </p:pic>
    </p:spTree>
    <p:extLst>
      <p:ext uri="{BB962C8B-B14F-4D97-AF65-F5344CB8AC3E}">
        <p14:creationId xmlns:p14="http://schemas.microsoft.com/office/powerpoint/2010/main" val="782433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Large Language Models</a:t>
            </a:r>
          </a:p>
        </p:txBody>
      </p:sp>
      <p:sp>
        <p:nvSpPr>
          <p:cNvPr id="8" name="Slide Number Placeholder 7">
            <a:extLst>
              <a:ext uri="{FF2B5EF4-FFF2-40B4-BE49-F238E27FC236}">
                <a16:creationId xmlns:a16="http://schemas.microsoft.com/office/drawing/2014/main" id="{E271E599-B414-9DBE-7B91-667C5DBC1D94}"/>
              </a:ext>
            </a:extLst>
          </p:cNvPr>
          <p:cNvSpPr>
            <a:spLocks noGrp="1"/>
          </p:cNvSpPr>
          <p:nvPr>
            <p:ph type="sldNum" sz="quarter" idx="12"/>
          </p:nvPr>
        </p:nvSpPr>
        <p:spPr/>
        <p:txBody>
          <a:bodyPr/>
          <a:lstStyle/>
          <a:p>
            <a:fld id="{3B9F2244-9A50-AE4D-AE61-8B44ECB34D6B}" type="slidenum">
              <a:rPr lang="en-US" smtClean="0"/>
              <a:t>44</a:t>
            </a:fld>
            <a:endParaRPr lang="en-US"/>
          </a:p>
        </p:txBody>
      </p:sp>
      <p:sp>
        <p:nvSpPr>
          <p:cNvPr id="3" name="TextBox 2">
            <a:extLst>
              <a:ext uri="{FF2B5EF4-FFF2-40B4-BE49-F238E27FC236}">
                <a16:creationId xmlns:a16="http://schemas.microsoft.com/office/drawing/2014/main" id="{5E44DAC0-62F9-F069-7074-CA4D197EAA19}"/>
              </a:ext>
            </a:extLst>
          </p:cNvPr>
          <p:cNvSpPr txBox="1"/>
          <p:nvPr/>
        </p:nvSpPr>
        <p:spPr>
          <a:xfrm>
            <a:off x="514350" y="1257300"/>
            <a:ext cx="1108710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Trained on most of the words humans have stored electronically.</a:t>
            </a:r>
          </a:p>
          <a:p>
            <a:pPr marL="285750" indent="-285750">
              <a:buFont typeface="Arial" panose="020B0604020202020204" pitchFamily="34" charset="0"/>
              <a:buChar char="•"/>
            </a:pPr>
            <a:r>
              <a:rPr lang="en-US" sz="2800" dirty="0"/>
              <a:t>The results can be shockingly good if what you need to produce is similar to many products in the training dataset.</a:t>
            </a:r>
          </a:p>
          <a:p>
            <a:pPr marL="285750" indent="-285750">
              <a:buFont typeface="Arial" panose="020B0604020202020204" pitchFamily="34" charset="0"/>
              <a:buChar char="•"/>
            </a:pPr>
            <a:r>
              <a:rPr lang="en-US" sz="2800" dirty="0"/>
              <a:t>At their core, LLMs lack understanding of what they are doing, so they can and do produce nonsensical, incorrect responses. (Hallucination)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Collaboration</a:t>
            </a:r>
          </a:p>
          <a:p>
            <a:pPr marL="285750" indent="-285750">
              <a:buFont typeface="Arial" panose="020B0604020202020204" pitchFamily="34" charset="0"/>
              <a:buChar char="•"/>
            </a:pPr>
            <a:r>
              <a:rPr lang="en-US" sz="2800" dirty="0"/>
              <a:t>Understanding</a:t>
            </a:r>
          </a:p>
          <a:p>
            <a:pPr marL="285750" indent="-285750">
              <a:buFont typeface="Arial" panose="020B0604020202020204" pitchFamily="34" charset="0"/>
              <a:buChar char="•"/>
            </a:pPr>
            <a:r>
              <a:rPr lang="en-US" sz="2800" dirty="0"/>
              <a:t>Responsibility</a:t>
            </a:r>
          </a:p>
          <a:p>
            <a:pPr marL="285750" indent="-285750">
              <a:buFont typeface="Arial" panose="020B0604020202020204" pitchFamily="34" charset="0"/>
              <a:buChar char="•"/>
            </a:pPr>
            <a:r>
              <a:rPr lang="en-US" sz="2800" dirty="0"/>
              <a:t>Reputation</a:t>
            </a:r>
          </a:p>
        </p:txBody>
      </p:sp>
    </p:spTree>
    <p:extLst>
      <p:ext uri="{BB962C8B-B14F-4D97-AF65-F5344CB8AC3E}">
        <p14:creationId xmlns:p14="http://schemas.microsoft.com/office/powerpoint/2010/main" val="953995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General Advice</a:t>
            </a:r>
          </a:p>
        </p:txBody>
      </p:sp>
      <p:sp>
        <p:nvSpPr>
          <p:cNvPr id="8" name="Slide Number Placeholder 7">
            <a:extLst>
              <a:ext uri="{FF2B5EF4-FFF2-40B4-BE49-F238E27FC236}">
                <a16:creationId xmlns:a16="http://schemas.microsoft.com/office/drawing/2014/main" id="{E271E599-B414-9DBE-7B91-667C5DBC1D94}"/>
              </a:ext>
            </a:extLst>
          </p:cNvPr>
          <p:cNvSpPr>
            <a:spLocks noGrp="1"/>
          </p:cNvSpPr>
          <p:nvPr>
            <p:ph type="sldNum" sz="quarter" idx="12"/>
          </p:nvPr>
        </p:nvSpPr>
        <p:spPr/>
        <p:txBody>
          <a:bodyPr/>
          <a:lstStyle/>
          <a:p>
            <a:fld id="{3B9F2244-9A50-AE4D-AE61-8B44ECB34D6B}" type="slidenum">
              <a:rPr lang="en-US" smtClean="0"/>
              <a:t>45</a:t>
            </a:fld>
            <a:endParaRPr lang="en-US"/>
          </a:p>
        </p:txBody>
      </p:sp>
      <p:sp>
        <p:nvSpPr>
          <p:cNvPr id="3" name="TextBox 2">
            <a:extLst>
              <a:ext uri="{FF2B5EF4-FFF2-40B4-BE49-F238E27FC236}">
                <a16:creationId xmlns:a16="http://schemas.microsoft.com/office/drawing/2014/main" id="{5E44DAC0-62F9-F069-7074-CA4D197EAA19}"/>
              </a:ext>
            </a:extLst>
          </p:cNvPr>
          <p:cNvSpPr txBox="1"/>
          <p:nvPr/>
        </p:nvSpPr>
        <p:spPr>
          <a:xfrm>
            <a:off x="514350" y="1257300"/>
            <a:ext cx="110871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Do not use in any class to directly generate answers unless told to do so</a:t>
            </a:r>
          </a:p>
          <a:p>
            <a:pPr marL="285750" indent="-285750">
              <a:buFont typeface="Arial" panose="020B0604020202020204" pitchFamily="34" charset="0"/>
              <a:buChar char="•"/>
            </a:pPr>
            <a:r>
              <a:rPr lang="en-US" sz="2800" dirty="0"/>
              <a:t>Do use it to get additional explanations of topics</a:t>
            </a:r>
          </a:p>
          <a:p>
            <a:pPr marL="285750" indent="-285750">
              <a:buFont typeface="Arial" panose="020B0604020202020204" pitchFamily="34" charset="0"/>
              <a:buChar char="•"/>
            </a:pPr>
            <a:r>
              <a:rPr lang="en-US" sz="2800" dirty="0"/>
              <a:t>Do use it to get examples of ideas, approaches, etc.</a:t>
            </a:r>
          </a:p>
          <a:p>
            <a:pPr marL="285750" indent="-285750">
              <a:buFont typeface="Arial" panose="020B0604020202020204" pitchFamily="34" charset="0"/>
              <a:buChar char="•"/>
            </a:pPr>
            <a:r>
              <a:rPr lang="en-US" sz="2800" dirty="0"/>
              <a:t>Use it to find scientific literature carefully</a:t>
            </a:r>
          </a:p>
          <a:p>
            <a:pPr marL="285750" indent="-285750">
              <a:buFont typeface="Arial" panose="020B0604020202020204" pitchFamily="34" charset="0"/>
              <a:buChar char="•"/>
            </a:pPr>
            <a:r>
              <a:rPr lang="en-US" sz="2800" dirty="0"/>
              <a:t>Do use it to troubleshoot improve code</a:t>
            </a:r>
          </a:p>
        </p:txBody>
      </p:sp>
    </p:spTree>
    <p:extLst>
      <p:ext uri="{BB962C8B-B14F-4D97-AF65-F5344CB8AC3E}">
        <p14:creationId xmlns:p14="http://schemas.microsoft.com/office/powerpoint/2010/main" val="865830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Rules for this class</a:t>
            </a:r>
          </a:p>
        </p:txBody>
      </p:sp>
      <p:sp>
        <p:nvSpPr>
          <p:cNvPr id="8" name="Slide Number Placeholder 7">
            <a:extLst>
              <a:ext uri="{FF2B5EF4-FFF2-40B4-BE49-F238E27FC236}">
                <a16:creationId xmlns:a16="http://schemas.microsoft.com/office/drawing/2014/main" id="{E271E599-B414-9DBE-7B91-667C5DBC1D94}"/>
              </a:ext>
            </a:extLst>
          </p:cNvPr>
          <p:cNvSpPr>
            <a:spLocks noGrp="1"/>
          </p:cNvSpPr>
          <p:nvPr>
            <p:ph type="sldNum" sz="quarter" idx="12"/>
          </p:nvPr>
        </p:nvSpPr>
        <p:spPr/>
        <p:txBody>
          <a:bodyPr/>
          <a:lstStyle/>
          <a:p>
            <a:fld id="{3B9F2244-9A50-AE4D-AE61-8B44ECB34D6B}" type="slidenum">
              <a:rPr lang="en-US" smtClean="0"/>
              <a:t>46</a:t>
            </a:fld>
            <a:endParaRPr lang="en-US"/>
          </a:p>
        </p:txBody>
      </p:sp>
      <p:sp>
        <p:nvSpPr>
          <p:cNvPr id="3" name="TextBox 2">
            <a:extLst>
              <a:ext uri="{FF2B5EF4-FFF2-40B4-BE49-F238E27FC236}">
                <a16:creationId xmlns:a16="http://schemas.microsoft.com/office/drawing/2014/main" id="{5E44DAC0-62F9-F069-7074-CA4D197EAA19}"/>
              </a:ext>
            </a:extLst>
          </p:cNvPr>
          <p:cNvSpPr txBox="1"/>
          <p:nvPr/>
        </p:nvSpPr>
        <p:spPr>
          <a:xfrm>
            <a:off x="552450" y="1235528"/>
            <a:ext cx="110871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We will use it almost every week.</a:t>
            </a:r>
          </a:p>
          <a:p>
            <a:pPr marL="285750" indent="-285750">
              <a:buFont typeface="Arial" panose="020B0604020202020204" pitchFamily="34" charset="0"/>
              <a:buChar char="•"/>
            </a:pPr>
            <a:r>
              <a:rPr lang="en-US" sz="2800" dirty="0"/>
              <a:t>I will tell you explicitly if you are not allowed to use it. </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1770799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D471F-2296-1D9C-7D19-692515D7A5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08B978-FEC5-7D5C-1DF4-D18CABAA64D4}"/>
              </a:ext>
            </a:extLst>
          </p:cNvPr>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Rules outside this class</a:t>
            </a:r>
          </a:p>
        </p:txBody>
      </p:sp>
      <p:sp>
        <p:nvSpPr>
          <p:cNvPr id="8" name="Slide Number Placeholder 7">
            <a:extLst>
              <a:ext uri="{FF2B5EF4-FFF2-40B4-BE49-F238E27FC236}">
                <a16:creationId xmlns:a16="http://schemas.microsoft.com/office/drawing/2014/main" id="{94EE6C41-463A-5056-7560-2A8818EFB8AE}"/>
              </a:ext>
            </a:extLst>
          </p:cNvPr>
          <p:cNvSpPr>
            <a:spLocks noGrp="1"/>
          </p:cNvSpPr>
          <p:nvPr>
            <p:ph type="sldNum" sz="quarter" idx="12"/>
          </p:nvPr>
        </p:nvSpPr>
        <p:spPr/>
        <p:txBody>
          <a:bodyPr/>
          <a:lstStyle/>
          <a:p>
            <a:fld id="{3B9F2244-9A50-AE4D-AE61-8B44ECB34D6B}" type="slidenum">
              <a:rPr lang="en-US" smtClean="0"/>
              <a:t>47</a:t>
            </a:fld>
            <a:endParaRPr lang="en-US"/>
          </a:p>
        </p:txBody>
      </p:sp>
      <p:sp>
        <p:nvSpPr>
          <p:cNvPr id="3" name="TextBox 2">
            <a:extLst>
              <a:ext uri="{FF2B5EF4-FFF2-40B4-BE49-F238E27FC236}">
                <a16:creationId xmlns:a16="http://schemas.microsoft.com/office/drawing/2014/main" id="{5D94BDEC-CF25-015D-D786-6C45E1A39808}"/>
              </a:ext>
            </a:extLst>
          </p:cNvPr>
          <p:cNvSpPr txBox="1"/>
          <p:nvPr/>
        </p:nvSpPr>
        <p:spPr>
          <a:xfrm>
            <a:off x="552450" y="1235528"/>
            <a:ext cx="110871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What is acceptable is widely variable</a:t>
            </a:r>
          </a:p>
          <a:p>
            <a:pPr marL="285750" indent="-285750">
              <a:buFont typeface="Arial" panose="020B0604020202020204" pitchFamily="34" charset="0"/>
              <a:buChar char="•"/>
            </a:pPr>
            <a:r>
              <a:rPr lang="en-US" sz="2800" dirty="0"/>
              <a:t>Range from absolute ban to unspecified rules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PIs will vary in what they find acceptable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We will focus on how to use it well</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2736562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For Future Classes</a:t>
            </a:r>
          </a:p>
        </p:txBody>
      </p:sp>
      <p:sp>
        <p:nvSpPr>
          <p:cNvPr id="6" name="Rectangle 5"/>
          <p:cNvSpPr/>
          <p:nvPr/>
        </p:nvSpPr>
        <p:spPr>
          <a:xfrm>
            <a:off x="242170" y="1086291"/>
            <a:ext cx="11519770" cy="3724096"/>
          </a:xfrm>
          <a:prstGeom prst="rect">
            <a:avLst/>
          </a:prstGeom>
        </p:spPr>
        <p:txBody>
          <a:bodyPr wrap="square">
            <a:spAutoFit/>
          </a:bodyPr>
          <a:lstStyle/>
          <a:p>
            <a:pPr marL="514350" indent="-514350" fontAlgn="base">
              <a:buFont typeface="+mj-lt"/>
              <a:buAutoNum type="arabicPeriod"/>
            </a:pPr>
            <a:r>
              <a:rPr lang="en-US" sz="3200" dirty="0"/>
              <a:t>Install R and </a:t>
            </a:r>
            <a:r>
              <a:rPr lang="en-US" sz="3200" dirty="0" err="1"/>
              <a:t>Rstudio</a:t>
            </a:r>
            <a:r>
              <a:rPr lang="en-US" sz="3200" dirty="0"/>
              <a:t> on the computer you will use this semester</a:t>
            </a:r>
          </a:p>
          <a:p>
            <a:pPr marL="514350" indent="-514350" fontAlgn="base">
              <a:buFont typeface="+mj-lt"/>
              <a:buAutoNum type="arabicPeriod"/>
            </a:pPr>
            <a:r>
              <a:rPr lang="en-US" sz="3200" b="1" dirty="0"/>
              <a:t>See me if you have problems installing it after asking google and </a:t>
            </a:r>
            <a:r>
              <a:rPr lang="en-US" sz="3200" b="1" dirty="0" err="1"/>
              <a:t>chatgpt</a:t>
            </a:r>
            <a:r>
              <a:rPr lang="en-US" sz="3200" b="1" dirty="0"/>
              <a:t> for help.</a:t>
            </a:r>
          </a:p>
          <a:p>
            <a:pPr fontAlgn="base"/>
            <a:endParaRPr lang="en-US" sz="2800" b="1" dirty="0">
              <a:solidFill>
                <a:srgbClr val="C00000"/>
              </a:solidFill>
            </a:endParaRPr>
          </a:p>
          <a:p>
            <a:pPr fontAlgn="base"/>
            <a:r>
              <a:rPr lang="en-US" sz="2800" b="1" dirty="0">
                <a:solidFill>
                  <a:srgbClr val="C00000"/>
                </a:solidFill>
              </a:rPr>
              <a:t>I expect you to practice outside of class, participate in class and bring your computer each day moving forward.</a:t>
            </a:r>
          </a:p>
          <a:p>
            <a:pPr fontAlgn="base"/>
            <a:endParaRPr lang="en-US" sz="2800" b="1" dirty="0">
              <a:solidFill>
                <a:srgbClr val="C00000"/>
              </a:solidFill>
            </a:endParaRPr>
          </a:p>
          <a:p>
            <a:pPr fontAlgn="base"/>
            <a:endParaRPr lang="en-US" sz="2800" b="1" dirty="0">
              <a:solidFill>
                <a:srgbClr val="C00000"/>
              </a:solidFill>
            </a:endParaRPr>
          </a:p>
        </p:txBody>
      </p:sp>
      <p:sp>
        <p:nvSpPr>
          <p:cNvPr id="3" name="Slide Number Placeholder 2">
            <a:extLst>
              <a:ext uri="{FF2B5EF4-FFF2-40B4-BE49-F238E27FC236}">
                <a16:creationId xmlns:a16="http://schemas.microsoft.com/office/drawing/2014/main" id="{6EDE3445-E400-8B58-DA26-652648B7F3F1}"/>
              </a:ext>
            </a:extLst>
          </p:cNvPr>
          <p:cNvSpPr>
            <a:spLocks noGrp="1"/>
          </p:cNvSpPr>
          <p:nvPr>
            <p:ph type="sldNum" sz="quarter" idx="12"/>
          </p:nvPr>
        </p:nvSpPr>
        <p:spPr/>
        <p:txBody>
          <a:bodyPr/>
          <a:lstStyle/>
          <a:p>
            <a:fld id="{3B9F2244-9A50-AE4D-AE61-8B44ECB34D6B}" type="slidenum">
              <a:rPr lang="en-US" smtClean="0"/>
              <a:t>48</a:t>
            </a:fld>
            <a:endParaRPr lang="en-US"/>
          </a:p>
        </p:txBody>
      </p:sp>
    </p:spTree>
    <p:extLst>
      <p:ext uri="{BB962C8B-B14F-4D97-AF65-F5344CB8AC3E}">
        <p14:creationId xmlns:p14="http://schemas.microsoft.com/office/powerpoint/2010/main" val="18963961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This week</a:t>
            </a:r>
          </a:p>
        </p:txBody>
      </p:sp>
      <p:sp>
        <p:nvSpPr>
          <p:cNvPr id="4" name="Rectangle 3"/>
          <p:cNvSpPr/>
          <p:nvPr/>
        </p:nvSpPr>
        <p:spPr>
          <a:xfrm>
            <a:off x="204396" y="1787531"/>
            <a:ext cx="11801138" cy="2554545"/>
          </a:xfrm>
          <a:prstGeom prst="rect">
            <a:avLst/>
          </a:prstGeom>
        </p:spPr>
        <p:txBody>
          <a:bodyPr wrap="square">
            <a:spAutoFit/>
          </a:bodyPr>
          <a:lstStyle/>
          <a:p>
            <a:pPr marL="742950" indent="-742950" fontAlgn="base">
              <a:buFont typeface="+mj-lt"/>
              <a:buAutoNum type="arabicPeriod"/>
            </a:pPr>
            <a:r>
              <a:rPr lang="en-US" sz="4000" dirty="0"/>
              <a:t>Terminology (a lot of it!)</a:t>
            </a:r>
          </a:p>
          <a:p>
            <a:pPr marL="742950" indent="-742950" fontAlgn="base">
              <a:buFont typeface="+mj-lt"/>
              <a:buAutoNum type="arabicPeriod"/>
            </a:pPr>
            <a:r>
              <a:rPr lang="en-US" sz="4000" dirty="0"/>
              <a:t>P-values</a:t>
            </a:r>
          </a:p>
          <a:p>
            <a:pPr marL="742950" indent="-742950" fontAlgn="base">
              <a:buFont typeface="+mj-lt"/>
              <a:buAutoNum type="arabicPeriod"/>
            </a:pPr>
            <a:r>
              <a:rPr lang="en-US" sz="4000" dirty="0"/>
              <a:t>Terminology</a:t>
            </a:r>
          </a:p>
          <a:p>
            <a:pPr marL="742950" indent="-742950" fontAlgn="base">
              <a:buFont typeface="+mj-lt"/>
              <a:buAutoNum type="arabicPeriod"/>
            </a:pPr>
            <a:r>
              <a:rPr lang="en-US" sz="4000" dirty="0"/>
              <a:t>Central Limit Theorem</a:t>
            </a:r>
          </a:p>
        </p:txBody>
      </p:sp>
    </p:spTree>
    <p:extLst>
      <p:ext uri="{BB962C8B-B14F-4D97-AF65-F5344CB8AC3E}">
        <p14:creationId xmlns:p14="http://schemas.microsoft.com/office/powerpoint/2010/main" val="109229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C651764-00ED-816F-0B0C-2B5786941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F5D7EF-42D9-2A26-2C53-53248B048920}"/>
              </a:ext>
            </a:extLst>
          </p:cNvPr>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Discuss</a:t>
            </a:r>
          </a:p>
        </p:txBody>
      </p:sp>
      <p:sp>
        <p:nvSpPr>
          <p:cNvPr id="7" name="Slide Number Placeholder 6">
            <a:extLst>
              <a:ext uri="{FF2B5EF4-FFF2-40B4-BE49-F238E27FC236}">
                <a16:creationId xmlns:a16="http://schemas.microsoft.com/office/drawing/2014/main" id="{B7006833-8FC5-EC64-84CC-347CA8D5EC80}"/>
              </a:ext>
            </a:extLst>
          </p:cNvPr>
          <p:cNvSpPr>
            <a:spLocks noGrp="1"/>
          </p:cNvSpPr>
          <p:nvPr>
            <p:ph type="sldNum" sz="quarter" idx="12"/>
          </p:nvPr>
        </p:nvSpPr>
        <p:spPr/>
        <p:txBody>
          <a:bodyPr/>
          <a:lstStyle/>
          <a:p>
            <a:fld id="{3B9F2244-9A50-AE4D-AE61-8B44ECB34D6B}" type="slidenum">
              <a:rPr lang="en-US" sz="1400" b="1" smtClean="0">
                <a:solidFill>
                  <a:schemeClr val="tx1">
                    <a:lumMod val="65000"/>
                    <a:lumOff val="35000"/>
                  </a:schemeClr>
                </a:solidFill>
              </a:rPr>
              <a:t>5</a:t>
            </a:fld>
            <a:endParaRPr lang="en-US" b="1" dirty="0">
              <a:solidFill>
                <a:schemeClr val="tx1">
                  <a:lumMod val="65000"/>
                  <a:lumOff val="35000"/>
                </a:schemeClr>
              </a:solidFill>
            </a:endParaRPr>
          </a:p>
        </p:txBody>
      </p:sp>
      <p:sp>
        <p:nvSpPr>
          <p:cNvPr id="10" name="TextBox 9">
            <a:extLst>
              <a:ext uri="{FF2B5EF4-FFF2-40B4-BE49-F238E27FC236}">
                <a16:creationId xmlns:a16="http://schemas.microsoft.com/office/drawing/2014/main" id="{4145680B-78E2-5ED1-CE86-905EF0EBD140}"/>
              </a:ext>
            </a:extLst>
          </p:cNvPr>
          <p:cNvSpPr txBox="1"/>
          <p:nvPr/>
        </p:nvSpPr>
        <p:spPr>
          <a:xfrm>
            <a:off x="546143" y="1475057"/>
            <a:ext cx="11282691" cy="1446550"/>
          </a:xfrm>
          <a:prstGeom prst="rect">
            <a:avLst/>
          </a:prstGeom>
          <a:noFill/>
        </p:spPr>
        <p:txBody>
          <a:bodyPr wrap="square" rtlCol="0">
            <a:spAutoFit/>
          </a:bodyPr>
          <a:lstStyle/>
          <a:p>
            <a:r>
              <a:rPr lang="en-US" sz="4400" b="1" dirty="0"/>
              <a:t>What is the biggest revolution in the sciences in the last 100 years?</a:t>
            </a:r>
          </a:p>
        </p:txBody>
      </p:sp>
    </p:spTree>
    <p:extLst>
      <p:ext uri="{BB962C8B-B14F-4D97-AF65-F5344CB8AC3E}">
        <p14:creationId xmlns:p14="http://schemas.microsoft.com/office/powerpoint/2010/main" val="7206103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Data</a:t>
            </a:r>
          </a:p>
        </p:txBody>
      </p:sp>
      <p:sp>
        <p:nvSpPr>
          <p:cNvPr id="4" name="Rectangle 3"/>
          <p:cNvSpPr/>
          <p:nvPr/>
        </p:nvSpPr>
        <p:spPr>
          <a:xfrm>
            <a:off x="195431" y="2953147"/>
            <a:ext cx="11801138" cy="1569660"/>
          </a:xfrm>
          <a:prstGeom prst="rect">
            <a:avLst/>
          </a:prstGeom>
        </p:spPr>
        <p:txBody>
          <a:bodyPr wrap="square">
            <a:spAutoFit/>
          </a:bodyPr>
          <a:lstStyle/>
          <a:p>
            <a:pPr fontAlgn="base"/>
            <a:endParaRPr lang="en-US" sz="3200" dirty="0"/>
          </a:p>
          <a:p>
            <a:pPr algn="ctr" fontAlgn="base"/>
            <a:r>
              <a:rPr lang="en-US" sz="3200" b="1" dirty="0"/>
              <a:t>Data terminology</a:t>
            </a:r>
            <a:endParaRPr lang="en-US" sz="3200" dirty="0"/>
          </a:p>
          <a:p>
            <a:pPr fontAlgn="base"/>
            <a:endParaRPr lang="en-US" sz="3200" b="1" dirty="0"/>
          </a:p>
        </p:txBody>
      </p:sp>
    </p:spTree>
    <p:extLst>
      <p:ext uri="{BB962C8B-B14F-4D97-AF65-F5344CB8AC3E}">
        <p14:creationId xmlns:p14="http://schemas.microsoft.com/office/powerpoint/2010/main" val="2111351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Data</a:t>
            </a:r>
          </a:p>
        </p:txBody>
      </p:sp>
      <p:sp>
        <p:nvSpPr>
          <p:cNvPr id="4" name="Rectangle 3"/>
          <p:cNvSpPr/>
          <p:nvPr/>
        </p:nvSpPr>
        <p:spPr>
          <a:xfrm>
            <a:off x="195431" y="1073547"/>
            <a:ext cx="11801138" cy="3539430"/>
          </a:xfrm>
          <a:prstGeom prst="rect">
            <a:avLst/>
          </a:prstGeom>
        </p:spPr>
        <p:txBody>
          <a:bodyPr wrap="square">
            <a:spAutoFit/>
          </a:bodyPr>
          <a:lstStyle/>
          <a:p>
            <a:pPr fontAlgn="base"/>
            <a:endParaRPr lang="en-US" sz="3200" dirty="0"/>
          </a:p>
          <a:p>
            <a:pPr fontAlgn="base"/>
            <a:r>
              <a:rPr lang="en-US" sz="3200" b="1" dirty="0"/>
              <a:t>Variables</a:t>
            </a:r>
            <a:r>
              <a:rPr lang="en-US" sz="3200" dirty="0"/>
              <a:t>  </a:t>
            </a:r>
          </a:p>
          <a:p>
            <a:pPr fontAlgn="base"/>
            <a:r>
              <a:rPr lang="en-US" sz="3200" dirty="0"/>
              <a:t>The characteristics that differ among individuals </a:t>
            </a:r>
          </a:p>
          <a:p>
            <a:pPr fontAlgn="base"/>
            <a:br>
              <a:rPr lang="en-US" sz="3200" b="1" dirty="0"/>
            </a:br>
            <a:r>
              <a:rPr lang="en-US" sz="3200" b="1" dirty="0"/>
              <a:t>Data</a:t>
            </a:r>
            <a:r>
              <a:rPr lang="en-US" sz="3200" dirty="0"/>
              <a:t>  </a:t>
            </a:r>
          </a:p>
          <a:p>
            <a:pPr fontAlgn="base"/>
            <a:r>
              <a:rPr lang="en-US" sz="3200" dirty="0"/>
              <a:t>The measurements of variables taken for a sample of individuals </a:t>
            </a:r>
          </a:p>
          <a:p>
            <a:pPr fontAlgn="base"/>
            <a:endParaRPr lang="en-US" sz="3200" b="1" dirty="0"/>
          </a:p>
        </p:txBody>
      </p:sp>
    </p:spTree>
    <p:extLst>
      <p:ext uri="{BB962C8B-B14F-4D97-AF65-F5344CB8AC3E}">
        <p14:creationId xmlns:p14="http://schemas.microsoft.com/office/powerpoint/2010/main" val="3021628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Data</a:t>
            </a:r>
          </a:p>
        </p:txBody>
      </p:sp>
      <p:sp>
        <p:nvSpPr>
          <p:cNvPr id="4" name="Rectangle 3"/>
          <p:cNvSpPr/>
          <p:nvPr/>
        </p:nvSpPr>
        <p:spPr>
          <a:xfrm>
            <a:off x="195431" y="1073547"/>
            <a:ext cx="11801138" cy="6001643"/>
          </a:xfrm>
          <a:prstGeom prst="rect">
            <a:avLst/>
          </a:prstGeom>
        </p:spPr>
        <p:txBody>
          <a:bodyPr wrap="square">
            <a:spAutoFit/>
          </a:bodyPr>
          <a:lstStyle/>
          <a:p>
            <a:pPr fontAlgn="base"/>
            <a:r>
              <a:rPr lang="en-US" sz="3200" b="1" dirty="0"/>
              <a:t>Numerical Variables</a:t>
            </a:r>
            <a:r>
              <a:rPr lang="en-US" sz="3200" dirty="0"/>
              <a:t> </a:t>
            </a:r>
          </a:p>
          <a:p>
            <a:pPr fontAlgn="base"/>
            <a:r>
              <a:rPr lang="en-US" sz="3200" dirty="0"/>
              <a:t>Individuals vary on a quantitative scale</a:t>
            </a:r>
          </a:p>
          <a:p>
            <a:pPr fontAlgn="base"/>
            <a:endParaRPr lang="en-US" sz="3200" dirty="0"/>
          </a:p>
          <a:p>
            <a:pPr fontAlgn="base"/>
            <a:r>
              <a:rPr lang="en-US" sz="3200" b="1" dirty="0"/>
              <a:t>Categorical Variables</a:t>
            </a:r>
            <a:r>
              <a:rPr lang="en-US" sz="3200" dirty="0"/>
              <a:t>  </a:t>
            </a:r>
          </a:p>
          <a:p>
            <a:pPr fontAlgn="base"/>
            <a:r>
              <a:rPr lang="en-US" sz="3200" dirty="0"/>
              <a:t>Individuals are in qualitative categories   </a:t>
            </a:r>
          </a:p>
          <a:p>
            <a:pPr fontAlgn="base"/>
            <a:endParaRPr lang="en-US" sz="3200" dirty="0"/>
          </a:p>
          <a:p>
            <a:pPr fontAlgn="base"/>
            <a:r>
              <a:rPr lang="en-US" sz="3200" b="1" dirty="0"/>
              <a:t>Ordinal</a:t>
            </a:r>
            <a:r>
              <a:rPr lang="en-US" sz="3200" dirty="0"/>
              <a:t> </a:t>
            </a:r>
          </a:p>
          <a:p>
            <a:pPr fontAlgn="base"/>
            <a:r>
              <a:rPr lang="en-US" sz="3200" dirty="0"/>
              <a:t>The categories can be ordered </a:t>
            </a:r>
          </a:p>
          <a:p>
            <a:pPr fontAlgn="base"/>
            <a:endParaRPr lang="en-US" sz="3200" dirty="0"/>
          </a:p>
          <a:p>
            <a:pPr fontAlgn="base"/>
            <a:r>
              <a:rPr lang="en-US" sz="3200" b="1" dirty="0"/>
              <a:t>Nominal</a:t>
            </a:r>
            <a:r>
              <a:rPr lang="en-US" sz="3200" dirty="0"/>
              <a:t> </a:t>
            </a:r>
          </a:p>
          <a:p>
            <a:pPr fontAlgn="base"/>
            <a:r>
              <a:rPr lang="en-US" sz="3200" dirty="0"/>
              <a:t>The categories have no inherent order</a:t>
            </a:r>
          </a:p>
          <a:p>
            <a:pPr fontAlgn="base"/>
            <a:r>
              <a:rPr lang="en-US" sz="3200" dirty="0"/>
              <a:t> </a:t>
            </a:r>
          </a:p>
        </p:txBody>
      </p:sp>
      <p:pic>
        <p:nvPicPr>
          <p:cNvPr id="5" name="Picture 4">
            <a:extLst>
              <a:ext uri="{FF2B5EF4-FFF2-40B4-BE49-F238E27FC236}">
                <a16:creationId xmlns:a16="http://schemas.microsoft.com/office/drawing/2014/main" id="{66DDB32F-768B-6F2E-B378-6BB3DA49875A}"/>
              </a:ext>
            </a:extLst>
          </p:cNvPr>
          <p:cNvPicPr>
            <a:picLocks noChangeAspect="1"/>
          </p:cNvPicPr>
          <p:nvPr/>
        </p:nvPicPr>
        <p:blipFill>
          <a:blip r:embed="rId2"/>
          <a:stretch>
            <a:fillRect/>
          </a:stretch>
        </p:blipFill>
        <p:spPr>
          <a:xfrm>
            <a:off x="7137400" y="1073547"/>
            <a:ext cx="5054600" cy="2044700"/>
          </a:xfrm>
          <a:prstGeom prst="rect">
            <a:avLst/>
          </a:prstGeom>
        </p:spPr>
      </p:pic>
      <p:pic>
        <p:nvPicPr>
          <p:cNvPr id="2050" name="Picture 2" descr="Identifying soil types and compaction of soil subgrades - Pool &amp; Spa  Marketing">
            <a:extLst>
              <a:ext uri="{FF2B5EF4-FFF2-40B4-BE49-F238E27FC236}">
                <a16:creationId xmlns:a16="http://schemas.microsoft.com/office/drawing/2014/main" id="{1192BE9F-1B7C-DFDC-0518-57CE916F4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4875" y="3361267"/>
            <a:ext cx="3326591" cy="3126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910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Continuous vs Discrete</a:t>
            </a:r>
          </a:p>
        </p:txBody>
      </p:sp>
      <p:sp>
        <p:nvSpPr>
          <p:cNvPr id="4" name="Rectangle 3"/>
          <p:cNvSpPr/>
          <p:nvPr/>
        </p:nvSpPr>
        <p:spPr>
          <a:xfrm>
            <a:off x="250521" y="1159402"/>
            <a:ext cx="5296334" cy="3539430"/>
          </a:xfrm>
          <a:prstGeom prst="rect">
            <a:avLst/>
          </a:prstGeom>
        </p:spPr>
        <p:txBody>
          <a:bodyPr wrap="square">
            <a:spAutoFit/>
          </a:bodyPr>
          <a:lstStyle/>
          <a:p>
            <a:pPr fontAlgn="base"/>
            <a:r>
              <a:rPr lang="en-US" sz="3200" b="1" dirty="0"/>
              <a:t>Continuous variables</a:t>
            </a:r>
            <a:endParaRPr lang="en-US" sz="3200" dirty="0"/>
          </a:p>
          <a:p>
            <a:pPr fontAlgn="base"/>
            <a:r>
              <a:rPr lang="en-US" sz="3200" dirty="0"/>
              <a:t>a variable that has an infinite number of possible values</a:t>
            </a:r>
          </a:p>
          <a:p>
            <a:pPr fontAlgn="base"/>
            <a:endParaRPr lang="en-US" sz="3200" b="1" dirty="0"/>
          </a:p>
          <a:p>
            <a:pPr fontAlgn="base"/>
            <a:r>
              <a:rPr lang="en-US" sz="3200" b="1" dirty="0"/>
              <a:t>Discrete variables</a:t>
            </a:r>
            <a:endParaRPr lang="en-US" sz="3200" dirty="0"/>
          </a:p>
          <a:p>
            <a:pPr fontAlgn="base"/>
            <a:r>
              <a:rPr lang="en-US" sz="3200" dirty="0"/>
              <a:t>a variable that has a finite number of possible values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3973" y="1159402"/>
            <a:ext cx="1297725" cy="297395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59402"/>
            <a:ext cx="2963474" cy="28387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21" y="4831467"/>
            <a:ext cx="5148197" cy="1849487"/>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27549"/>
          <a:stretch/>
        </p:blipFill>
        <p:spPr>
          <a:xfrm>
            <a:off x="6096000" y="4560640"/>
            <a:ext cx="3814873" cy="2120314"/>
          </a:xfrm>
          <a:prstGeom prst="rect">
            <a:avLst/>
          </a:prstGeom>
        </p:spPr>
      </p:pic>
    </p:spTree>
    <p:extLst>
      <p:ext uri="{BB962C8B-B14F-4D97-AF65-F5344CB8AC3E}">
        <p14:creationId xmlns:p14="http://schemas.microsoft.com/office/powerpoint/2010/main" val="2744451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Explanatory and Response Variables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66" y="1240380"/>
            <a:ext cx="10369983" cy="5323258"/>
          </a:xfrm>
          <a:prstGeom prst="rect">
            <a:avLst/>
          </a:prstGeom>
        </p:spPr>
      </p:pic>
    </p:spTree>
    <p:extLst>
      <p:ext uri="{BB962C8B-B14F-4D97-AF65-F5344CB8AC3E}">
        <p14:creationId xmlns:p14="http://schemas.microsoft.com/office/powerpoint/2010/main" val="1598492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Sampling</a:t>
            </a:r>
          </a:p>
        </p:txBody>
      </p:sp>
      <p:sp>
        <p:nvSpPr>
          <p:cNvPr id="4" name="Rectangle 3"/>
          <p:cNvSpPr/>
          <p:nvPr/>
        </p:nvSpPr>
        <p:spPr>
          <a:xfrm>
            <a:off x="256378" y="3208620"/>
            <a:ext cx="11679244" cy="646331"/>
          </a:xfrm>
          <a:prstGeom prst="rect">
            <a:avLst/>
          </a:prstGeom>
        </p:spPr>
        <p:txBody>
          <a:bodyPr wrap="square">
            <a:spAutoFit/>
          </a:bodyPr>
          <a:lstStyle/>
          <a:p>
            <a:pPr algn="ctr" fontAlgn="base"/>
            <a:r>
              <a:rPr lang="en-US" sz="3600" b="1" dirty="0"/>
              <a:t>What is sample?</a:t>
            </a:r>
            <a:endParaRPr lang="en-US" sz="3600" dirty="0"/>
          </a:p>
        </p:txBody>
      </p:sp>
    </p:spTree>
    <p:extLst>
      <p:ext uri="{BB962C8B-B14F-4D97-AF65-F5344CB8AC3E}">
        <p14:creationId xmlns:p14="http://schemas.microsoft.com/office/powerpoint/2010/main" val="1266397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Populations and Samples</a:t>
            </a:r>
          </a:p>
        </p:txBody>
      </p:sp>
      <p:sp>
        <p:nvSpPr>
          <p:cNvPr id="4" name="Rectangle 3"/>
          <p:cNvSpPr/>
          <p:nvPr/>
        </p:nvSpPr>
        <p:spPr>
          <a:xfrm>
            <a:off x="145326" y="1073548"/>
            <a:ext cx="11679244" cy="5078313"/>
          </a:xfrm>
          <a:prstGeom prst="rect">
            <a:avLst/>
          </a:prstGeom>
        </p:spPr>
        <p:txBody>
          <a:bodyPr wrap="square">
            <a:spAutoFit/>
          </a:bodyPr>
          <a:lstStyle/>
          <a:p>
            <a:pPr marL="571500" indent="-571500" fontAlgn="base">
              <a:buFont typeface="Arial" charset="0"/>
              <a:buChar char="•"/>
            </a:pPr>
            <a:r>
              <a:rPr lang="en-US" sz="3600" b="1" dirty="0"/>
              <a:t>Populations</a:t>
            </a:r>
            <a:br>
              <a:rPr lang="en-US" sz="3600" dirty="0"/>
            </a:br>
            <a:r>
              <a:rPr lang="en-US" sz="3600" dirty="0"/>
              <a:t>Some sort of group of something - could be anything</a:t>
            </a:r>
          </a:p>
          <a:p>
            <a:pPr marL="1028700" lvl="1" indent="-571500" fontAlgn="base">
              <a:buFont typeface="Arial" charset="0"/>
              <a:buChar char="•"/>
            </a:pPr>
            <a:r>
              <a:rPr lang="en-US" sz="3600" dirty="0"/>
              <a:t>Undergraduates at Texas A&amp;M</a:t>
            </a:r>
          </a:p>
          <a:p>
            <a:pPr marL="1028700" lvl="1" indent="-571500" fontAlgn="base">
              <a:buFont typeface="Arial" charset="0"/>
              <a:buChar char="•"/>
            </a:pPr>
            <a:r>
              <a:rPr lang="en-US" sz="3600" dirty="0"/>
              <a:t>Jewel beetles in Arizona</a:t>
            </a:r>
          </a:p>
          <a:p>
            <a:pPr marL="1028700" lvl="1" indent="-571500" fontAlgn="base">
              <a:buFont typeface="Arial" charset="0"/>
              <a:buChar char="•"/>
            </a:pPr>
            <a:r>
              <a:rPr lang="en-US" sz="3600" dirty="0"/>
              <a:t>Strain of flies in the lab </a:t>
            </a:r>
          </a:p>
          <a:p>
            <a:pPr marL="1028700" lvl="1" indent="-571500" fontAlgn="base">
              <a:buFont typeface="Arial" charset="0"/>
              <a:buChar char="•"/>
            </a:pPr>
            <a:r>
              <a:rPr lang="en-US" sz="3600" dirty="0"/>
              <a:t>People on the titanic</a:t>
            </a:r>
          </a:p>
          <a:p>
            <a:pPr fontAlgn="base"/>
            <a:r>
              <a:rPr lang="en-US" sz="3600" dirty="0"/>
              <a:t> </a:t>
            </a:r>
          </a:p>
          <a:p>
            <a:pPr marL="571500" indent="-571500" fontAlgn="base">
              <a:buFont typeface="Arial" charset="0"/>
              <a:buChar char="•"/>
            </a:pPr>
            <a:r>
              <a:rPr lang="en-US" sz="3600" b="1" dirty="0"/>
              <a:t>Samples</a:t>
            </a:r>
            <a:endParaRPr lang="en-US" sz="3600" dirty="0"/>
          </a:p>
          <a:p>
            <a:pPr marL="1028700" lvl="1" indent="-571500" fontAlgn="base">
              <a:buFont typeface="Arial" charset="0"/>
              <a:buChar char="•"/>
            </a:pPr>
            <a:r>
              <a:rPr lang="en-US" sz="3600" dirty="0"/>
              <a:t>A subset of individuals drawn from a population </a:t>
            </a:r>
          </a:p>
        </p:txBody>
      </p:sp>
    </p:spTree>
    <p:extLst>
      <p:ext uri="{BB962C8B-B14F-4D97-AF65-F5344CB8AC3E}">
        <p14:creationId xmlns:p14="http://schemas.microsoft.com/office/powerpoint/2010/main" val="19203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Going from samples to populations</a:t>
            </a:r>
          </a:p>
        </p:txBody>
      </p:sp>
      <p:sp>
        <p:nvSpPr>
          <p:cNvPr id="5" name="TextBox 4">
            <a:extLst>
              <a:ext uri="{FF2B5EF4-FFF2-40B4-BE49-F238E27FC236}">
                <a16:creationId xmlns:a16="http://schemas.microsoft.com/office/drawing/2014/main" id="{1C5AAD5C-CAAC-21E8-173A-23C102EF60F2}"/>
              </a:ext>
            </a:extLst>
          </p:cNvPr>
          <p:cNvSpPr txBox="1"/>
          <p:nvPr/>
        </p:nvSpPr>
        <p:spPr>
          <a:xfrm>
            <a:off x="367430" y="1719879"/>
            <a:ext cx="11602726" cy="3539430"/>
          </a:xfrm>
          <a:prstGeom prst="rect">
            <a:avLst/>
          </a:prstGeom>
          <a:noFill/>
        </p:spPr>
        <p:txBody>
          <a:bodyPr wrap="square">
            <a:spAutoFit/>
          </a:bodyPr>
          <a:lstStyle/>
          <a:p>
            <a:pPr marL="457200" indent="-457200">
              <a:buFont typeface="Arial" panose="020B0604020202020204" pitchFamily="34" charset="0"/>
              <a:buChar char="•"/>
            </a:pPr>
            <a:r>
              <a:rPr lang="en-US" sz="3200" dirty="0">
                <a:solidFill>
                  <a:srgbClr val="202124"/>
                </a:solidFill>
              </a:rPr>
              <a:t>The group C57BL/6 mice on a high fat diet in the BSBW vivarium</a:t>
            </a:r>
          </a:p>
          <a:p>
            <a:pPr marL="457200" indent="-457200">
              <a:buFont typeface="Arial" panose="020B0604020202020204" pitchFamily="34" charset="0"/>
              <a:buChar char="•"/>
            </a:pPr>
            <a:r>
              <a:rPr lang="en-US" sz="3200" dirty="0">
                <a:solidFill>
                  <a:srgbClr val="202124"/>
                </a:solidFill>
              </a:rPr>
              <a:t>C57BL/6 mice on a high fat diet</a:t>
            </a:r>
          </a:p>
          <a:p>
            <a:pPr marL="457200" indent="-457200">
              <a:buFont typeface="Arial" panose="020B0604020202020204" pitchFamily="34" charset="0"/>
              <a:buChar char="•"/>
            </a:pPr>
            <a:r>
              <a:rPr lang="en-US" sz="3200" dirty="0">
                <a:solidFill>
                  <a:srgbClr val="202124"/>
                </a:solidFill>
              </a:rPr>
              <a:t>All </a:t>
            </a:r>
            <a:r>
              <a:rPr lang="en-US" sz="3200" i="1" dirty="0">
                <a:solidFill>
                  <a:srgbClr val="202124"/>
                </a:solidFill>
              </a:rPr>
              <a:t>Mus musculus</a:t>
            </a:r>
          </a:p>
          <a:p>
            <a:pPr marL="457200" indent="-457200">
              <a:buFont typeface="Arial" panose="020B0604020202020204" pitchFamily="34" charset="0"/>
              <a:buChar char="•"/>
            </a:pPr>
            <a:r>
              <a:rPr lang="en-US" sz="3200" dirty="0"/>
              <a:t>All rodents</a:t>
            </a:r>
          </a:p>
          <a:p>
            <a:pPr marL="457200" indent="-457200">
              <a:buFont typeface="Arial" panose="020B0604020202020204" pitchFamily="34" charset="0"/>
              <a:buChar char="•"/>
            </a:pPr>
            <a:r>
              <a:rPr lang="en-US" sz="3200" dirty="0"/>
              <a:t>All mammals</a:t>
            </a:r>
          </a:p>
          <a:p>
            <a:pPr marL="457200" indent="-457200">
              <a:buFont typeface="Arial" panose="020B0604020202020204" pitchFamily="34" charset="0"/>
              <a:buChar char="•"/>
            </a:pPr>
            <a:r>
              <a:rPr lang="en-US" sz="3200" dirty="0"/>
              <a:t>All animals</a:t>
            </a:r>
          </a:p>
          <a:p>
            <a:pPr marL="457200" indent="-457200">
              <a:buFont typeface="Arial" panose="020B0604020202020204" pitchFamily="34" charset="0"/>
              <a:buChar char="•"/>
            </a:pPr>
            <a:r>
              <a:rPr lang="en-US" sz="3200" dirty="0"/>
              <a:t>All life</a:t>
            </a:r>
          </a:p>
        </p:txBody>
      </p:sp>
    </p:spTree>
    <p:extLst>
      <p:ext uri="{BB962C8B-B14F-4D97-AF65-F5344CB8AC3E}">
        <p14:creationId xmlns:p14="http://schemas.microsoft.com/office/powerpoint/2010/main" val="307929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Falling Cats</a:t>
            </a:r>
          </a:p>
        </p:txBody>
      </p:sp>
      <p:sp>
        <p:nvSpPr>
          <p:cNvPr id="4" name="Rectangle 3"/>
          <p:cNvSpPr/>
          <p:nvPr/>
        </p:nvSpPr>
        <p:spPr>
          <a:xfrm>
            <a:off x="195431" y="1225689"/>
            <a:ext cx="11801138" cy="3231654"/>
          </a:xfrm>
          <a:prstGeom prst="rect">
            <a:avLst/>
          </a:prstGeom>
        </p:spPr>
        <p:txBody>
          <a:bodyPr wrap="square">
            <a:spAutoFit/>
          </a:bodyPr>
          <a:lstStyle/>
          <a:p>
            <a:pPr fontAlgn="base"/>
            <a:r>
              <a:rPr lang="en-US" sz="2400" i="1" dirty="0"/>
              <a:t>In the period between January 1, 1998 and December 12, 2001 at the Clinic of Surgery, Orthopedics and Ophthalmology of the Veterinary Faculty, 119 cats were treated after a fall or jump from a balcony or window, where the owners saw the fall, or where there was a reasonable suspicion that a fall had occurred. Only those cats that fell from the second or higher stories were included. The owners brought the cats for treatment within varying periods of time after the fall (from 30 min to over a month).</a:t>
            </a:r>
          </a:p>
          <a:p>
            <a:pPr fontAlgn="base"/>
            <a:endParaRPr lang="en-US" sz="2400" dirty="0"/>
          </a:p>
          <a:p>
            <a:pPr fontAlgn="base"/>
            <a:r>
              <a:rPr lang="en-US" dirty="0"/>
              <a:t>Vnuk, et al. "Feline high-rise syndrome: 119 cases (1998–2001). </a:t>
            </a:r>
          </a:p>
          <a:p>
            <a:pPr fontAlgn="base"/>
            <a:r>
              <a:rPr lang="en-US" i="1" dirty="0"/>
              <a:t>Journal of Feline Medicine &amp; Surgery</a:t>
            </a:r>
            <a:r>
              <a:rPr lang="en-US" dirty="0"/>
              <a:t> 6.5 (2004): 305-312.</a:t>
            </a:r>
          </a:p>
        </p:txBody>
      </p:sp>
      <p:pic>
        <p:nvPicPr>
          <p:cNvPr id="3074" name="Picture 2" descr="2,861 Cat Looking Out Window Stock Photos, Pictures &amp; Royalty-Free Images -  iStock">
            <a:extLst>
              <a:ext uri="{FF2B5EF4-FFF2-40B4-BE49-F238E27FC236}">
                <a16:creationId xmlns:a16="http://schemas.microsoft.com/office/drawing/2014/main" id="{FC922EF6-0675-A00E-A2EF-AFEBA576C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590" y="4678877"/>
            <a:ext cx="2891663" cy="19230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oogle Makes Animated Gifs A Permanent Part Of Image Search ...">
            <a:extLst>
              <a:ext uri="{FF2B5EF4-FFF2-40B4-BE49-F238E27FC236}">
                <a16:creationId xmlns:a16="http://schemas.microsoft.com/office/drawing/2014/main" id="{C9AC6B36-5D8F-3F86-F554-BDDC7BF0F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4840" y="4678877"/>
            <a:ext cx="1904472" cy="20644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lling cat gif | WiffleGif">
            <a:extLst>
              <a:ext uri="{FF2B5EF4-FFF2-40B4-BE49-F238E27FC236}">
                <a16:creationId xmlns:a16="http://schemas.microsoft.com/office/drawing/2014/main" id="{4069D9BC-7360-30AB-6E5B-560FE0E548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9686" y="4678877"/>
            <a:ext cx="2567721" cy="2064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6984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What is the population?</a:t>
            </a:r>
          </a:p>
        </p:txBody>
      </p:sp>
      <p:pic>
        <p:nvPicPr>
          <p:cNvPr id="5" name="Picture 4">
            <a:extLst>
              <a:ext uri="{FF2B5EF4-FFF2-40B4-BE49-F238E27FC236}">
                <a16:creationId xmlns:a16="http://schemas.microsoft.com/office/drawing/2014/main" id="{7F26F8CE-B56D-FB40-91E7-EFE7882A855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7000" contrast="96000"/>
                    </a14:imgEffect>
                  </a14:imgLayer>
                </a14:imgProps>
              </a:ext>
            </a:extLst>
          </a:blip>
          <a:stretch>
            <a:fillRect/>
          </a:stretch>
        </p:blipFill>
        <p:spPr>
          <a:xfrm>
            <a:off x="161419" y="1075818"/>
            <a:ext cx="7112965" cy="5500142"/>
          </a:xfrm>
          <a:prstGeom prst="rect">
            <a:avLst/>
          </a:prstGeom>
        </p:spPr>
      </p:pic>
      <p:sp>
        <p:nvSpPr>
          <p:cNvPr id="3" name="TextBox 2">
            <a:extLst>
              <a:ext uri="{FF2B5EF4-FFF2-40B4-BE49-F238E27FC236}">
                <a16:creationId xmlns:a16="http://schemas.microsoft.com/office/drawing/2014/main" id="{462EB296-BB40-2E2D-77AB-EB8DC89F50D6}"/>
              </a:ext>
            </a:extLst>
          </p:cNvPr>
          <p:cNvSpPr txBox="1"/>
          <p:nvPr/>
        </p:nvSpPr>
        <p:spPr>
          <a:xfrm>
            <a:off x="7415562" y="2453267"/>
            <a:ext cx="4404732" cy="1384995"/>
          </a:xfrm>
          <a:prstGeom prst="rect">
            <a:avLst/>
          </a:prstGeom>
          <a:noFill/>
        </p:spPr>
        <p:txBody>
          <a:bodyPr wrap="square" rtlCol="0">
            <a:spAutoFit/>
          </a:bodyPr>
          <a:lstStyle/>
          <a:p>
            <a:r>
              <a:rPr lang="en-US" sz="2800" dirty="0"/>
              <a:t>What is your interpretation of the results from this study?</a:t>
            </a:r>
          </a:p>
        </p:txBody>
      </p:sp>
    </p:spTree>
    <p:extLst>
      <p:ext uri="{BB962C8B-B14F-4D97-AF65-F5344CB8AC3E}">
        <p14:creationId xmlns:p14="http://schemas.microsoft.com/office/powerpoint/2010/main" val="2093826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B6FD319-FA01-4989-69FC-7F97F8C5EE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8F2880-3384-8412-FE1D-954E4B1CDCE7}"/>
              </a:ext>
            </a:extLst>
          </p:cNvPr>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Discuss</a:t>
            </a:r>
          </a:p>
        </p:txBody>
      </p:sp>
      <p:sp>
        <p:nvSpPr>
          <p:cNvPr id="7" name="Slide Number Placeholder 6">
            <a:extLst>
              <a:ext uri="{FF2B5EF4-FFF2-40B4-BE49-F238E27FC236}">
                <a16:creationId xmlns:a16="http://schemas.microsoft.com/office/drawing/2014/main" id="{F4B8F4E0-8941-1940-56FD-668AFE88D6EA}"/>
              </a:ext>
            </a:extLst>
          </p:cNvPr>
          <p:cNvSpPr>
            <a:spLocks noGrp="1"/>
          </p:cNvSpPr>
          <p:nvPr>
            <p:ph type="sldNum" sz="quarter" idx="12"/>
          </p:nvPr>
        </p:nvSpPr>
        <p:spPr/>
        <p:txBody>
          <a:bodyPr/>
          <a:lstStyle/>
          <a:p>
            <a:fld id="{3B9F2244-9A50-AE4D-AE61-8B44ECB34D6B}" type="slidenum">
              <a:rPr lang="en-US" sz="1400" b="1" smtClean="0">
                <a:solidFill>
                  <a:schemeClr val="tx1">
                    <a:lumMod val="65000"/>
                    <a:lumOff val="35000"/>
                  </a:schemeClr>
                </a:solidFill>
              </a:rPr>
              <a:t>6</a:t>
            </a:fld>
            <a:endParaRPr lang="en-US" b="1" dirty="0">
              <a:solidFill>
                <a:schemeClr val="tx1">
                  <a:lumMod val="65000"/>
                  <a:lumOff val="35000"/>
                </a:schemeClr>
              </a:solidFill>
            </a:endParaRPr>
          </a:p>
        </p:txBody>
      </p:sp>
      <p:pic>
        <p:nvPicPr>
          <p:cNvPr id="3" name="Picture 2" descr="A screenshot of a computer&#10;&#10;AI-generated content may be incorrect.">
            <a:extLst>
              <a:ext uri="{FF2B5EF4-FFF2-40B4-BE49-F238E27FC236}">
                <a16:creationId xmlns:a16="http://schemas.microsoft.com/office/drawing/2014/main" id="{14280CBA-AD9A-41B7-F52C-D678B63BEEA0}"/>
              </a:ext>
            </a:extLst>
          </p:cNvPr>
          <p:cNvPicPr>
            <a:picLocks noChangeAspect="1"/>
          </p:cNvPicPr>
          <p:nvPr/>
        </p:nvPicPr>
        <p:blipFill>
          <a:blip r:embed="rId3"/>
          <a:stretch>
            <a:fillRect/>
          </a:stretch>
        </p:blipFill>
        <p:spPr>
          <a:xfrm>
            <a:off x="1212277" y="1120510"/>
            <a:ext cx="9767445" cy="5235840"/>
          </a:xfrm>
          <a:prstGeom prst="rect">
            <a:avLst/>
          </a:prstGeom>
        </p:spPr>
      </p:pic>
    </p:spTree>
    <p:extLst>
      <p:ext uri="{BB962C8B-B14F-4D97-AF65-F5344CB8AC3E}">
        <p14:creationId xmlns:p14="http://schemas.microsoft.com/office/powerpoint/2010/main" val="2704155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Sampling Considerations</a:t>
            </a:r>
          </a:p>
        </p:txBody>
      </p:sp>
      <p:sp>
        <p:nvSpPr>
          <p:cNvPr id="4" name="Rectangle 3"/>
          <p:cNvSpPr/>
          <p:nvPr/>
        </p:nvSpPr>
        <p:spPr>
          <a:xfrm>
            <a:off x="404812" y="1248912"/>
            <a:ext cx="11344602" cy="3046988"/>
          </a:xfrm>
          <a:prstGeom prst="rect">
            <a:avLst/>
          </a:prstGeom>
        </p:spPr>
        <p:txBody>
          <a:bodyPr wrap="square">
            <a:spAutoFit/>
          </a:bodyPr>
          <a:lstStyle/>
          <a:p>
            <a:pPr fontAlgn="base"/>
            <a:r>
              <a:rPr lang="en-US" sz="3200" dirty="0"/>
              <a:t>A researcher is interested in understanding how exercise impacts blood pressure. To collect data for their study they go door to door in their neighborhood and ask if any individuals in the house would be interested in participating in the study (a blood pressure reading and a quick questionnaire. To encourage people to participate the researcher is providing $10 Starbucks gift cards. </a:t>
            </a:r>
          </a:p>
        </p:txBody>
      </p:sp>
    </p:spTree>
    <p:extLst>
      <p:ext uri="{BB962C8B-B14F-4D97-AF65-F5344CB8AC3E}">
        <p14:creationId xmlns:p14="http://schemas.microsoft.com/office/powerpoint/2010/main" val="26753420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Random Sampling</a:t>
            </a:r>
          </a:p>
        </p:txBody>
      </p:sp>
      <p:sp>
        <p:nvSpPr>
          <p:cNvPr id="3" name="Rectangle 2"/>
          <p:cNvSpPr/>
          <p:nvPr/>
        </p:nvSpPr>
        <p:spPr>
          <a:xfrm>
            <a:off x="329852" y="1137108"/>
            <a:ext cx="11482192" cy="3046988"/>
          </a:xfrm>
          <a:prstGeom prst="rect">
            <a:avLst/>
          </a:prstGeom>
        </p:spPr>
        <p:txBody>
          <a:bodyPr wrap="square">
            <a:spAutoFit/>
          </a:bodyPr>
          <a:lstStyle/>
          <a:p>
            <a:pPr marL="514350" indent="-514350" fontAlgn="base">
              <a:buFont typeface="+mj-lt"/>
              <a:buAutoNum type="arabicPeriod"/>
            </a:pPr>
            <a:r>
              <a:rPr lang="en-US" sz="3200" dirty="0">
                <a:latin typeface="inherit" charset="0"/>
              </a:rPr>
              <a:t>Every unit in a population should have an equal chance of being sampled.</a:t>
            </a:r>
          </a:p>
          <a:p>
            <a:pPr marL="514350" indent="-514350" fontAlgn="base">
              <a:buFont typeface="+mj-lt"/>
              <a:buAutoNum type="arabicPeriod"/>
            </a:pPr>
            <a:endParaRPr lang="en-US" sz="3200" dirty="0">
              <a:latin typeface="inherit" charset="0"/>
            </a:endParaRPr>
          </a:p>
          <a:p>
            <a:pPr marL="514350" indent="-514350" fontAlgn="base">
              <a:buFont typeface="+mj-lt"/>
              <a:buAutoNum type="arabicPeriod"/>
            </a:pPr>
            <a:r>
              <a:rPr lang="en-US" sz="3200" dirty="0">
                <a:latin typeface="inherit" charset="0"/>
              </a:rPr>
              <a:t>The selection of units must be independent.</a:t>
            </a:r>
          </a:p>
          <a:p>
            <a:pPr marL="514350" indent="-514350" fontAlgn="base">
              <a:buFont typeface="+mj-lt"/>
              <a:buAutoNum type="arabicPeriod"/>
            </a:pPr>
            <a:endParaRPr lang="en-US" sz="3200" dirty="0">
              <a:effectLst/>
              <a:latin typeface="inherit" charset="0"/>
            </a:endParaRPr>
          </a:p>
          <a:p>
            <a:pPr marL="514350" indent="-514350" fontAlgn="base">
              <a:buFont typeface="+mj-lt"/>
              <a:buAutoNum type="arabicPeriod"/>
            </a:pPr>
            <a:r>
              <a:rPr lang="en-US" sz="3200" dirty="0">
                <a:latin typeface="inherit" charset="0"/>
              </a:rPr>
              <a:t>What are some ways of being non-random?</a:t>
            </a:r>
            <a:endParaRPr lang="en-US" sz="3200" dirty="0">
              <a:effectLst/>
              <a:latin typeface="inherit" charset="0"/>
            </a:endParaRPr>
          </a:p>
        </p:txBody>
      </p:sp>
    </p:spTree>
    <p:extLst>
      <p:ext uri="{BB962C8B-B14F-4D97-AF65-F5344CB8AC3E}">
        <p14:creationId xmlns:p14="http://schemas.microsoft.com/office/powerpoint/2010/main" val="7774818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Hypotheses and P-values</a:t>
            </a:r>
          </a:p>
        </p:txBody>
      </p:sp>
      <p:sp>
        <p:nvSpPr>
          <p:cNvPr id="4" name="Rectangle 3"/>
          <p:cNvSpPr/>
          <p:nvPr/>
        </p:nvSpPr>
        <p:spPr>
          <a:xfrm>
            <a:off x="339595" y="3083754"/>
            <a:ext cx="11786991" cy="1323439"/>
          </a:xfrm>
          <a:prstGeom prst="rect">
            <a:avLst/>
          </a:prstGeom>
        </p:spPr>
        <p:txBody>
          <a:bodyPr wrap="square">
            <a:spAutoFit/>
          </a:bodyPr>
          <a:lstStyle/>
          <a:p>
            <a:pPr algn="ctr"/>
            <a:r>
              <a:rPr lang="en-US" sz="4000" b="1" dirty="0"/>
              <a:t>Hypotheses and P-values</a:t>
            </a:r>
            <a:endParaRPr lang="en-US" sz="4000" dirty="0"/>
          </a:p>
          <a:p>
            <a:pPr lvl="1" algn="ctr"/>
            <a:endParaRPr lang="en-US" sz="4000" dirty="0"/>
          </a:p>
        </p:txBody>
      </p:sp>
    </p:spTree>
    <p:extLst>
      <p:ext uri="{BB962C8B-B14F-4D97-AF65-F5344CB8AC3E}">
        <p14:creationId xmlns:p14="http://schemas.microsoft.com/office/powerpoint/2010/main" val="551499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The Null Hypothesis </a:t>
            </a:r>
          </a:p>
        </p:txBody>
      </p:sp>
      <p:sp>
        <p:nvSpPr>
          <p:cNvPr id="4" name="Rectangle 3"/>
          <p:cNvSpPr/>
          <p:nvPr/>
        </p:nvSpPr>
        <p:spPr>
          <a:xfrm>
            <a:off x="237995" y="1161821"/>
            <a:ext cx="11786991" cy="5693866"/>
          </a:xfrm>
          <a:prstGeom prst="rect">
            <a:avLst/>
          </a:prstGeom>
        </p:spPr>
        <p:txBody>
          <a:bodyPr wrap="square">
            <a:spAutoFit/>
          </a:bodyPr>
          <a:lstStyle/>
          <a:p>
            <a:r>
              <a:rPr lang="en-US" sz="2800" dirty="0"/>
              <a:t>To analyze your data, you will need a statistical hypothesis to go with your scientific hypothesis </a:t>
            </a:r>
          </a:p>
          <a:p>
            <a:endParaRPr lang="en-US" sz="2800" dirty="0"/>
          </a:p>
          <a:p>
            <a:r>
              <a:rPr lang="en-US" sz="2800" dirty="0"/>
              <a:t>A statistical hypothesis is most easily constructed as a null hypothesis </a:t>
            </a:r>
          </a:p>
          <a:p>
            <a:endParaRPr lang="en-US" sz="2800" dirty="0"/>
          </a:p>
          <a:p>
            <a:r>
              <a:rPr lang="en-US" sz="2800" dirty="0"/>
              <a:t>A null hypothesis posits that the factor of interest has no effect</a:t>
            </a:r>
          </a:p>
          <a:p>
            <a:endParaRPr lang="en-US" sz="2800" dirty="0"/>
          </a:p>
          <a:p>
            <a:pPr lvl="1"/>
            <a:r>
              <a:rPr lang="en-US" sz="2800" dirty="0"/>
              <a:t>Frequentist test we will be looking at p-value</a:t>
            </a:r>
          </a:p>
          <a:p>
            <a:pPr lvl="1"/>
            <a:endParaRPr lang="en-US" sz="2800" dirty="0"/>
          </a:p>
          <a:p>
            <a:pPr lvl="1"/>
            <a:r>
              <a:rPr lang="en-US" sz="2800" dirty="0"/>
              <a:t>Bayesian approaches usually tells us if the posterior estimate of the parameter of interest overlap in our two treatments.</a:t>
            </a:r>
          </a:p>
          <a:p>
            <a:pPr lvl="1"/>
            <a:endParaRPr lang="en-US" sz="2800" dirty="0"/>
          </a:p>
          <a:p>
            <a:pPr lvl="1"/>
            <a:endParaRPr lang="en-US" sz="2800" dirty="0"/>
          </a:p>
        </p:txBody>
      </p:sp>
    </p:spTree>
    <p:extLst>
      <p:ext uri="{BB962C8B-B14F-4D97-AF65-F5344CB8AC3E}">
        <p14:creationId xmlns:p14="http://schemas.microsoft.com/office/powerpoint/2010/main" val="184156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Examples of Null Hypotheses </a:t>
            </a:r>
          </a:p>
        </p:txBody>
      </p:sp>
      <p:sp>
        <p:nvSpPr>
          <p:cNvPr id="4" name="Rectangle 3"/>
          <p:cNvSpPr/>
          <p:nvPr/>
        </p:nvSpPr>
        <p:spPr>
          <a:xfrm>
            <a:off x="237995" y="1161821"/>
            <a:ext cx="11786991" cy="3970318"/>
          </a:xfrm>
          <a:prstGeom prst="rect">
            <a:avLst/>
          </a:prstGeom>
        </p:spPr>
        <p:txBody>
          <a:bodyPr wrap="square">
            <a:spAutoFit/>
          </a:bodyPr>
          <a:lstStyle/>
          <a:p>
            <a:r>
              <a:rPr lang="en-US" sz="2800" dirty="0"/>
              <a:t>Fertilizer has no effect on the growth rate of oak trees.</a:t>
            </a:r>
          </a:p>
          <a:p>
            <a:endParaRPr lang="en-US" sz="2800" dirty="0"/>
          </a:p>
          <a:p>
            <a:r>
              <a:rPr lang="en-US" sz="2800" dirty="0"/>
              <a:t>Blocking olfactory cues has no effect on mate choice in swordtail fishes.</a:t>
            </a:r>
          </a:p>
          <a:p>
            <a:r>
              <a:rPr lang="en-US" sz="2800" dirty="0"/>
              <a:t> </a:t>
            </a:r>
          </a:p>
          <a:p>
            <a:r>
              <a:rPr lang="en-US" sz="2800" dirty="0"/>
              <a:t>Rates of genome evolution are the same in two populations.</a:t>
            </a:r>
          </a:p>
          <a:p>
            <a:endParaRPr lang="en-US" sz="2800" dirty="0"/>
          </a:p>
          <a:p>
            <a:r>
              <a:rPr lang="en-US" sz="2800" dirty="0"/>
              <a:t>Mutations in the 5’ UTR of msl-2 have no effect on translation. </a:t>
            </a:r>
          </a:p>
          <a:p>
            <a:pPr lvl="1"/>
            <a:endParaRPr lang="en-US" sz="2800" dirty="0"/>
          </a:p>
          <a:p>
            <a:pPr lvl="1"/>
            <a:endParaRPr lang="en-US" sz="2800" dirty="0"/>
          </a:p>
        </p:txBody>
      </p:sp>
    </p:spTree>
    <p:extLst>
      <p:ext uri="{BB962C8B-B14F-4D97-AF65-F5344CB8AC3E}">
        <p14:creationId xmlns:p14="http://schemas.microsoft.com/office/powerpoint/2010/main" val="1514196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Rejecting the Null </a:t>
            </a:r>
          </a:p>
        </p:txBody>
      </p:sp>
      <p:sp>
        <p:nvSpPr>
          <p:cNvPr id="4" name="Rectangle 3"/>
          <p:cNvSpPr/>
          <p:nvPr/>
        </p:nvSpPr>
        <p:spPr>
          <a:xfrm>
            <a:off x="237995" y="1161821"/>
            <a:ext cx="11786991" cy="6124754"/>
          </a:xfrm>
          <a:prstGeom prst="rect">
            <a:avLst/>
          </a:prstGeom>
        </p:spPr>
        <p:txBody>
          <a:bodyPr wrap="square">
            <a:spAutoFit/>
          </a:bodyPr>
          <a:lstStyle/>
          <a:p>
            <a:pPr marL="457200" indent="-457200">
              <a:buFont typeface="Arial" charset="0"/>
              <a:buChar char="•"/>
            </a:pPr>
            <a:r>
              <a:rPr lang="en-US" sz="2800" dirty="0"/>
              <a:t>You apply a statistical test to determine whether your data can reject the null hypothesis </a:t>
            </a:r>
          </a:p>
          <a:p>
            <a:pPr marL="457200" indent="-457200">
              <a:buFont typeface="Arial" charset="0"/>
              <a:buChar char="•"/>
            </a:pPr>
            <a:endParaRPr lang="en-US" sz="2800" dirty="0"/>
          </a:p>
          <a:p>
            <a:pPr marL="457200" indent="-457200">
              <a:buFont typeface="Arial" charset="0"/>
              <a:buChar char="•"/>
            </a:pPr>
            <a:r>
              <a:rPr lang="en-US" sz="2800" dirty="0"/>
              <a:t>If you reject the null, then one of the alternative hypotheses must be true </a:t>
            </a:r>
            <a:r>
              <a:rPr lang="mr-IN" sz="2800" dirty="0"/>
              <a:t>–</a:t>
            </a:r>
            <a:r>
              <a:rPr lang="en-US" sz="2800" dirty="0"/>
              <a:t> though not necessarily the one you believe or even one you’ve ever imagined! </a:t>
            </a:r>
          </a:p>
          <a:p>
            <a:pPr marL="457200" indent="-457200">
              <a:buFont typeface="Arial" charset="0"/>
              <a:buChar char="•"/>
            </a:pPr>
            <a:endParaRPr lang="en-US" sz="2800" dirty="0"/>
          </a:p>
          <a:p>
            <a:pPr marL="457200" indent="-457200">
              <a:buFont typeface="Arial" charset="0"/>
              <a:buChar char="•"/>
            </a:pPr>
            <a:r>
              <a:rPr lang="en-US" sz="2800" dirty="0"/>
              <a:t>You cannot </a:t>
            </a:r>
            <a:r>
              <a:rPr lang="en-US" sz="2800" b="1" u="sng" dirty="0"/>
              <a:t>prove</a:t>
            </a:r>
            <a:r>
              <a:rPr lang="en-US" sz="2800" dirty="0"/>
              <a:t> a hypothesis, but </a:t>
            </a:r>
          </a:p>
          <a:p>
            <a:pPr marL="914400" lvl="1" indent="-457200">
              <a:buFont typeface="Arial" charset="0"/>
              <a:buChar char="•"/>
            </a:pPr>
            <a:r>
              <a:rPr lang="en-US" sz="2800" dirty="0"/>
              <a:t>As frequentist you can find support for an alternative by rejecting the null. The more convincing the null and the more well designed the experiment the more evidence you provide for your alternative.</a:t>
            </a:r>
          </a:p>
          <a:p>
            <a:pPr marL="914400" lvl="1" indent="-457200">
              <a:buFont typeface="Arial" charset="0"/>
              <a:buChar char="•"/>
            </a:pPr>
            <a:r>
              <a:rPr lang="en-US" sz="2800" dirty="0"/>
              <a:t>As a Bayesian you can compare support for two competing hypotheses. </a:t>
            </a:r>
          </a:p>
          <a:p>
            <a:pPr lvl="1"/>
            <a:endParaRPr lang="en-US" sz="2800" dirty="0"/>
          </a:p>
          <a:p>
            <a:pPr lvl="1"/>
            <a:endParaRPr lang="en-US" sz="2800" dirty="0"/>
          </a:p>
        </p:txBody>
      </p:sp>
    </p:spTree>
    <p:extLst>
      <p:ext uri="{BB962C8B-B14F-4D97-AF65-F5344CB8AC3E}">
        <p14:creationId xmlns:p14="http://schemas.microsoft.com/office/powerpoint/2010/main" val="4213732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rgbClr val="FF0000"/>
                </a:solidFill>
              </a:rPr>
              <a:t>What is a p-value?</a:t>
            </a:r>
          </a:p>
        </p:txBody>
      </p:sp>
      <p:sp>
        <p:nvSpPr>
          <p:cNvPr id="4" name="Rectangle 3"/>
          <p:cNvSpPr/>
          <p:nvPr/>
        </p:nvSpPr>
        <p:spPr>
          <a:xfrm>
            <a:off x="468643" y="1107407"/>
            <a:ext cx="11522243" cy="954107"/>
          </a:xfrm>
          <a:prstGeom prst="rect">
            <a:avLst/>
          </a:prstGeom>
        </p:spPr>
        <p:txBody>
          <a:bodyPr wrap="square">
            <a:spAutoFit/>
          </a:bodyPr>
          <a:lstStyle/>
          <a:p>
            <a:r>
              <a:rPr lang="en-US" sz="2800" dirty="0">
                <a:solidFill>
                  <a:srgbClr val="222222"/>
                </a:solidFill>
                <a:latin typeface="Roboto" charset="0"/>
              </a:rPr>
              <a:t>Is the probability of finding the observed, or more extreme, statistic when the null hypothesis is true (generating the data).</a:t>
            </a:r>
            <a:endParaRPr lang="en-US" sz="2800" dirty="0"/>
          </a:p>
        </p:txBody>
      </p:sp>
      <p:grpSp>
        <p:nvGrpSpPr>
          <p:cNvPr id="11" name="Group 10">
            <a:extLst>
              <a:ext uri="{FF2B5EF4-FFF2-40B4-BE49-F238E27FC236}">
                <a16:creationId xmlns:a16="http://schemas.microsoft.com/office/drawing/2014/main" id="{6BDC10BC-69B2-1C48-879F-6B505F41AD24}"/>
              </a:ext>
            </a:extLst>
          </p:cNvPr>
          <p:cNvGrpSpPr/>
          <p:nvPr/>
        </p:nvGrpSpPr>
        <p:grpSpPr>
          <a:xfrm>
            <a:off x="572937" y="2459640"/>
            <a:ext cx="10600477" cy="4022935"/>
            <a:chOff x="572937" y="2459640"/>
            <a:chExt cx="10600477" cy="4022935"/>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F7CCEEDC-9F7A-9447-B95B-78DAFFB4B62E}"/>
                    </a:ext>
                  </a:extLst>
                </p:cNvPr>
                <p:cNvSpPr/>
                <p:nvPr/>
              </p:nvSpPr>
              <p:spPr>
                <a:xfrm>
                  <a:off x="7959264" y="3631211"/>
                  <a:ext cx="3214150" cy="1268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i="1">
                                <a:latin typeface="Cambria Math" panose="02040503050406030204" pitchFamily="18" charset="0"/>
                              </a:rPr>
                            </m:ctrlPr>
                          </m:sSupPr>
                          <m:e>
                            <m:r>
                              <a:rPr lang="en-US" sz="2800" i="1">
                                <a:latin typeface="Cambria Math" charset="0"/>
                                <a:ea typeface="Cambria Math" charset="0"/>
                                <a:cs typeface="Cambria Math" charset="0"/>
                              </a:rPr>
                              <m:t>𝜒</m:t>
                            </m:r>
                          </m:e>
                          <m:sup>
                            <m:r>
                              <a:rPr lang="en-US" sz="2800" i="1">
                                <a:latin typeface="Cambria Math" charset="0"/>
                              </a:rPr>
                              <m:t>2</m:t>
                            </m:r>
                          </m:sup>
                        </m:sSup>
                        <m:r>
                          <a:rPr lang="en-US" sz="2800" i="1">
                            <a:latin typeface="Cambria Math" charset="0"/>
                          </a:rPr>
                          <m:t>=</m:t>
                        </m:r>
                        <m:nary>
                          <m:naryPr>
                            <m:chr m:val="∑"/>
                            <m:ctrlPr>
                              <a:rPr lang="is-IS" sz="2800" i="1">
                                <a:latin typeface="Cambria Math" panose="02040503050406030204" pitchFamily="18" charset="0"/>
                              </a:rPr>
                            </m:ctrlPr>
                          </m:naryPr>
                          <m:sub>
                            <m:r>
                              <m:rPr>
                                <m:brk m:alnAt="23"/>
                              </m:rPr>
                              <a:rPr lang="en-US" sz="2800" i="1">
                                <a:latin typeface="Cambria Math" charset="0"/>
                              </a:rPr>
                              <m:t>𝑖</m:t>
                            </m:r>
                            <m:r>
                              <a:rPr lang="en-US" sz="2800" i="1">
                                <a:latin typeface="Cambria Math" charset="0"/>
                              </a:rPr>
                              <m:t>=1</m:t>
                            </m:r>
                          </m:sub>
                          <m:sup>
                            <m:r>
                              <a:rPr lang="en-US" sz="2800" i="1">
                                <a:latin typeface="Cambria Math" charset="0"/>
                              </a:rPr>
                              <m:t>𝑛</m:t>
                            </m:r>
                          </m:sup>
                          <m:e>
                            <m:f>
                              <m:fPr>
                                <m:ctrlPr>
                                  <a:rPr lang="mr-IN" sz="2800" i="1">
                                    <a:latin typeface="Cambria Math" panose="02040503050406030204" pitchFamily="18" charset="0"/>
                                  </a:rPr>
                                </m:ctrlPr>
                              </m:fPr>
                              <m:num>
                                <m:sSup>
                                  <m:sSupPr>
                                    <m:ctrlPr>
                                      <a:rPr lang="mr-IN" sz="2800" i="1">
                                        <a:latin typeface="Cambria Math" panose="02040503050406030204" pitchFamily="18" charset="0"/>
                                      </a:rPr>
                                    </m:ctrlPr>
                                  </m:sSupPr>
                                  <m:e>
                                    <m:d>
                                      <m:dPr>
                                        <m:ctrlPr>
                                          <a:rPr lang="mr-IN"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charset="0"/>
                                              </a:rPr>
                                              <m:t>𝑂</m:t>
                                            </m:r>
                                          </m:e>
                                          <m:sub>
                                            <m:r>
                                              <a:rPr lang="en-US" sz="2800" i="1">
                                                <a:latin typeface="Cambria Math" charset="0"/>
                                              </a:rPr>
                                              <m:t>𝑖</m:t>
                                            </m:r>
                                          </m:sub>
                                        </m:sSub>
                                        <m:r>
                                          <a:rPr lang="en-US" sz="2800" i="1">
                                            <a:latin typeface="Cambria Math" charset="0"/>
                                          </a:rPr>
                                          <m:t>−</m:t>
                                        </m:r>
                                        <m:sSub>
                                          <m:sSubPr>
                                            <m:ctrlPr>
                                              <a:rPr lang="en-US" sz="2800" i="1">
                                                <a:latin typeface="Cambria Math" panose="02040503050406030204" pitchFamily="18" charset="0"/>
                                              </a:rPr>
                                            </m:ctrlPr>
                                          </m:sSubPr>
                                          <m:e>
                                            <m:r>
                                              <a:rPr lang="en-US" sz="2800" i="1">
                                                <a:latin typeface="Cambria Math" charset="0"/>
                                              </a:rPr>
                                              <m:t>𝐸</m:t>
                                            </m:r>
                                          </m:e>
                                          <m:sub>
                                            <m:r>
                                              <a:rPr lang="en-US" sz="2800" i="1">
                                                <a:latin typeface="Cambria Math" charset="0"/>
                                              </a:rPr>
                                              <m:t>𝑖</m:t>
                                            </m:r>
                                          </m:sub>
                                        </m:sSub>
                                      </m:e>
                                    </m:d>
                                  </m:e>
                                  <m:sup>
                                    <m:r>
                                      <a:rPr lang="en-US" sz="2800" i="1">
                                        <a:latin typeface="Cambria Math" charset="0"/>
                                      </a:rPr>
                                      <m:t>2</m:t>
                                    </m:r>
                                  </m:sup>
                                </m:sSup>
                              </m:num>
                              <m:den>
                                <m:sSub>
                                  <m:sSubPr>
                                    <m:ctrlPr>
                                      <a:rPr lang="en-US" sz="2800" i="1">
                                        <a:latin typeface="Cambria Math" panose="02040503050406030204" pitchFamily="18" charset="0"/>
                                      </a:rPr>
                                    </m:ctrlPr>
                                  </m:sSubPr>
                                  <m:e>
                                    <m:r>
                                      <a:rPr lang="en-US" sz="2800" i="1">
                                        <a:latin typeface="Cambria Math" charset="0"/>
                                      </a:rPr>
                                      <m:t>𝐸</m:t>
                                    </m:r>
                                  </m:e>
                                  <m:sub>
                                    <m:r>
                                      <a:rPr lang="en-US" sz="2800" i="1">
                                        <a:latin typeface="Cambria Math" charset="0"/>
                                      </a:rPr>
                                      <m:t>𝑖</m:t>
                                    </m:r>
                                  </m:sub>
                                </m:sSub>
                              </m:den>
                            </m:f>
                          </m:e>
                        </m:nary>
                      </m:oMath>
                    </m:oMathPara>
                  </a14:m>
                  <a:endParaRPr lang="en-US" sz="2800" dirty="0"/>
                </a:p>
              </p:txBody>
            </p:sp>
          </mc:Choice>
          <mc:Fallback xmlns="">
            <p:sp>
              <p:nvSpPr>
                <p:cNvPr id="6" name="Rectangle 5">
                  <a:extLst>
                    <a:ext uri="{FF2B5EF4-FFF2-40B4-BE49-F238E27FC236}">
                      <a16:creationId xmlns:a16="http://schemas.microsoft.com/office/drawing/2014/main" id="{F7CCEEDC-9F7A-9447-B95B-78DAFFB4B62E}"/>
                    </a:ext>
                  </a:extLst>
                </p:cNvPr>
                <p:cNvSpPr>
                  <a:spLocks noRot="1" noChangeAspect="1" noMove="1" noResize="1" noEditPoints="1" noAdjustHandles="1" noChangeArrowheads="1" noChangeShapeType="1" noTextEdit="1"/>
                </p:cNvSpPr>
                <p:nvPr/>
              </p:nvSpPr>
              <p:spPr>
                <a:xfrm>
                  <a:off x="7959264" y="3631211"/>
                  <a:ext cx="3214150" cy="1268552"/>
                </a:xfrm>
                <a:prstGeom prst="rect">
                  <a:avLst/>
                </a:prstGeom>
                <a:blipFill>
                  <a:blip r:embed="rId2"/>
                  <a:stretch>
                    <a:fillRect l="-10630" t="-108000" b="-164000"/>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C036184B-C663-C44B-940D-0416FA90882B}"/>
                </a:ext>
              </a:extLst>
            </p:cNvPr>
            <p:cNvGrpSpPr/>
            <p:nvPr/>
          </p:nvGrpSpPr>
          <p:grpSpPr>
            <a:xfrm>
              <a:off x="572937" y="2459640"/>
              <a:ext cx="6513848" cy="4022935"/>
              <a:chOff x="572937" y="2459640"/>
              <a:chExt cx="6513848" cy="4022935"/>
            </a:xfrm>
          </p:grpSpPr>
          <p:pic>
            <p:nvPicPr>
              <p:cNvPr id="7" name="Picture 6">
                <a:extLst>
                  <a:ext uri="{FF2B5EF4-FFF2-40B4-BE49-F238E27FC236}">
                    <a16:creationId xmlns:a16="http://schemas.microsoft.com/office/drawing/2014/main" id="{D99C80AA-D8E0-6F4C-A438-2BCA971D7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37" y="2459640"/>
                <a:ext cx="6513848" cy="4022935"/>
              </a:xfrm>
              <a:prstGeom prst="rect">
                <a:avLst/>
              </a:prstGeom>
            </p:spPr>
          </p:pic>
          <p:sp>
            <p:nvSpPr>
              <p:cNvPr id="8" name="Right Brace 7">
                <a:extLst>
                  <a:ext uri="{FF2B5EF4-FFF2-40B4-BE49-F238E27FC236}">
                    <a16:creationId xmlns:a16="http://schemas.microsoft.com/office/drawing/2014/main" id="{4FA08B6B-987A-1B4E-B032-43D9FD6ACAFA}"/>
                  </a:ext>
                </a:extLst>
              </p:cNvPr>
              <p:cNvSpPr/>
              <p:nvPr/>
            </p:nvSpPr>
            <p:spPr>
              <a:xfrm>
                <a:off x="2795239" y="2802673"/>
                <a:ext cx="267629" cy="1538868"/>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06F0DF0F-6DA9-7344-91D4-36A1A08D76F7}"/>
                  </a:ext>
                </a:extLst>
              </p:cNvPr>
              <p:cNvSpPr txBox="1"/>
              <p:nvPr/>
            </p:nvSpPr>
            <p:spPr>
              <a:xfrm>
                <a:off x="3266720" y="3031047"/>
                <a:ext cx="3820065" cy="1200329"/>
              </a:xfrm>
              <a:prstGeom prst="rect">
                <a:avLst/>
              </a:prstGeom>
              <a:noFill/>
            </p:spPr>
            <p:txBody>
              <a:bodyPr wrap="square" rtlCol="0">
                <a:spAutoFit/>
              </a:bodyPr>
              <a:lstStyle/>
              <a:p>
                <a:r>
                  <a:rPr lang="en-US" dirty="0"/>
                  <a:t>Number of women on titanic who survived (first column) or died (second column) in first, second, third, or crew classes (rows 1:4 respectively). </a:t>
                </a:r>
              </a:p>
            </p:txBody>
          </p:sp>
        </p:grpSp>
      </p:grpSp>
    </p:spTree>
    <p:extLst>
      <p:ext uri="{BB962C8B-B14F-4D97-AF65-F5344CB8AC3E}">
        <p14:creationId xmlns:p14="http://schemas.microsoft.com/office/powerpoint/2010/main" val="80479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rgbClr val="FF0000"/>
                </a:solidFill>
              </a:rPr>
              <a:t>Misconceptions about p-values</a:t>
            </a:r>
          </a:p>
        </p:txBody>
      </p:sp>
      <p:sp>
        <p:nvSpPr>
          <p:cNvPr id="3" name="Rectangle 2">
            <a:extLst>
              <a:ext uri="{FF2B5EF4-FFF2-40B4-BE49-F238E27FC236}">
                <a16:creationId xmlns:a16="http://schemas.microsoft.com/office/drawing/2014/main" id="{221BCD65-3244-1340-98F4-015FC84107E2}"/>
              </a:ext>
            </a:extLst>
          </p:cNvPr>
          <p:cNvSpPr/>
          <p:nvPr/>
        </p:nvSpPr>
        <p:spPr>
          <a:xfrm>
            <a:off x="443345" y="1176010"/>
            <a:ext cx="11388436" cy="4031873"/>
          </a:xfrm>
          <a:prstGeom prst="rect">
            <a:avLst/>
          </a:prstGeom>
        </p:spPr>
        <p:txBody>
          <a:bodyPr wrap="square">
            <a:spAutoFit/>
          </a:bodyPr>
          <a:lstStyle/>
          <a:p>
            <a:r>
              <a:rPr lang="en-US" sz="2400" dirty="0">
                <a:solidFill>
                  <a:srgbClr val="202122"/>
                </a:solidFill>
                <a:latin typeface="Arial" panose="020B0604020202020204" pitchFamily="34" charset="0"/>
              </a:rPr>
              <a:t>The p-value is not the probability that the observed statistic is due to random chance.</a:t>
            </a:r>
          </a:p>
          <a:p>
            <a:endParaRPr lang="en-US" sz="2400" dirty="0">
              <a:solidFill>
                <a:srgbClr val="202122"/>
              </a:solidFill>
              <a:latin typeface="Arial" panose="020B0604020202020204" pitchFamily="34" charset="0"/>
            </a:endParaRPr>
          </a:p>
          <a:p>
            <a:r>
              <a:rPr lang="en-US" sz="2400" dirty="0">
                <a:solidFill>
                  <a:srgbClr val="202122"/>
                </a:solidFill>
                <a:latin typeface="Arial" panose="020B0604020202020204" pitchFamily="34" charset="0"/>
              </a:rPr>
              <a:t>A p-value is not the probability that your alternative is false.</a:t>
            </a:r>
          </a:p>
          <a:p>
            <a:endParaRPr lang="en-US" sz="2400" dirty="0">
              <a:solidFill>
                <a:srgbClr val="202122"/>
              </a:solidFill>
              <a:latin typeface="Arial" panose="020B0604020202020204" pitchFamily="34" charset="0"/>
            </a:endParaRPr>
          </a:p>
          <a:p>
            <a:r>
              <a:rPr lang="en-US" sz="2400" dirty="0">
                <a:solidFill>
                  <a:srgbClr val="202122"/>
                </a:solidFill>
                <a:latin typeface="Arial" panose="020B0604020202020204" pitchFamily="34" charset="0"/>
              </a:rPr>
              <a:t>A p-value is not the probability that the null hypothesis is true.</a:t>
            </a:r>
          </a:p>
          <a:p>
            <a:endParaRPr lang="en-US" sz="2400" dirty="0">
              <a:solidFill>
                <a:srgbClr val="202122"/>
              </a:solidFill>
              <a:latin typeface="Arial" panose="020B0604020202020204" pitchFamily="34" charset="0"/>
            </a:endParaRPr>
          </a:p>
          <a:p>
            <a:r>
              <a:rPr lang="en-US" sz="2400" dirty="0">
                <a:solidFill>
                  <a:srgbClr val="202122"/>
                </a:solidFill>
                <a:latin typeface="Arial" panose="020B0604020202020204" pitchFamily="34" charset="0"/>
              </a:rPr>
              <a:t>The magnitude of the p-value does not indicate the importance of an effect. Statistical significance does not equate to biological significance.</a:t>
            </a:r>
            <a:endParaRPr lang="en-US" sz="2400" baseline="30000" dirty="0">
              <a:solidFill>
                <a:srgbClr val="0645AD"/>
              </a:solidFill>
              <a:latin typeface="Arial" panose="020B0604020202020204" pitchFamily="34" charset="0"/>
            </a:endParaRPr>
          </a:p>
          <a:p>
            <a:endParaRPr lang="en-US" sz="2400" baseline="30000" dirty="0">
              <a:solidFill>
                <a:srgbClr val="0645AD"/>
              </a:solidFill>
              <a:latin typeface="Arial" panose="020B0604020202020204" pitchFamily="34" charset="0"/>
            </a:endParaRPr>
          </a:p>
          <a:p>
            <a:r>
              <a:rPr lang="en-US" sz="2400" dirty="0">
                <a:solidFill>
                  <a:srgbClr val="202122"/>
                </a:solidFill>
                <a:latin typeface="Arial" panose="020B0604020202020204" pitchFamily="34" charset="0"/>
              </a:rPr>
              <a:t>Studies with p-values on opposite sides of 0.05 are equally “correct”.</a:t>
            </a:r>
            <a:endParaRPr lang="en-US" sz="240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201185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Thoughts</a:t>
            </a:r>
          </a:p>
        </p:txBody>
      </p:sp>
      <p:sp>
        <p:nvSpPr>
          <p:cNvPr id="4" name="TextBox 3">
            <a:extLst>
              <a:ext uri="{FF2B5EF4-FFF2-40B4-BE49-F238E27FC236}">
                <a16:creationId xmlns:a16="http://schemas.microsoft.com/office/drawing/2014/main" id="{1B70E5C5-0152-B449-378A-9EF4BADBD40D}"/>
              </a:ext>
            </a:extLst>
          </p:cNvPr>
          <p:cNvSpPr txBox="1"/>
          <p:nvPr/>
        </p:nvSpPr>
        <p:spPr>
          <a:xfrm>
            <a:off x="450376" y="1187355"/>
            <a:ext cx="10832652" cy="2308324"/>
          </a:xfrm>
          <a:prstGeom prst="rect">
            <a:avLst/>
          </a:prstGeom>
          <a:noFill/>
        </p:spPr>
        <p:txBody>
          <a:bodyPr wrap="square" rtlCol="0">
            <a:spAutoFit/>
          </a:bodyPr>
          <a:lstStyle/>
          <a:p>
            <a:r>
              <a:rPr lang="en-US" sz="2400" dirty="0"/>
              <a:t>A drug company has just developed a new drug </a:t>
            </a:r>
            <a:r>
              <a:rPr lang="en-US" sz="2400" dirty="0" err="1"/>
              <a:t>Naquadah</a:t>
            </a:r>
            <a:r>
              <a:rPr lang="en-US" sz="2400" dirty="0"/>
              <a:t>. This drug is tailored to treat a terminal illness the company reports that their drug increases life span in people who are diagnosed with diseases with a p-value of 1.9x10</a:t>
            </a:r>
            <a:r>
              <a:rPr lang="en-US" sz="2400" baseline="30000" dirty="0"/>
              <a:t>-9</a:t>
            </a:r>
            <a:r>
              <a:rPr lang="en-US" sz="2400" dirty="0"/>
              <a:t>. Unfortunately this drug is very expensive and the prescribed treatment regime would run approximately $40,000 per patient. Should your insurer pay for this drug if you are diagnosed with the diseases.</a:t>
            </a:r>
          </a:p>
        </p:txBody>
      </p:sp>
      <p:pic>
        <p:nvPicPr>
          <p:cNvPr id="8" name="Picture 7">
            <a:extLst>
              <a:ext uri="{FF2B5EF4-FFF2-40B4-BE49-F238E27FC236}">
                <a16:creationId xmlns:a16="http://schemas.microsoft.com/office/drawing/2014/main" id="{C73F9BF6-C213-6160-625A-1337F0860668}"/>
              </a:ext>
            </a:extLst>
          </p:cNvPr>
          <p:cNvPicPr>
            <a:picLocks noChangeAspect="1"/>
          </p:cNvPicPr>
          <p:nvPr/>
        </p:nvPicPr>
        <p:blipFill>
          <a:blip r:embed="rId2"/>
          <a:stretch>
            <a:fillRect/>
          </a:stretch>
        </p:blipFill>
        <p:spPr>
          <a:xfrm>
            <a:off x="3394674" y="3178033"/>
            <a:ext cx="4753039" cy="3679967"/>
          </a:xfrm>
          <a:prstGeom prst="rect">
            <a:avLst/>
          </a:prstGeom>
        </p:spPr>
      </p:pic>
    </p:spTree>
    <p:extLst>
      <p:ext uri="{BB962C8B-B14F-4D97-AF65-F5344CB8AC3E}">
        <p14:creationId xmlns:p14="http://schemas.microsoft.com/office/powerpoint/2010/main" val="31303917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rgbClr val="FF0000"/>
                </a:solidFill>
              </a:rPr>
              <a:t>There are many ways of calculating p-values</a:t>
            </a:r>
          </a:p>
        </p:txBody>
      </p:sp>
      <p:sp>
        <p:nvSpPr>
          <p:cNvPr id="3" name="Rectangle 2">
            <a:extLst>
              <a:ext uri="{FF2B5EF4-FFF2-40B4-BE49-F238E27FC236}">
                <a16:creationId xmlns:a16="http://schemas.microsoft.com/office/drawing/2014/main" id="{221BCD65-3244-1340-98F4-015FC84107E2}"/>
              </a:ext>
            </a:extLst>
          </p:cNvPr>
          <p:cNvSpPr/>
          <p:nvPr/>
        </p:nvSpPr>
        <p:spPr>
          <a:xfrm>
            <a:off x="443345" y="1176010"/>
            <a:ext cx="11388436" cy="2677656"/>
          </a:xfrm>
          <a:prstGeom prst="rect">
            <a:avLst/>
          </a:prstGeom>
        </p:spPr>
        <p:txBody>
          <a:bodyPr wrap="square">
            <a:spAutoFit/>
          </a:bodyPr>
          <a:lstStyle/>
          <a:p>
            <a:r>
              <a:rPr lang="en-US" sz="2400" dirty="0">
                <a:solidFill>
                  <a:srgbClr val="202122"/>
                </a:solidFill>
                <a:latin typeface="Arial" panose="020B0604020202020204" pitchFamily="34" charset="0"/>
              </a:rPr>
              <a:t>Traditional statistical tests</a:t>
            </a:r>
          </a:p>
          <a:p>
            <a:endParaRPr lang="en-US" sz="2400" dirty="0">
              <a:solidFill>
                <a:srgbClr val="202122"/>
              </a:solidFill>
              <a:latin typeface="Arial" panose="020B0604020202020204" pitchFamily="34" charset="0"/>
            </a:endParaRPr>
          </a:p>
          <a:p>
            <a:r>
              <a:rPr lang="en-US" sz="2400" dirty="0">
                <a:solidFill>
                  <a:srgbClr val="202122"/>
                </a:solidFill>
                <a:latin typeface="Arial" panose="020B0604020202020204" pitchFamily="34" charset="0"/>
              </a:rPr>
              <a:t>For many questions/experiments there isn’t a ready made statistical test.</a:t>
            </a:r>
          </a:p>
          <a:p>
            <a:r>
              <a:rPr lang="en-US" sz="2400" dirty="0">
                <a:solidFill>
                  <a:srgbClr val="202122"/>
                </a:solidFill>
                <a:effectLst/>
                <a:latin typeface="Arial" panose="020B0604020202020204" pitchFamily="34" charset="0"/>
              </a:rPr>
              <a:t> - Randomization of datasets</a:t>
            </a:r>
          </a:p>
          <a:p>
            <a:r>
              <a:rPr lang="en-US" sz="2400" dirty="0">
                <a:solidFill>
                  <a:srgbClr val="202122"/>
                </a:solidFill>
                <a:latin typeface="Arial" panose="020B0604020202020204" pitchFamily="34" charset="0"/>
              </a:rPr>
              <a:t> - Comparison to simulated datasets</a:t>
            </a:r>
          </a:p>
          <a:p>
            <a:endParaRPr lang="en-US" sz="2400" dirty="0">
              <a:solidFill>
                <a:srgbClr val="202122"/>
              </a:solidFill>
              <a:latin typeface="Arial" panose="020B0604020202020204" pitchFamily="34" charset="0"/>
            </a:endParaRPr>
          </a:p>
          <a:p>
            <a:r>
              <a:rPr lang="en-US" sz="2400" b="1" dirty="0">
                <a:solidFill>
                  <a:srgbClr val="202122"/>
                </a:solidFill>
                <a:effectLst/>
                <a:latin typeface="Arial" panose="020B0604020202020204" pitchFamily="34" charset="0"/>
              </a:rPr>
              <a:t>I will ask questions about p-values on tests! </a:t>
            </a:r>
          </a:p>
        </p:txBody>
      </p:sp>
    </p:spTree>
    <p:extLst>
      <p:ext uri="{BB962C8B-B14F-4D97-AF65-F5344CB8AC3E}">
        <p14:creationId xmlns:p14="http://schemas.microsoft.com/office/powerpoint/2010/main" val="107350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43D1DE7-BCA8-922A-D34A-EFAB2B753E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E6EA1-D603-DECE-06E6-1DFE8D99DA30}"/>
              </a:ext>
            </a:extLst>
          </p:cNvPr>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Discuss</a:t>
            </a:r>
          </a:p>
        </p:txBody>
      </p:sp>
      <p:sp>
        <p:nvSpPr>
          <p:cNvPr id="7" name="Slide Number Placeholder 6">
            <a:extLst>
              <a:ext uri="{FF2B5EF4-FFF2-40B4-BE49-F238E27FC236}">
                <a16:creationId xmlns:a16="http://schemas.microsoft.com/office/drawing/2014/main" id="{28678E43-5D9A-2C8C-97FB-C86494966B1F}"/>
              </a:ext>
            </a:extLst>
          </p:cNvPr>
          <p:cNvSpPr>
            <a:spLocks noGrp="1"/>
          </p:cNvSpPr>
          <p:nvPr>
            <p:ph type="sldNum" sz="quarter" idx="12"/>
          </p:nvPr>
        </p:nvSpPr>
        <p:spPr/>
        <p:txBody>
          <a:bodyPr/>
          <a:lstStyle/>
          <a:p>
            <a:fld id="{3B9F2244-9A50-AE4D-AE61-8B44ECB34D6B}" type="slidenum">
              <a:rPr lang="en-US" sz="1400" b="1" smtClean="0">
                <a:solidFill>
                  <a:schemeClr val="tx1">
                    <a:lumMod val="65000"/>
                    <a:lumOff val="35000"/>
                  </a:schemeClr>
                </a:solidFill>
              </a:rPr>
              <a:t>7</a:t>
            </a:fld>
            <a:endParaRPr lang="en-US" b="1" dirty="0">
              <a:solidFill>
                <a:schemeClr val="tx1">
                  <a:lumMod val="65000"/>
                  <a:lumOff val="35000"/>
                </a:schemeClr>
              </a:solidFill>
            </a:endParaRPr>
          </a:p>
        </p:txBody>
      </p:sp>
      <p:sp>
        <p:nvSpPr>
          <p:cNvPr id="4" name="TextBox 3">
            <a:extLst>
              <a:ext uri="{FF2B5EF4-FFF2-40B4-BE49-F238E27FC236}">
                <a16:creationId xmlns:a16="http://schemas.microsoft.com/office/drawing/2014/main" id="{640A8C3F-447C-B093-8D06-B7F84A2C9607}"/>
              </a:ext>
            </a:extLst>
          </p:cNvPr>
          <p:cNvSpPr txBox="1"/>
          <p:nvPr/>
        </p:nvSpPr>
        <p:spPr>
          <a:xfrm>
            <a:off x="546143" y="1475057"/>
            <a:ext cx="11282691" cy="769441"/>
          </a:xfrm>
          <a:prstGeom prst="rect">
            <a:avLst/>
          </a:prstGeom>
          <a:noFill/>
        </p:spPr>
        <p:txBody>
          <a:bodyPr wrap="square" rtlCol="0">
            <a:spAutoFit/>
          </a:bodyPr>
          <a:lstStyle/>
          <a:p>
            <a:r>
              <a:rPr lang="en-US" sz="4400" b="1" dirty="0"/>
              <a:t>What is the correct roll of AI in science?</a:t>
            </a:r>
          </a:p>
        </p:txBody>
      </p:sp>
    </p:spTree>
    <p:extLst>
      <p:ext uri="{BB962C8B-B14F-4D97-AF65-F5344CB8AC3E}">
        <p14:creationId xmlns:p14="http://schemas.microsoft.com/office/powerpoint/2010/main" val="3986227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Type I versus Type II Error</a:t>
            </a:r>
          </a:p>
        </p:txBody>
      </p:sp>
      <p:sp>
        <p:nvSpPr>
          <p:cNvPr id="4" name="Rectangle 3"/>
          <p:cNvSpPr/>
          <p:nvPr/>
        </p:nvSpPr>
        <p:spPr>
          <a:xfrm>
            <a:off x="237995" y="1161821"/>
            <a:ext cx="11786991" cy="4401205"/>
          </a:xfrm>
          <a:prstGeom prst="rect">
            <a:avLst/>
          </a:prstGeom>
        </p:spPr>
        <p:txBody>
          <a:bodyPr wrap="square">
            <a:spAutoFit/>
          </a:bodyPr>
          <a:lstStyle/>
          <a:p>
            <a:r>
              <a:rPr lang="en-US" sz="2800" dirty="0"/>
              <a:t>Type I error refers to rejecting a true null hypothesis </a:t>
            </a:r>
          </a:p>
          <a:p>
            <a:endParaRPr lang="en-US" sz="2800" dirty="0"/>
          </a:p>
          <a:p>
            <a:r>
              <a:rPr lang="en-US" sz="2800" dirty="0"/>
              <a:t>Type II error refers to failing to reject a false null hypothesis </a:t>
            </a:r>
          </a:p>
          <a:p>
            <a:endParaRPr lang="en-US" sz="2800" dirty="0"/>
          </a:p>
          <a:p>
            <a:r>
              <a:rPr lang="en-US" sz="2800" dirty="0"/>
              <a:t>Power is a description of our probability of rejecting a false null hypothesis </a:t>
            </a:r>
          </a:p>
          <a:p>
            <a:endParaRPr lang="en-US" sz="2800" dirty="0"/>
          </a:p>
          <a:p>
            <a:r>
              <a:rPr lang="en-US" sz="2800" dirty="0"/>
              <a:t>We usually set up statistical tests to avoid Type I errors, at the expense of possibly committing Type II errors </a:t>
            </a:r>
          </a:p>
          <a:p>
            <a:pPr lvl="1"/>
            <a:endParaRPr lang="en-US" sz="2800" dirty="0"/>
          </a:p>
          <a:p>
            <a:pPr lvl="1"/>
            <a:endParaRPr lang="en-US" sz="2800" dirty="0"/>
          </a:p>
        </p:txBody>
      </p:sp>
      <p:sp>
        <p:nvSpPr>
          <p:cNvPr id="3" name="TextBox 2"/>
          <p:cNvSpPr txBox="1"/>
          <p:nvPr/>
        </p:nvSpPr>
        <p:spPr>
          <a:xfrm>
            <a:off x="576197" y="5204157"/>
            <a:ext cx="6726477" cy="1077218"/>
          </a:xfrm>
          <a:prstGeom prst="rect">
            <a:avLst/>
          </a:prstGeom>
          <a:noFill/>
        </p:spPr>
        <p:txBody>
          <a:bodyPr wrap="square" rtlCol="0">
            <a:spAutoFit/>
          </a:bodyPr>
          <a:lstStyle/>
          <a:p>
            <a:r>
              <a:rPr lang="en-US" sz="3200" b="1" dirty="0">
                <a:solidFill>
                  <a:srgbClr val="C00000"/>
                </a:solidFill>
              </a:rPr>
              <a:t>Type I error = FALSE POSITIVE</a:t>
            </a:r>
          </a:p>
          <a:p>
            <a:r>
              <a:rPr lang="en-US" sz="3200" b="1" dirty="0">
                <a:solidFill>
                  <a:srgbClr val="C00000"/>
                </a:solidFill>
              </a:rPr>
              <a:t>1 </a:t>
            </a:r>
            <a:r>
              <a:rPr lang="mr-IN" sz="3200" b="1" dirty="0">
                <a:solidFill>
                  <a:srgbClr val="C00000"/>
                </a:solidFill>
              </a:rPr>
              <a:t>–</a:t>
            </a:r>
            <a:r>
              <a:rPr lang="en-US" sz="3200" b="1" dirty="0">
                <a:solidFill>
                  <a:srgbClr val="C00000"/>
                </a:solidFill>
              </a:rPr>
              <a:t> Type 2 error = POWER</a:t>
            </a:r>
          </a:p>
        </p:txBody>
      </p:sp>
    </p:spTree>
    <p:extLst>
      <p:ext uri="{BB962C8B-B14F-4D97-AF65-F5344CB8AC3E}">
        <p14:creationId xmlns:p14="http://schemas.microsoft.com/office/powerpoint/2010/main" val="54742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Parameter, estimates, sampling considerations</a:t>
            </a:r>
          </a:p>
        </p:txBody>
      </p:sp>
      <p:sp>
        <p:nvSpPr>
          <p:cNvPr id="4" name="Rectangle 3"/>
          <p:cNvSpPr/>
          <p:nvPr/>
        </p:nvSpPr>
        <p:spPr>
          <a:xfrm>
            <a:off x="496056" y="1148856"/>
            <a:ext cx="11428722" cy="5940088"/>
          </a:xfrm>
          <a:prstGeom prst="rect">
            <a:avLst/>
          </a:prstGeom>
        </p:spPr>
        <p:txBody>
          <a:bodyPr wrap="square">
            <a:spAutoFit/>
          </a:bodyPr>
          <a:lstStyle/>
          <a:p>
            <a:pPr fontAlgn="base"/>
            <a:r>
              <a:rPr lang="en-US" sz="3200" b="1" dirty="0"/>
              <a:t>Parameter</a:t>
            </a:r>
            <a:r>
              <a:rPr lang="en-US" sz="3200" dirty="0"/>
              <a:t>: Population-level variables we are trying to estimate </a:t>
            </a:r>
          </a:p>
          <a:p>
            <a:pPr fontAlgn="base"/>
            <a:endParaRPr lang="en-US" sz="2000" dirty="0"/>
          </a:p>
          <a:p>
            <a:pPr fontAlgn="base"/>
            <a:r>
              <a:rPr lang="en-US" sz="3200" b="1" dirty="0"/>
              <a:t>Estimate or Statistic</a:t>
            </a:r>
            <a:r>
              <a:rPr lang="en-US" sz="3200" dirty="0"/>
              <a:t>: The value of the parameter inferred from the sample </a:t>
            </a:r>
          </a:p>
          <a:p>
            <a:pPr fontAlgn="base"/>
            <a:endParaRPr lang="en-US" sz="2000" dirty="0"/>
          </a:p>
          <a:p>
            <a:pPr fontAlgn="base"/>
            <a:r>
              <a:rPr lang="en-US" sz="3200" b="1" dirty="0"/>
              <a:t>Bias</a:t>
            </a:r>
            <a:r>
              <a:rPr lang="en-US" sz="3200" dirty="0"/>
              <a:t>: If something about the sampling or measuring procedure causes the sample to systematically misrepresent the population. </a:t>
            </a:r>
          </a:p>
          <a:p>
            <a:pPr fontAlgn="base"/>
            <a:endParaRPr lang="en-US" sz="2000" dirty="0"/>
          </a:p>
          <a:p>
            <a:pPr fontAlgn="base"/>
            <a:r>
              <a:rPr lang="en-US" sz="3200" b="1" dirty="0"/>
              <a:t>Precision</a:t>
            </a:r>
            <a:r>
              <a:rPr lang="en-US" sz="3200" dirty="0"/>
              <a:t>: How tightly grouped are the estimates.</a:t>
            </a:r>
          </a:p>
          <a:p>
            <a:pPr fontAlgn="base"/>
            <a:endParaRPr lang="en-US" sz="3200" dirty="0"/>
          </a:p>
          <a:p>
            <a:pPr fontAlgn="base"/>
            <a:r>
              <a:rPr lang="en-US" sz="3200" b="1" dirty="0"/>
              <a:t>Accuracy</a:t>
            </a:r>
            <a:r>
              <a:rPr lang="en-US" sz="3200" dirty="0"/>
              <a:t>: How close estimates are to the true value.</a:t>
            </a:r>
          </a:p>
          <a:p>
            <a:pPr fontAlgn="base"/>
            <a:endParaRPr lang="en-US" sz="3200" dirty="0"/>
          </a:p>
          <a:p>
            <a:pPr fontAlgn="base"/>
            <a:endParaRPr lang="en-US" sz="3200" dirty="0"/>
          </a:p>
        </p:txBody>
      </p:sp>
    </p:spTree>
    <p:extLst>
      <p:ext uri="{BB962C8B-B14F-4D97-AF65-F5344CB8AC3E}">
        <p14:creationId xmlns:p14="http://schemas.microsoft.com/office/powerpoint/2010/main" val="69842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Accuracy vs Precision</a:t>
            </a:r>
          </a:p>
        </p:txBody>
      </p:sp>
      <p:pic>
        <p:nvPicPr>
          <p:cNvPr id="1026" name="Picture 2" descr="Precision and accuracy in glacial geology - AntarcticGlaciers.org">
            <a:extLst>
              <a:ext uri="{FF2B5EF4-FFF2-40B4-BE49-F238E27FC236}">
                <a16:creationId xmlns:a16="http://schemas.microsoft.com/office/drawing/2014/main" id="{403E7578-E827-CD71-1D2D-85FCEE343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581" y="1038931"/>
            <a:ext cx="8582837" cy="57342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A0BC4CE-6946-4FF5-E42F-005A17D8FEA7}"/>
              </a:ext>
            </a:extLst>
          </p:cNvPr>
          <p:cNvSpPr/>
          <p:nvPr/>
        </p:nvSpPr>
        <p:spPr>
          <a:xfrm>
            <a:off x="4442493" y="1291147"/>
            <a:ext cx="1334317" cy="4944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931733FB-A54F-C3FB-FDD4-632FFE21329E}"/>
              </a:ext>
            </a:extLst>
          </p:cNvPr>
          <p:cNvSpPr/>
          <p:nvPr/>
        </p:nvSpPr>
        <p:spPr>
          <a:xfrm>
            <a:off x="4442493" y="4198518"/>
            <a:ext cx="1334317" cy="4944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E8B59458-0197-C028-E238-2F481573FFA5}"/>
              </a:ext>
            </a:extLst>
          </p:cNvPr>
          <p:cNvSpPr/>
          <p:nvPr/>
        </p:nvSpPr>
        <p:spPr>
          <a:xfrm>
            <a:off x="8507583" y="4229259"/>
            <a:ext cx="1334317" cy="4944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6CC12F1E-1A8B-B7D8-F4AC-A2F564D940AA}"/>
              </a:ext>
            </a:extLst>
          </p:cNvPr>
          <p:cNvSpPr/>
          <p:nvPr/>
        </p:nvSpPr>
        <p:spPr>
          <a:xfrm>
            <a:off x="8507583" y="1291147"/>
            <a:ext cx="1334317" cy="4944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74897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Accuracy vs Precision</a:t>
            </a:r>
          </a:p>
        </p:txBody>
      </p:sp>
      <p:pic>
        <p:nvPicPr>
          <p:cNvPr id="1026" name="Picture 2" descr="Precision and accuracy in glacial geology - AntarcticGlaciers.org">
            <a:extLst>
              <a:ext uri="{FF2B5EF4-FFF2-40B4-BE49-F238E27FC236}">
                <a16:creationId xmlns:a16="http://schemas.microsoft.com/office/drawing/2014/main" id="{403E7578-E827-CD71-1D2D-85FCEE343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581" y="1038931"/>
            <a:ext cx="8582837" cy="5734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73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Experimental vs observational studies</a:t>
            </a:r>
          </a:p>
        </p:txBody>
      </p:sp>
      <p:sp>
        <p:nvSpPr>
          <p:cNvPr id="6" name="Rectangle 5"/>
          <p:cNvSpPr/>
          <p:nvPr/>
        </p:nvSpPr>
        <p:spPr>
          <a:xfrm>
            <a:off x="242170" y="1086291"/>
            <a:ext cx="11519770" cy="3539430"/>
          </a:xfrm>
          <a:prstGeom prst="rect">
            <a:avLst/>
          </a:prstGeom>
        </p:spPr>
        <p:txBody>
          <a:bodyPr wrap="square">
            <a:spAutoFit/>
          </a:bodyPr>
          <a:lstStyle/>
          <a:p>
            <a:pPr marL="457200" indent="-457200" fontAlgn="base">
              <a:buFont typeface="Arial" charset="0"/>
              <a:buChar char="•"/>
            </a:pPr>
            <a:r>
              <a:rPr lang="en-US" sz="3200" dirty="0"/>
              <a:t>Does caloric restriction increase lifespan in mice? </a:t>
            </a:r>
          </a:p>
          <a:p>
            <a:pPr marL="457200" indent="-457200" fontAlgn="base">
              <a:buFont typeface="Arial" charset="0"/>
              <a:buChar char="•"/>
            </a:pPr>
            <a:r>
              <a:rPr lang="en-US" sz="3200" dirty="0"/>
              <a:t>Is global warming caused by human activities? </a:t>
            </a:r>
          </a:p>
          <a:p>
            <a:pPr marL="457200" indent="-457200" fontAlgn="base">
              <a:buFont typeface="Arial" charset="0"/>
              <a:buChar char="•"/>
            </a:pPr>
            <a:r>
              <a:rPr lang="en-US" sz="3200" dirty="0"/>
              <a:t>Does smoking cause lung cancer in humans? </a:t>
            </a:r>
          </a:p>
          <a:p>
            <a:pPr marL="457200" indent="-457200" fontAlgn="base">
              <a:buFont typeface="Arial" charset="0"/>
              <a:buChar char="•"/>
            </a:pPr>
            <a:r>
              <a:rPr lang="en-US" sz="3200" dirty="0"/>
              <a:t>Does parasite infection reduce mating success of beetles? </a:t>
            </a:r>
          </a:p>
          <a:p>
            <a:pPr marL="457200" indent="-457200" fontAlgn="base">
              <a:buFont typeface="Arial" charset="0"/>
              <a:buChar char="•"/>
            </a:pPr>
            <a:r>
              <a:rPr lang="en-US" sz="3200" dirty="0"/>
              <a:t>Does oxytocin affect sexual attraction in humans? </a:t>
            </a:r>
          </a:p>
          <a:p>
            <a:pPr marL="457200" indent="-457200" fontAlgn="base">
              <a:buFont typeface="Arial" charset="0"/>
              <a:buChar char="•"/>
            </a:pPr>
            <a:r>
              <a:rPr lang="en-US" sz="3200" dirty="0"/>
              <a:t>Do sex chromosomes increase the rate of speciation?</a:t>
            </a:r>
          </a:p>
          <a:p>
            <a:pPr marL="457200" indent="-457200" fontAlgn="base">
              <a:buFont typeface="Arial" charset="0"/>
              <a:buChar char="•"/>
            </a:pPr>
            <a:r>
              <a:rPr lang="en-US" sz="3200" dirty="0"/>
              <a:t>Do chromosome fusions reduce fitness?</a:t>
            </a:r>
          </a:p>
        </p:txBody>
      </p:sp>
    </p:spTree>
    <p:extLst>
      <p:ext uri="{BB962C8B-B14F-4D97-AF65-F5344CB8AC3E}">
        <p14:creationId xmlns:p14="http://schemas.microsoft.com/office/powerpoint/2010/main" val="12297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Why should we summarize data?</a:t>
            </a:r>
          </a:p>
        </p:txBody>
      </p:sp>
      <p:sp>
        <p:nvSpPr>
          <p:cNvPr id="6" name="Rectangle 5"/>
          <p:cNvSpPr/>
          <p:nvPr/>
        </p:nvSpPr>
        <p:spPr>
          <a:xfrm>
            <a:off x="242170" y="1086291"/>
            <a:ext cx="11519770" cy="2862322"/>
          </a:xfrm>
          <a:prstGeom prst="rect">
            <a:avLst/>
          </a:prstGeom>
        </p:spPr>
        <p:txBody>
          <a:bodyPr wrap="square">
            <a:spAutoFit/>
          </a:bodyPr>
          <a:lstStyle/>
          <a:p>
            <a:pPr marL="457200" indent="-457200" fontAlgn="base">
              <a:buFont typeface="Arial" charset="0"/>
              <a:buChar char="•"/>
            </a:pPr>
            <a:r>
              <a:rPr lang="en-US" sz="3600" dirty="0"/>
              <a:t>Many datasets are simply too big to look at all values and form an impression? </a:t>
            </a:r>
          </a:p>
          <a:p>
            <a:pPr marL="457200" indent="-457200" fontAlgn="base">
              <a:buFont typeface="Arial" charset="0"/>
              <a:buChar char="•"/>
            </a:pPr>
            <a:endParaRPr lang="en-US" sz="3600" dirty="0"/>
          </a:p>
          <a:p>
            <a:pPr marL="457200" indent="-457200" fontAlgn="base">
              <a:buFont typeface="Arial" charset="0"/>
              <a:buChar char="•"/>
            </a:pPr>
            <a:r>
              <a:rPr lang="en-US" sz="3600" dirty="0"/>
              <a:t>Our impressions of small datasets are often misled by our tendency to look for patterns.</a:t>
            </a:r>
          </a:p>
        </p:txBody>
      </p:sp>
    </p:spTree>
    <p:extLst>
      <p:ext uri="{BB962C8B-B14F-4D97-AF65-F5344CB8AC3E}">
        <p14:creationId xmlns:p14="http://schemas.microsoft.com/office/powerpoint/2010/main" val="148020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Typical summary statistics</a:t>
            </a:r>
          </a:p>
        </p:txBody>
      </p:sp>
      <p:sp>
        <p:nvSpPr>
          <p:cNvPr id="6" name="Rectangle 5"/>
          <p:cNvSpPr/>
          <p:nvPr/>
        </p:nvSpPr>
        <p:spPr>
          <a:xfrm>
            <a:off x="242170" y="1086291"/>
            <a:ext cx="11519770" cy="4031873"/>
          </a:xfrm>
          <a:prstGeom prst="rect">
            <a:avLst/>
          </a:prstGeom>
        </p:spPr>
        <p:txBody>
          <a:bodyPr wrap="square">
            <a:spAutoFit/>
          </a:bodyPr>
          <a:lstStyle/>
          <a:p>
            <a:pPr marL="457200" indent="-457200" fontAlgn="base">
              <a:buFont typeface="Arial" charset="0"/>
              <a:buChar char="•"/>
            </a:pPr>
            <a:r>
              <a:rPr lang="en-US" sz="3200" b="1" dirty="0"/>
              <a:t>Mean:</a:t>
            </a:r>
            <a:r>
              <a:rPr lang="en-US" sz="3200" dirty="0"/>
              <a:t> Sum of the observations divided by the number of observations</a:t>
            </a:r>
          </a:p>
          <a:p>
            <a:pPr marL="457200" indent="-457200" fontAlgn="base">
              <a:buFont typeface="Arial" charset="0"/>
              <a:buChar char="•"/>
            </a:pPr>
            <a:endParaRPr lang="en-US" sz="3200" dirty="0"/>
          </a:p>
          <a:p>
            <a:pPr marL="457200" indent="-457200" fontAlgn="base">
              <a:buFont typeface="Arial" charset="0"/>
              <a:buChar char="•"/>
            </a:pPr>
            <a:r>
              <a:rPr lang="en-US" sz="3200" b="1" dirty="0"/>
              <a:t>Median:</a:t>
            </a:r>
            <a:r>
              <a:rPr lang="en-US" sz="3200" dirty="0"/>
              <a:t> The middle observation in a set of data</a:t>
            </a:r>
          </a:p>
          <a:p>
            <a:pPr marL="457200" indent="-457200" fontAlgn="base">
              <a:buFont typeface="Arial" charset="0"/>
              <a:buChar char="•"/>
            </a:pPr>
            <a:endParaRPr lang="en-US" sz="3200" dirty="0"/>
          </a:p>
          <a:p>
            <a:pPr marL="457200" indent="-457200" fontAlgn="base">
              <a:buFont typeface="Arial" charset="0"/>
              <a:buChar char="•"/>
            </a:pPr>
            <a:r>
              <a:rPr lang="en-US" sz="3200" b="1" dirty="0"/>
              <a:t>Variance:</a:t>
            </a:r>
            <a:r>
              <a:rPr lang="en-US" sz="3200" dirty="0"/>
              <a:t> The average squared deviation from the mean</a:t>
            </a:r>
          </a:p>
          <a:p>
            <a:pPr marL="457200" indent="-457200" fontAlgn="base">
              <a:buFont typeface="Arial" charset="0"/>
              <a:buChar char="•"/>
            </a:pPr>
            <a:endParaRPr lang="en-US" sz="3200" b="1" dirty="0"/>
          </a:p>
          <a:p>
            <a:pPr marL="457200" indent="-457200" fontAlgn="base">
              <a:buFont typeface="Arial" charset="0"/>
              <a:buChar char="•"/>
            </a:pPr>
            <a:r>
              <a:rPr lang="en-US" sz="3200" b="1" dirty="0"/>
              <a:t>Standard Deviation:</a:t>
            </a:r>
            <a:r>
              <a:rPr lang="en-US" sz="3200" dirty="0"/>
              <a:t> The square root of the variance </a:t>
            </a:r>
          </a:p>
        </p:txBody>
      </p:sp>
    </p:spTree>
    <p:extLst>
      <p:ext uri="{BB962C8B-B14F-4D97-AF65-F5344CB8AC3E}">
        <p14:creationId xmlns:p14="http://schemas.microsoft.com/office/powerpoint/2010/main" val="4051690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Symbols for samples and populations</a:t>
            </a:r>
          </a:p>
        </p:txBody>
      </p:sp>
      <mc:AlternateContent xmlns:mc="http://schemas.openxmlformats.org/markup-compatibility/2006" xmlns:a14="http://schemas.microsoft.com/office/drawing/2010/main">
        <mc:Choice Requires="a14">
          <p:sp>
            <p:nvSpPr>
              <p:cNvPr id="6" name="Rectangle 5"/>
              <p:cNvSpPr/>
              <p:nvPr/>
            </p:nvSpPr>
            <p:spPr>
              <a:xfrm>
                <a:off x="242170" y="1086291"/>
                <a:ext cx="11519770" cy="5509200"/>
              </a:xfrm>
              <a:prstGeom prst="rect">
                <a:avLst/>
              </a:prstGeom>
            </p:spPr>
            <p:txBody>
              <a:bodyPr wrap="square">
                <a:spAutoFit/>
              </a:bodyPr>
              <a:lstStyle/>
              <a:p>
                <a:pPr fontAlgn="base"/>
                <a:r>
                  <a:rPr lang="en-US" sz="3200" b="1" dirty="0"/>
                  <a:t>Samples versus Populations</a:t>
                </a:r>
                <a:endParaRPr lang="en-US" sz="3200" dirty="0"/>
              </a:p>
              <a:p>
                <a:pPr fontAlgn="base"/>
                <a:r>
                  <a:rPr lang="en-US" sz="3200" dirty="0"/>
                  <a:t>The mean or standard deviation statistic you calculate from your sample is an estimate of the population parameter.</a:t>
                </a:r>
              </a:p>
              <a:p>
                <a:pPr fontAlgn="base"/>
                <a:endParaRPr lang="en-US" sz="3200" dirty="0"/>
              </a:p>
              <a:p>
                <a:pPr fontAlgn="base"/>
                <a:r>
                  <a:rPr lang="en-US" sz="3200" b="1" dirty="0"/>
                  <a:t>Parameter Symbols: </a:t>
                </a:r>
              </a:p>
              <a:p>
                <a:pPr fontAlgn="base"/>
                <a:r>
                  <a:rPr lang="en-US" sz="3200" i="1" dirty="0" err="1"/>
                  <a:t>μ</a:t>
                </a:r>
                <a:r>
                  <a:rPr lang="en-US" sz="3200" dirty="0"/>
                  <a:t> (mu): population mean </a:t>
                </a:r>
              </a:p>
              <a:p>
                <a:pPr fontAlgn="base"/>
                <a:r>
                  <a:rPr lang="en-US" sz="3200" i="1" dirty="0" err="1"/>
                  <a:t>σ</a:t>
                </a:r>
                <a:r>
                  <a:rPr lang="en-US" sz="3200" dirty="0"/>
                  <a:t> (sigma): population standard deviation </a:t>
                </a:r>
              </a:p>
              <a:p>
                <a:pPr fontAlgn="base"/>
                <a:endParaRPr lang="en-US" sz="3200" dirty="0"/>
              </a:p>
              <a:p>
                <a:pPr fontAlgn="base"/>
                <a:r>
                  <a:rPr lang="en-US" sz="3200" b="1" dirty="0"/>
                  <a:t>Statistic Symbols: </a:t>
                </a:r>
              </a:p>
              <a:p>
                <a:pPr fontAlgn="base"/>
                <a14:m>
                  <m:oMath xmlns:m="http://schemas.openxmlformats.org/officeDocument/2006/math">
                    <m:acc>
                      <m:accPr>
                        <m:chr m:val="̅"/>
                        <m:ctrlPr>
                          <a:rPr lang="en-US" sz="3200" i="1" smtClean="0">
                            <a:latin typeface="Cambria Math" panose="02040503050406030204" pitchFamily="18" charset="0"/>
                          </a:rPr>
                        </m:ctrlPr>
                      </m:accPr>
                      <m:e>
                        <m:r>
                          <a:rPr lang="en-US" sz="3200" b="0" i="1" smtClean="0">
                            <a:latin typeface="Cambria Math" charset="0"/>
                          </a:rPr>
                          <m:t>𝑌</m:t>
                        </m:r>
                      </m:e>
                    </m:acc>
                  </m:oMath>
                </a14:m>
                <a:r>
                  <a:rPr lang="en-US" sz="3200" dirty="0"/>
                  <a:t> (Y bar): sample mean </a:t>
                </a:r>
              </a:p>
              <a:p>
                <a:pPr fontAlgn="base"/>
                <a:r>
                  <a:rPr lang="en-US" sz="3200" i="1" dirty="0"/>
                  <a:t>s</a:t>
                </a:r>
                <a:r>
                  <a:rPr lang="en-US" sz="3200" dirty="0"/>
                  <a:t> : samples standard deviation</a:t>
                </a:r>
              </a:p>
            </p:txBody>
          </p:sp>
        </mc:Choice>
        <mc:Fallback xmlns="">
          <p:sp>
            <p:nvSpPr>
              <p:cNvPr id="6" name="Rectangle 5"/>
              <p:cNvSpPr>
                <a:spLocks noRot="1" noChangeAspect="1" noMove="1" noResize="1" noEditPoints="1" noAdjustHandles="1" noChangeArrowheads="1" noChangeShapeType="1" noTextEdit="1"/>
              </p:cNvSpPr>
              <p:nvPr/>
            </p:nvSpPr>
            <p:spPr>
              <a:xfrm>
                <a:off x="242170" y="1086291"/>
                <a:ext cx="11519770" cy="5509200"/>
              </a:xfrm>
              <a:prstGeom prst="rect">
                <a:avLst/>
              </a:prstGeom>
              <a:blipFill>
                <a:blip r:embed="rId2"/>
                <a:stretch>
                  <a:fillRect l="-1323" t="-1379" b="-2529"/>
                </a:stretch>
              </a:blipFill>
            </p:spPr>
            <p:txBody>
              <a:bodyPr/>
              <a:lstStyle/>
              <a:p>
                <a:r>
                  <a:rPr lang="en-US">
                    <a:noFill/>
                  </a:rPr>
                  <a:t> </a:t>
                </a:r>
              </a:p>
            </p:txBody>
          </p:sp>
        </mc:Fallback>
      </mc:AlternateContent>
    </p:spTree>
    <p:extLst>
      <p:ext uri="{BB962C8B-B14F-4D97-AF65-F5344CB8AC3E}">
        <p14:creationId xmlns:p14="http://schemas.microsoft.com/office/powerpoint/2010/main" val="137251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For a sample of a population</a:t>
            </a:r>
          </a:p>
        </p:txBody>
      </p:sp>
      <mc:AlternateContent xmlns:mc="http://schemas.openxmlformats.org/markup-compatibility/2006" xmlns:a14="http://schemas.microsoft.com/office/drawing/2010/main">
        <mc:Choice Requires="a14">
          <p:sp>
            <p:nvSpPr>
              <p:cNvPr id="6" name="Rectangle 5"/>
              <p:cNvSpPr/>
              <p:nvPr/>
            </p:nvSpPr>
            <p:spPr>
              <a:xfrm>
                <a:off x="242170" y="1086291"/>
                <a:ext cx="11519770" cy="4173002"/>
              </a:xfrm>
              <a:prstGeom prst="rect">
                <a:avLst/>
              </a:prstGeom>
            </p:spPr>
            <p:txBody>
              <a:bodyPr wrap="square">
                <a:spAutoFit/>
              </a:bodyPr>
              <a:lstStyle/>
              <a:p>
                <a:pPr fontAlgn="base"/>
                <a:r>
                  <a:rPr lang="en-US" sz="3200" dirty="0"/>
                  <a:t>The mean is just: </a:t>
                </a:r>
                <a14:m>
                  <m:oMath xmlns:m="http://schemas.openxmlformats.org/officeDocument/2006/math">
                    <m:acc>
                      <m:accPr>
                        <m:chr m:val="̅"/>
                        <m:ctrlPr>
                          <a:rPr lang="en-US" sz="3200" i="1" smtClean="0">
                            <a:latin typeface="Cambria Math" panose="02040503050406030204" pitchFamily="18" charset="0"/>
                          </a:rPr>
                        </m:ctrlPr>
                      </m:accPr>
                      <m:e>
                        <m:r>
                          <a:rPr lang="en-US" sz="3200" b="0" i="1" smtClean="0">
                            <a:latin typeface="Cambria Math" charset="0"/>
                          </a:rPr>
                          <m:t>𝑌</m:t>
                        </m:r>
                      </m:e>
                    </m:acc>
                    <m:r>
                      <a:rPr lang="en-US" sz="3200" b="0" i="1" smtClean="0">
                        <a:latin typeface="Cambria Math" charset="0"/>
                      </a:rPr>
                      <m:t>=</m:t>
                    </m:r>
                    <m:f>
                      <m:fPr>
                        <m:ctrlPr>
                          <a:rPr lang="mr-IN" sz="3200" b="0" i="1" smtClean="0">
                            <a:latin typeface="Cambria Math" panose="02040503050406030204" pitchFamily="18" charset="0"/>
                          </a:rPr>
                        </m:ctrlPr>
                      </m:fPr>
                      <m:num>
                        <m:nary>
                          <m:naryPr>
                            <m:chr m:val="∑"/>
                            <m:ctrlPr>
                              <a:rPr lang="is-IS" sz="3200" b="0" i="1" smtClean="0">
                                <a:latin typeface="Cambria Math" panose="02040503050406030204" pitchFamily="18" charset="0"/>
                              </a:rPr>
                            </m:ctrlPr>
                          </m:naryPr>
                          <m:sub>
                            <m:r>
                              <m:rPr>
                                <m:brk m:alnAt="23"/>
                              </m:rPr>
                              <a:rPr lang="en-US" sz="3200" b="0" i="1" smtClean="0">
                                <a:latin typeface="Cambria Math" charset="0"/>
                              </a:rPr>
                              <m:t>𝑖</m:t>
                            </m:r>
                            <m:r>
                              <a:rPr lang="en-US" sz="3200" b="0" i="1" smtClean="0">
                                <a:latin typeface="Cambria Math" charset="0"/>
                              </a:rPr>
                              <m:t>=1</m:t>
                            </m:r>
                          </m:sub>
                          <m:sup>
                            <m:r>
                              <a:rPr lang="en-US" sz="3200" b="0" i="1" smtClean="0">
                                <a:latin typeface="Cambria Math" charset="0"/>
                              </a:rPr>
                              <m:t>𝑛</m:t>
                            </m:r>
                          </m:sup>
                          <m:e>
                            <m:sSub>
                              <m:sSubPr>
                                <m:ctrlPr>
                                  <a:rPr lang="en-US" sz="3200" b="0" i="1" smtClean="0">
                                    <a:latin typeface="Cambria Math" panose="02040503050406030204" pitchFamily="18" charset="0"/>
                                  </a:rPr>
                                </m:ctrlPr>
                              </m:sSubPr>
                              <m:e>
                                <m:r>
                                  <a:rPr lang="en-US" sz="3200" b="0" i="1" smtClean="0">
                                    <a:latin typeface="Cambria Math" charset="0"/>
                                  </a:rPr>
                                  <m:t>𝑌</m:t>
                                </m:r>
                              </m:e>
                              <m:sub>
                                <m:r>
                                  <a:rPr lang="en-US" sz="3200" b="0" i="1" smtClean="0">
                                    <a:latin typeface="Cambria Math" charset="0"/>
                                  </a:rPr>
                                  <m:t>𝑖</m:t>
                                </m:r>
                              </m:sub>
                            </m:sSub>
                          </m:e>
                        </m:nary>
                      </m:num>
                      <m:den>
                        <m:r>
                          <a:rPr lang="en-US" sz="3200" b="0" i="1" smtClean="0">
                            <a:latin typeface="Cambria Math" charset="0"/>
                          </a:rPr>
                          <m:t>𝑛</m:t>
                        </m:r>
                      </m:den>
                    </m:f>
                  </m:oMath>
                </a14:m>
                <a:endParaRPr lang="en-US" sz="3200" dirty="0"/>
              </a:p>
              <a:p>
                <a:pPr fontAlgn="base"/>
                <a:endParaRPr lang="en-US" sz="3200" dirty="0"/>
              </a:p>
              <a:p>
                <a:pPr fontAlgn="base"/>
                <a:r>
                  <a:rPr lang="en-US" sz="3200" dirty="0"/>
                  <a:t>The standard deviation is </a:t>
                </a:r>
                <a14:m>
                  <m:oMath xmlns:m="http://schemas.openxmlformats.org/officeDocument/2006/math">
                    <m:r>
                      <a:rPr lang="en-US" sz="3200" b="0" i="1" smtClean="0">
                        <a:latin typeface="Cambria Math" charset="0"/>
                      </a:rPr>
                      <m:t>𝑠</m:t>
                    </m:r>
                    <m:r>
                      <a:rPr lang="en-US" sz="3200" b="0" i="1" smtClean="0">
                        <a:latin typeface="Cambria Math" charset="0"/>
                      </a:rPr>
                      <m:t>=</m:t>
                    </m:r>
                    <m:rad>
                      <m:radPr>
                        <m:degHide m:val="on"/>
                        <m:ctrlPr>
                          <a:rPr lang="en-US" sz="3200" b="0" i="1" smtClean="0">
                            <a:latin typeface="Cambria Math" panose="02040503050406030204" pitchFamily="18" charset="0"/>
                          </a:rPr>
                        </m:ctrlPr>
                      </m:radPr>
                      <m:deg/>
                      <m:e>
                        <m:sSup>
                          <m:sSupPr>
                            <m:ctrlPr>
                              <a:rPr lang="en-US" sz="3200" b="0" i="1" smtClean="0">
                                <a:latin typeface="Cambria Math" panose="02040503050406030204" pitchFamily="18" charset="0"/>
                              </a:rPr>
                            </m:ctrlPr>
                          </m:sSupPr>
                          <m:e>
                            <m:r>
                              <a:rPr lang="en-US" sz="3200" b="0" i="1" smtClean="0">
                                <a:latin typeface="Cambria Math" charset="0"/>
                              </a:rPr>
                              <m:t>𝑠</m:t>
                            </m:r>
                          </m:e>
                          <m:sup>
                            <m:r>
                              <a:rPr lang="en-US" sz="3200" b="0" i="1" smtClean="0">
                                <a:latin typeface="Cambria Math" charset="0"/>
                              </a:rPr>
                              <m:t>2</m:t>
                            </m:r>
                          </m:sup>
                        </m:sSup>
                      </m:e>
                    </m:rad>
                  </m:oMath>
                </a14:m>
                <a:endParaRPr lang="en-US" sz="3200" b="0" dirty="0"/>
              </a:p>
              <a:p>
                <a:pPr fontAlgn="base"/>
                <a:endParaRPr lang="en-US" sz="3200" dirty="0"/>
              </a:p>
              <a:p>
                <a:pPr fontAlgn="base"/>
                <a:r>
                  <a:rPr lang="en-US" sz="3200" dirty="0"/>
                  <a:t>Where </a:t>
                </a:r>
                <a14:m>
                  <m:oMath xmlns:m="http://schemas.openxmlformats.org/officeDocument/2006/math">
                    <m:sSup>
                      <m:sSupPr>
                        <m:ctrlPr>
                          <a:rPr lang="en-US" sz="3200" i="1">
                            <a:latin typeface="Cambria Math" panose="02040503050406030204" pitchFamily="18" charset="0"/>
                          </a:rPr>
                        </m:ctrlPr>
                      </m:sSupPr>
                      <m:e>
                        <m:r>
                          <a:rPr lang="en-US" sz="3200" i="1">
                            <a:latin typeface="Cambria Math" charset="0"/>
                          </a:rPr>
                          <m:t>𝑠</m:t>
                        </m:r>
                      </m:e>
                      <m:sup>
                        <m:r>
                          <a:rPr lang="en-US" sz="3200" i="1">
                            <a:latin typeface="Cambria Math" charset="0"/>
                          </a:rPr>
                          <m:t>2</m:t>
                        </m:r>
                      </m:sup>
                    </m:sSup>
                  </m:oMath>
                </a14:m>
                <a:r>
                  <a:rPr lang="en-US" sz="3200" dirty="0"/>
                  <a:t> or the variance is:</a:t>
                </a:r>
                <a14:m>
                  <m:oMath xmlns:m="http://schemas.openxmlformats.org/officeDocument/2006/math">
                    <m:r>
                      <a:rPr lang="en-US" sz="3200" b="0" i="0" smtClean="0">
                        <a:latin typeface="Cambria Math" charset="0"/>
                      </a:rPr>
                      <m:t>  </m:t>
                    </m:r>
                    <m:sSup>
                      <m:sSupPr>
                        <m:ctrlPr>
                          <a:rPr lang="en-US" sz="3200" i="1" smtClean="0">
                            <a:latin typeface="Cambria Math" panose="02040503050406030204" pitchFamily="18" charset="0"/>
                          </a:rPr>
                        </m:ctrlPr>
                      </m:sSupPr>
                      <m:e>
                        <m:r>
                          <a:rPr lang="en-US" sz="3200" b="0" i="1" smtClean="0">
                            <a:latin typeface="Cambria Math" charset="0"/>
                          </a:rPr>
                          <m:t>𝑠</m:t>
                        </m:r>
                      </m:e>
                      <m:sup>
                        <m:r>
                          <a:rPr lang="en-US" sz="3200" b="0" i="1" smtClean="0">
                            <a:latin typeface="Cambria Math" charset="0"/>
                          </a:rPr>
                          <m:t>2</m:t>
                        </m:r>
                      </m:sup>
                    </m:sSup>
                    <m:r>
                      <a:rPr lang="en-US" sz="3200" b="0" i="1" smtClean="0">
                        <a:latin typeface="Cambria Math" charset="0"/>
                      </a:rPr>
                      <m:t>=</m:t>
                    </m:r>
                    <m:f>
                      <m:fPr>
                        <m:ctrlPr>
                          <a:rPr lang="mr-IN" sz="3200" b="0" i="1" smtClean="0">
                            <a:latin typeface="Cambria Math" panose="02040503050406030204" pitchFamily="18" charset="0"/>
                          </a:rPr>
                        </m:ctrlPr>
                      </m:fPr>
                      <m:num>
                        <m:nary>
                          <m:naryPr>
                            <m:chr m:val="∑"/>
                            <m:ctrlPr>
                              <a:rPr lang="is-IS" sz="3200" b="0" i="1" smtClean="0">
                                <a:latin typeface="Cambria Math" panose="02040503050406030204" pitchFamily="18" charset="0"/>
                              </a:rPr>
                            </m:ctrlPr>
                          </m:naryPr>
                          <m:sub>
                            <m:r>
                              <m:rPr>
                                <m:brk m:alnAt="23"/>
                              </m:rPr>
                              <a:rPr lang="en-US" sz="3200" b="0" i="1" smtClean="0">
                                <a:latin typeface="Cambria Math" charset="0"/>
                              </a:rPr>
                              <m:t>𝑖</m:t>
                            </m:r>
                            <m:r>
                              <a:rPr lang="en-US" sz="3200" b="0" i="1" smtClean="0">
                                <a:latin typeface="Cambria Math" charset="0"/>
                              </a:rPr>
                              <m:t>=1</m:t>
                            </m:r>
                          </m:sub>
                          <m:sup>
                            <m:r>
                              <a:rPr lang="en-US" sz="3200" b="0" i="1" smtClean="0">
                                <a:latin typeface="Cambria Math" charset="0"/>
                              </a:rPr>
                              <m:t>𝑛</m:t>
                            </m:r>
                          </m:sup>
                          <m:e>
                            <m:sSup>
                              <m:sSupPr>
                                <m:ctrlPr>
                                  <a:rPr lang="is-IS" sz="3200" b="0" i="1" smtClean="0">
                                    <a:latin typeface="Cambria Math" panose="02040503050406030204" pitchFamily="18" charset="0"/>
                                  </a:rPr>
                                </m:ctrlPr>
                              </m:sSupPr>
                              <m:e>
                                <m:d>
                                  <m:dPr>
                                    <m:ctrlPr>
                                      <a:rPr lang="mr-IN" sz="3200" b="0" i="1" smtClean="0">
                                        <a:latin typeface="Cambria Math" panose="02040503050406030204" pitchFamily="18" charset="0"/>
                                      </a:rPr>
                                    </m:ctrlPr>
                                  </m:dPr>
                                  <m:e>
                                    <m:sSub>
                                      <m:sSubPr>
                                        <m:ctrlPr>
                                          <a:rPr lang="en-US" sz="3200" i="1">
                                            <a:latin typeface="Cambria Math" panose="02040503050406030204" pitchFamily="18" charset="0"/>
                                          </a:rPr>
                                        </m:ctrlPr>
                                      </m:sSubPr>
                                      <m:e>
                                        <m:r>
                                          <a:rPr lang="en-US" sz="3200" i="1">
                                            <a:latin typeface="Cambria Math" charset="0"/>
                                          </a:rPr>
                                          <m:t>𝑌</m:t>
                                        </m:r>
                                      </m:e>
                                      <m:sub>
                                        <m:r>
                                          <a:rPr lang="en-US" sz="3200" i="1">
                                            <a:latin typeface="Cambria Math" charset="0"/>
                                          </a:rPr>
                                          <m:t>𝑖</m:t>
                                        </m:r>
                                      </m:sub>
                                    </m:sSub>
                                    <m:r>
                                      <a:rPr lang="en-US" sz="3200" i="1">
                                        <a:latin typeface="Cambria Math" charset="0"/>
                                      </a:rPr>
                                      <m:t>−</m:t>
                                    </m:r>
                                    <m:acc>
                                      <m:accPr>
                                        <m:chr m:val="̅"/>
                                        <m:ctrlPr>
                                          <a:rPr lang="en-US" sz="3200" i="1">
                                            <a:latin typeface="Cambria Math" panose="02040503050406030204" pitchFamily="18" charset="0"/>
                                          </a:rPr>
                                        </m:ctrlPr>
                                      </m:accPr>
                                      <m:e>
                                        <m:r>
                                          <a:rPr lang="en-US" sz="3200" i="1">
                                            <a:latin typeface="Cambria Math" charset="0"/>
                                          </a:rPr>
                                          <m:t>𝑌</m:t>
                                        </m:r>
                                      </m:e>
                                    </m:acc>
                                  </m:e>
                                </m:d>
                              </m:e>
                              <m:sup>
                                <m:r>
                                  <a:rPr lang="en-US" sz="3200" b="0" i="1" smtClean="0">
                                    <a:latin typeface="Cambria Math" charset="0"/>
                                  </a:rPr>
                                  <m:t>2</m:t>
                                </m:r>
                              </m:sup>
                            </m:sSup>
                          </m:e>
                        </m:nary>
                      </m:num>
                      <m:den>
                        <m:r>
                          <a:rPr lang="en-US" sz="3200" b="0" i="1" smtClean="0">
                            <a:latin typeface="Cambria Math" charset="0"/>
                          </a:rPr>
                          <m:t>𝑛</m:t>
                        </m:r>
                        <m:r>
                          <a:rPr lang="en-US" sz="3200" b="0" i="1" smtClean="0">
                            <a:latin typeface="Cambria Math" charset="0"/>
                          </a:rPr>
                          <m:t>−1</m:t>
                        </m:r>
                      </m:den>
                    </m:f>
                  </m:oMath>
                </a14:m>
                <a:endParaRPr lang="en-US" sz="3200" dirty="0"/>
              </a:p>
              <a:p>
                <a:br>
                  <a:rPr lang="en-US" sz="3200" dirty="0"/>
                </a:br>
                <a:endParaRPr lang="en-US" sz="3200" dirty="0"/>
              </a:p>
            </p:txBody>
          </p:sp>
        </mc:Choice>
        <mc:Fallback xmlns="">
          <p:sp>
            <p:nvSpPr>
              <p:cNvPr id="6" name="Rectangle 5"/>
              <p:cNvSpPr>
                <a:spLocks noRot="1" noChangeAspect="1" noMove="1" noResize="1" noEditPoints="1" noAdjustHandles="1" noChangeArrowheads="1" noChangeShapeType="1" noTextEdit="1"/>
              </p:cNvSpPr>
              <p:nvPr/>
            </p:nvSpPr>
            <p:spPr>
              <a:xfrm>
                <a:off x="242170" y="1086291"/>
                <a:ext cx="11519770" cy="4173002"/>
              </a:xfrm>
              <a:prstGeom prst="rect">
                <a:avLst/>
              </a:prstGeom>
              <a:blipFill rotWithShape="0">
                <a:blip r:embed="rId2"/>
                <a:stretch>
                  <a:fillRect l="-1376"/>
                </a:stretch>
              </a:blipFill>
            </p:spPr>
            <p:txBody>
              <a:bodyPr/>
              <a:lstStyle/>
              <a:p>
                <a:r>
                  <a:rPr lang="en-US">
                    <a:noFill/>
                  </a:rPr>
                  <a:t> </a:t>
                </a:r>
              </a:p>
            </p:txBody>
          </p:sp>
        </mc:Fallback>
      </mc:AlternateContent>
    </p:spTree>
    <p:extLst>
      <p:ext uri="{BB962C8B-B14F-4D97-AF65-F5344CB8AC3E}">
        <p14:creationId xmlns:p14="http://schemas.microsoft.com/office/powerpoint/2010/main" val="200235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Installing R and </a:t>
            </a:r>
            <a:r>
              <a:rPr lang="en-US" b="1" dirty="0" err="1">
                <a:solidFill>
                  <a:schemeClr val="bg1"/>
                </a:solidFill>
              </a:rPr>
              <a:t>RStudio</a:t>
            </a:r>
            <a:endParaRPr lang="en-US" b="1" dirty="0">
              <a:solidFill>
                <a:schemeClr val="bg1"/>
              </a:solidFill>
            </a:endParaRPr>
          </a:p>
        </p:txBody>
      </p:sp>
      <p:sp>
        <p:nvSpPr>
          <p:cNvPr id="6" name="Rectangle 5"/>
          <p:cNvSpPr/>
          <p:nvPr/>
        </p:nvSpPr>
        <p:spPr>
          <a:xfrm>
            <a:off x="242170" y="1086291"/>
            <a:ext cx="11519770" cy="5693866"/>
          </a:xfrm>
          <a:prstGeom prst="rect">
            <a:avLst/>
          </a:prstGeom>
        </p:spPr>
        <p:txBody>
          <a:bodyPr wrap="square">
            <a:spAutoFit/>
          </a:bodyPr>
          <a:lstStyle/>
          <a:p>
            <a:pPr fontAlgn="base"/>
            <a:r>
              <a:rPr lang="en-US" sz="2800" b="1" dirty="0"/>
              <a:t>Installing R</a:t>
            </a:r>
            <a:endParaRPr lang="en-US" sz="2800" dirty="0"/>
          </a:p>
          <a:p>
            <a:pPr marL="514350" indent="-514350" fontAlgn="base">
              <a:buFont typeface="+mj-lt"/>
              <a:buAutoNum type="arabicPeriod"/>
            </a:pPr>
            <a:r>
              <a:rPr lang="en-US" sz="2800" dirty="0"/>
              <a:t>Go to the </a:t>
            </a:r>
            <a:r>
              <a:rPr lang="en-US" sz="2800" dirty="0">
                <a:hlinkClick r:id="rId2"/>
              </a:rPr>
              <a:t>R homepage</a:t>
            </a:r>
            <a:r>
              <a:rPr lang="en-US" sz="2800" dirty="0"/>
              <a:t> and click download R.</a:t>
            </a:r>
          </a:p>
          <a:p>
            <a:pPr marL="514350" indent="-514350" fontAlgn="base">
              <a:buFont typeface="+mj-lt"/>
              <a:buAutoNum type="arabicPeriod"/>
            </a:pPr>
            <a:r>
              <a:rPr lang="en-US" sz="2800" dirty="0"/>
              <a:t>Pick a mirror that is in Texas or at least in the United States.</a:t>
            </a:r>
          </a:p>
          <a:p>
            <a:pPr marL="514350" indent="-514350" fontAlgn="base">
              <a:buFont typeface="+mj-lt"/>
              <a:buAutoNum type="arabicPeriod"/>
            </a:pPr>
            <a:r>
              <a:rPr lang="en-US" sz="2800" dirty="0"/>
              <a:t>Select the correct version for your system and follow the prompts.</a:t>
            </a:r>
          </a:p>
          <a:p>
            <a:pPr fontAlgn="base"/>
            <a:endParaRPr lang="en-US" sz="2800" b="1" dirty="0"/>
          </a:p>
          <a:p>
            <a:pPr fontAlgn="base"/>
            <a:r>
              <a:rPr lang="en-US" sz="2800" b="1" dirty="0"/>
              <a:t>Installing </a:t>
            </a:r>
            <a:r>
              <a:rPr lang="en-US" sz="2800" b="1" dirty="0" err="1"/>
              <a:t>Rstudio</a:t>
            </a:r>
            <a:endParaRPr lang="en-US" sz="2800" dirty="0"/>
          </a:p>
          <a:p>
            <a:pPr marL="514350" indent="-514350" fontAlgn="base">
              <a:buFont typeface="+mj-lt"/>
              <a:buAutoNum type="arabicPeriod"/>
            </a:pPr>
            <a:r>
              <a:rPr lang="en-US" sz="2800" dirty="0"/>
              <a:t>Go to the </a:t>
            </a:r>
            <a:r>
              <a:rPr lang="en-US" sz="2800" dirty="0">
                <a:hlinkClick r:id="rId3"/>
              </a:rPr>
              <a:t>RStudio homepage</a:t>
            </a:r>
            <a:r>
              <a:rPr lang="en-US" sz="2800" dirty="0"/>
              <a:t> and click on the download link below the free version of </a:t>
            </a:r>
            <a:r>
              <a:rPr lang="en-US" sz="2800" dirty="0" err="1"/>
              <a:t>RStudio</a:t>
            </a:r>
            <a:r>
              <a:rPr lang="en-US" sz="2800" dirty="0"/>
              <a:t> Desktop.</a:t>
            </a:r>
          </a:p>
          <a:p>
            <a:pPr marL="514350" indent="-514350" fontAlgn="base">
              <a:buFont typeface="+mj-lt"/>
              <a:buAutoNum type="arabicPeriod"/>
            </a:pPr>
            <a:r>
              <a:rPr lang="en-US" sz="2800" dirty="0"/>
              <a:t>Select the correct version for your system and follow the prompts.</a:t>
            </a:r>
          </a:p>
          <a:p>
            <a:pPr marL="514350" indent="-514350" fontAlgn="base">
              <a:buFont typeface="+mj-lt"/>
              <a:buAutoNum type="arabicPeriod"/>
            </a:pPr>
            <a:endParaRPr lang="en-US" sz="2800" dirty="0"/>
          </a:p>
          <a:p>
            <a:pPr fontAlgn="base"/>
            <a:r>
              <a:rPr lang="en-US" sz="2800" b="1" dirty="0"/>
              <a:t>How you will be learning</a:t>
            </a:r>
          </a:p>
          <a:p>
            <a:pPr marL="514350" indent="-514350" fontAlgn="base">
              <a:buFont typeface="+mj-lt"/>
              <a:buAutoNum type="arabicPeriod"/>
            </a:pPr>
            <a:r>
              <a:rPr lang="en-US" sz="2800" dirty="0"/>
              <a:t>I will code live in front of you, I will have some days times that we set aside extra time for help. HOMEWORK!</a:t>
            </a:r>
          </a:p>
        </p:txBody>
      </p:sp>
      <p:sp>
        <p:nvSpPr>
          <p:cNvPr id="3" name="Slide Number Placeholder 2">
            <a:extLst>
              <a:ext uri="{FF2B5EF4-FFF2-40B4-BE49-F238E27FC236}">
                <a16:creationId xmlns:a16="http://schemas.microsoft.com/office/drawing/2014/main" id="{A35AC09E-CD0D-CFDB-DB7C-2CB17E61F93F}"/>
              </a:ext>
            </a:extLst>
          </p:cNvPr>
          <p:cNvSpPr>
            <a:spLocks noGrp="1"/>
          </p:cNvSpPr>
          <p:nvPr>
            <p:ph type="sldNum" sz="quarter" idx="12"/>
          </p:nvPr>
        </p:nvSpPr>
        <p:spPr/>
        <p:txBody>
          <a:bodyPr/>
          <a:lstStyle/>
          <a:p>
            <a:fld id="{3B9F2244-9A50-AE4D-AE61-8B44ECB34D6B}" type="slidenum">
              <a:rPr lang="en-US" smtClean="0"/>
              <a:t>79</a:t>
            </a:fld>
            <a:endParaRPr lang="en-US"/>
          </a:p>
        </p:txBody>
      </p:sp>
    </p:spTree>
    <p:extLst>
      <p:ext uri="{BB962C8B-B14F-4D97-AF65-F5344CB8AC3E}">
        <p14:creationId xmlns:p14="http://schemas.microsoft.com/office/powerpoint/2010/main" val="1688892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24BEFE3-B670-579C-178A-054D10AE3E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1CCB39-E197-7CAC-5E6F-DF4DE9101524}"/>
              </a:ext>
            </a:extLst>
          </p:cNvPr>
          <p:cNvSpPr>
            <a:spLocks noGrp="1"/>
          </p:cNvSpPr>
          <p:nvPr>
            <p:ph type="title"/>
          </p:nvPr>
        </p:nvSpPr>
        <p:spPr>
          <a:xfrm>
            <a:off x="0" y="0"/>
            <a:ext cx="12192000" cy="935915"/>
          </a:xfrm>
          <a:solidFill>
            <a:schemeClr val="tx1"/>
          </a:solidFill>
        </p:spPr>
        <p:txBody>
          <a:bodyPr/>
          <a:lstStyle/>
          <a:p>
            <a:pPr algn="ctr"/>
            <a:r>
              <a:rPr lang="en-US" b="1" dirty="0">
                <a:solidFill>
                  <a:schemeClr val="bg1"/>
                </a:solidFill>
              </a:rPr>
              <a:t>Lets Do Something Different This Semester</a:t>
            </a:r>
          </a:p>
        </p:txBody>
      </p:sp>
      <p:sp>
        <p:nvSpPr>
          <p:cNvPr id="7" name="Slide Number Placeholder 6">
            <a:extLst>
              <a:ext uri="{FF2B5EF4-FFF2-40B4-BE49-F238E27FC236}">
                <a16:creationId xmlns:a16="http://schemas.microsoft.com/office/drawing/2014/main" id="{D2456813-5ED8-8E2D-9D57-6481B7DAF827}"/>
              </a:ext>
            </a:extLst>
          </p:cNvPr>
          <p:cNvSpPr>
            <a:spLocks noGrp="1"/>
          </p:cNvSpPr>
          <p:nvPr>
            <p:ph type="sldNum" sz="quarter" idx="12"/>
          </p:nvPr>
        </p:nvSpPr>
        <p:spPr/>
        <p:txBody>
          <a:bodyPr/>
          <a:lstStyle/>
          <a:p>
            <a:fld id="{3B9F2244-9A50-AE4D-AE61-8B44ECB34D6B}" type="slidenum">
              <a:rPr lang="en-US" sz="1400" b="1" smtClean="0">
                <a:solidFill>
                  <a:schemeClr val="tx1">
                    <a:lumMod val="65000"/>
                    <a:lumOff val="35000"/>
                  </a:schemeClr>
                </a:solidFill>
              </a:rPr>
              <a:t>8</a:t>
            </a:fld>
            <a:endParaRPr lang="en-US" b="1" dirty="0">
              <a:solidFill>
                <a:schemeClr val="tx1">
                  <a:lumMod val="65000"/>
                  <a:lumOff val="35000"/>
                </a:schemeClr>
              </a:solidFill>
            </a:endParaRPr>
          </a:p>
        </p:txBody>
      </p:sp>
      <p:sp>
        <p:nvSpPr>
          <p:cNvPr id="5" name="TextBox 4">
            <a:extLst>
              <a:ext uri="{FF2B5EF4-FFF2-40B4-BE49-F238E27FC236}">
                <a16:creationId xmlns:a16="http://schemas.microsoft.com/office/drawing/2014/main" id="{7DE812F0-10D6-AD3F-B54B-1BB660F6E38E}"/>
              </a:ext>
            </a:extLst>
          </p:cNvPr>
          <p:cNvSpPr txBox="1"/>
          <p:nvPr/>
        </p:nvSpPr>
        <p:spPr>
          <a:xfrm>
            <a:off x="546143" y="1475057"/>
            <a:ext cx="11282691" cy="2800767"/>
          </a:xfrm>
          <a:prstGeom prst="rect">
            <a:avLst/>
          </a:prstGeom>
          <a:noFill/>
        </p:spPr>
        <p:txBody>
          <a:bodyPr wrap="square" rtlCol="0">
            <a:spAutoFit/>
          </a:bodyPr>
          <a:lstStyle/>
          <a:p>
            <a:r>
              <a:rPr lang="en-US" sz="4400" b="1" dirty="0"/>
              <a:t>Let's use generative AI from day one on all assignments you want. In fact, we will have assignments and lectures helping you use them better.</a:t>
            </a:r>
          </a:p>
        </p:txBody>
      </p:sp>
      <p:sp>
        <p:nvSpPr>
          <p:cNvPr id="3" name="TextBox 2">
            <a:extLst>
              <a:ext uri="{FF2B5EF4-FFF2-40B4-BE49-F238E27FC236}">
                <a16:creationId xmlns:a16="http://schemas.microsoft.com/office/drawing/2014/main" id="{AE53E68B-55AB-15CC-FF7D-AFB3FD4E3674}"/>
              </a:ext>
            </a:extLst>
          </p:cNvPr>
          <p:cNvSpPr txBox="1"/>
          <p:nvPr/>
        </p:nvSpPr>
        <p:spPr>
          <a:xfrm>
            <a:off x="454654" y="4653686"/>
            <a:ext cx="11282691" cy="584775"/>
          </a:xfrm>
          <a:prstGeom prst="rect">
            <a:avLst/>
          </a:prstGeom>
          <a:noFill/>
        </p:spPr>
        <p:txBody>
          <a:bodyPr wrap="square" rtlCol="0">
            <a:spAutoFit/>
          </a:bodyPr>
          <a:lstStyle/>
          <a:p>
            <a:r>
              <a:rPr lang="en-US" sz="3200" b="1" dirty="0"/>
              <a:t>Website: </a:t>
            </a:r>
            <a:r>
              <a:rPr lang="en-US" sz="3200" b="1" dirty="0">
                <a:hlinkClick r:id="rId3"/>
              </a:rPr>
              <a:t>coleoguy.github.io/subpages/expdes.html </a:t>
            </a:r>
            <a:endParaRPr lang="en-US" sz="3200" b="1" dirty="0"/>
          </a:p>
        </p:txBody>
      </p:sp>
    </p:spTree>
    <p:extLst>
      <p:ext uri="{BB962C8B-B14F-4D97-AF65-F5344CB8AC3E}">
        <p14:creationId xmlns:p14="http://schemas.microsoft.com/office/powerpoint/2010/main" val="36430292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5915"/>
          </a:xfrm>
          <a:solidFill>
            <a:schemeClr val="tx1"/>
          </a:solidFill>
        </p:spPr>
        <p:txBody>
          <a:bodyPr>
            <a:normAutofit/>
          </a:bodyPr>
          <a:lstStyle/>
          <a:p>
            <a:pPr algn="ctr"/>
            <a:r>
              <a:rPr lang="en-US" b="1" dirty="0">
                <a:solidFill>
                  <a:schemeClr val="bg1"/>
                </a:solidFill>
              </a:rPr>
              <a:t>Basics of R</a:t>
            </a:r>
          </a:p>
        </p:txBody>
      </p:sp>
      <p:sp>
        <p:nvSpPr>
          <p:cNvPr id="6" name="Rectangle 5"/>
          <p:cNvSpPr/>
          <p:nvPr/>
        </p:nvSpPr>
        <p:spPr>
          <a:xfrm>
            <a:off x="242170" y="1086291"/>
            <a:ext cx="11519770" cy="584775"/>
          </a:xfrm>
          <a:prstGeom prst="rect">
            <a:avLst/>
          </a:prstGeom>
        </p:spPr>
        <p:txBody>
          <a:bodyPr wrap="square">
            <a:spAutoFit/>
          </a:bodyPr>
          <a:lstStyle/>
          <a:p>
            <a:pPr marL="514350" indent="-514350" fontAlgn="base">
              <a:buFont typeface="+mj-lt"/>
              <a:buAutoNum type="arabicPeriod"/>
            </a:pPr>
            <a:r>
              <a:rPr lang="en-US" sz="3200" dirty="0"/>
              <a:t>Demo R</a:t>
            </a:r>
            <a:endParaRPr lang="en-US" sz="3200" dirty="0">
              <a:solidFill>
                <a:srgbClr val="C00000"/>
              </a:solidFill>
            </a:endParaRPr>
          </a:p>
        </p:txBody>
      </p:sp>
      <p:sp>
        <p:nvSpPr>
          <p:cNvPr id="3" name="TextBox 2">
            <a:extLst>
              <a:ext uri="{FF2B5EF4-FFF2-40B4-BE49-F238E27FC236}">
                <a16:creationId xmlns:a16="http://schemas.microsoft.com/office/drawing/2014/main" id="{EA5370BC-2F40-B04A-9D53-A69486845990}"/>
              </a:ext>
            </a:extLst>
          </p:cNvPr>
          <p:cNvSpPr txBox="1"/>
          <p:nvPr/>
        </p:nvSpPr>
        <p:spPr>
          <a:xfrm>
            <a:off x="117231" y="1746742"/>
            <a:ext cx="1992634" cy="4524315"/>
          </a:xfrm>
          <a:prstGeom prst="rect">
            <a:avLst/>
          </a:prstGeom>
          <a:noFill/>
        </p:spPr>
        <p:txBody>
          <a:bodyPr wrap="square" rtlCol="0">
            <a:spAutoFit/>
          </a:bodyPr>
          <a:lstStyle/>
          <a:p>
            <a:r>
              <a:rPr lang="en-US" b="1" dirty="0"/>
              <a:t>Data structures</a:t>
            </a:r>
          </a:p>
          <a:p>
            <a:pPr marL="285750" indent="-285750">
              <a:buFont typeface="Arial" panose="020B0604020202020204" pitchFamily="34" charset="0"/>
              <a:buChar char="•"/>
            </a:pPr>
            <a:r>
              <a:rPr lang="en-US" dirty="0"/>
              <a:t>vector</a:t>
            </a:r>
          </a:p>
          <a:p>
            <a:pPr marL="285750" indent="-285750">
              <a:buFont typeface="Arial" panose="020B0604020202020204" pitchFamily="34" charset="0"/>
              <a:buChar char="•"/>
            </a:pPr>
            <a:r>
              <a:rPr lang="en-US" dirty="0"/>
              <a:t>matrix</a:t>
            </a:r>
          </a:p>
          <a:p>
            <a:pPr marL="285750" indent="-285750">
              <a:buFont typeface="Arial" panose="020B0604020202020204" pitchFamily="34" charset="0"/>
              <a:buChar char="•"/>
            </a:pPr>
            <a:r>
              <a:rPr lang="en-US" dirty="0" err="1"/>
              <a:t>dataframe</a:t>
            </a:r>
            <a:endParaRPr lang="en-US" dirty="0"/>
          </a:p>
          <a:p>
            <a:pPr marL="285750" indent="-285750">
              <a:buFont typeface="Arial" panose="020B0604020202020204" pitchFamily="34" charset="0"/>
              <a:buChar char="•"/>
            </a:pPr>
            <a:r>
              <a:rPr lang="en-US" dirty="0"/>
              <a:t>list</a:t>
            </a:r>
          </a:p>
          <a:p>
            <a:endParaRPr lang="en-US" dirty="0"/>
          </a:p>
          <a:p>
            <a:r>
              <a:rPr lang="en-US" b="1" dirty="0"/>
              <a:t>Data types</a:t>
            </a:r>
          </a:p>
          <a:p>
            <a:pPr marL="285750" indent="-285750">
              <a:buFont typeface="Arial" panose="020B0604020202020204" pitchFamily="34" charset="0"/>
              <a:buChar char="•"/>
            </a:pPr>
            <a:r>
              <a:rPr lang="en-US" dirty="0"/>
              <a:t>numeric</a:t>
            </a:r>
          </a:p>
          <a:p>
            <a:pPr marL="285750" indent="-285750">
              <a:buFont typeface="Arial" panose="020B0604020202020204" pitchFamily="34" charset="0"/>
              <a:buChar char="•"/>
            </a:pPr>
            <a:r>
              <a:rPr lang="en-US" dirty="0"/>
              <a:t>character</a:t>
            </a:r>
          </a:p>
          <a:p>
            <a:pPr marL="285750" indent="-285750">
              <a:buFont typeface="Arial" panose="020B0604020202020204" pitchFamily="34" charset="0"/>
              <a:buChar char="•"/>
            </a:pPr>
            <a:r>
              <a:rPr lang="en-US" dirty="0"/>
              <a:t>logical</a:t>
            </a:r>
          </a:p>
          <a:p>
            <a:pPr marL="285750" indent="-285750">
              <a:buFont typeface="Arial" panose="020B0604020202020204" pitchFamily="34" charset="0"/>
              <a:buChar char="•"/>
            </a:pPr>
            <a:r>
              <a:rPr lang="en-US" dirty="0"/>
              <a:t>factor</a:t>
            </a:r>
          </a:p>
          <a:p>
            <a:endParaRPr lang="en-US" dirty="0"/>
          </a:p>
          <a:p>
            <a:r>
              <a:rPr lang="en-US" b="1" dirty="0"/>
              <a:t>Control elements</a:t>
            </a:r>
          </a:p>
          <a:p>
            <a:pPr marL="285750" indent="-285750">
              <a:buFont typeface="Arial" panose="020B0604020202020204" pitchFamily="34" charset="0"/>
              <a:buChar char="•"/>
            </a:pPr>
            <a:r>
              <a:rPr lang="en-US" dirty="0"/>
              <a:t>for</a:t>
            </a:r>
          </a:p>
          <a:p>
            <a:pPr marL="285750" indent="-285750">
              <a:buFont typeface="Arial" panose="020B0604020202020204" pitchFamily="34" charset="0"/>
              <a:buChar char="•"/>
            </a:pPr>
            <a:r>
              <a:rPr lang="en-US" dirty="0"/>
              <a:t>if</a:t>
            </a:r>
          </a:p>
          <a:p>
            <a:pPr marL="285750" indent="-285750">
              <a:buFont typeface="Arial" panose="020B0604020202020204" pitchFamily="34" charset="0"/>
              <a:buChar char="•"/>
            </a:pPr>
            <a:r>
              <a:rPr lang="en-US" dirty="0"/>
              <a:t>while</a:t>
            </a:r>
          </a:p>
        </p:txBody>
      </p:sp>
      <p:sp>
        <p:nvSpPr>
          <p:cNvPr id="4" name="Rectangle 3">
            <a:extLst>
              <a:ext uri="{FF2B5EF4-FFF2-40B4-BE49-F238E27FC236}">
                <a16:creationId xmlns:a16="http://schemas.microsoft.com/office/drawing/2014/main" id="{A62A0382-28E6-074C-9878-AAF3EDFEB9C9}"/>
              </a:ext>
            </a:extLst>
          </p:cNvPr>
          <p:cNvSpPr/>
          <p:nvPr/>
        </p:nvSpPr>
        <p:spPr>
          <a:xfrm>
            <a:off x="2182950" y="1767967"/>
            <a:ext cx="2836985" cy="5355312"/>
          </a:xfrm>
          <a:prstGeom prst="rect">
            <a:avLst/>
          </a:prstGeom>
        </p:spPr>
        <p:txBody>
          <a:bodyPr wrap="square">
            <a:spAutoFit/>
          </a:bodyPr>
          <a:lstStyle/>
          <a:p>
            <a:r>
              <a:rPr lang="en-US" b="1" dirty="0"/>
              <a:t>Common functions</a:t>
            </a:r>
          </a:p>
          <a:p>
            <a:pPr marL="285750" indent="-285750">
              <a:buFont typeface="Arial" panose="020B0604020202020204" pitchFamily="34" charset="0"/>
              <a:buChar char="•"/>
            </a:pPr>
            <a:r>
              <a:rPr lang="en-US" dirty="0"/>
              <a:t>c</a:t>
            </a:r>
          </a:p>
          <a:p>
            <a:pPr marL="285750" indent="-285750">
              <a:buFont typeface="Arial" panose="020B0604020202020204" pitchFamily="34" charset="0"/>
              <a:buChar char="•"/>
            </a:pPr>
            <a:r>
              <a:rPr lang="en-US" dirty="0"/>
              <a:t>matrix</a:t>
            </a:r>
          </a:p>
          <a:p>
            <a:pPr marL="285750" indent="-285750">
              <a:buFont typeface="Arial" panose="020B0604020202020204" pitchFamily="34" charset="0"/>
              <a:buChar char="•"/>
            </a:pPr>
            <a:r>
              <a:rPr lang="en-US" dirty="0"/>
              <a:t>list</a:t>
            </a:r>
          </a:p>
          <a:p>
            <a:pPr marL="285750" indent="-285750">
              <a:buFont typeface="Arial" panose="020B0604020202020204" pitchFamily="34" charset="0"/>
              <a:buChar char="•"/>
            </a:pPr>
            <a:r>
              <a:rPr lang="en-US" dirty="0"/>
              <a:t>sum</a:t>
            </a:r>
          </a:p>
          <a:p>
            <a:pPr marL="285750" indent="-285750">
              <a:buFont typeface="Arial" panose="020B0604020202020204" pitchFamily="34" charset="0"/>
              <a:buChar char="•"/>
            </a:pPr>
            <a:r>
              <a:rPr lang="en-US" dirty="0"/>
              <a:t>mean</a:t>
            </a:r>
          </a:p>
          <a:p>
            <a:pPr marL="285750" indent="-285750">
              <a:buFont typeface="Arial" panose="020B0604020202020204" pitchFamily="34" charset="0"/>
              <a:buChar char="•"/>
            </a:pPr>
            <a:r>
              <a:rPr lang="en-US" dirty="0" err="1"/>
              <a:t>sd</a:t>
            </a:r>
            <a:endParaRPr lang="en-US" dirty="0"/>
          </a:p>
          <a:p>
            <a:pPr marL="285750" indent="-285750">
              <a:buFont typeface="Arial" panose="020B0604020202020204" pitchFamily="34" charset="0"/>
              <a:buChar char="•"/>
            </a:pPr>
            <a:r>
              <a:rPr lang="en-US" dirty="0"/>
              <a:t>sqrt</a:t>
            </a:r>
          </a:p>
          <a:p>
            <a:pPr marL="285750" indent="-285750">
              <a:buFont typeface="Arial" panose="020B0604020202020204" pitchFamily="34" charset="0"/>
              <a:buChar char="•"/>
            </a:pPr>
            <a:r>
              <a:rPr lang="en-US" dirty="0"/>
              <a:t>abs</a:t>
            </a:r>
          </a:p>
          <a:p>
            <a:pPr marL="285750" indent="-285750">
              <a:buFont typeface="Arial" panose="020B0604020202020204" pitchFamily="34" charset="0"/>
              <a:buChar char="•"/>
            </a:pPr>
            <a:r>
              <a:rPr lang="en-US" dirty="0"/>
              <a:t>paste</a:t>
            </a:r>
          </a:p>
          <a:p>
            <a:pPr marL="285750" indent="-285750">
              <a:buFont typeface="Arial" panose="020B0604020202020204" pitchFamily="34" charset="0"/>
              <a:buChar char="•"/>
            </a:pPr>
            <a:r>
              <a:rPr lang="en-US" dirty="0" err="1"/>
              <a:t>rnorm</a:t>
            </a:r>
            <a:endParaRPr lang="en-US" dirty="0"/>
          </a:p>
          <a:p>
            <a:pPr marL="285750" indent="-285750">
              <a:buFont typeface="Arial" panose="020B0604020202020204" pitchFamily="34" charset="0"/>
              <a:buChar char="•"/>
            </a:pPr>
            <a:r>
              <a:rPr lang="en-US" dirty="0" err="1"/>
              <a:t>rbinom</a:t>
            </a:r>
            <a:endParaRPr lang="en-US" dirty="0"/>
          </a:p>
          <a:p>
            <a:pPr marL="285750" indent="-285750">
              <a:buFont typeface="Arial" panose="020B0604020202020204" pitchFamily="34" charset="0"/>
              <a:buChar char="•"/>
            </a:pPr>
            <a:r>
              <a:rPr lang="en-US" dirty="0" err="1"/>
              <a:t>rexp</a:t>
            </a:r>
            <a:endParaRPr lang="en-US" dirty="0"/>
          </a:p>
          <a:p>
            <a:pPr marL="285750" indent="-285750">
              <a:buFont typeface="Arial" panose="020B0604020202020204" pitchFamily="34" charset="0"/>
              <a:buChar char="•"/>
            </a:pPr>
            <a:r>
              <a:rPr lang="en-US" dirty="0"/>
              <a:t>sample</a:t>
            </a:r>
          </a:p>
          <a:p>
            <a:pPr marL="285750" indent="-285750">
              <a:buFont typeface="Arial" panose="020B0604020202020204" pitchFamily="34" charset="0"/>
              <a:buChar char="•"/>
            </a:pPr>
            <a:r>
              <a:rPr lang="en-US" dirty="0"/>
              <a:t>rep</a:t>
            </a:r>
          </a:p>
          <a:p>
            <a:pPr marL="285750" indent="-285750">
              <a:buFont typeface="Arial" panose="020B0604020202020204" pitchFamily="34" charset="0"/>
              <a:buChar char="•"/>
            </a:pPr>
            <a:r>
              <a:rPr lang="en-US" dirty="0"/>
              <a:t>data</a:t>
            </a:r>
          </a:p>
          <a:p>
            <a:pPr marL="285750" indent="-285750">
              <a:buFont typeface="Arial" panose="020B0604020202020204" pitchFamily="34" charset="0"/>
              <a:buChar char="•"/>
            </a:pPr>
            <a:r>
              <a:rPr lang="en-US" dirty="0"/>
              <a:t>Help</a:t>
            </a:r>
          </a:p>
          <a:p>
            <a:pPr marL="285750" indent="-285750">
              <a:buFont typeface="Arial" panose="020B0604020202020204" pitchFamily="34" charset="0"/>
              <a:buChar char="•"/>
            </a:pPr>
            <a:r>
              <a:rPr lang="en-US" dirty="0"/>
              <a:t>which</a:t>
            </a:r>
          </a:p>
          <a:p>
            <a:pPr marL="285750" indent="-285750">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52587008-1256-034B-950B-DDB507EE93B2}"/>
              </a:ext>
            </a:extLst>
          </p:cNvPr>
          <p:cNvSpPr/>
          <p:nvPr/>
        </p:nvSpPr>
        <p:spPr>
          <a:xfrm>
            <a:off x="4255316" y="1777472"/>
            <a:ext cx="3493477" cy="4524315"/>
          </a:xfrm>
          <a:prstGeom prst="rect">
            <a:avLst/>
          </a:prstGeom>
        </p:spPr>
        <p:txBody>
          <a:bodyPr wrap="square">
            <a:spAutoFit/>
          </a:bodyPr>
          <a:lstStyle/>
          <a:p>
            <a:r>
              <a:rPr lang="en-US" b="1" dirty="0"/>
              <a:t>Basic base R plotting functions</a:t>
            </a:r>
          </a:p>
          <a:p>
            <a:pPr marL="285750" indent="-285750">
              <a:buFont typeface="Arial" panose="020B0604020202020204" pitchFamily="34" charset="0"/>
              <a:buChar char="•"/>
            </a:pPr>
            <a:r>
              <a:rPr lang="en-US" dirty="0"/>
              <a:t>hist</a:t>
            </a:r>
          </a:p>
          <a:p>
            <a:pPr marL="285750" indent="-285750">
              <a:buFont typeface="Arial" panose="020B0604020202020204" pitchFamily="34" charset="0"/>
              <a:buChar char="•"/>
            </a:pPr>
            <a:r>
              <a:rPr lang="en-US" dirty="0"/>
              <a:t>plot</a:t>
            </a:r>
          </a:p>
          <a:p>
            <a:pPr marL="285750" indent="-285750">
              <a:buFont typeface="Arial" panose="020B0604020202020204" pitchFamily="34" charset="0"/>
              <a:buChar char="•"/>
            </a:pPr>
            <a:r>
              <a:rPr lang="en-US" dirty="0"/>
              <a:t>density</a:t>
            </a:r>
          </a:p>
          <a:p>
            <a:pPr marL="285750" indent="-285750">
              <a:buFont typeface="Arial" panose="020B0604020202020204" pitchFamily="34" charset="0"/>
              <a:buChar char="•"/>
            </a:pPr>
            <a:r>
              <a:rPr lang="en-US" dirty="0" err="1"/>
              <a:t>abline</a:t>
            </a:r>
            <a:endParaRPr lang="en-US" dirty="0"/>
          </a:p>
          <a:p>
            <a:pPr marL="285750" indent="-285750">
              <a:buFont typeface="Arial" panose="020B0604020202020204" pitchFamily="34" charset="0"/>
              <a:buChar char="•"/>
            </a:pPr>
            <a:r>
              <a:rPr lang="en-US" dirty="0"/>
              <a:t>lines</a:t>
            </a:r>
          </a:p>
          <a:p>
            <a:pPr marL="285750" indent="-285750">
              <a:buFont typeface="Arial" panose="020B0604020202020204" pitchFamily="34" charset="0"/>
              <a:buChar char="•"/>
            </a:pPr>
            <a:endParaRPr lang="en-US" dirty="0"/>
          </a:p>
          <a:p>
            <a:r>
              <a:rPr lang="en-US" b="1" dirty="0"/>
              <a:t>Operators</a:t>
            </a:r>
          </a:p>
          <a:p>
            <a:pPr marL="285750" indent="-285750">
              <a:buFont typeface="Arial" panose="020B0604020202020204" pitchFamily="34" charset="0"/>
              <a:buChar char="•"/>
            </a:pPr>
            <a:r>
              <a:rPr lang="en-US" dirty="0"/>
              <a:t>&lt;-</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&gt;</a:t>
            </a:r>
          </a:p>
          <a:p>
            <a:pPr marL="285750" indent="-285750">
              <a:buFont typeface="Arial" panose="020B0604020202020204" pitchFamily="34" charset="0"/>
              <a:buChar char="•"/>
            </a:pPr>
            <a:r>
              <a:rPr lang="en-US" dirty="0"/>
              <a:t>&lt;</a:t>
            </a:r>
          </a:p>
          <a:p>
            <a:pPr marL="285750" indent="-285750">
              <a:buFont typeface="Arial" panose="020B0604020202020204" pitchFamily="34" charset="0"/>
              <a:buChar char="•"/>
            </a:pPr>
            <a:r>
              <a:rPr lang="en-US" dirty="0"/>
              <a:t>%in%</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  -  *  /  ^   %%</a:t>
            </a:r>
          </a:p>
        </p:txBody>
      </p:sp>
      <p:sp>
        <p:nvSpPr>
          <p:cNvPr id="7" name="TextBox 6">
            <a:extLst>
              <a:ext uri="{FF2B5EF4-FFF2-40B4-BE49-F238E27FC236}">
                <a16:creationId xmlns:a16="http://schemas.microsoft.com/office/drawing/2014/main" id="{B58D8B79-75AC-E746-9455-480AD8857459}"/>
              </a:ext>
            </a:extLst>
          </p:cNvPr>
          <p:cNvSpPr txBox="1"/>
          <p:nvPr/>
        </p:nvSpPr>
        <p:spPr>
          <a:xfrm>
            <a:off x="7429382" y="1346753"/>
            <a:ext cx="2869696" cy="1446550"/>
          </a:xfrm>
          <a:prstGeom prst="rect">
            <a:avLst/>
          </a:prstGeom>
          <a:noFill/>
          <a:ln>
            <a:solidFill>
              <a:schemeClr val="tx1"/>
            </a:solidFill>
          </a:ln>
        </p:spPr>
        <p:txBody>
          <a:bodyPr wrap="none" rtlCol="0">
            <a:spAutoFit/>
          </a:bodyPr>
          <a:lstStyle/>
          <a:p>
            <a:r>
              <a:rPr lang="en-US" dirty="0">
                <a:ea typeface="Arial Unicode MS" panose="020B0604020202020204" pitchFamily="34" charset="-128"/>
                <a:cs typeface="Courier New" panose="02070309020205020404" pitchFamily="49" charset="0"/>
              </a:rPr>
              <a:t>Practice</a:t>
            </a:r>
          </a:p>
          <a:p>
            <a:endParaRPr lang="en-US" sz="1400" b="1" dirty="0">
              <a:solidFill>
                <a:srgbClr val="C00000"/>
              </a:solidFill>
              <a:latin typeface="Courier New" panose="02070309020205020404" pitchFamily="49" charset="0"/>
              <a:ea typeface="Arial Unicode MS" panose="020B0604020202020204" pitchFamily="34" charset="-128"/>
              <a:cs typeface="Courier New" panose="02070309020205020404" pitchFamily="49" charset="0"/>
            </a:endParaRPr>
          </a:p>
          <a:p>
            <a:r>
              <a:rPr lang="en-US" sz="1400" b="1" dirty="0" err="1">
                <a:solidFill>
                  <a:srgbClr val="C00000"/>
                </a:solidFill>
                <a:latin typeface="Courier New" panose="02070309020205020404" pitchFamily="49" charset="0"/>
                <a:ea typeface="Arial Unicode MS" panose="020B0604020202020204" pitchFamily="34" charset="-128"/>
                <a:cs typeface="Courier New" panose="02070309020205020404" pitchFamily="49" charset="0"/>
              </a:rPr>
              <a:t>install.packages</a:t>
            </a:r>
            <a:r>
              <a:rPr lang="en-US" sz="1400" b="1" dirty="0">
                <a:solidFill>
                  <a:srgbClr val="C00000"/>
                </a:solidFill>
                <a:latin typeface="Courier New" panose="02070309020205020404" pitchFamily="49" charset="0"/>
                <a:ea typeface="Arial Unicode MS" panose="020B0604020202020204" pitchFamily="34" charset="-128"/>
                <a:cs typeface="Courier New" panose="02070309020205020404" pitchFamily="49" charset="0"/>
              </a:rPr>
              <a:t>(“swirl”)</a:t>
            </a:r>
          </a:p>
          <a:p>
            <a:r>
              <a:rPr lang="en-US" sz="1400" b="1" dirty="0">
                <a:solidFill>
                  <a:srgbClr val="C00000"/>
                </a:solidFill>
                <a:latin typeface="Courier New" panose="02070309020205020404" pitchFamily="49" charset="0"/>
                <a:ea typeface="Arial Unicode MS" panose="020B0604020202020204" pitchFamily="34" charset="-128"/>
                <a:cs typeface="Courier New" panose="02070309020205020404" pitchFamily="49" charset="0"/>
              </a:rPr>
              <a:t>library(“swirl”)</a:t>
            </a:r>
          </a:p>
          <a:p>
            <a:r>
              <a:rPr lang="en-US" sz="1400" b="1" dirty="0">
                <a:solidFill>
                  <a:srgbClr val="C00000"/>
                </a:solidFill>
                <a:latin typeface="Courier New" panose="02070309020205020404" pitchFamily="49" charset="0"/>
                <a:ea typeface="Arial Unicode MS" panose="020B0604020202020204" pitchFamily="34" charset="-128"/>
                <a:cs typeface="Courier New" panose="02070309020205020404" pitchFamily="49" charset="0"/>
              </a:rPr>
              <a:t>swirl()</a:t>
            </a:r>
          </a:p>
          <a:p>
            <a:endParaRPr lang="en-US" sz="1400" b="1" dirty="0">
              <a:solidFill>
                <a:srgbClr val="C00000"/>
              </a:solidFill>
              <a:latin typeface="Courier New" panose="02070309020205020404" pitchFamily="49" charset="0"/>
              <a:ea typeface="Arial Unicode MS" panose="020B0604020202020204" pitchFamily="34" charset="-128"/>
              <a:cs typeface="Courier New" panose="02070309020205020404" pitchFamily="49" charset="0"/>
            </a:endParaRPr>
          </a:p>
        </p:txBody>
      </p:sp>
      <p:sp>
        <p:nvSpPr>
          <p:cNvPr id="8" name="Slide Number Placeholder 7">
            <a:extLst>
              <a:ext uri="{FF2B5EF4-FFF2-40B4-BE49-F238E27FC236}">
                <a16:creationId xmlns:a16="http://schemas.microsoft.com/office/drawing/2014/main" id="{E271E599-B414-9DBE-7B91-667C5DBC1D94}"/>
              </a:ext>
            </a:extLst>
          </p:cNvPr>
          <p:cNvSpPr>
            <a:spLocks noGrp="1"/>
          </p:cNvSpPr>
          <p:nvPr>
            <p:ph type="sldNum" sz="quarter" idx="12"/>
          </p:nvPr>
        </p:nvSpPr>
        <p:spPr/>
        <p:txBody>
          <a:bodyPr/>
          <a:lstStyle/>
          <a:p>
            <a:fld id="{3B9F2244-9A50-AE4D-AE61-8B44ECB34D6B}" type="slidenum">
              <a:rPr lang="en-US" smtClean="0"/>
              <a:t>80</a:t>
            </a:fld>
            <a:endParaRPr lang="en-US"/>
          </a:p>
        </p:txBody>
      </p:sp>
    </p:spTree>
    <p:extLst>
      <p:ext uri="{BB962C8B-B14F-4D97-AF65-F5344CB8AC3E}">
        <p14:creationId xmlns:p14="http://schemas.microsoft.com/office/powerpoint/2010/main" val="6567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Why Now?</a:t>
            </a:r>
          </a:p>
        </p:txBody>
      </p:sp>
      <p:sp>
        <p:nvSpPr>
          <p:cNvPr id="3" name="Content Placeholder 2"/>
          <p:cNvSpPr>
            <a:spLocks noGrp="1"/>
          </p:cNvSpPr>
          <p:nvPr>
            <p:ph idx="1"/>
          </p:nvPr>
        </p:nvSpPr>
        <p:spPr/>
        <p:txBody>
          <a:bodyPr/>
          <a:lstStyle/>
          <a:p>
            <a:endParaRPr/>
          </a:p>
          <a:p>
            <a:r>
              <a:t>Generative AI is changing how science is done</a:t>
            </a:r>
          </a:p>
          <a:p>
            <a:r>
              <a:t>Biologists must adapt or risk falling behind</a:t>
            </a:r>
          </a:p>
          <a:p>
            <a:r>
              <a:t>This course prepares you to harness AI responsibly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18691</TotalTime>
  <Words>3452</Words>
  <Application>Microsoft Macintosh PowerPoint</Application>
  <PresentationFormat>Widescreen</PresentationFormat>
  <Paragraphs>600</Paragraphs>
  <Slides>80</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80</vt:i4>
      </vt:variant>
    </vt:vector>
  </HeadingPairs>
  <TitlesOfParts>
    <vt:vector size="89" baseType="lpstr">
      <vt:lpstr>Arial Unicode MS</vt:lpstr>
      <vt:lpstr>Arial</vt:lpstr>
      <vt:lpstr>Calibri</vt:lpstr>
      <vt:lpstr>Calibri Light</vt:lpstr>
      <vt:lpstr>Cambria Math</vt:lpstr>
      <vt:lpstr>Courier New</vt:lpstr>
      <vt:lpstr>inherit</vt:lpstr>
      <vt:lpstr>Roboto</vt:lpstr>
      <vt:lpstr>Office Theme</vt:lpstr>
      <vt:lpstr>Experimental Design Biology 683  Lecture 1   Heath Blackmon</vt:lpstr>
      <vt:lpstr>PowerPoint Presentation</vt:lpstr>
      <vt:lpstr>Me</vt:lpstr>
      <vt:lpstr>You all</vt:lpstr>
      <vt:lpstr>Discuss</vt:lpstr>
      <vt:lpstr>Discuss</vt:lpstr>
      <vt:lpstr>Discuss</vt:lpstr>
      <vt:lpstr>Lets Do Something Different This Semester</vt:lpstr>
      <vt:lpstr>Why Now?</vt:lpstr>
      <vt:lpstr>Why This Class is Different</vt:lpstr>
      <vt:lpstr>An Experiment in Teaching</vt:lpstr>
      <vt:lpstr>Your Role</vt:lpstr>
      <vt:lpstr>The AI Scientist</vt:lpstr>
      <vt:lpstr>How We’ll Use AI</vt:lpstr>
      <vt:lpstr>Limitations of AI in Science</vt:lpstr>
      <vt:lpstr>Limitations of AI in Science</vt:lpstr>
      <vt:lpstr>Assignments &amp; Exams</vt:lpstr>
      <vt:lpstr>Types of questions</vt:lpstr>
      <vt:lpstr>Grading Scale</vt:lpstr>
      <vt:lpstr>Expectations</vt:lpstr>
      <vt:lpstr>Keys to Success</vt:lpstr>
      <vt:lpstr>My New Objectives</vt:lpstr>
      <vt:lpstr>Today</vt:lpstr>
      <vt:lpstr>Pedagogy</vt:lpstr>
      <vt:lpstr>What I will offer</vt:lpstr>
      <vt:lpstr>My opinions</vt:lpstr>
      <vt:lpstr>My opinions</vt:lpstr>
      <vt:lpstr>Reproducibility crisis</vt:lpstr>
      <vt:lpstr>Solutions</vt:lpstr>
      <vt:lpstr>Why do biologists need statistics</vt:lpstr>
      <vt:lpstr>Experimental Design</vt:lpstr>
      <vt:lpstr>Why not just collaborate with a statistician or use AI</vt:lpstr>
      <vt:lpstr>My stats philosophy</vt:lpstr>
      <vt:lpstr>Why am I teaching this class?</vt:lpstr>
      <vt:lpstr>What is R</vt:lpstr>
      <vt:lpstr>Why use R</vt:lpstr>
      <vt:lpstr>Why use R</vt:lpstr>
      <vt:lpstr>Downsides of R</vt:lpstr>
      <vt:lpstr>Statistical Principles Biology 683  Heath Blackmon</vt:lpstr>
      <vt:lpstr>The Origin of Statistics</vt:lpstr>
      <vt:lpstr>The Origin of Statistics</vt:lpstr>
      <vt:lpstr>The disgraceful history of biostatistics</vt:lpstr>
      <vt:lpstr>Landscape of generative AI</vt:lpstr>
      <vt:lpstr>Large Language Models</vt:lpstr>
      <vt:lpstr>General Advice</vt:lpstr>
      <vt:lpstr>Rules for this class</vt:lpstr>
      <vt:lpstr>Rules outside this class</vt:lpstr>
      <vt:lpstr>For Future Classes</vt:lpstr>
      <vt:lpstr>This week</vt:lpstr>
      <vt:lpstr>Data</vt:lpstr>
      <vt:lpstr>Data</vt:lpstr>
      <vt:lpstr>Data</vt:lpstr>
      <vt:lpstr>Continuous vs Discrete</vt:lpstr>
      <vt:lpstr>Explanatory and Response Variables</vt:lpstr>
      <vt:lpstr>Sampling</vt:lpstr>
      <vt:lpstr>Populations and Samples</vt:lpstr>
      <vt:lpstr>Going from samples to populations</vt:lpstr>
      <vt:lpstr>Falling Cats</vt:lpstr>
      <vt:lpstr>What is the population?</vt:lpstr>
      <vt:lpstr>Sampling Considerations</vt:lpstr>
      <vt:lpstr>Random Sampling</vt:lpstr>
      <vt:lpstr>Hypotheses and P-values</vt:lpstr>
      <vt:lpstr>The Null Hypothesis </vt:lpstr>
      <vt:lpstr>Examples of Null Hypotheses </vt:lpstr>
      <vt:lpstr>Rejecting the Null </vt:lpstr>
      <vt:lpstr>What is a p-value?</vt:lpstr>
      <vt:lpstr>Misconceptions about p-values</vt:lpstr>
      <vt:lpstr>Thoughts</vt:lpstr>
      <vt:lpstr>There are many ways of calculating p-values</vt:lpstr>
      <vt:lpstr>Type I versus Type II Error</vt:lpstr>
      <vt:lpstr>Parameter, estimates, sampling considerations</vt:lpstr>
      <vt:lpstr>Accuracy vs Precision</vt:lpstr>
      <vt:lpstr>Accuracy vs Precision</vt:lpstr>
      <vt:lpstr>Experimental vs observational studies</vt:lpstr>
      <vt:lpstr>Why should we summarize data?</vt:lpstr>
      <vt:lpstr>Typical summary statistics</vt:lpstr>
      <vt:lpstr>Symbols for samples and populations</vt:lpstr>
      <vt:lpstr>For a sample of a population</vt:lpstr>
      <vt:lpstr>Installing R and RStudio</vt:lpstr>
      <vt:lpstr>Basics of 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Probability and Bayes Theorem Biology 683  Lecture 3   Heath Blackmon</dc:title>
  <dc:creator>Heath Blackmon</dc:creator>
  <cp:lastModifiedBy>Blackmon, Heath L</cp:lastModifiedBy>
  <cp:revision>92</cp:revision>
  <cp:lastPrinted>2020-01-12T16:27:29Z</cp:lastPrinted>
  <dcterms:created xsi:type="dcterms:W3CDTF">2018-01-03T17:15:04Z</dcterms:created>
  <dcterms:modified xsi:type="dcterms:W3CDTF">2025-08-26T14:55:06Z</dcterms:modified>
</cp:coreProperties>
</file>