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57" r:id="rId3"/>
    <p:sldId id="338" r:id="rId4"/>
    <p:sldId id="359" r:id="rId5"/>
    <p:sldId id="361" r:id="rId6"/>
    <p:sldId id="367" r:id="rId7"/>
    <p:sldId id="360" r:id="rId8"/>
    <p:sldId id="362" r:id="rId9"/>
    <p:sldId id="363" r:id="rId10"/>
    <p:sldId id="364" r:id="rId11"/>
    <p:sldId id="340" r:id="rId12"/>
    <p:sldId id="357" r:id="rId13"/>
    <p:sldId id="326" r:id="rId14"/>
    <p:sldId id="341" r:id="rId15"/>
    <p:sldId id="342" r:id="rId16"/>
    <p:sldId id="343" r:id="rId17"/>
    <p:sldId id="328" r:id="rId18"/>
    <p:sldId id="344" r:id="rId19"/>
    <p:sldId id="345" r:id="rId20"/>
    <p:sldId id="349" r:id="rId21"/>
    <p:sldId id="346" r:id="rId22"/>
    <p:sldId id="368" r:id="rId23"/>
    <p:sldId id="370" r:id="rId24"/>
    <p:sldId id="371" r:id="rId25"/>
    <p:sldId id="281" r:id="rId26"/>
    <p:sldId id="282" r:id="rId27"/>
    <p:sldId id="300" r:id="rId28"/>
    <p:sldId id="283" r:id="rId29"/>
    <p:sldId id="306" r:id="rId30"/>
    <p:sldId id="278" r:id="rId31"/>
    <p:sldId id="285" r:id="rId32"/>
    <p:sldId id="284" r:id="rId33"/>
    <p:sldId id="287" r:id="rId34"/>
    <p:sldId id="286" r:id="rId35"/>
    <p:sldId id="279" r:id="rId36"/>
    <p:sldId id="288" r:id="rId37"/>
    <p:sldId id="289" r:id="rId38"/>
    <p:sldId id="291" r:id="rId39"/>
    <p:sldId id="292" r:id="rId40"/>
    <p:sldId id="302" r:id="rId41"/>
    <p:sldId id="303" r:id="rId42"/>
    <p:sldId id="304" r:id="rId43"/>
    <p:sldId id="290" r:id="rId44"/>
    <p:sldId id="30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8"/>
    <a:srgbClr val="FFFF00"/>
    <a:srgbClr val="BA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p:restoredTop sz="93133"/>
  </p:normalViewPr>
  <p:slideViewPr>
    <p:cSldViewPr snapToGrid="0" snapToObjects="1">
      <p:cViewPr varScale="1">
        <p:scale>
          <a:sx n="72" d="100"/>
          <a:sy n="72" d="100"/>
        </p:scale>
        <p:origin x="95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4960-2FD2-2C48-A350-FA80853967F8}" type="datetimeFigureOut">
              <a:rPr lang="en-US" smtClean="0"/>
              <a:t>10/21/25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58265-9EB9-8B41-AC39-306DE9657978}" type="slidenum">
              <a:rPr lang="en-US" smtClean="0"/>
              <a:t>‹#›</a:t>
            </a:fld>
            <a:endParaRPr lang="en-US"/>
          </a:p>
        </p:txBody>
      </p:sp>
    </p:spTree>
    <p:extLst>
      <p:ext uri="{BB962C8B-B14F-4D97-AF65-F5344CB8AC3E}">
        <p14:creationId xmlns:p14="http://schemas.microsoft.com/office/powerpoint/2010/main" val="162070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458265-9EB9-8B41-AC39-306DE9657978}" type="slidenum">
              <a:rPr lang="en-US" smtClean="0"/>
              <a:t>30</a:t>
            </a:fld>
            <a:endParaRPr lang="en-US"/>
          </a:p>
        </p:txBody>
      </p:sp>
    </p:spTree>
    <p:extLst>
      <p:ext uri="{BB962C8B-B14F-4D97-AF65-F5344CB8AC3E}">
        <p14:creationId xmlns:p14="http://schemas.microsoft.com/office/powerpoint/2010/main" val="1147381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908699-CE29-634D-83B5-1061B2BD35A6}" type="datetimeFigureOut">
              <a:rPr lang="en-US" smtClean="0"/>
              <a:t>10/21/25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47524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08699-CE29-634D-83B5-1061B2BD35A6}" type="datetimeFigureOut">
              <a:rPr lang="en-US" smtClean="0"/>
              <a:t>10/21/25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87028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08699-CE29-634D-83B5-1061B2BD35A6}" type="datetimeFigureOut">
              <a:rPr lang="en-US" smtClean="0"/>
              <a:t>10/21/25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21741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08699-CE29-634D-83B5-1061B2BD35A6}" type="datetimeFigureOut">
              <a:rPr lang="en-US" smtClean="0"/>
              <a:t>10/21/25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97207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908699-CE29-634D-83B5-1061B2BD35A6}" type="datetimeFigureOut">
              <a:rPr lang="en-US" smtClean="0"/>
              <a:t>10/21/25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74248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908699-CE29-634D-83B5-1061B2BD35A6}" type="datetimeFigureOut">
              <a:rPr lang="en-US" smtClean="0"/>
              <a:t>10/21/25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78263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908699-CE29-634D-83B5-1061B2BD35A6}" type="datetimeFigureOut">
              <a:rPr lang="en-US" smtClean="0"/>
              <a:t>10/21/25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37779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908699-CE29-634D-83B5-1061B2BD35A6}" type="datetimeFigureOut">
              <a:rPr lang="en-US" smtClean="0"/>
              <a:t>10/21/25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65040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08699-CE29-634D-83B5-1061B2BD35A6}" type="datetimeFigureOut">
              <a:rPr lang="en-US" smtClean="0"/>
              <a:t>10/21/25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38167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908699-CE29-634D-83B5-1061B2BD35A6}" type="datetimeFigureOut">
              <a:rPr lang="en-US" smtClean="0"/>
              <a:t>10/21/25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14399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908699-CE29-634D-83B5-1061B2BD35A6}" type="datetimeFigureOut">
              <a:rPr lang="en-US" smtClean="0"/>
              <a:t>10/21/25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65865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08699-CE29-634D-83B5-1061B2BD35A6}" type="datetimeFigureOut">
              <a:rPr lang="en-US" smtClean="0"/>
              <a:t>10/21/25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F2244-9A50-AE4D-AE61-8B44ECB34D6B}" type="slidenum">
              <a:rPr lang="en-US" smtClean="0"/>
              <a:t>‹#›</a:t>
            </a:fld>
            <a:endParaRPr lang="en-US"/>
          </a:p>
        </p:txBody>
      </p:sp>
    </p:spTree>
    <p:extLst>
      <p:ext uri="{BB962C8B-B14F-4D97-AF65-F5344CB8AC3E}">
        <p14:creationId xmlns:p14="http://schemas.microsoft.com/office/powerpoint/2010/main" val="790049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40.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50.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70.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90.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auchy-Lorentz: &quot;Something alarmingly mathematical is happening, and you should probably pause to Google my name and check what field I originally worked in.&quot;">
            <a:extLst>
              <a:ext uri="{FF2B5EF4-FFF2-40B4-BE49-F238E27FC236}">
                <a16:creationId xmlns:a16="http://schemas.microsoft.com/office/drawing/2014/main" id="{14592C32-4011-2FDC-7EA7-0291F4029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886" y="0"/>
            <a:ext cx="4321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ABB673-761B-4C6C-E09F-5D1E548511E4}"/>
              </a:ext>
            </a:extLst>
          </p:cNvPr>
          <p:cNvSpPr>
            <a:spLocks noGrp="1"/>
          </p:cNvSpPr>
          <p:nvPr>
            <p:ph type="ctrTitle"/>
          </p:nvPr>
        </p:nvSpPr>
        <p:spPr>
          <a:xfrm>
            <a:off x="0" y="1339868"/>
            <a:ext cx="6838545" cy="3402129"/>
          </a:xfrm>
        </p:spPr>
        <p:txBody>
          <a:bodyPr>
            <a:normAutofit/>
          </a:bodyPr>
          <a:lstStyle/>
          <a:p>
            <a:r>
              <a:rPr lang="en-US" dirty="0"/>
              <a:t>ANOVA</a:t>
            </a:r>
            <a:br>
              <a:rPr lang="en-US" dirty="0"/>
            </a:br>
            <a:br>
              <a:rPr lang="en-US" dirty="0"/>
            </a:br>
            <a:r>
              <a:rPr lang="en-US" dirty="0"/>
              <a:t>Generalized </a:t>
            </a:r>
            <a:br>
              <a:rPr lang="en-US" dirty="0"/>
            </a:br>
            <a:r>
              <a:rPr lang="en-US" dirty="0"/>
              <a:t>Linear Models</a:t>
            </a:r>
          </a:p>
        </p:txBody>
      </p:sp>
    </p:spTree>
    <p:extLst>
      <p:ext uri="{BB962C8B-B14F-4D97-AF65-F5344CB8AC3E}">
        <p14:creationId xmlns:p14="http://schemas.microsoft.com/office/powerpoint/2010/main" val="84537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Analysis of Variance</a:t>
            </a:r>
          </a:p>
        </p:txBody>
      </p:sp>
      <mc:AlternateContent xmlns:mc="http://schemas.openxmlformats.org/markup-compatibility/2006" xmlns:a14="http://schemas.microsoft.com/office/drawing/2010/main">
        <mc:Choice Requires="a14">
          <p:sp>
            <p:nvSpPr>
              <p:cNvPr id="3" name="Rectangle 2"/>
              <p:cNvSpPr/>
              <p:nvPr/>
            </p:nvSpPr>
            <p:spPr>
              <a:xfrm>
                <a:off x="910168" y="4549823"/>
                <a:ext cx="5071533" cy="17958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effectLst/>
                          <a:latin typeface="Cambria Math" charset="0"/>
                        </a:rPr>
                        <m:t>𝑓</m:t>
                      </m:r>
                      <m:r>
                        <a:rPr lang="en-US" sz="2400" b="0" i="1" smtClean="0">
                          <a:effectLst/>
                          <a:latin typeface="Cambria Math" charset="0"/>
                        </a:rPr>
                        <m:t> </m:t>
                      </m:r>
                      <m:r>
                        <a:rPr lang="en-US" sz="2400" b="0" i="1" smtClean="0">
                          <a:effectLst/>
                          <a:latin typeface="Cambria Math" charset="0"/>
                        </a:rPr>
                        <m:t>𝑠𝑡𝑎𝑡𝑖𝑠𝑡𝑖𝑐</m:t>
                      </m:r>
                      <m:r>
                        <a:rPr lang="en-US" sz="2400" b="0" i="1" smtClean="0">
                          <a:effectLst/>
                          <a:latin typeface="Cambria Math" charset="0"/>
                        </a:rPr>
                        <m:t>=</m:t>
                      </m:r>
                      <m:f>
                        <m:fPr>
                          <m:ctrlPr>
                            <a:rPr lang="mr-IN" sz="2400" i="1" smtClean="0">
                              <a:effectLst/>
                              <a:latin typeface="Cambria Math" panose="02040503050406030204" pitchFamily="18" charset="0"/>
                            </a:rPr>
                          </m:ctrlPr>
                        </m:fPr>
                        <m:num>
                          <m:f>
                            <m:fPr>
                              <m:ctrlPr>
                                <a:rPr lang="mr-IN" sz="2400" i="1" smtClean="0">
                                  <a:effectLst/>
                                  <a:latin typeface="Cambria Math" panose="02040503050406030204" pitchFamily="18" charset="0"/>
                                </a:rPr>
                              </m:ctrlPr>
                            </m:fPr>
                            <m:num>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𝑗</m:t>
                                  </m:r>
                                  <m:r>
                                    <a:rPr lang="en-US" sz="2400" b="0" i="1" smtClean="0">
                                      <a:effectLst/>
                                      <a:latin typeface="Cambria Math" charset="0"/>
                                    </a:rPr>
                                    <m:t>=1</m:t>
                                  </m:r>
                                </m:sub>
                                <m:sup>
                                  <m:r>
                                    <a:rPr lang="en-US" sz="2400" b="0" i="1" smtClean="0">
                                      <a:effectLst/>
                                      <a:latin typeface="Cambria Math" charset="0"/>
                                    </a:rPr>
                                    <m:t>𝑝</m:t>
                                  </m:r>
                                </m:sup>
                                <m:e>
                                  <m:sSub>
                                    <m:sSubPr>
                                      <m:ctrlPr>
                                        <a:rPr lang="en-US" sz="2400" i="1" smtClean="0">
                                          <a:effectLst/>
                                          <a:latin typeface="Cambria Math" panose="02040503050406030204" pitchFamily="18" charset="0"/>
                                        </a:rPr>
                                      </m:ctrlPr>
                                    </m:sSubPr>
                                    <m:e>
                                      <m:r>
                                        <a:rPr lang="en-US" sz="2400" b="0" i="1" smtClean="0">
                                          <a:effectLst/>
                                          <a:latin typeface="Cambria Math" charset="0"/>
                                        </a:rPr>
                                        <m:t>𝑛</m:t>
                                      </m:r>
                                    </m:e>
                                    <m:sub>
                                      <m:r>
                                        <a:rPr lang="en-US" sz="2400" b="0" i="1" smtClean="0">
                                          <a:effectLst/>
                                          <a:latin typeface="Cambria Math" charset="0"/>
                                        </a:rPr>
                                        <m:t>𝑗</m:t>
                                      </m:r>
                                    </m:sub>
                                  </m:sSub>
                                  <m:sSup>
                                    <m:sSupPr>
                                      <m:ctrlPr>
                                        <a:rPr lang="en-US" sz="2400" b="0" i="1" smtClean="0">
                                          <a:effectLst/>
                                          <a:latin typeface="Cambria Math" panose="02040503050406030204" pitchFamily="18" charset="0"/>
                                        </a:rPr>
                                      </m:ctrlPr>
                                    </m:sSupPr>
                                    <m:e>
                                      <m:r>
                                        <a:rPr lang="en-US" sz="2400" i="1">
                                          <a:latin typeface="Cambria Math"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charset="0"/>
                                                </a:rPr>
                                                <m:t>𝑥</m:t>
                                              </m:r>
                                            </m:e>
                                          </m:acc>
                                        </m:e>
                                        <m:sub>
                                          <m:r>
                                            <a:rPr lang="en-US" sz="2400" i="1">
                                              <a:latin typeface="Cambria Math" charset="0"/>
                                            </a:rPr>
                                            <m:t>𝑗</m:t>
                                          </m:r>
                                        </m:sub>
                                      </m:sSub>
                                      <m:r>
                                        <a:rPr lang="en-US" sz="2400" i="1">
                                          <a:latin typeface="Cambria Math" charset="0"/>
                                        </a:rPr>
                                        <m:t>−</m:t>
                                      </m:r>
                                      <m:acc>
                                        <m:accPr>
                                          <m:chr m:val="̅"/>
                                          <m:ctrlPr>
                                            <a:rPr lang="en-US" sz="2400" i="1">
                                              <a:latin typeface="Cambria Math" panose="02040503050406030204" pitchFamily="18" charset="0"/>
                                            </a:rPr>
                                          </m:ctrlPr>
                                        </m:accPr>
                                        <m:e>
                                          <m:r>
                                            <a:rPr lang="en-US" sz="2400" i="1">
                                              <a:latin typeface="Cambria Math" charset="0"/>
                                            </a:rPr>
                                            <m:t>𝑥</m:t>
                                          </m:r>
                                        </m:e>
                                      </m:acc>
                                      <m:r>
                                        <a:rPr lang="en-US" sz="2400" i="1">
                                          <a:latin typeface="Cambria Math" charset="0"/>
                                        </a:rPr>
                                        <m:t>)</m:t>
                                      </m:r>
                                    </m:e>
                                    <m:sup>
                                      <m:r>
                                        <a:rPr lang="en-US" sz="2400" b="0" i="1" smtClean="0">
                                          <a:effectLst/>
                                          <a:latin typeface="Cambria Math" charset="0"/>
                                        </a:rPr>
                                        <m:t>2</m:t>
                                      </m:r>
                                    </m:sup>
                                  </m:sSup>
                                </m:e>
                              </m:nary>
                            </m:num>
                            <m:den>
                              <m:sSub>
                                <m:sSubPr>
                                  <m:ctrlPr>
                                    <a:rPr lang="en-US" sz="2400" i="1" smtClean="0">
                                      <a:effectLst/>
                                      <a:latin typeface="Cambria Math" panose="02040503050406030204" pitchFamily="18" charset="0"/>
                                    </a:rPr>
                                  </m:ctrlPr>
                                </m:sSubPr>
                                <m:e>
                                  <m:r>
                                    <a:rPr lang="en-US" sz="2400" b="0" i="1" smtClean="0">
                                      <a:effectLst/>
                                      <a:latin typeface="Cambria Math" charset="0"/>
                                    </a:rPr>
                                    <m:t>𝑑𝑓</m:t>
                                  </m:r>
                                </m:e>
                                <m:sub>
                                  <m:r>
                                    <a:rPr lang="en-US" sz="2400" b="0" i="1" smtClean="0">
                                      <a:effectLst/>
                                      <a:latin typeface="Cambria Math" charset="0"/>
                                    </a:rPr>
                                    <m:t>𝑠𝑠𝑏</m:t>
                                  </m:r>
                                </m:sub>
                              </m:sSub>
                            </m:den>
                          </m:f>
                        </m:num>
                        <m:den>
                          <m:f>
                            <m:fPr>
                              <m:ctrlPr>
                                <a:rPr lang="mr-IN" sz="2400" i="1" smtClean="0">
                                  <a:effectLst/>
                                  <a:latin typeface="Cambria Math" panose="02040503050406030204" pitchFamily="18" charset="0"/>
                                </a:rPr>
                              </m:ctrlPr>
                            </m:fPr>
                            <m:num>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𝑗</m:t>
                                  </m:r>
                                  <m:r>
                                    <a:rPr lang="en-US" sz="2400" b="0" i="1" smtClean="0">
                                      <a:effectLst/>
                                      <a:latin typeface="Cambria Math" charset="0"/>
                                    </a:rPr>
                                    <m:t>=1</m:t>
                                  </m:r>
                                </m:sub>
                                <m:sup>
                                  <m:r>
                                    <a:rPr lang="en-US" sz="2400" b="0" i="1" smtClean="0">
                                      <a:effectLst/>
                                      <a:latin typeface="Cambria Math" charset="0"/>
                                    </a:rPr>
                                    <m:t>𝑝</m:t>
                                  </m:r>
                                </m:sup>
                                <m:e>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𝑖</m:t>
                                      </m:r>
                                      <m:r>
                                        <a:rPr lang="en-US" sz="2400" b="0" i="1" smtClean="0">
                                          <a:effectLst/>
                                          <a:latin typeface="Cambria Math" charset="0"/>
                                        </a:rPr>
                                        <m:t>=1</m:t>
                                      </m:r>
                                    </m:sub>
                                    <m:sup>
                                      <m:sSub>
                                        <m:sSubPr>
                                          <m:ctrlPr>
                                            <a:rPr lang="en-US" sz="2400" i="1" smtClean="0">
                                              <a:effectLst/>
                                              <a:latin typeface="Cambria Math" panose="02040503050406030204" pitchFamily="18" charset="0"/>
                                            </a:rPr>
                                          </m:ctrlPr>
                                        </m:sSubPr>
                                        <m:e>
                                          <m:r>
                                            <a:rPr lang="en-US" sz="2400" b="0" i="1" smtClean="0">
                                              <a:effectLst/>
                                              <a:latin typeface="Cambria Math" charset="0"/>
                                            </a:rPr>
                                            <m:t>𝑛</m:t>
                                          </m:r>
                                        </m:e>
                                        <m:sub>
                                          <m:r>
                                            <a:rPr lang="en-US" sz="2400" b="0" i="1" smtClean="0">
                                              <a:effectLst/>
                                              <a:latin typeface="Cambria Math" charset="0"/>
                                            </a:rPr>
                                            <m:t>𝑗</m:t>
                                          </m:r>
                                        </m:sub>
                                      </m:sSub>
                                    </m:sup>
                                    <m:e>
                                      <m:sSup>
                                        <m:sSupPr>
                                          <m:ctrlPr>
                                            <a:rPr lang="is-IS" sz="2400" i="1" smtClean="0">
                                              <a:effectLst/>
                                              <a:latin typeface="Cambria Math" panose="02040503050406030204" pitchFamily="18" charset="0"/>
                                            </a:rPr>
                                          </m:ctrlPr>
                                        </m:sSupPr>
                                        <m:e>
                                          <m:r>
                                            <a:rPr lang="en-US" sz="2400" b="0" i="1" smtClean="0">
                                              <a:effectLst/>
                                              <a:latin typeface="Cambria Math" charset="0"/>
                                            </a:rPr>
                                            <m:t>(</m:t>
                                          </m:r>
                                          <m:sSub>
                                            <m:sSubPr>
                                              <m:ctrlPr>
                                                <a:rPr lang="en-US" sz="2400" b="0" i="1" smtClean="0">
                                                  <a:effectLst/>
                                                  <a:latin typeface="Cambria Math" panose="02040503050406030204" pitchFamily="18" charset="0"/>
                                                </a:rPr>
                                              </m:ctrlPr>
                                            </m:sSubPr>
                                            <m:e>
                                              <m:r>
                                                <a:rPr lang="en-US" sz="2400" b="0" i="1" smtClean="0">
                                                  <a:effectLst/>
                                                  <a:latin typeface="Cambria Math" charset="0"/>
                                                </a:rPr>
                                                <m:t>𝑥</m:t>
                                              </m:r>
                                            </m:e>
                                            <m:sub>
                                              <m:r>
                                                <a:rPr lang="en-US" sz="2400" b="0" i="1" smtClean="0">
                                                  <a:effectLst/>
                                                  <a:latin typeface="Cambria Math" charset="0"/>
                                                </a:rPr>
                                                <m:t>𝑖𝑗</m:t>
                                              </m:r>
                                            </m:sub>
                                          </m:sSub>
                                          <m:r>
                                            <a:rPr lang="en-US" sz="2400" b="0" i="1" smtClean="0">
                                              <a:effectLst/>
                                              <a:latin typeface="Cambria Math" charset="0"/>
                                            </a:rPr>
                                            <m:t>−</m:t>
                                          </m:r>
                                          <m:sSub>
                                            <m:sSubPr>
                                              <m:ctrlPr>
                                                <a:rPr lang="en-US" sz="2400" b="0" i="1" smtClean="0">
                                                  <a:effectLst/>
                                                  <a:latin typeface="Cambria Math" panose="02040503050406030204" pitchFamily="18" charset="0"/>
                                                </a:rPr>
                                              </m:ctrlPr>
                                            </m:sSubPr>
                                            <m:e>
                                              <m:acc>
                                                <m:accPr>
                                                  <m:chr m:val="̅"/>
                                                  <m:ctrlPr>
                                                    <a:rPr lang="en-US" sz="2400" b="0" i="1" smtClean="0">
                                                      <a:effectLst/>
                                                      <a:latin typeface="Cambria Math" panose="02040503050406030204" pitchFamily="18" charset="0"/>
                                                    </a:rPr>
                                                  </m:ctrlPr>
                                                </m:accPr>
                                                <m:e>
                                                  <m:r>
                                                    <a:rPr lang="en-US" sz="2400" b="0" i="1" smtClean="0">
                                                      <a:effectLst/>
                                                      <a:latin typeface="Cambria Math" charset="0"/>
                                                    </a:rPr>
                                                    <m:t>𝑥</m:t>
                                                  </m:r>
                                                </m:e>
                                              </m:acc>
                                            </m:e>
                                            <m:sub>
                                              <m:r>
                                                <a:rPr lang="en-US" sz="2400" b="0" i="1" smtClean="0">
                                                  <a:effectLst/>
                                                  <a:latin typeface="Cambria Math" charset="0"/>
                                                </a:rPr>
                                                <m:t>𝑗</m:t>
                                              </m:r>
                                            </m:sub>
                                          </m:sSub>
                                          <m:r>
                                            <a:rPr lang="en-US" sz="2400" b="0" i="1" smtClean="0">
                                              <a:effectLst/>
                                              <a:latin typeface="Cambria Math" charset="0"/>
                                            </a:rPr>
                                            <m:t>)</m:t>
                                          </m:r>
                                        </m:e>
                                        <m:sup>
                                          <m:r>
                                            <a:rPr lang="en-US" sz="2400" b="0" i="1" smtClean="0">
                                              <a:effectLst/>
                                              <a:latin typeface="Cambria Math" charset="0"/>
                                            </a:rPr>
                                            <m:t>2</m:t>
                                          </m:r>
                                        </m:sup>
                                      </m:sSup>
                                    </m:e>
                                  </m:nary>
                                </m:e>
                              </m:nary>
                            </m:num>
                            <m:den>
                              <m:sSub>
                                <m:sSubPr>
                                  <m:ctrlPr>
                                    <a:rPr lang="en-US" sz="2400" i="1" smtClean="0">
                                      <a:effectLst/>
                                      <a:latin typeface="Cambria Math" panose="02040503050406030204" pitchFamily="18" charset="0"/>
                                    </a:rPr>
                                  </m:ctrlPr>
                                </m:sSubPr>
                                <m:e>
                                  <m:r>
                                    <a:rPr lang="en-US" sz="2400" b="0" i="1" smtClean="0">
                                      <a:effectLst/>
                                      <a:latin typeface="Cambria Math" charset="0"/>
                                    </a:rPr>
                                    <m:t>𝑑𝑓</m:t>
                                  </m:r>
                                </m:e>
                                <m:sub>
                                  <m:r>
                                    <a:rPr lang="en-US" sz="2400" b="0" i="1" smtClean="0">
                                      <a:effectLst/>
                                      <a:latin typeface="Cambria Math" charset="0"/>
                                    </a:rPr>
                                    <m:t>𝑠𝑠𝑤</m:t>
                                  </m:r>
                                </m:sub>
                              </m:sSub>
                            </m:den>
                          </m:f>
                        </m:den>
                      </m:f>
                    </m:oMath>
                  </m:oMathPara>
                </a14:m>
                <a:endParaRPr lang="en-US" sz="2400" dirty="0">
                  <a:effectLst/>
                  <a:latin typeface="Calibri"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0168" y="4549823"/>
                <a:ext cx="5071533" cy="1795876"/>
              </a:xfrm>
              <a:prstGeom prst="rect">
                <a:avLst/>
              </a:prstGeom>
              <a:blipFill rotWithShape="0">
                <a:blip r:embed="rId2"/>
                <a:stretch>
                  <a:fillRect/>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1884605104"/>
              </p:ext>
            </p:extLst>
          </p:nvPr>
        </p:nvGraphicFramePr>
        <p:xfrm>
          <a:off x="622301" y="1142733"/>
          <a:ext cx="1093153" cy="1854200"/>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20000"/>
                    </a:ext>
                  </a:extLst>
                </a:gridCol>
                <a:gridCol w="363855">
                  <a:extLst>
                    <a:ext uri="{9D8B030D-6E8A-4147-A177-3AD203B41FA5}">
                      <a16:colId xmlns:a16="http://schemas.microsoft.com/office/drawing/2014/main" val="20001"/>
                    </a:ext>
                  </a:extLst>
                </a:gridCol>
                <a:gridCol w="355918">
                  <a:extLst>
                    <a:ext uri="{9D8B030D-6E8A-4147-A177-3AD203B41FA5}">
                      <a16:colId xmlns:a16="http://schemas.microsoft.com/office/drawing/2014/main" val="20002"/>
                    </a:ext>
                  </a:extLst>
                </a:gridCol>
              </a:tblGrid>
              <a:tr h="370840">
                <a:tc>
                  <a:txBody>
                    <a:bodyPr/>
                    <a:lstStyle/>
                    <a:p>
                      <a:r>
                        <a:rPr lang="en-US" dirty="0">
                          <a:solidFill>
                            <a:schemeClr val="tx1"/>
                          </a:solidFill>
                        </a:rPr>
                        <a:t>A</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C</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dirty="0">
                          <a:solidFill>
                            <a:schemeClr val="tx1"/>
                          </a:solidFill>
                        </a:rPr>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dirty="0">
                          <a:solidFill>
                            <a:schemeClr val="tx1"/>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dirty="0">
                          <a:solidFill>
                            <a:schemeClr val="tx1"/>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dirty="0">
                          <a:solidFill>
                            <a:schemeClr val="tx1"/>
                          </a:solidFill>
                        </a:rPr>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8411" r="5212" b="13885"/>
          <a:stretch/>
        </p:blipFill>
        <p:spPr>
          <a:xfrm>
            <a:off x="1944510" y="1100280"/>
            <a:ext cx="4037191" cy="2150653"/>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8043" r="5113" b="15665"/>
          <a:stretch/>
        </p:blipFill>
        <p:spPr>
          <a:xfrm>
            <a:off x="7345290" y="3663270"/>
            <a:ext cx="4127499" cy="2150653"/>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18289" r="5587" b="14039"/>
          <a:stretch/>
        </p:blipFill>
        <p:spPr>
          <a:xfrm>
            <a:off x="7345291" y="1100280"/>
            <a:ext cx="4127499" cy="2206448"/>
          </a:xfrm>
          <a:prstGeom prst="rect">
            <a:avLst/>
          </a:prstGeom>
        </p:spPr>
      </p:pic>
      <p:cxnSp>
        <p:nvCxnSpPr>
          <p:cNvPr id="12" name="Straight Arrow Connector 11"/>
          <p:cNvCxnSpPr>
            <a:stCxn id="8" idx="1"/>
          </p:cNvCxnSpPr>
          <p:nvPr/>
        </p:nvCxnSpPr>
        <p:spPr>
          <a:xfrm flipH="1">
            <a:off x="5702300" y="4738597"/>
            <a:ext cx="1642990" cy="929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024945" y="5447761"/>
            <a:ext cx="2677353" cy="548778"/>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029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Running ANOVA in R</a:t>
            </a:r>
          </a:p>
        </p:txBody>
      </p:sp>
      <p:sp>
        <p:nvSpPr>
          <p:cNvPr id="8" name="Rectangle 7"/>
          <p:cNvSpPr/>
          <p:nvPr/>
        </p:nvSpPr>
        <p:spPr>
          <a:xfrm>
            <a:off x="3183037" y="2898927"/>
            <a:ext cx="1643605" cy="203088"/>
          </a:xfrm>
          <a:prstGeom prst="rect">
            <a:avLst/>
          </a:prstGeom>
          <a:solidFill>
            <a:srgbClr val="FFFF0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1953" y="1272419"/>
            <a:ext cx="4375230" cy="2414126"/>
          </a:xfrm>
          <a:prstGeom prst="rect">
            <a:avLst/>
          </a:prstGeom>
        </p:spPr>
      </p:pic>
      <p:sp>
        <p:nvSpPr>
          <p:cNvPr id="11" name="Rectangle 10"/>
          <p:cNvSpPr/>
          <p:nvPr/>
        </p:nvSpPr>
        <p:spPr>
          <a:xfrm>
            <a:off x="1603363" y="3102015"/>
            <a:ext cx="599956" cy="224128"/>
          </a:xfrm>
          <a:prstGeom prst="rect">
            <a:avLst/>
          </a:prstGeom>
          <a:solidFill>
            <a:srgbClr val="00B05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03362" y="2873583"/>
            <a:ext cx="599956" cy="177744"/>
          </a:xfrm>
          <a:prstGeom prst="rect">
            <a:avLst/>
          </a:prstGeom>
          <a:solidFill>
            <a:schemeClr val="accent2">
              <a:lumMod val="60000"/>
              <a:lumOff val="40000"/>
              <a:alpha val="2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35243" y="4790211"/>
            <a:ext cx="6455976" cy="1323439"/>
          </a:xfrm>
          <a:prstGeom prst="rect">
            <a:avLst/>
          </a:prstGeom>
          <a:noFill/>
        </p:spPr>
        <p:txBody>
          <a:bodyPr wrap="square" rtlCol="0">
            <a:spAutoFit/>
          </a:bodyPr>
          <a:lstStyle/>
          <a:p>
            <a:r>
              <a:rPr lang="en-US" sz="2000" dirty="0"/>
              <a:t>This significant result tells us that at least one of the groups of chickens have significantly different mean weights than at least one other groups.  (significant ANOVA result allows us to reject the null that they are all the same)</a:t>
            </a:r>
          </a:p>
        </p:txBody>
      </p:sp>
      <p:pic>
        <p:nvPicPr>
          <p:cNvPr id="5" name="Picture 4">
            <a:extLst>
              <a:ext uri="{FF2B5EF4-FFF2-40B4-BE49-F238E27FC236}">
                <a16:creationId xmlns:a16="http://schemas.microsoft.com/office/drawing/2014/main" id="{BB0A689B-EDF3-0120-DAA4-88C6963E6291}"/>
              </a:ext>
            </a:extLst>
          </p:cNvPr>
          <p:cNvPicPr>
            <a:picLocks noChangeAspect="1"/>
          </p:cNvPicPr>
          <p:nvPr/>
        </p:nvPicPr>
        <p:blipFill>
          <a:blip r:embed="rId3"/>
          <a:stretch>
            <a:fillRect/>
          </a:stretch>
        </p:blipFill>
        <p:spPr>
          <a:xfrm>
            <a:off x="238931" y="1382932"/>
            <a:ext cx="6691661" cy="1943211"/>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74E727E-FDAE-D9FD-928C-A67F6C71DF33}"/>
                  </a:ext>
                </a:extLst>
              </p:cNvPr>
              <p:cNvSpPr/>
              <p:nvPr/>
            </p:nvSpPr>
            <p:spPr>
              <a:xfrm>
                <a:off x="7063801" y="4159820"/>
                <a:ext cx="5071533" cy="17958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effectLst/>
                          <a:latin typeface="Cambria Math" charset="0"/>
                        </a:rPr>
                        <m:t>𝑓</m:t>
                      </m:r>
                      <m:r>
                        <a:rPr lang="en-US" sz="2400" b="0" i="1" smtClean="0">
                          <a:effectLst/>
                          <a:latin typeface="Cambria Math" charset="0"/>
                        </a:rPr>
                        <m:t> </m:t>
                      </m:r>
                      <m:r>
                        <a:rPr lang="en-US" sz="2400" b="0" i="1" smtClean="0">
                          <a:effectLst/>
                          <a:latin typeface="Cambria Math" charset="0"/>
                        </a:rPr>
                        <m:t>𝑠𝑡𝑎𝑡𝑖𝑠𝑡𝑖𝑐</m:t>
                      </m:r>
                      <m:r>
                        <a:rPr lang="en-US" sz="2400" b="0" i="1" smtClean="0">
                          <a:effectLst/>
                          <a:latin typeface="Cambria Math" charset="0"/>
                        </a:rPr>
                        <m:t>=</m:t>
                      </m:r>
                      <m:f>
                        <m:fPr>
                          <m:ctrlPr>
                            <a:rPr lang="mr-IN" sz="2400" i="1" smtClean="0">
                              <a:effectLst/>
                              <a:latin typeface="Cambria Math" panose="02040503050406030204" pitchFamily="18" charset="0"/>
                            </a:rPr>
                          </m:ctrlPr>
                        </m:fPr>
                        <m:num>
                          <m:f>
                            <m:fPr>
                              <m:ctrlPr>
                                <a:rPr lang="mr-IN" sz="2400" i="1" smtClean="0">
                                  <a:effectLst/>
                                  <a:latin typeface="Cambria Math" panose="02040503050406030204" pitchFamily="18" charset="0"/>
                                </a:rPr>
                              </m:ctrlPr>
                            </m:fPr>
                            <m:num>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𝑗</m:t>
                                  </m:r>
                                  <m:r>
                                    <a:rPr lang="en-US" sz="2400" b="0" i="1" smtClean="0">
                                      <a:effectLst/>
                                      <a:latin typeface="Cambria Math" charset="0"/>
                                    </a:rPr>
                                    <m:t>=1</m:t>
                                  </m:r>
                                </m:sub>
                                <m:sup>
                                  <m:r>
                                    <a:rPr lang="en-US" sz="2400" b="0" i="1" smtClean="0">
                                      <a:effectLst/>
                                      <a:latin typeface="Cambria Math" charset="0"/>
                                    </a:rPr>
                                    <m:t>𝑝</m:t>
                                  </m:r>
                                </m:sup>
                                <m:e>
                                  <m:sSub>
                                    <m:sSubPr>
                                      <m:ctrlPr>
                                        <a:rPr lang="en-US" sz="2400" i="1" smtClean="0">
                                          <a:effectLst/>
                                          <a:latin typeface="Cambria Math" panose="02040503050406030204" pitchFamily="18" charset="0"/>
                                        </a:rPr>
                                      </m:ctrlPr>
                                    </m:sSubPr>
                                    <m:e>
                                      <m:r>
                                        <a:rPr lang="en-US" sz="2400" b="0" i="1" smtClean="0">
                                          <a:effectLst/>
                                          <a:latin typeface="Cambria Math" charset="0"/>
                                        </a:rPr>
                                        <m:t>𝑛</m:t>
                                      </m:r>
                                    </m:e>
                                    <m:sub>
                                      <m:r>
                                        <a:rPr lang="en-US" sz="2400" b="0" i="1" smtClean="0">
                                          <a:effectLst/>
                                          <a:latin typeface="Cambria Math" charset="0"/>
                                        </a:rPr>
                                        <m:t>𝑗</m:t>
                                      </m:r>
                                    </m:sub>
                                  </m:sSub>
                                  <m:sSup>
                                    <m:sSupPr>
                                      <m:ctrlPr>
                                        <a:rPr lang="en-US" sz="2400" b="0" i="1" smtClean="0">
                                          <a:effectLst/>
                                          <a:latin typeface="Cambria Math" panose="02040503050406030204" pitchFamily="18" charset="0"/>
                                        </a:rPr>
                                      </m:ctrlPr>
                                    </m:sSupPr>
                                    <m:e>
                                      <m:r>
                                        <a:rPr lang="en-US" sz="2400" i="1">
                                          <a:latin typeface="Cambria Math"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charset="0"/>
                                                </a:rPr>
                                                <m:t>𝑥</m:t>
                                              </m:r>
                                            </m:e>
                                          </m:acc>
                                        </m:e>
                                        <m:sub>
                                          <m:r>
                                            <a:rPr lang="en-US" sz="2400" i="1">
                                              <a:latin typeface="Cambria Math" charset="0"/>
                                            </a:rPr>
                                            <m:t>𝑗</m:t>
                                          </m:r>
                                        </m:sub>
                                      </m:sSub>
                                      <m:r>
                                        <a:rPr lang="en-US" sz="2400" i="1">
                                          <a:latin typeface="Cambria Math" charset="0"/>
                                        </a:rPr>
                                        <m:t>−</m:t>
                                      </m:r>
                                      <m:acc>
                                        <m:accPr>
                                          <m:chr m:val="̅"/>
                                          <m:ctrlPr>
                                            <a:rPr lang="en-US" sz="2400" i="1">
                                              <a:latin typeface="Cambria Math" panose="02040503050406030204" pitchFamily="18" charset="0"/>
                                            </a:rPr>
                                          </m:ctrlPr>
                                        </m:accPr>
                                        <m:e>
                                          <m:r>
                                            <a:rPr lang="en-US" sz="2400" i="1">
                                              <a:latin typeface="Cambria Math" charset="0"/>
                                            </a:rPr>
                                            <m:t>𝑥</m:t>
                                          </m:r>
                                        </m:e>
                                      </m:acc>
                                      <m:r>
                                        <a:rPr lang="en-US" sz="2400" i="1">
                                          <a:latin typeface="Cambria Math" charset="0"/>
                                        </a:rPr>
                                        <m:t>)</m:t>
                                      </m:r>
                                    </m:e>
                                    <m:sup>
                                      <m:r>
                                        <a:rPr lang="en-US" sz="2400" b="0" i="1" smtClean="0">
                                          <a:effectLst/>
                                          <a:latin typeface="Cambria Math" charset="0"/>
                                        </a:rPr>
                                        <m:t>2</m:t>
                                      </m:r>
                                    </m:sup>
                                  </m:sSup>
                                </m:e>
                              </m:nary>
                            </m:num>
                            <m:den>
                              <m:sSub>
                                <m:sSubPr>
                                  <m:ctrlPr>
                                    <a:rPr lang="en-US" sz="2400" i="1" smtClean="0">
                                      <a:effectLst/>
                                      <a:latin typeface="Cambria Math" panose="02040503050406030204" pitchFamily="18" charset="0"/>
                                    </a:rPr>
                                  </m:ctrlPr>
                                </m:sSubPr>
                                <m:e>
                                  <m:r>
                                    <a:rPr lang="en-US" sz="2400" b="0" i="1" smtClean="0">
                                      <a:effectLst/>
                                      <a:latin typeface="Cambria Math" charset="0"/>
                                    </a:rPr>
                                    <m:t>𝑑𝑓</m:t>
                                  </m:r>
                                </m:e>
                                <m:sub>
                                  <m:r>
                                    <a:rPr lang="en-US" sz="2400" b="0" i="1" smtClean="0">
                                      <a:effectLst/>
                                      <a:latin typeface="Cambria Math" charset="0"/>
                                    </a:rPr>
                                    <m:t>𝑠𝑠𝑏</m:t>
                                  </m:r>
                                </m:sub>
                              </m:sSub>
                            </m:den>
                          </m:f>
                        </m:num>
                        <m:den>
                          <m:f>
                            <m:fPr>
                              <m:ctrlPr>
                                <a:rPr lang="mr-IN" sz="2400" i="1" smtClean="0">
                                  <a:effectLst/>
                                  <a:latin typeface="Cambria Math" panose="02040503050406030204" pitchFamily="18" charset="0"/>
                                </a:rPr>
                              </m:ctrlPr>
                            </m:fPr>
                            <m:num>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𝑗</m:t>
                                  </m:r>
                                  <m:r>
                                    <a:rPr lang="en-US" sz="2400" b="0" i="1" smtClean="0">
                                      <a:effectLst/>
                                      <a:latin typeface="Cambria Math" charset="0"/>
                                    </a:rPr>
                                    <m:t>=1</m:t>
                                  </m:r>
                                </m:sub>
                                <m:sup>
                                  <m:r>
                                    <a:rPr lang="en-US" sz="2400" b="0" i="1" smtClean="0">
                                      <a:effectLst/>
                                      <a:latin typeface="Cambria Math" charset="0"/>
                                    </a:rPr>
                                    <m:t>𝑝</m:t>
                                  </m:r>
                                </m:sup>
                                <m:e>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𝑖</m:t>
                                      </m:r>
                                      <m:r>
                                        <a:rPr lang="en-US" sz="2400" b="0" i="1" smtClean="0">
                                          <a:effectLst/>
                                          <a:latin typeface="Cambria Math" charset="0"/>
                                        </a:rPr>
                                        <m:t>=1</m:t>
                                      </m:r>
                                    </m:sub>
                                    <m:sup>
                                      <m:sSub>
                                        <m:sSubPr>
                                          <m:ctrlPr>
                                            <a:rPr lang="en-US" sz="2400" i="1" smtClean="0">
                                              <a:effectLst/>
                                              <a:latin typeface="Cambria Math" panose="02040503050406030204" pitchFamily="18" charset="0"/>
                                            </a:rPr>
                                          </m:ctrlPr>
                                        </m:sSubPr>
                                        <m:e>
                                          <m:r>
                                            <a:rPr lang="en-US" sz="2400" b="0" i="1" smtClean="0">
                                              <a:effectLst/>
                                              <a:latin typeface="Cambria Math" charset="0"/>
                                            </a:rPr>
                                            <m:t>𝑛</m:t>
                                          </m:r>
                                        </m:e>
                                        <m:sub>
                                          <m:r>
                                            <a:rPr lang="en-US" sz="2400" b="0" i="1" smtClean="0">
                                              <a:effectLst/>
                                              <a:latin typeface="Cambria Math" charset="0"/>
                                            </a:rPr>
                                            <m:t>𝑗</m:t>
                                          </m:r>
                                        </m:sub>
                                      </m:sSub>
                                    </m:sup>
                                    <m:e>
                                      <m:sSup>
                                        <m:sSupPr>
                                          <m:ctrlPr>
                                            <a:rPr lang="is-IS" sz="2400" i="1" smtClean="0">
                                              <a:effectLst/>
                                              <a:latin typeface="Cambria Math" panose="02040503050406030204" pitchFamily="18" charset="0"/>
                                            </a:rPr>
                                          </m:ctrlPr>
                                        </m:sSupPr>
                                        <m:e>
                                          <m:r>
                                            <a:rPr lang="en-US" sz="2400" b="0" i="1" smtClean="0">
                                              <a:effectLst/>
                                              <a:latin typeface="Cambria Math" charset="0"/>
                                            </a:rPr>
                                            <m:t>(</m:t>
                                          </m:r>
                                          <m:sSub>
                                            <m:sSubPr>
                                              <m:ctrlPr>
                                                <a:rPr lang="en-US" sz="2400" b="0" i="1" smtClean="0">
                                                  <a:effectLst/>
                                                  <a:latin typeface="Cambria Math" panose="02040503050406030204" pitchFamily="18" charset="0"/>
                                                </a:rPr>
                                              </m:ctrlPr>
                                            </m:sSubPr>
                                            <m:e>
                                              <m:r>
                                                <a:rPr lang="en-US" sz="2400" b="0" i="1" smtClean="0">
                                                  <a:effectLst/>
                                                  <a:latin typeface="Cambria Math" charset="0"/>
                                                </a:rPr>
                                                <m:t>𝑥</m:t>
                                              </m:r>
                                            </m:e>
                                            <m:sub>
                                              <m:r>
                                                <a:rPr lang="en-US" sz="2400" b="0" i="1" smtClean="0">
                                                  <a:effectLst/>
                                                  <a:latin typeface="Cambria Math" charset="0"/>
                                                </a:rPr>
                                                <m:t>𝑖𝑗</m:t>
                                              </m:r>
                                            </m:sub>
                                          </m:sSub>
                                          <m:r>
                                            <a:rPr lang="en-US" sz="2400" b="0" i="1" smtClean="0">
                                              <a:effectLst/>
                                              <a:latin typeface="Cambria Math" charset="0"/>
                                            </a:rPr>
                                            <m:t>−</m:t>
                                          </m:r>
                                          <m:sSub>
                                            <m:sSubPr>
                                              <m:ctrlPr>
                                                <a:rPr lang="en-US" sz="2400" b="0" i="1" smtClean="0">
                                                  <a:effectLst/>
                                                  <a:latin typeface="Cambria Math" panose="02040503050406030204" pitchFamily="18" charset="0"/>
                                                </a:rPr>
                                              </m:ctrlPr>
                                            </m:sSubPr>
                                            <m:e>
                                              <m:acc>
                                                <m:accPr>
                                                  <m:chr m:val="̅"/>
                                                  <m:ctrlPr>
                                                    <a:rPr lang="en-US" sz="2400" b="0" i="1" smtClean="0">
                                                      <a:effectLst/>
                                                      <a:latin typeface="Cambria Math" panose="02040503050406030204" pitchFamily="18" charset="0"/>
                                                    </a:rPr>
                                                  </m:ctrlPr>
                                                </m:accPr>
                                                <m:e>
                                                  <m:r>
                                                    <a:rPr lang="en-US" sz="2400" b="0" i="1" smtClean="0">
                                                      <a:effectLst/>
                                                      <a:latin typeface="Cambria Math" charset="0"/>
                                                    </a:rPr>
                                                    <m:t>𝑥</m:t>
                                                  </m:r>
                                                </m:e>
                                              </m:acc>
                                            </m:e>
                                            <m:sub>
                                              <m:r>
                                                <a:rPr lang="en-US" sz="2400" b="0" i="1" smtClean="0">
                                                  <a:effectLst/>
                                                  <a:latin typeface="Cambria Math" charset="0"/>
                                                </a:rPr>
                                                <m:t>𝑗</m:t>
                                              </m:r>
                                            </m:sub>
                                          </m:sSub>
                                          <m:r>
                                            <a:rPr lang="en-US" sz="2400" b="0" i="1" smtClean="0">
                                              <a:effectLst/>
                                              <a:latin typeface="Cambria Math" charset="0"/>
                                            </a:rPr>
                                            <m:t>)</m:t>
                                          </m:r>
                                        </m:e>
                                        <m:sup>
                                          <m:r>
                                            <a:rPr lang="en-US" sz="2400" b="0" i="1" smtClean="0">
                                              <a:effectLst/>
                                              <a:latin typeface="Cambria Math" charset="0"/>
                                            </a:rPr>
                                            <m:t>2</m:t>
                                          </m:r>
                                        </m:sup>
                                      </m:sSup>
                                    </m:e>
                                  </m:nary>
                                </m:e>
                              </m:nary>
                            </m:num>
                            <m:den>
                              <m:sSub>
                                <m:sSubPr>
                                  <m:ctrlPr>
                                    <a:rPr lang="en-US" sz="2400" i="1" smtClean="0">
                                      <a:effectLst/>
                                      <a:latin typeface="Cambria Math" panose="02040503050406030204" pitchFamily="18" charset="0"/>
                                    </a:rPr>
                                  </m:ctrlPr>
                                </m:sSubPr>
                                <m:e>
                                  <m:r>
                                    <a:rPr lang="en-US" sz="2400" b="0" i="1" smtClean="0">
                                      <a:effectLst/>
                                      <a:latin typeface="Cambria Math" charset="0"/>
                                    </a:rPr>
                                    <m:t>𝑑𝑓</m:t>
                                  </m:r>
                                </m:e>
                                <m:sub>
                                  <m:r>
                                    <a:rPr lang="en-US" sz="2400" b="0" i="1" smtClean="0">
                                      <a:effectLst/>
                                      <a:latin typeface="Cambria Math" charset="0"/>
                                    </a:rPr>
                                    <m:t>𝑠𝑠𝑤</m:t>
                                  </m:r>
                                </m:sub>
                              </m:sSub>
                            </m:den>
                          </m:f>
                        </m:den>
                      </m:f>
                    </m:oMath>
                  </m:oMathPara>
                </a14:m>
                <a:endParaRPr lang="en-US" sz="2400" dirty="0">
                  <a:effectLst/>
                  <a:latin typeface="Calibri" charset="0"/>
                </a:endParaRPr>
              </a:p>
            </p:txBody>
          </p:sp>
        </mc:Choice>
        <mc:Fallback xmlns="">
          <p:sp>
            <p:nvSpPr>
              <p:cNvPr id="6" name="Rectangle 5">
                <a:extLst>
                  <a:ext uri="{FF2B5EF4-FFF2-40B4-BE49-F238E27FC236}">
                    <a16:creationId xmlns:a16="http://schemas.microsoft.com/office/drawing/2014/main" id="{E74E727E-FDAE-D9FD-928C-A67F6C71DF33}"/>
                  </a:ext>
                </a:extLst>
              </p:cNvPr>
              <p:cNvSpPr>
                <a:spLocks noRot="1" noChangeAspect="1" noMove="1" noResize="1" noEditPoints="1" noAdjustHandles="1" noChangeArrowheads="1" noChangeShapeType="1" noTextEdit="1"/>
              </p:cNvSpPr>
              <p:nvPr/>
            </p:nvSpPr>
            <p:spPr>
              <a:xfrm>
                <a:off x="7063801" y="4159820"/>
                <a:ext cx="5071533" cy="1795876"/>
              </a:xfrm>
              <a:prstGeom prst="rect">
                <a:avLst/>
              </a:prstGeom>
              <a:blipFill>
                <a:blip r:embed="rId4"/>
                <a:stretch>
                  <a:fillRect t="-31690" b="-26761"/>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E0D111B9-63C7-53D4-637B-BDBA95DCBEE4}"/>
              </a:ext>
            </a:extLst>
          </p:cNvPr>
          <p:cNvSpPr/>
          <p:nvPr/>
        </p:nvSpPr>
        <p:spPr>
          <a:xfrm>
            <a:off x="9394371" y="4159820"/>
            <a:ext cx="2231572" cy="499266"/>
          </a:xfrm>
          <a:prstGeom prst="rect">
            <a:avLst/>
          </a:prstGeom>
          <a:solidFill>
            <a:srgbClr val="FFFD7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294BC29-008D-CDDD-102E-A5A646BD9222}"/>
              </a:ext>
            </a:extLst>
          </p:cNvPr>
          <p:cNvSpPr/>
          <p:nvPr/>
        </p:nvSpPr>
        <p:spPr>
          <a:xfrm>
            <a:off x="9122227" y="5057758"/>
            <a:ext cx="2734529" cy="499266"/>
          </a:xfrm>
          <a:prstGeom prst="rect">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388C94-5B54-F414-8056-6D879CA6F36F}"/>
              </a:ext>
            </a:extLst>
          </p:cNvPr>
          <p:cNvSpPr/>
          <p:nvPr/>
        </p:nvSpPr>
        <p:spPr>
          <a:xfrm>
            <a:off x="10101943" y="5614384"/>
            <a:ext cx="864888" cy="341312"/>
          </a:xfrm>
          <a:prstGeom prst="rect">
            <a:avLst/>
          </a:prstGeom>
          <a:solidFill>
            <a:srgbClr val="0070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E07F04C-1CCE-4460-CD49-2311CC5FE096}"/>
              </a:ext>
            </a:extLst>
          </p:cNvPr>
          <p:cNvSpPr/>
          <p:nvPr/>
        </p:nvSpPr>
        <p:spPr>
          <a:xfrm>
            <a:off x="10057047" y="4694674"/>
            <a:ext cx="864888" cy="341312"/>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B28038-52A7-63BF-E678-BA7511B24275}"/>
              </a:ext>
            </a:extLst>
          </p:cNvPr>
          <p:cNvSpPr/>
          <p:nvPr/>
        </p:nvSpPr>
        <p:spPr>
          <a:xfrm>
            <a:off x="1502228" y="2589225"/>
            <a:ext cx="292897" cy="233670"/>
          </a:xfrm>
          <a:prstGeom prst="rect">
            <a:avLst/>
          </a:prstGeom>
          <a:solidFill>
            <a:srgbClr val="0070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EC990C4-3ABF-179F-7B86-BA3C610C4B2E}"/>
              </a:ext>
            </a:extLst>
          </p:cNvPr>
          <p:cNvSpPr/>
          <p:nvPr/>
        </p:nvSpPr>
        <p:spPr>
          <a:xfrm>
            <a:off x="1832426" y="2602749"/>
            <a:ext cx="725718" cy="233670"/>
          </a:xfrm>
          <a:prstGeom prst="rect">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A1F0F3-5086-53F7-85E5-6F714E3B2EC4}"/>
              </a:ext>
            </a:extLst>
          </p:cNvPr>
          <p:cNvSpPr/>
          <p:nvPr/>
        </p:nvSpPr>
        <p:spPr>
          <a:xfrm>
            <a:off x="1502227" y="2314409"/>
            <a:ext cx="301949" cy="224128"/>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BB9B52D-5AA9-6980-707D-A6B5BF62F742}"/>
              </a:ext>
            </a:extLst>
          </p:cNvPr>
          <p:cNvSpPr/>
          <p:nvPr/>
        </p:nvSpPr>
        <p:spPr>
          <a:xfrm>
            <a:off x="1832426" y="2314409"/>
            <a:ext cx="725718" cy="245900"/>
          </a:xfrm>
          <a:prstGeom prst="rect">
            <a:avLst/>
          </a:prstGeom>
          <a:solidFill>
            <a:srgbClr val="FFFD7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282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AFE69D-71B6-48A3-D413-76E9AEE72FDE}"/>
              </a:ext>
            </a:extLst>
          </p:cNvPr>
          <p:cNvPicPr>
            <a:picLocks noChangeAspect="1"/>
          </p:cNvPicPr>
          <p:nvPr/>
        </p:nvPicPr>
        <p:blipFill>
          <a:blip r:embed="rId2"/>
          <a:stretch>
            <a:fillRect/>
          </a:stretch>
        </p:blipFill>
        <p:spPr>
          <a:xfrm>
            <a:off x="9054" y="1954834"/>
            <a:ext cx="5152837" cy="201925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376" y="1092200"/>
            <a:ext cx="6380223" cy="2617527"/>
          </a:xfrm>
          <a:prstGeom prst="rect">
            <a:avLst/>
          </a:prstGeom>
        </p:spPr>
      </p:pic>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Running ANOVA in R</a:t>
            </a:r>
          </a:p>
        </p:txBody>
      </p:sp>
      <p:sp>
        <p:nvSpPr>
          <p:cNvPr id="13" name="Rectangle 12"/>
          <p:cNvSpPr/>
          <p:nvPr/>
        </p:nvSpPr>
        <p:spPr>
          <a:xfrm>
            <a:off x="8530541" y="1092200"/>
            <a:ext cx="3255058" cy="2627322"/>
          </a:xfrm>
          <a:prstGeom prst="rect">
            <a:avLst/>
          </a:prstGeom>
          <a:solidFill>
            <a:srgbClr val="00B05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05374" y="1092200"/>
            <a:ext cx="3125167" cy="2617527"/>
          </a:xfrm>
          <a:prstGeom prst="rect">
            <a:avLst/>
          </a:prstGeom>
          <a:solidFill>
            <a:schemeClr val="accent2">
              <a:lumMod val="60000"/>
              <a:lumOff val="40000"/>
              <a:alpha val="2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01268" y="3749960"/>
            <a:ext cx="696460" cy="224128"/>
          </a:xfrm>
          <a:prstGeom prst="rect">
            <a:avLst/>
          </a:prstGeom>
          <a:solidFill>
            <a:srgbClr val="00B05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01268" y="3507053"/>
            <a:ext cx="696460" cy="177744"/>
          </a:xfrm>
          <a:prstGeom prst="rect">
            <a:avLst/>
          </a:prstGeom>
          <a:solidFill>
            <a:schemeClr val="accent2">
              <a:lumMod val="60000"/>
              <a:lumOff val="40000"/>
              <a:alpha val="2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45084" y="3516434"/>
            <a:ext cx="1597307" cy="203088"/>
          </a:xfrm>
          <a:prstGeom prst="rect">
            <a:avLst/>
          </a:prstGeom>
          <a:solidFill>
            <a:srgbClr val="FFFF0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3507" y="3862024"/>
            <a:ext cx="2630024" cy="2891489"/>
          </a:xfrm>
          <a:prstGeom prst="rect">
            <a:avLst/>
          </a:prstGeom>
        </p:spPr>
      </p:pic>
    </p:spTree>
    <p:extLst>
      <p:ext uri="{BB962C8B-B14F-4D97-AF65-F5344CB8AC3E}">
        <p14:creationId xmlns:p14="http://schemas.microsoft.com/office/powerpoint/2010/main" val="139198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12"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Post-hoc tests</a:t>
            </a:r>
          </a:p>
        </p:txBody>
      </p:sp>
      <p:sp>
        <p:nvSpPr>
          <p:cNvPr id="4" name="Rectangle 3"/>
          <p:cNvSpPr/>
          <p:nvPr/>
        </p:nvSpPr>
        <p:spPr>
          <a:xfrm>
            <a:off x="491067" y="1166843"/>
            <a:ext cx="11142133" cy="4893647"/>
          </a:xfrm>
          <a:prstGeom prst="rect">
            <a:avLst/>
          </a:prstGeom>
        </p:spPr>
        <p:txBody>
          <a:bodyPr wrap="square">
            <a:spAutoFit/>
          </a:bodyPr>
          <a:lstStyle/>
          <a:p>
            <a:r>
              <a:rPr lang="en-US" sz="2400" dirty="0">
                <a:latin typeface="Calibri" charset="0"/>
              </a:rPr>
              <a:t>If your ANOVA is significant, you may be interested in discovering which groups are different from one another </a:t>
            </a:r>
          </a:p>
          <a:p>
            <a:endParaRPr lang="en-US" sz="2400" dirty="0">
              <a:latin typeface="Calibri" charset="0"/>
            </a:endParaRPr>
          </a:p>
          <a:p>
            <a:r>
              <a:rPr lang="en-US" sz="2400" dirty="0">
                <a:latin typeface="Calibri" charset="0"/>
              </a:rPr>
              <a:t>A variety of post-hoc comparisons of the means can be used </a:t>
            </a:r>
          </a:p>
          <a:p>
            <a:endParaRPr lang="en-US" sz="2400" dirty="0">
              <a:latin typeface="Calibri" charset="0"/>
            </a:endParaRPr>
          </a:p>
          <a:p>
            <a:r>
              <a:rPr lang="en-US" sz="2400" b="1" dirty="0">
                <a:latin typeface="Calibri" charset="0"/>
              </a:rPr>
              <a:t>Fisher’s LSD </a:t>
            </a:r>
          </a:p>
          <a:p>
            <a:pPr marL="342900" indent="-342900">
              <a:buFont typeface="Arial" charset="0"/>
              <a:buChar char="•"/>
            </a:pPr>
            <a:r>
              <a:rPr lang="en-US" sz="2400" dirty="0">
                <a:latin typeface="Calibri" charset="0"/>
              </a:rPr>
              <a:t>Least conservative test, basically uses </a:t>
            </a:r>
            <a:r>
              <a:rPr lang="en-US" sz="2400" i="1" dirty="0">
                <a:latin typeface="Calibri" charset="0"/>
              </a:rPr>
              <a:t>t</a:t>
            </a:r>
            <a:r>
              <a:rPr lang="en-US" sz="2400" dirty="0">
                <a:latin typeface="Calibri" charset="0"/>
              </a:rPr>
              <a:t>-tests to compare the means </a:t>
            </a:r>
          </a:p>
          <a:p>
            <a:endParaRPr lang="en-US" sz="2400" dirty="0">
              <a:latin typeface="Calibri" charset="0"/>
            </a:endParaRPr>
          </a:p>
          <a:p>
            <a:r>
              <a:rPr lang="en-US" sz="2400" b="1" dirty="0" err="1">
                <a:latin typeface="Calibri" charset="0"/>
              </a:rPr>
              <a:t>Scheffe’s</a:t>
            </a:r>
            <a:r>
              <a:rPr lang="en-US" sz="2400" b="1" dirty="0">
                <a:latin typeface="Calibri" charset="0"/>
              </a:rPr>
              <a:t> method </a:t>
            </a:r>
          </a:p>
          <a:p>
            <a:pPr marL="342900" indent="-342900">
              <a:buFont typeface="Arial" charset="0"/>
              <a:buChar char="•"/>
            </a:pPr>
            <a:r>
              <a:rPr lang="en-US" sz="2400" dirty="0">
                <a:latin typeface="Calibri" charset="0"/>
              </a:rPr>
              <a:t>Performs all comparisons simultaneously, but has relatively low power </a:t>
            </a:r>
          </a:p>
          <a:p>
            <a:endParaRPr lang="en-US" sz="2400" b="1" dirty="0">
              <a:latin typeface="Calibri" charset="0"/>
            </a:endParaRPr>
          </a:p>
          <a:p>
            <a:r>
              <a:rPr lang="en-US" sz="2400" b="1" dirty="0">
                <a:latin typeface="Calibri" charset="0"/>
              </a:rPr>
              <a:t>Tukey-Kramer method </a:t>
            </a:r>
            <a:endParaRPr lang="en-US" sz="2400" dirty="0">
              <a:latin typeface="Calibri" charset="0"/>
            </a:endParaRPr>
          </a:p>
          <a:p>
            <a:pPr marL="342900" indent="-342900">
              <a:buFont typeface="Arial" charset="0"/>
              <a:buChar char="•"/>
            </a:pPr>
            <a:r>
              <a:rPr lang="en-US" sz="2400" dirty="0">
                <a:latin typeface="Calibri" charset="0"/>
              </a:rPr>
              <a:t>A pair-wise method, like a </a:t>
            </a:r>
            <a:r>
              <a:rPr lang="en-US" sz="2400" i="1" dirty="0">
                <a:latin typeface="Calibri" charset="0"/>
              </a:rPr>
              <a:t>t</a:t>
            </a:r>
            <a:r>
              <a:rPr lang="en-US" sz="2400" dirty="0">
                <a:latin typeface="Calibri" charset="0"/>
              </a:rPr>
              <a:t>-test, but corrected for multiple comparisons </a:t>
            </a:r>
            <a:endParaRPr lang="en-US" sz="2400" dirty="0">
              <a:effectLst/>
              <a:latin typeface="Calibri" charset="0"/>
            </a:endParaRPr>
          </a:p>
        </p:txBody>
      </p:sp>
    </p:spTree>
    <p:extLst>
      <p:ext uri="{BB962C8B-B14F-4D97-AF65-F5344CB8AC3E}">
        <p14:creationId xmlns:p14="http://schemas.microsoft.com/office/powerpoint/2010/main" val="156365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4">
                                            <p:txEl>
                                              <p:pRg st="4" end="4"/>
                                            </p:txEl>
                                          </p:spTgt>
                                        </p:tgtEl>
                                        <p:attrNameLst>
                                          <p:attrName>style.color</p:attrName>
                                        </p:attrNameLst>
                                      </p:cBhvr>
                                      <p:to>
                                        <a:srgbClr val="D6D6D6"/>
                                      </p:to>
                                    </p:animClr>
                                  </p:childTnLst>
                                </p:cTn>
                              </p:par>
                              <p:par>
                                <p:cTn id="23" presetID="3" presetClass="emph" presetSubtype="2" fill="hold" nodeType="withEffect">
                                  <p:stCondLst>
                                    <p:cond delay="0"/>
                                  </p:stCondLst>
                                  <p:childTnLst>
                                    <p:animClr clrSpc="rgb" dir="cw">
                                      <p:cBhvr override="childStyle">
                                        <p:cTn id="24" dur="2000" fill="hold"/>
                                        <p:tgtEl>
                                          <p:spTgt spid="4">
                                            <p:txEl>
                                              <p:pRg st="5" end="5"/>
                                            </p:txEl>
                                          </p:spTgt>
                                        </p:tgtEl>
                                        <p:attrNameLst>
                                          <p:attrName>style.color</p:attrName>
                                        </p:attrNameLst>
                                      </p:cBhvr>
                                      <p:to>
                                        <a:srgbClr val="D6D6D6"/>
                                      </p:to>
                                    </p:animClr>
                                  </p:childTnLst>
                                </p:cTn>
                              </p:par>
                              <p:par>
                                <p:cTn id="25" presetID="3" presetClass="emph" presetSubtype="2" fill="hold" nodeType="withEffect">
                                  <p:stCondLst>
                                    <p:cond delay="0"/>
                                  </p:stCondLst>
                                  <p:childTnLst>
                                    <p:animClr clrSpc="rgb" dir="cw">
                                      <p:cBhvr override="childStyle">
                                        <p:cTn id="26" dur="2000" fill="hold"/>
                                        <p:tgtEl>
                                          <p:spTgt spid="4">
                                            <p:txEl>
                                              <p:pRg st="7" end="7"/>
                                            </p:txEl>
                                          </p:spTgt>
                                        </p:tgtEl>
                                        <p:attrNameLst>
                                          <p:attrName>style.color</p:attrName>
                                        </p:attrNameLst>
                                      </p:cBhvr>
                                      <p:to>
                                        <a:srgbClr val="D6D6D6"/>
                                      </p:to>
                                    </p:animClr>
                                  </p:childTnLst>
                                </p:cTn>
                              </p:par>
                              <p:par>
                                <p:cTn id="27" presetID="3" presetClass="emph" presetSubtype="2" fill="hold" nodeType="withEffect">
                                  <p:stCondLst>
                                    <p:cond delay="0"/>
                                  </p:stCondLst>
                                  <p:childTnLst>
                                    <p:animClr clrSpc="rgb" dir="cw">
                                      <p:cBhvr override="childStyle">
                                        <p:cTn id="28" dur="2000" fill="hold"/>
                                        <p:tgtEl>
                                          <p:spTgt spid="4">
                                            <p:txEl>
                                              <p:pRg st="8" end="8"/>
                                            </p:txEl>
                                          </p:spTgt>
                                        </p:tgtEl>
                                        <p:attrNameLst>
                                          <p:attrName>style.color</p:attrName>
                                        </p:attrNameLst>
                                      </p:cBhvr>
                                      <p:to>
                                        <a:srgbClr val="D6D6D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DE87E9-8B88-C79A-1E91-0790F86A13FD}"/>
              </a:ext>
            </a:extLst>
          </p:cNvPr>
          <p:cNvPicPr>
            <a:picLocks noChangeAspect="1"/>
          </p:cNvPicPr>
          <p:nvPr/>
        </p:nvPicPr>
        <p:blipFill>
          <a:blip r:embed="rId2"/>
          <a:stretch>
            <a:fillRect/>
          </a:stretch>
        </p:blipFill>
        <p:spPr>
          <a:xfrm>
            <a:off x="98579" y="1113692"/>
            <a:ext cx="6040676" cy="5744308"/>
          </a:xfrm>
          <a:prstGeom prst="rect">
            <a:avLst/>
          </a:prstGeom>
        </p:spPr>
      </p:pic>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Post-hoc tests</a:t>
            </a:r>
          </a:p>
        </p:txBody>
      </p:sp>
      <p:cxnSp>
        <p:nvCxnSpPr>
          <p:cNvPr id="8" name="Straight Arrow Connector 7"/>
          <p:cNvCxnSpPr>
            <a:cxnSpLocks/>
          </p:cNvCxnSpPr>
          <p:nvPr/>
        </p:nvCxnSpPr>
        <p:spPr>
          <a:xfrm flipH="1" flipV="1">
            <a:off x="3927231" y="1406769"/>
            <a:ext cx="2592102" cy="1680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56088" y="1273548"/>
            <a:ext cx="5104990" cy="2246769"/>
          </a:xfrm>
          <a:prstGeom prst="rect">
            <a:avLst/>
          </a:prstGeom>
          <a:noFill/>
        </p:spPr>
        <p:txBody>
          <a:bodyPr wrap="square" rtlCol="0">
            <a:spAutoFit/>
          </a:bodyPr>
          <a:lstStyle/>
          <a:p>
            <a:r>
              <a:rPr lang="en-US" sz="2800" dirty="0" err="1">
                <a:latin typeface="Andale Mono" charset="0"/>
                <a:ea typeface="Andale Mono" charset="0"/>
                <a:cs typeface="Andale Mono" charset="0"/>
              </a:rPr>
              <a:t>anova</a:t>
            </a:r>
            <a:r>
              <a:rPr lang="en-US" sz="2800" dirty="0"/>
              <a:t> and </a:t>
            </a:r>
            <a:r>
              <a:rPr lang="en-US" sz="2800" dirty="0" err="1">
                <a:latin typeface="Andale Mono" charset="0"/>
                <a:ea typeface="Andale Mono" charset="0"/>
                <a:cs typeface="Andale Mono" charset="0"/>
              </a:rPr>
              <a:t>aov</a:t>
            </a:r>
            <a:r>
              <a:rPr lang="en-US" sz="2800" dirty="0"/>
              <a:t> functions will both perform an ANOVA but the results are stored slightly differently.  For this </a:t>
            </a:r>
            <a:r>
              <a:rPr lang="en-US" sz="2800" dirty="0" err="1"/>
              <a:t>posthoc</a:t>
            </a:r>
            <a:r>
              <a:rPr lang="en-US" sz="2800" dirty="0"/>
              <a:t> test we want the </a:t>
            </a:r>
            <a:r>
              <a:rPr lang="en-US" sz="2800" dirty="0" err="1">
                <a:latin typeface="Andale Mono" charset="0"/>
                <a:ea typeface="Andale Mono" charset="0"/>
                <a:cs typeface="Andale Mono" charset="0"/>
              </a:rPr>
              <a:t>aov</a:t>
            </a:r>
            <a:r>
              <a:rPr lang="en-US" sz="2800" dirty="0"/>
              <a:t> format</a:t>
            </a:r>
          </a:p>
        </p:txBody>
      </p:sp>
    </p:spTree>
    <p:extLst>
      <p:ext uri="{BB962C8B-B14F-4D97-AF65-F5344CB8AC3E}">
        <p14:creationId xmlns:p14="http://schemas.microsoft.com/office/powerpoint/2010/main" val="65191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Interpreting post-hoc tests</a:t>
            </a:r>
          </a:p>
        </p:txBody>
      </p:sp>
      <p:sp>
        <p:nvSpPr>
          <p:cNvPr id="9" name="TextBox 8"/>
          <p:cNvSpPr txBox="1"/>
          <p:nvPr/>
        </p:nvSpPr>
        <p:spPr>
          <a:xfrm>
            <a:off x="6337105" y="1109562"/>
            <a:ext cx="5661306" cy="4524315"/>
          </a:xfrm>
          <a:prstGeom prst="rect">
            <a:avLst/>
          </a:prstGeom>
          <a:noFill/>
        </p:spPr>
        <p:txBody>
          <a:bodyPr wrap="square" rtlCol="0">
            <a:spAutoFit/>
          </a:bodyPr>
          <a:lstStyle/>
          <a:p>
            <a:r>
              <a:rPr lang="en-US" sz="2400" dirty="0">
                <a:ea typeface="Andale Mono" charset="0"/>
                <a:cs typeface="Andale Mono" charset="0"/>
              </a:rPr>
              <a:t>When we examine all the significantly different ones we can draw several conclusions:</a:t>
            </a:r>
          </a:p>
          <a:p>
            <a:pPr marL="514350" indent="-514350">
              <a:buAutoNum type="arabicParenR"/>
            </a:pPr>
            <a:r>
              <a:rPr lang="en-US" sz="2400" dirty="0">
                <a:ea typeface="Andale Mono" charset="0"/>
                <a:cs typeface="Andale Mono" charset="0"/>
              </a:rPr>
              <a:t>Chicks fed casein are significantly heavier than those fed </a:t>
            </a:r>
            <a:r>
              <a:rPr lang="en-US" sz="2400" dirty="0" err="1">
                <a:ea typeface="Andale Mono" charset="0"/>
                <a:cs typeface="Andale Mono" charset="0"/>
              </a:rPr>
              <a:t>horsebean</a:t>
            </a:r>
            <a:r>
              <a:rPr lang="en-US" sz="2400" dirty="0">
                <a:ea typeface="Andale Mono" charset="0"/>
                <a:cs typeface="Andale Mono" charset="0"/>
              </a:rPr>
              <a:t>, linseed, and soybean.</a:t>
            </a:r>
          </a:p>
          <a:p>
            <a:pPr marL="514350" indent="-514350">
              <a:buAutoNum type="arabicParenR"/>
            </a:pPr>
            <a:r>
              <a:rPr lang="en-US" sz="2400" dirty="0">
                <a:ea typeface="Andale Mono" charset="0"/>
                <a:cs typeface="Andale Mono" charset="0"/>
              </a:rPr>
              <a:t>Chicks fed </a:t>
            </a:r>
            <a:r>
              <a:rPr lang="en-US" sz="2400" dirty="0" err="1">
                <a:ea typeface="Andale Mono" charset="0"/>
                <a:cs typeface="Andale Mono" charset="0"/>
              </a:rPr>
              <a:t>horsebean</a:t>
            </a:r>
            <a:r>
              <a:rPr lang="en-US" sz="2400" dirty="0">
                <a:ea typeface="Andale Mono" charset="0"/>
                <a:cs typeface="Andale Mono" charset="0"/>
              </a:rPr>
              <a:t> are significantly lighter than those fed </a:t>
            </a:r>
            <a:r>
              <a:rPr lang="en-US" sz="2400" dirty="0" err="1">
                <a:ea typeface="Andale Mono" charset="0"/>
                <a:cs typeface="Andale Mono" charset="0"/>
              </a:rPr>
              <a:t>meatmeal</a:t>
            </a:r>
            <a:r>
              <a:rPr lang="en-US" sz="2400" dirty="0">
                <a:ea typeface="Andale Mono" charset="0"/>
                <a:cs typeface="Andale Mono" charset="0"/>
              </a:rPr>
              <a:t>, soybean, and sunflower.</a:t>
            </a:r>
          </a:p>
          <a:p>
            <a:pPr marL="514350" indent="-514350">
              <a:buAutoNum type="arabicParenR"/>
            </a:pPr>
            <a:r>
              <a:rPr lang="en-US" sz="2400" dirty="0">
                <a:ea typeface="Andale Mono" charset="0"/>
                <a:cs typeface="Andale Mono" charset="0"/>
              </a:rPr>
              <a:t>Chicks fed sunflower are significantly heavier than those fed linseed or soybean.</a:t>
            </a:r>
            <a:endParaRPr lang="en-US" sz="2400" dirty="0"/>
          </a:p>
        </p:txBody>
      </p:sp>
      <p:grpSp>
        <p:nvGrpSpPr>
          <p:cNvPr id="8" name="Group 7">
            <a:extLst>
              <a:ext uri="{FF2B5EF4-FFF2-40B4-BE49-F238E27FC236}">
                <a16:creationId xmlns:a16="http://schemas.microsoft.com/office/drawing/2014/main" id="{83933428-D3CC-5EB8-323C-AF19B35E87B3}"/>
              </a:ext>
            </a:extLst>
          </p:cNvPr>
          <p:cNvGrpSpPr/>
          <p:nvPr/>
        </p:nvGrpSpPr>
        <p:grpSpPr>
          <a:xfrm>
            <a:off x="301713" y="1109562"/>
            <a:ext cx="5667949" cy="5383551"/>
            <a:chOff x="310857" y="1474447"/>
            <a:chExt cx="5667949" cy="5383551"/>
          </a:xfrm>
        </p:grpSpPr>
        <p:pic>
          <p:nvPicPr>
            <p:cNvPr id="5" name="Picture 4">
              <a:extLst>
                <a:ext uri="{FF2B5EF4-FFF2-40B4-BE49-F238E27FC236}">
                  <a16:creationId xmlns:a16="http://schemas.microsoft.com/office/drawing/2014/main" id="{E526731B-E89F-166F-3F85-9AAE9E7142D0}"/>
                </a:ext>
              </a:extLst>
            </p:cNvPr>
            <p:cNvPicPr>
              <a:picLocks noChangeAspect="1"/>
            </p:cNvPicPr>
            <p:nvPr/>
          </p:nvPicPr>
          <p:blipFill>
            <a:blip r:embed="rId2"/>
            <a:stretch>
              <a:fillRect/>
            </a:stretch>
          </p:blipFill>
          <p:spPr>
            <a:xfrm>
              <a:off x="310857" y="1474447"/>
              <a:ext cx="5661306" cy="5383551"/>
            </a:xfrm>
            <a:prstGeom prst="rect">
              <a:avLst/>
            </a:prstGeom>
          </p:spPr>
        </p:pic>
        <p:grpSp>
          <p:nvGrpSpPr>
            <p:cNvPr id="6" name="Group 5">
              <a:extLst>
                <a:ext uri="{FF2B5EF4-FFF2-40B4-BE49-F238E27FC236}">
                  <a16:creationId xmlns:a16="http://schemas.microsoft.com/office/drawing/2014/main" id="{9447C4CF-E4B4-9BC7-DB7F-051060203DBB}"/>
                </a:ext>
              </a:extLst>
            </p:cNvPr>
            <p:cNvGrpSpPr/>
            <p:nvPr/>
          </p:nvGrpSpPr>
          <p:grpSpPr>
            <a:xfrm>
              <a:off x="317500" y="3604982"/>
              <a:ext cx="5661306" cy="3131653"/>
              <a:chOff x="317500" y="3604982"/>
              <a:chExt cx="5778500" cy="3131653"/>
            </a:xfrm>
          </p:grpSpPr>
          <p:sp>
            <p:nvSpPr>
              <p:cNvPr id="4" name="Rectangle 3"/>
              <p:cNvSpPr/>
              <p:nvPr/>
            </p:nvSpPr>
            <p:spPr>
              <a:xfrm>
                <a:off x="317500" y="3604982"/>
                <a:ext cx="5778500" cy="181344"/>
              </a:xfrm>
              <a:prstGeom prst="rect">
                <a:avLst/>
              </a:prstGeom>
              <a:solidFill>
                <a:srgbClr val="FFFF0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7500" y="3806057"/>
                <a:ext cx="5778500" cy="181344"/>
              </a:xfrm>
              <a:prstGeom prst="rect">
                <a:avLst/>
              </a:prstGeom>
              <a:solidFill>
                <a:srgbClr val="FFFF0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7500" y="4231169"/>
                <a:ext cx="5778500" cy="181344"/>
              </a:xfrm>
              <a:prstGeom prst="rect">
                <a:avLst/>
              </a:prstGeom>
              <a:solidFill>
                <a:srgbClr val="FFFF0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7500" y="4863235"/>
                <a:ext cx="5778500" cy="181344"/>
              </a:xfrm>
              <a:prstGeom prst="rect">
                <a:avLst/>
              </a:prstGeom>
              <a:solidFill>
                <a:srgbClr val="FFFF0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7500" y="5078021"/>
                <a:ext cx="5778500" cy="181344"/>
              </a:xfrm>
              <a:prstGeom prst="rect">
                <a:avLst/>
              </a:prstGeom>
              <a:solidFill>
                <a:srgbClr val="FFFF0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7500" y="5293735"/>
                <a:ext cx="5778500" cy="181344"/>
              </a:xfrm>
              <a:prstGeom prst="rect">
                <a:avLst/>
              </a:prstGeom>
              <a:solidFill>
                <a:srgbClr val="FFFF0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7500" y="5929104"/>
                <a:ext cx="5778500" cy="181344"/>
              </a:xfrm>
              <a:prstGeom prst="rect">
                <a:avLst/>
              </a:prstGeom>
              <a:solidFill>
                <a:srgbClr val="FFFF0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7500" y="6555291"/>
                <a:ext cx="5778500" cy="181344"/>
              </a:xfrm>
              <a:prstGeom prst="rect">
                <a:avLst/>
              </a:prstGeom>
              <a:solidFill>
                <a:srgbClr val="FFFF0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4492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Plotting this kind of data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77" y="1088385"/>
            <a:ext cx="6904061" cy="5547194"/>
          </a:xfrm>
          <a:prstGeom prst="rect">
            <a:avLst/>
          </a:prstGeom>
        </p:spPr>
      </p:pic>
      <p:sp>
        <p:nvSpPr>
          <p:cNvPr id="5" name="TextBox 4"/>
          <p:cNvSpPr txBox="1"/>
          <p:nvPr/>
        </p:nvSpPr>
        <p:spPr>
          <a:xfrm>
            <a:off x="7438768" y="1445740"/>
            <a:ext cx="4250724" cy="1569660"/>
          </a:xfrm>
          <a:prstGeom prst="rect">
            <a:avLst/>
          </a:prstGeom>
          <a:noFill/>
        </p:spPr>
        <p:txBody>
          <a:bodyPr wrap="square" rtlCol="0">
            <a:spAutoFit/>
          </a:bodyPr>
          <a:lstStyle/>
          <a:p>
            <a:r>
              <a:rPr lang="en-US" sz="2400" dirty="0"/>
              <a:t>Our results from the ANOVA and Tukey match up pretty well with our rules </a:t>
            </a:r>
            <a:r>
              <a:rPr lang="en-US" sz="2400"/>
              <a:t>of thumb about 95% CI overlaps</a:t>
            </a:r>
          </a:p>
        </p:txBody>
      </p:sp>
    </p:spTree>
    <p:extLst>
      <p:ext uri="{BB962C8B-B14F-4D97-AF65-F5344CB8AC3E}">
        <p14:creationId xmlns:p14="http://schemas.microsoft.com/office/powerpoint/2010/main" val="1823443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Example of code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97" y="997700"/>
            <a:ext cx="7435488" cy="5787466"/>
          </a:xfrm>
          <a:prstGeom prst="rect">
            <a:avLst/>
          </a:prstGeom>
        </p:spPr>
      </p:pic>
    </p:spTree>
    <p:extLst>
      <p:ext uri="{BB962C8B-B14F-4D97-AF65-F5344CB8AC3E}">
        <p14:creationId xmlns:p14="http://schemas.microsoft.com/office/powerpoint/2010/main" val="210705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Assumptions of the ANOVA</a:t>
            </a:r>
          </a:p>
        </p:txBody>
      </p:sp>
      <p:sp>
        <p:nvSpPr>
          <p:cNvPr id="4" name="TextBox 3"/>
          <p:cNvSpPr txBox="1"/>
          <p:nvPr/>
        </p:nvSpPr>
        <p:spPr>
          <a:xfrm>
            <a:off x="619463" y="1407044"/>
            <a:ext cx="10868553" cy="3418756"/>
          </a:xfrm>
          <a:prstGeom prst="rect">
            <a:avLst/>
          </a:prstGeom>
          <a:noFill/>
        </p:spPr>
        <p:txBody>
          <a:bodyPr wrap="none" rtlCol="0">
            <a:spAutoFit/>
          </a:bodyPr>
          <a:lstStyle/>
          <a:p>
            <a:pPr marL="285750" indent="-285750">
              <a:lnSpc>
                <a:spcPct val="200000"/>
              </a:lnSpc>
              <a:buFont typeface="Arial" charset="0"/>
              <a:buChar char="•"/>
            </a:pPr>
            <a:r>
              <a:rPr lang="en-US" sz="2800" dirty="0"/>
              <a:t>The variable is normally distributed within each group </a:t>
            </a:r>
          </a:p>
          <a:p>
            <a:pPr marL="285750" indent="-285750">
              <a:lnSpc>
                <a:spcPct val="200000"/>
              </a:lnSpc>
              <a:buFont typeface="Arial" charset="0"/>
              <a:buChar char="•"/>
            </a:pPr>
            <a:r>
              <a:rPr lang="en-US" sz="2800" dirty="0"/>
              <a:t>The variance is the same in the different groups </a:t>
            </a:r>
          </a:p>
          <a:p>
            <a:pPr marL="285750" indent="-285750">
              <a:lnSpc>
                <a:spcPct val="200000"/>
              </a:lnSpc>
              <a:buFont typeface="Arial" charset="0"/>
              <a:buChar char="•"/>
            </a:pPr>
            <a:r>
              <a:rPr lang="en-US" sz="2800" dirty="0"/>
              <a:t>The design is balanced – you have the same sample size for each group </a:t>
            </a:r>
          </a:p>
          <a:p>
            <a:pPr marL="285750" indent="-285750">
              <a:lnSpc>
                <a:spcPct val="200000"/>
              </a:lnSpc>
              <a:buFont typeface="Arial" charset="0"/>
              <a:buChar char="•"/>
            </a:pPr>
            <a:r>
              <a:rPr lang="en-US" sz="2800" dirty="0"/>
              <a:t>But… ANOVA is fairly robust to violations of these assumptions </a:t>
            </a:r>
          </a:p>
        </p:txBody>
      </p:sp>
    </p:spTree>
    <p:extLst>
      <p:ext uri="{BB962C8B-B14F-4D97-AF65-F5344CB8AC3E}">
        <p14:creationId xmlns:p14="http://schemas.microsoft.com/office/powerpoint/2010/main" val="1726743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 Non-Parametric Alternative </a:t>
            </a:r>
          </a:p>
        </p:txBody>
      </p:sp>
      <p:sp>
        <p:nvSpPr>
          <p:cNvPr id="4" name="TextBox 3"/>
          <p:cNvSpPr txBox="1"/>
          <p:nvPr/>
        </p:nvSpPr>
        <p:spPr>
          <a:xfrm>
            <a:off x="619463" y="1407044"/>
            <a:ext cx="8875378" cy="3108543"/>
          </a:xfrm>
          <a:prstGeom prst="rect">
            <a:avLst/>
          </a:prstGeom>
          <a:noFill/>
        </p:spPr>
        <p:txBody>
          <a:bodyPr wrap="none" rtlCol="0">
            <a:spAutoFit/>
          </a:bodyPr>
          <a:lstStyle/>
          <a:p>
            <a:pPr marL="457200" indent="-457200">
              <a:buFont typeface="Arial" charset="0"/>
              <a:buChar char="•"/>
            </a:pPr>
            <a:r>
              <a:rPr lang="en-US" sz="2800" dirty="0" err="1"/>
              <a:t>Kruskal</a:t>
            </a:r>
            <a:r>
              <a:rPr lang="en-US" sz="2800" dirty="0"/>
              <a:t>-Wallis Test </a:t>
            </a:r>
          </a:p>
          <a:p>
            <a:pPr marL="457200" indent="-457200">
              <a:buFont typeface="Arial" charset="0"/>
              <a:buChar char="•"/>
            </a:pPr>
            <a:r>
              <a:rPr lang="en-US" sz="2800" dirty="0"/>
              <a:t>Based on ranks </a:t>
            </a:r>
          </a:p>
          <a:p>
            <a:pPr marL="457200" indent="-457200">
              <a:buFont typeface="Arial" charset="0"/>
              <a:buChar char="•"/>
            </a:pPr>
            <a:r>
              <a:rPr lang="en-US" sz="2800" dirty="0"/>
              <a:t>The multiple-group version of the Mann-Whitney U-test </a:t>
            </a:r>
          </a:p>
          <a:p>
            <a:endParaRPr lang="en-US" sz="2800" dirty="0"/>
          </a:p>
          <a:p>
            <a:r>
              <a:rPr lang="en-US" sz="2800" dirty="0"/>
              <a:t>R-implementation: </a:t>
            </a:r>
          </a:p>
          <a:p>
            <a:br>
              <a:rPr lang="en-US" sz="2800" dirty="0"/>
            </a:b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950" y="3837366"/>
            <a:ext cx="10452100" cy="2298700"/>
          </a:xfrm>
          <a:prstGeom prst="rect">
            <a:avLst/>
          </a:prstGeom>
        </p:spPr>
      </p:pic>
      <p:cxnSp>
        <p:nvCxnSpPr>
          <p:cNvPr id="6" name="Straight Arrow Connector 5"/>
          <p:cNvCxnSpPr/>
          <p:nvPr/>
        </p:nvCxnSpPr>
        <p:spPr>
          <a:xfrm flipH="1">
            <a:off x="9974179" y="3489158"/>
            <a:ext cx="319966" cy="19002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733296" y="2499650"/>
            <a:ext cx="2200924" cy="923330"/>
          </a:xfrm>
          <a:prstGeom prst="rect">
            <a:avLst/>
          </a:prstGeom>
          <a:noFill/>
        </p:spPr>
        <p:txBody>
          <a:bodyPr wrap="none" rtlCol="0">
            <a:spAutoFit/>
          </a:bodyPr>
          <a:lstStyle/>
          <a:p>
            <a:r>
              <a:rPr lang="en-US" dirty="0"/>
              <a:t>p-value suggests this </a:t>
            </a:r>
          </a:p>
          <a:p>
            <a:r>
              <a:rPr lang="en-US" dirty="0"/>
              <a:t>test has lower power</a:t>
            </a:r>
          </a:p>
          <a:p>
            <a:r>
              <a:rPr lang="en-US" dirty="0"/>
              <a:t>than ANOVA</a:t>
            </a:r>
          </a:p>
        </p:txBody>
      </p:sp>
    </p:spTree>
    <p:extLst>
      <p:ext uri="{BB962C8B-B14F-4D97-AF65-F5344CB8AC3E}">
        <p14:creationId xmlns:p14="http://schemas.microsoft.com/office/powerpoint/2010/main" val="70011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90C777-4DC5-29E2-01CB-9DBC2C2A02FB}"/>
              </a:ext>
            </a:extLst>
          </p:cNvPr>
          <p:cNvSpPr txBox="1"/>
          <p:nvPr/>
        </p:nvSpPr>
        <p:spPr>
          <a:xfrm>
            <a:off x="3035029" y="2645924"/>
            <a:ext cx="5452968" cy="369332"/>
          </a:xfrm>
          <a:prstGeom prst="rect">
            <a:avLst/>
          </a:prstGeom>
          <a:noFill/>
        </p:spPr>
        <p:txBody>
          <a:bodyPr wrap="none" rtlCol="0">
            <a:spAutoFit/>
          </a:bodyPr>
          <a:lstStyle/>
          <a:p>
            <a:r>
              <a:rPr lang="en-US" dirty="0"/>
              <a:t>Response = predictor variables + stochastic component</a:t>
            </a:r>
          </a:p>
        </p:txBody>
      </p:sp>
      <p:pic>
        <p:nvPicPr>
          <p:cNvPr id="7" name="Picture 6">
            <a:extLst>
              <a:ext uri="{FF2B5EF4-FFF2-40B4-BE49-F238E27FC236}">
                <a16:creationId xmlns:a16="http://schemas.microsoft.com/office/drawing/2014/main" id="{967F7DD0-D9E3-4162-1229-AEA56601C986}"/>
              </a:ext>
            </a:extLst>
          </p:cNvPr>
          <p:cNvPicPr>
            <a:picLocks noChangeAspect="1"/>
          </p:cNvPicPr>
          <p:nvPr/>
        </p:nvPicPr>
        <p:blipFill rotWithShape="1">
          <a:blip r:embed="rId2"/>
          <a:srcRect t="8781" b="21431"/>
          <a:stretch/>
        </p:blipFill>
        <p:spPr>
          <a:xfrm>
            <a:off x="-110247" y="266699"/>
            <a:ext cx="12412494" cy="6121401"/>
          </a:xfrm>
          <a:prstGeom prst="rect">
            <a:avLst/>
          </a:prstGeom>
        </p:spPr>
      </p:pic>
    </p:spTree>
    <p:extLst>
      <p:ext uri="{BB962C8B-B14F-4D97-AF65-F5344CB8AC3E}">
        <p14:creationId xmlns:p14="http://schemas.microsoft.com/office/powerpoint/2010/main" val="1251650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 Non-Parametric post-hoc </a:t>
            </a:r>
          </a:p>
        </p:txBody>
      </p:sp>
      <p:sp>
        <p:nvSpPr>
          <p:cNvPr id="4" name="TextBox 3"/>
          <p:cNvSpPr txBox="1"/>
          <p:nvPr/>
        </p:nvSpPr>
        <p:spPr>
          <a:xfrm>
            <a:off x="251715" y="1317592"/>
            <a:ext cx="5761459" cy="2739211"/>
          </a:xfrm>
          <a:prstGeom prst="rect">
            <a:avLst/>
          </a:prstGeom>
          <a:noFill/>
        </p:spPr>
        <p:txBody>
          <a:bodyPr wrap="square" rtlCol="0">
            <a:spAutoFit/>
          </a:bodyPr>
          <a:lstStyle/>
          <a:p>
            <a:pPr marL="457200" indent="-457200">
              <a:buFont typeface="Arial" charset="0"/>
              <a:buChar char="•"/>
            </a:pPr>
            <a:r>
              <a:rPr lang="en-US" sz="2800" dirty="0"/>
              <a:t>Dunn’s test </a:t>
            </a:r>
            <a:r>
              <a:rPr lang="mr-IN" sz="2800" dirty="0"/>
              <a:t>–</a:t>
            </a:r>
            <a:r>
              <a:rPr lang="en-US" sz="2800" dirty="0"/>
              <a:t> is the non-parametric equivalent of the Tukey </a:t>
            </a:r>
          </a:p>
          <a:p>
            <a:endParaRPr lang="en-US" sz="2800" dirty="0"/>
          </a:p>
          <a:p>
            <a:pPr lvl="1"/>
            <a:r>
              <a:rPr lang="en-US" sz="1600" dirty="0"/>
              <a:t>Not in base R need to install:</a:t>
            </a:r>
          </a:p>
          <a:p>
            <a:pPr lvl="1"/>
            <a:r>
              <a:rPr lang="en-US" sz="1600" dirty="0" err="1"/>
              <a:t>install.packages</a:t>
            </a:r>
            <a:r>
              <a:rPr lang="en-US" sz="1600" dirty="0"/>
              <a:t>(“</a:t>
            </a:r>
            <a:r>
              <a:rPr lang="en-US" sz="1600" dirty="0" err="1"/>
              <a:t>dunn.test</a:t>
            </a:r>
            <a:r>
              <a:rPr lang="en-US" sz="1600" dirty="0"/>
              <a:t>”, dependencies=TRUE) </a:t>
            </a:r>
          </a:p>
          <a:p>
            <a:br>
              <a:rPr lang="en-US" sz="2800" dirty="0"/>
            </a:br>
            <a:endParaRPr lang="en-US" sz="2800" dirty="0"/>
          </a:p>
        </p:txBody>
      </p:sp>
      <p:grpSp>
        <p:nvGrpSpPr>
          <p:cNvPr id="11" name="Group 10"/>
          <p:cNvGrpSpPr/>
          <p:nvPr/>
        </p:nvGrpSpPr>
        <p:grpSpPr>
          <a:xfrm>
            <a:off x="6400800" y="1073791"/>
            <a:ext cx="5533881" cy="5426400"/>
            <a:chOff x="5510365" y="1546190"/>
            <a:chExt cx="5082533" cy="4983818"/>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0365" y="1868557"/>
              <a:ext cx="5082532" cy="4661451"/>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2521" b="11310"/>
            <a:stretch/>
          </p:blipFill>
          <p:spPr>
            <a:xfrm>
              <a:off x="5510366" y="1546190"/>
              <a:ext cx="5082532" cy="1087678"/>
            </a:xfrm>
            <a:prstGeom prst="rect">
              <a:avLst/>
            </a:prstGeom>
          </p:spPr>
        </p:pic>
      </p:grpSp>
      <p:grpSp>
        <p:nvGrpSpPr>
          <p:cNvPr id="16" name="Group 15"/>
          <p:cNvGrpSpPr/>
          <p:nvPr/>
        </p:nvGrpSpPr>
        <p:grpSpPr>
          <a:xfrm>
            <a:off x="7444409" y="4902742"/>
            <a:ext cx="4369904" cy="1044169"/>
            <a:chOff x="7444409" y="4902742"/>
            <a:chExt cx="4369904" cy="1044169"/>
          </a:xfrm>
        </p:grpSpPr>
        <p:sp>
          <p:nvSpPr>
            <p:cNvPr id="12" name="Rectangle 11"/>
            <p:cNvSpPr/>
            <p:nvPr/>
          </p:nvSpPr>
          <p:spPr>
            <a:xfrm>
              <a:off x="7444409" y="4902743"/>
              <a:ext cx="785191" cy="434569"/>
            </a:xfrm>
            <a:prstGeom prst="rect">
              <a:avLst/>
            </a:prstGeom>
            <a:solidFill>
              <a:srgbClr val="FFFF0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12426" y="4902742"/>
              <a:ext cx="785191" cy="434569"/>
            </a:xfrm>
            <a:prstGeom prst="rect">
              <a:avLst/>
            </a:prstGeom>
            <a:solidFill>
              <a:srgbClr val="FFFF0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029122" y="5512342"/>
              <a:ext cx="785191" cy="434569"/>
            </a:xfrm>
            <a:prstGeom prst="rect">
              <a:avLst/>
            </a:prstGeom>
            <a:solidFill>
              <a:srgbClr val="FFFF0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875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ANOVA Summary </a:t>
            </a:r>
          </a:p>
        </p:txBody>
      </p:sp>
      <p:sp>
        <p:nvSpPr>
          <p:cNvPr id="4" name="TextBox 3"/>
          <p:cNvSpPr txBox="1"/>
          <p:nvPr/>
        </p:nvSpPr>
        <p:spPr>
          <a:xfrm>
            <a:off x="496670" y="1029357"/>
            <a:ext cx="11198660" cy="5262979"/>
          </a:xfrm>
          <a:prstGeom prst="rect">
            <a:avLst/>
          </a:prstGeom>
          <a:noFill/>
        </p:spPr>
        <p:txBody>
          <a:bodyPr wrap="square" rtlCol="0">
            <a:spAutoFit/>
          </a:bodyPr>
          <a:lstStyle/>
          <a:p>
            <a:pPr marL="457200" indent="-457200">
              <a:buFont typeface="Arial" charset="0"/>
              <a:buChar char="•"/>
            </a:pPr>
            <a:r>
              <a:rPr lang="en-US" sz="2800" dirty="0"/>
              <a:t>ANOVA is the foundation of essentially all tests comparing multiple means </a:t>
            </a:r>
          </a:p>
          <a:p>
            <a:pPr marL="457200" indent="-457200">
              <a:buFont typeface="Arial" charset="0"/>
              <a:buChar char="•"/>
            </a:pPr>
            <a:r>
              <a:rPr lang="en-US" sz="2800" dirty="0"/>
              <a:t>Don’t make it too complicated – the null hypothesis is simple: they are all the same. </a:t>
            </a:r>
          </a:p>
          <a:p>
            <a:pPr marL="457200" indent="-457200">
              <a:buFont typeface="Arial" charset="0"/>
              <a:buChar char="•"/>
            </a:pPr>
            <a:r>
              <a:rPr lang="en-US" sz="2800" dirty="0"/>
              <a:t>Post-hoc tests are important for determining which means are the source of a significant ANOVA.</a:t>
            </a:r>
          </a:p>
          <a:p>
            <a:pPr marL="457200" indent="-457200">
              <a:buFont typeface="Arial" charset="0"/>
              <a:buChar char="•"/>
            </a:pPr>
            <a:r>
              <a:rPr lang="en-US" sz="2800" dirty="0"/>
              <a:t>You can only justify a post-hoc test if the ANOVA is significant in the first place.</a:t>
            </a:r>
          </a:p>
          <a:p>
            <a:pPr marL="457200" indent="-457200">
              <a:buFont typeface="Arial" charset="0"/>
              <a:buChar char="•"/>
            </a:pPr>
            <a:r>
              <a:rPr lang="en-US" sz="2800" dirty="0"/>
              <a:t>Before applying ANOVA, check that your data fit the assumptions (consider transforming the data lots of times this will be based on your biological knowledge because you will have insufficient data to say much about the observed distribution) </a:t>
            </a:r>
          </a:p>
        </p:txBody>
      </p:sp>
    </p:spTree>
    <p:extLst>
      <p:ext uri="{BB962C8B-B14F-4D97-AF65-F5344CB8AC3E}">
        <p14:creationId xmlns:p14="http://schemas.microsoft.com/office/powerpoint/2010/main" val="736305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ANOVA Practice Problems </a:t>
            </a:r>
          </a:p>
        </p:txBody>
      </p:sp>
      <p:sp>
        <p:nvSpPr>
          <p:cNvPr id="4" name="TextBox 3"/>
          <p:cNvSpPr txBox="1"/>
          <p:nvPr/>
        </p:nvSpPr>
        <p:spPr>
          <a:xfrm>
            <a:off x="496670" y="1029357"/>
            <a:ext cx="11198660" cy="2246769"/>
          </a:xfrm>
          <a:prstGeom prst="rect">
            <a:avLst/>
          </a:prstGeom>
          <a:noFill/>
        </p:spPr>
        <p:txBody>
          <a:bodyPr wrap="square" rtlCol="0">
            <a:spAutoFit/>
          </a:bodyPr>
          <a:lstStyle/>
          <a:p>
            <a:pPr marL="457200" indent="-457200">
              <a:buFont typeface="Arial" charset="0"/>
              <a:buChar char="•"/>
            </a:pPr>
            <a:r>
              <a:rPr lang="en-US" sz="2800" dirty="0"/>
              <a:t>Use the chick weights dataset included in R data("</a:t>
            </a:r>
            <a:r>
              <a:rPr lang="en-US" sz="2800" dirty="0" err="1"/>
              <a:t>chickwts</a:t>
            </a:r>
            <a:r>
              <a:rPr lang="en-US" sz="2800" dirty="0"/>
              <a:t>"). Reduce the data down to just soybean and sunflower. Run an ANOVA and determine whether these foods lead to significant differences in weight.</a:t>
            </a:r>
          </a:p>
          <a:p>
            <a:pPr marL="457200" indent="-457200">
              <a:buFont typeface="Arial" charset="0"/>
              <a:buChar char="•"/>
            </a:pPr>
            <a:endParaRPr lang="en-US" sz="2800" dirty="0"/>
          </a:p>
          <a:p>
            <a:pPr marL="457200" indent="-457200">
              <a:buFont typeface="Arial" charset="0"/>
              <a:buChar char="•"/>
            </a:pPr>
            <a:endParaRPr lang="en-US" sz="2800" dirty="0"/>
          </a:p>
        </p:txBody>
      </p:sp>
    </p:spTree>
    <p:extLst>
      <p:ext uri="{BB962C8B-B14F-4D97-AF65-F5344CB8AC3E}">
        <p14:creationId xmlns:p14="http://schemas.microsoft.com/office/powerpoint/2010/main" val="80592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Hypothesis testing has limits</a:t>
            </a:r>
          </a:p>
        </p:txBody>
      </p:sp>
      <p:sp>
        <p:nvSpPr>
          <p:cNvPr id="3" name="TextBox 2">
            <a:extLst>
              <a:ext uri="{FF2B5EF4-FFF2-40B4-BE49-F238E27FC236}">
                <a16:creationId xmlns:a16="http://schemas.microsoft.com/office/drawing/2014/main" id="{9115C194-776E-434B-461F-BB544D3E5C03}"/>
              </a:ext>
            </a:extLst>
          </p:cNvPr>
          <p:cNvSpPr txBox="1"/>
          <p:nvPr/>
        </p:nvSpPr>
        <p:spPr>
          <a:xfrm>
            <a:off x="823608" y="1536970"/>
            <a:ext cx="10544783" cy="4832092"/>
          </a:xfrm>
          <a:prstGeom prst="rect">
            <a:avLst/>
          </a:prstGeom>
          <a:noFill/>
        </p:spPr>
        <p:txBody>
          <a:bodyPr wrap="square" rtlCol="0">
            <a:spAutoFit/>
          </a:bodyPr>
          <a:lstStyle/>
          <a:p>
            <a:r>
              <a:rPr lang="en-US" sz="2800" dirty="0"/>
              <a:t>Often times we want to say more than something has an effect. We want to understand exactly how a predictor variable impacts a response variable.</a:t>
            </a:r>
          </a:p>
          <a:p>
            <a:endParaRPr lang="en-US" sz="2800" dirty="0"/>
          </a:p>
          <a:p>
            <a:r>
              <a:rPr lang="en-US" sz="2800" dirty="0"/>
              <a:t>Often times we have complex relationships where several variables (continuous and discrete) impact our response variable and we need to understand how all of these things work together to determine our observations.</a:t>
            </a:r>
          </a:p>
          <a:p>
            <a:endParaRPr lang="en-US" sz="2800" dirty="0"/>
          </a:p>
          <a:p>
            <a:r>
              <a:rPr lang="en-US" sz="2800" dirty="0"/>
              <a:t>This is when we should think about moving to generalized linear models!</a:t>
            </a:r>
          </a:p>
        </p:txBody>
      </p:sp>
    </p:spTree>
    <p:extLst>
      <p:ext uri="{BB962C8B-B14F-4D97-AF65-F5344CB8AC3E}">
        <p14:creationId xmlns:p14="http://schemas.microsoft.com/office/powerpoint/2010/main" val="235625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The Plan</a:t>
            </a:r>
          </a:p>
        </p:txBody>
      </p:sp>
      <p:sp>
        <p:nvSpPr>
          <p:cNvPr id="4" name="TextBox 3">
            <a:extLst>
              <a:ext uri="{FF2B5EF4-FFF2-40B4-BE49-F238E27FC236}">
                <a16:creationId xmlns:a16="http://schemas.microsoft.com/office/drawing/2014/main" id="{B53F6200-D9FF-FA8F-F0EB-E0B65A42A4BD}"/>
              </a:ext>
            </a:extLst>
          </p:cNvPr>
          <p:cNvSpPr txBox="1"/>
          <p:nvPr/>
        </p:nvSpPr>
        <p:spPr>
          <a:xfrm>
            <a:off x="1108954" y="1848256"/>
            <a:ext cx="7937301" cy="3447098"/>
          </a:xfrm>
          <a:prstGeom prst="rect">
            <a:avLst/>
          </a:prstGeom>
          <a:noFill/>
        </p:spPr>
        <p:txBody>
          <a:bodyPr wrap="none" rtlCol="0">
            <a:spAutoFit/>
          </a:bodyPr>
          <a:lstStyle/>
          <a:p>
            <a:pPr marL="742950" indent="-742950">
              <a:buFont typeface="+mj-lt"/>
              <a:buAutoNum type="arabicPeriod"/>
            </a:pPr>
            <a:r>
              <a:rPr lang="en-US" sz="4000" dirty="0"/>
              <a:t>Linear regression</a:t>
            </a:r>
          </a:p>
          <a:p>
            <a:pPr marL="742950" indent="-742950">
              <a:buFont typeface="+mj-lt"/>
              <a:buAutoNum type="arabicPeriod"/>
            </a:pPr>
            <a:r>
              <a:rPr lang="en-US" sz="4000" dirty="0"/>
              <a:t>Poisson regression</a:t>
            </a:r>
          </a:p>
          <a:p>
            <a:pPr marL="742950" indent="-742950">
              <a:buFont typeface="+mj-lt"/>
              <a:buAutoNum type="arabicPeriod"/>
            </a:pPr>
            <a:r>
              <a:rPr lang="en-US" sz="4000" dirty="0"/>
              <a:t>Binomial regression</a:t>
            </a:r>
          </a:p>
          <a:p>
            <a:pPr marL="742950" indent="-742950">
              <a:buFont typeface="+mj-lt"/>
              <a:buAutoNum type="arabicPeriod"/>
            </a:pPr>
            <a:r>
              <a:rPr lang="en-US" sz="4000" dirty="0"/>
              <a:t>GLMs with a mix of variable types</a:t>
            </a:r>
          </a:p>
          <a:p>
            <a:pPr marL="742950" indent="-742950">
              <a:buFont typeface="+mj-lt"/>
              <a:buAutoNum type="arabicPeriod"/>
            </a:pPr>
            <a:r>
              <a:rPr lang="en-US" sz="4000" dirty="0"/>
              <a:t>Mixed effects models</a:t>
            </a:r>
          </a:p>
          <a:p>
            <a:pPr marL="342900" indent="-342900">
              <a:buFont typeface="+mj-lt"/>
              <a:buAutoNum type="arabicPeriod"/>
            </a:pPr>
            <a:endParaRPr lang="en-US" dirty="0"/>
          </a:p>
        </p:txBody>
      </p:sp>
    </p:spTree>
    <p:extLst>
      <p:ext uri="{BB962C8B-B14F-4D97-AF65-F5344CB8AC3E}">
        <p14:creationId xmlns:p14="http://schemas.microsoft.com/office/powerpoint/2010/main" val="1041994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Regression in R</a:t>
            </a:r>
          </a:p>
        </p:txBody>
      </p:sp>
      <mc:AlternateContent xmlns:mc="http://schemas.openxmlformats.org/markup-compatibility/2006" xmlns:a14="http://schemas.microsoft.com/office/drawing/2010/main">
        <mc:Choice Requires="a14">
          <p:sp>
            <p:nvSpPr>
              <p:cNvPr id="3" name="Rectangle 2"/>
              <p:cNvSpPr/>
              <p:nvPr/>
            </p:nvSpPr>
            <p:spPr>
              <a:xfrm>
                <a:off x="214642" y="1109317"/>
                <a:ext cx="6232458" cy="4401205"/>
              </a:xfrm>
              <a:prstGeom prst="rect">
                <a:avLst/>
              </a:prstGeom>
            </p:spPr>
            <p:txBody>
              <a:bodyPr wrap="square">
                <a:spAutoFit/>
              </a:bodyPr>
              <a:lstStyle/>
              <a:p>
                <a:pPr marL="742950" indent="-742950">
                  <a:buFont typeface="+mj-lt"/>
                  <a:buAutoNum type="arabicParenR"/>
                </a:pPr>
                <a:r>
                  <a:rPr lang="en-US" sz="2800" dirty="0"/>
                  <a:t>With linear regression we find the linear equation that best predicts the values of Y based on the values of X.</a:t>
                </a:r>
              </a:p>
              <a:p>
                <a:pPr marL="742950" indent="-742950">
                  <a:buFont typeface="+mj-lt"/>
                  <a:buAutoNum type="arabicParenR"/>
                </a:pPr>
                <a:endParaRPr lang="en-US" sz="2800" dirty="0"/>
              </a:p>
              <a:p>
                <a:pPr marL="742950" indent="-742950">
                  <a:buFont typeface="+mj-lt"/>
                  <a:buAutoNum type="arabicParenR"/>
                </a:pPr>
                <a:r>
                  <a:rPr lang="en-US" sz="2800" b="0" dirty="0"/>
                  <a:t>     </a:t>
                </a:r>
                <a14:m>
                  <m:oMath xmlns:m="http://schemas.openxmlformats.org/officeDocument/2006/math">
                    <m:r>
                      <a:rPr lang="en-US" sz="2800" b="0" i="1" smtClean="0">
                        <a:latin typeface="Cambria Math" charset="0"/>
                      </a:rPr>
                      <m:t>𝑦</m:t>
                    </m:r>
                    <m:r>
                      <a:rPr lang="mr-IN" sz="2800" i="1" smtClean="0">
                        <a:latin typeface="Cambria Math" charset="0"/>
                      </a:rPr>
                      <m:t>=</m:t>
                    </m:r>
                    <m:r>
                      <a:rPr lang="en-US" sz="2800" b="0" i="1" smtClean="0">
                        <a:latin typeface="Cambria Math" charset="0"/>
                      </a:rPr>
                      <m:t>𝑏𝑥</m:t>
                    </m:r>
                    <m:r>
                      <a:rPr lang="en-US" sz="2800" b="0" i="1" smtClean="0">
                        <a:latin typeface="Cambria Math" charset="0"/>
                      </a:rPr>
                      <m:t>+</m:t>
                    </m:r>
                    <m:r>
                      <a:rPr lang="en-US" sz="2800" b="0" i="1" smtClean="0">
                        <a:latin typeface="Cambria Math" charset="0"/>
                      </a:rPr>
                      <m:t>𝑎</m:t>
                    </m:r>
                  </m:oMath>
                </a14:m>
                <a:endParaRPr lang="en-US" sz="2800" dirty="0"/>
              </a:p>
              <a:p>
                <a:pPr marL="742950" indent="-742950">
                  <a:buFont typeface="+mj-lt"/>
                  <a:buAutoNum type="arabicParenR"/>
                </a:pPr>
                <a:endParaRPr lang="en-US" sz="2800" dirty="0"/>
              </a:p>
              <a:p>
                <a:pPr marL="742950" indent="-742950">
                  <a:buFont typeface="+mj-lt"/>
                  <a:buAutoNum type="arabicParenR"/>
                </a:pPr>
                <a:r>
                  <a:rPr lang="en-US" sz="2800" dirty="0"/>
                  <a:t>Least-squares regression minimizes the squared deviations of the data points from that line.</a:t>
                </a:r>
              </a:p>
            </p:txBody>
          </p:sp>
        </mc:Choice>
        <mc:Fallback xmlns="">
          <p:sp>
            <p:nvSpPr>
              <p:cNvPr id="3" name="Rectangle 2"/>
              <p:cNvSpPr>
                <a:spLocks noRot="1" noChangeAspect="1" noMove="1" noResize="1" noEditPoints="1" noAdjustHandles="1" noChangeArrowheads="1" noChangeShapeType="1" noTextEdit="1"/>
              </p:cNvSpPr>
              <p:nvPr/>
            </p:nvSpPr>
            <p:spPr>
              <a:xfrm>
                <a:off x="214642" y="1109317"/>
                <a:ext cx="6232458" cy="4401205"/>
              </a:xfrm>
              <a:prstGeom prst="rect">
                <a:avLst/>
              </a:prstGeom>
              <a:blipFill rotWithShape="0">
                <a:blip r:embed="rId2"/>
                <a:stretch>
                  <a:fillRect l="-2053" t="-1524" b="-3047"/>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121" y="1725384"/>
            <a:ext cx="5651072" cy="3591539"/>
          </a:xfrm>
          <a:prstGeom prst="rect">
            <a:avLst/>
          </a:prstGeom>
        </p:spPr>
      </p:pic>
    </p:spTree>
    <p:extLst>
      <p:ext uri="{BB962C8B-B14F-4D97-AF65-F5344CB8AC3E}">
        <p14:creationId xmlns:p14="http://schemas.microsoft.com/office/powerpoint/2010/main" val="1944046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Example of regression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62" y="1156145"/>
            <a:ext cx="3299267" cy="11384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62" y="2395773"/>
            <a:ext cx="5732041" cy="373049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3783100" y="1156145"/>
                <a:ext cx="1367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charset="0"/>
                        </a:rPr>
                        <m:t>𝒚</m:t>
                      </m:r>
                      <m:r>
                        <a:rPr lang="mr-IN" b="1" i="1">
                          <a:latin typeface="Cambria Math" charset="0"/>
                        </a:rPr>
                        <m:t>=</m:t>
                      </m:r>
                      <m:r>
                        <a:rPr lang="en-US" b="1" i="1">
                          <a:latin typeface="Cambria Math" charset="0"/>
                        </a:rPr>
                        <m:t>𝒃𝒙</m:t>
                      </m:r>
                      <m:r>
                        <a:rPr lang="en-US" b="1" i="1">
                          <a:latin typeface="Cambria Math" charset="0"/>
                        </a:rPr>
                        <m:t>+</m:t>
                      </m:r>
                      <m:r>
                        <a:rPr lang="en-US" b="1" i="1">
                          <a:latin typeface="Cambria Math" charset="0"/>
                        </a:rPr>
                        <m:t>𝒂</m:t>
                      </m:r>
                    </m:oMath>
                  </m:oMathPara>
                </a14:m>
                <a:endParaRPr lang="en-US" b="1" dirty="0"/>
              </a:p>
            </p:txBody>
          </p:sp>
        </mc:Choice>
        <mc:Fallback xmlns="">
          <p:sp>
            <p:nvSpPr>
              <p:cNvPr id="8" name="Rectangle 7"/>
              <p:cNvSpPr>
                <a:spLocks noRot="1" noChangeAspect="1" noMove="1" noResize="1" noEditPoints="1" noAdjustHandles="1" noChangeArrowheads="1" noChangeShapeType="1" noTextEdit="1"/>
              </p:cNvSpPr>
              <p:nvPr/>
            </p:nvSpPr>
            <p:spPr>
              <a:xfrm>
                <a:off x="3783100" y="1156145"/>
                <a:ext cx="1367682" cy="369332"/>
              </a:xfrm>
              <a:prstGeom prst="rect">
                <a:avLst/>
              </a:prstGeom>
              <a:blipFill rotWithShape="0">
                <a:blip r:embed="rId4"/>
                <a:stretch>
                  <a:fillRect b="-6667"/>
                </a:stretch>
              </a:blipFill>
            </p:spPr>
            <p:txBody>
              <a:bodyPr/>
              <a:lstStyle/>
              <a:p>
                <a:r>
                  <a:rPr lang="en-US">
                    <a:noFill/>
                  </a:rPr>
                  <a:t> </a:t>
                </a:r>
              </a:p>
            </p:txBody>
          </p:sp>
        </mc:Fallback>
      </mc:AlternateContent>
      <p:sp>
        <p:nvSpPr>
          <p:cNvPr id="9" name="Rectangle 8"/>
          <p:cNvSpPr/>
          <p:nvPr/>
        </p:nvSpPr>
        <p:spPr>
          <a:xfrm>
            <a:off x="1376265" y="4357396"/>
            <a:ext cx="685800" cy="18661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51917" y="1207171"/>
            <a:ext cx="191279" cy="26728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76265" y="4570511"/>
            <a:ext cx="685800" cy="186612"/>
          </a:xfrm>
          <a:prstGeom prst="rect">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87414" y="1207171"/>
            <a:ext cx="193521" cy="267280"/>
          </a:xfrm>
          <a:prstGeom prst="rect">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3788273" y="1674970"/>
                <a:ext cx="871328" cy="5727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𝑡</m:t>
                      </m:r>
                      <m:r>
                        <a:rPr lang="en-US" b="0" i="1" smtClean="0">
                          <a:latin typeface="Cambria Math" charset="0"/>
                        </a:rPr>
                        <m:t>= </m:t>
                      </m:r>
                      <m:f>
                        <m:fPr>
                          <m:ctrlPr>
                            <a:rPr lang="mr-IN"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charset="0"/>
                                  <a:ea typeface="Cambria Math" charset="0"/>
                                  <a:cs typeface="Cambria Math" charset="0"/>
                                </a:rPr>
                                <m:t>𝛽</m:t>
                              </m:r>
                            </m:e>
                            <m:sub>
                              <m:r>
                                <a:rPr lang="en-US" b="0" i="1" smtClean="0">
                                  <a:latin typeface="Cambria Math" charset="0"/>
                                </a:rPr>
                                <m:t>0</m:t>
                              </m:r>
                            </m:sub>
                          </m:sSub>
                        </m:num>
                        <m:den>
                          <m:sSub>
                            <m:sSubPr>
                              <m:ctrlPr>
                                <a:rPr lang="en-US" b="0" i="1" smtClean="0">
                                  <a:latin typeface="Cambria Math" panose="02040503050406030204" pitchFamily="18" charset="0"/>
                                </a:rPr>
                              </m:ctrlPr>
                            </m:sSubPr>
                            <m:e>
                              <m:r>
                                <a:rPr lang="en-US" b="0" i="1" smtClean="0">
                                  <a:latin typeface="Cambria Math" charset="0"/>
                                </a:rPr>
                                <m:t>𝑆𝐸</m:t>
                              </m:r>
                            </m:e>
                            <m:sub>
                              <m:r>
                                <a:rPr lang="en-US" b="0" i="1" smtClean="0">
                                  <a:latin typeface="Cambria Math" charset="0"/>
                                </a:rPr>
                                <m:t>𝑏</m:t>
                              </m:r>
                            </m:sub>
                          </m:sSub>
                        </m:den>
                      </m:f>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788273" y="1674970"/>
                <a:ext cx="871328" cy="572786"/>
              </a:xfrm>
              <a:prstGeom prst="rect">
                <a:avLst/>
              </a:prstGeom>
              <a:blipFill>
                <a:blip r:embed="rId5"/>
                <a:stretch>
                  <a:fillRect l="-5797" t="-4348" r="-1449" b="-6522"/>
                </a:stretch>
              </a:blipFill>
            </p:spPr>
            <p:txBody>
              <a:bodyPr/>
              <a:lstStyle/>
              <a:p>
                <a:r>
                  <a:rPr lang="en-US">
                    <a:noFill/>
                  </a:rPr>
                  <a:t> </a:t>
                </a:r>
              </a:p>
            </p:txBody>
          </p:sp>
        </mc:Fallback>
      </mc:AlternateContent>
      <p:sp>
        <p:nvSpPr>
          <p:cNvPr id="15" name="Rectangle 14"/>
          <p:cNvSpPr/>
          <p:nvPr/>
        </p:nvSpPr>
        <p:spPr>
          <a:xfrm>
            <a:off x="3706306" y="1609992"/>
            <a:ext cx="1355736" cy="674004"/>
          </a:xfrm>
          <a:prstGeom prst="rect">
            <a:avLst/>
          </a:prstGeom>
          <a:solidFill>
            <a:srgbClr val="FF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41354" y="4565780"/>
            <a:ext cx="552632" cy="213115"/>
          </a:xfrm>
          <a:prstGeom prst="rect">
            <a:avLst/>
          </a:prstGeom>
          <a:solidFill>
            <a:srgbClr val="FF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7121" y="1725384"/>
            <a:ext cx="5651072" cy="3591539"/>
          </a:xfrm>
          <a:prstGeom prst="rect">
            <a:avLst/>
          </a:prstGeom>
        </p:spPr>
      </p:pic>
    </p:spTree>
    <p:extLst>
      <p:ext uri="{BB962C8B-B14F-4D97-AF65-F5344CB8AC3E}">
        <p14:creationId xmlns:p14="http://schemas.microsoft.com/office/powerpoint/2010/main" val="212534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C47F6E-F05A-A540-8E8B-8667545EAB33}"/>
              </a:ext>
            </a:extLst>
          </p:cNvPr>
          <p:cNvSpPr/>
          <p:nvPr/>
        </p:nvSpPr>
        <p:spPr>
          <a:xfrm>
            <a:off x="4245849" y="1647260"/>
            <a:ext cx="395422" cy="2856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Example of regression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62" y="1156145"/>
            <a:ext cx="3299267" cy="11384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62" y="2395773"/>
            <a:ext cx="5732041" cy="373049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3783100" y="1156145"/>
                <a:ext cx="1367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charset="0"/>
                        </a:rPr>
                        <m:t>𝒚</m:t>
                      </m:r>
                      <m:r>
                        <a:rPr lang="mr-IN" b="1" i="1">
                          <a:latin typeface="Cambria Math" charset="0"/>
                        </a:rPr>
                        <m:t>=</m:t>
                      </m:r>
                      <m:r>
                        <a:rPr lang="en-US" b="1" i="1">
                          <a:latin typeface="Cambria Math" charset="0"/>
                        </a:rPr>
                        <m:t>𝒃𝒙</m:t>
                      </m:r>
                      <m:r>
                        <a:rPr lang="en-US" b="1" i="1">
                          <a:latin typeface="Cambria Math" charset="0"/>
                        </a:rPr>
                        <m:t>+</m:t>
                      </m:r>
                      <m:r>
                        <a:rPr lang="en-US" b="1" i="1">
                          <a:latin typeface="Cambria Math" charset="0"/>
                        </a:rPr>
                        <m:t>𝒂</m:t>
                      </m:r>
                    </m:oMath>
                  </m:oMathPara>
                </a14:m>
                <a:endParaRPr lang="en-US" b="1" dirty="0"/>
              </a:p>
            </p:txBody>
          </p:sp>
        </mc:Choice>
        <mc:Fallback xmlns="">
          <p:sp>
            <p:nvSpPr>
              <p:cNvPr id="8" name="Rectangle 7"/>
              <p:cNvSpPr>
                <a:spLocks noRot="1" noChangeAspect="1" noMove="1" noResize="1" noEditPoints="1" noAdjustHandles="1" noChangeArrowheads="1" noChangeShapeType="1" noTextEdit="1"/>
              </p:cNvSpPr>
              <p:nvPr/>
            </p:nvSpPr>
            <p:spPr>
              <a:xfrm>
                <a:off x="3783100" y="1156145"/>
                <a:ext cx="1367682" cy="369332"/>
              </a:xfrm>
              <a:prstGeom prst="rect">
                <a:avLst/>
              </a:prstGeom>
              <a:blipFill rotWithShape="0">
                <a:blip r:embed="rId4"/>
                <a:stretch>
                  <a:fillRect b="-6667"/>
                </a:stretch>
              </a:blipFill>
            </p:spPr>
            <p:txBody>
              <a:bodyPr/>
              <a:lstStyle/>
              <a:p>
                <a:r>
                  <a:rPr lang="en-US">
                    <a:noFill/>
                  </a:rPr>
                  <a:t> </a:t>
                </a:r>
              </a:p>
            </p:txBody>
          </p:sp>
        </mc:Fallback>
      </mc:AlternateContent>
      <p:sp>
        <p:nvSpPr>
          <p:cNvPr id="9" name="Rectangle 8"/>
          <p:cNvSpPr/>
          <p:nvPr/>
        </p:nvSpPr>
        <p:spPr>
          <a:xfrm>
            <a:off x="1376265" y="4357396"/>
            <a:ext cx="685800" cy="18661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51917" y="1207171"/>
            <a:ext cx="191279" cy="26728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76265" y="4570511"/>
            <a:ext cx="685800" cy="186612"/>
          </a:xfrm>
          <a:prstGeom prst="rect">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87414" y="1207171"/>
            <a:ext cx="193521" cy="267280"/>
          </a:xfrm>
          <a:prstGeom prst="rect">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3788273" y="1674970"/>
                <a:ext cx="871329" cy="5727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𝑡</m:t>
                      </m:r>
                      <m:r>
                        <a:rPr lang="en-US" b="0" i="1" smtClean="0">
                          <a:latin typeface="Cambria Math" charset="0"/>
                        </a:rPr>
                        <m:t>= </m:t>
                      </m:r>
                      <m:f>
                        <m:fPr>
                          <m:ctrlPr>
                            <a:rPr lang="mr-IN" b="0" i="1" smtClean="0">
                              <a:latin typeface="Cambria Math" panose="02040503050406030204" pitchFamily="18" charset="0"/>
                            </a:rPr>
                          </m:ctrlPr>
                        </m:fPr>
                        <m:num>
                          <m:r>
                            <a:rPr lang="en-US" b="0" i="1" smtClean="0">
                              <a:latin typeface="Cambria Math" charset="0"/>
                            </a:rPr>
                            <m:t> </m:t>
                          </m:r>
                          <m:sSub>
                            <m:sSubPr>
                              <m:ctrlPr>
                                <a:rPr lang="en-US" b="0" i="1" smtClean="0">
                                  <a:latin typeface="Cambria Math" panose="02040503050406030204" pitchFamily="18" charset="0"/>
                                </a:rPr>
                              </m:ctrlPr>
                            </m:sSubPr>
                            <m:e>
                              <m:r>
                                <a:rPr lang="en-US" b="0" i="1" smtClean="0">
                                  <a:latin typeface="Cambria Math" charset="0"/>
                                  <a:ea typeface="Cambria Math" charset="0"/>
                                  <a:cs typeface="Cambria Math" charset="0"/>
                                </a:rPr>
                                <m:t>𝛽</m:t>
                              </m:r>
                            </m:e>
                            <m:sub>
                              <m:r>
                                <a:rPr lang="en-US" b="0" i="1" smtClean="0">
                                  <a:latin typeface="Cambria Math" charset="0"/>
                                </a:rPr>
                                <m:t>0</m:t>
                              </m:r>
                            </m:sub>
                          </m:sSub>
                        </m:num>
                        <m:den>
                          <m:sSub>
                            <m:sSubPr>
                              <m:ctrlPr>
                                <a:rPr lang="en-US" b="0" i="1" smtClean="0">
                                  <a:latin typeface="Cambria Math" panose="02040503050406030204" pitchFamily="18" charset="0"/>
                                </a:rPr>
                              </m:ctrlPr>
                            </m:sSubPr>
                            <m:e>
                              <m:r>
                                <a:rPr lang="en-US" b="0" i="1" smtClean="0">
                                  <a:latin typeface="Cambria Math" charset="0"/>
                                </a:rPr>
                                <m:t>𝑆𝐸</m:t>
                              </m:r>
                            </m:e>
                            <m:sub>
                              <m:r>
                                <a:rPr lang="en-US" b="0" i="1" smtClean="0">
                                  <a:latin typeface="Cambria Math" charset="0"/>
                                </a:rPr>
                                <m:t>𝑏</m:t>
                              </m:r>
                            </m:sub>
                          </m:sSub>
                        </m:den>
                      </m:f>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788273" y="1674970"/>
                <a:ext cx="871329" cy="572786"/>
              </a:xfrm>
              <a:prstGeom prst="rect">
                <a:avLst/>
              </a:prstGeom>
              <a:blipFill>
                <a:blip r:embed="rId5"/>
                <a:stretch>
                  <a:fillRect l="-5797" t="-8696" r="-1449" b="-6522"/>
                </a:stretch>
              </a:blipFill>
            </p:spPr>
            <p:txBody>
              <a:bodyPr/>
              <a:lstStyle/>
              <a:p>
                <a:r>
                  <a:rPr lang="en-US">
                    <a:noFill/>
                  </a:rPr>
                  <a:t> </a:t>
                </a:r>
              </a:p>
            </p:txBody>
          </p:sp>
        </mc:Fallback>
      </mc:AlternateContent>
      <p:sp>
        <p:nvSpPr>
          <p:cNvPr id="15" name="Rectangle 14"/>
          <p:cNvSpPr/>
          <p:nvPr/>
        </p:nvSpPr>
        <p:spPr>
          <a:xfrm>
            <a:off x="3648207" y="1624361"/>
            <a:ext cx="1355736" cy="674004"/>
          </a:xfrm>
          <a:prstGeom prst="rect">
            <a:avLst/>
          </a:prstGeom>
          <a:solidFill>
            <a:srgbClr val="FF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241354" y="4565780"/>
            <a:ext cx="552632" cy="213115"/>
          </a:xfrm>
          <a:prstGeom prst="rect">
            <a:avLst/>
          </a:prstGeom>
          <a:solidFill>
            <a:srgbClr val="FF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1313" y="1156145"/>
            <a:ext cx="4976444" cy="3730490"/>
          </a:xfrm>
          <a:prstGeom prst="rect">
            <a:avLst/>
          </a:prstGeom>
        </p:spPr>
      </p:pic>
    </p:spTree>
    <p:extLst>
      <p:ext uri="{BB962C8B-B14F-4D97-AF65-F5344CB8AC3E}">
        <p14:creationId xmlns:p14="http://schemas.microsoft.com/office/powerpoint/2010/main" val="1678590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Example of regression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62" y="1156145"/>
            <a:ext cx="3299267" cy="11384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62" y="2395773"/>
            <a:ext cx="5732041" cy="3730490"/>
          </a:xfrm>
          <a:prstGeom prst="rect">
            <a:avLst/>
          </a:prstGeom>
        </p:spPr>
      </p:pic>
      <p:sp>
        <p:nvSpPr>
          <p:cNvPr id="16" name="Rectangle 15"/>
          <p:cNvSpPr/>
          <p:nvPr/>
        </p:nvSpPr>
        <p:spPr>
          <a:xfrm>
            <a:off x="2058838" y="5632580"/>
            <a:ext cx="635074" cy="213115"/>
          </a:xfrm>
          <a:prstGeom prst="rect">
            <a:avLst/>
          </a:prstGeom>
          <a:solidFill>
            <a:srgbClr val="FF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2895" y="1156145"/>
            <a:ext cx="3456491" cy="4970118"/>
          </a:xfrm>
          <a:prstGeom prst="rect">
            <a:avLst/>
          </a:prstGeom>
        </p:spPr>
      </p:pic>
      <p:sp>
        <p:nvSpPr>
          <p:cNvPr id="6" name="TextBox 5"/>
          <p:cNvSpPr txBox="1"/>
          <p:nvPr/>
        </p:nvSpPr>
        <p:spPr>
          <a:xfrm>
            <a:off x="3638261" y="1163714"/>
            <a:ext cx="4315092" cy="1077218"/>
          </a:xfrm>
          <a:prstGeom prst="rect">
            <a:avLst/>
          </a:prstGeom>
          <a:noFill/>
        </p:spPr>
        <p:txBody>
          <a:bodyPr wrap="none" rtlCol="0">
            <a:spAutoFit/>
          </a:bodyPr>
          <a:lstStyle/>
          <a:p>
            <a:r>
              <a:rPr lang="en-US" sz="1600" dirty="0"/>
              <a:t>This can help to justify the biological importance </a:t>
            </a:r>
          </a:p>
          <a:p>
            <a:r>
              <a:rPr lang="en-US" sz="1600" dirty="0"/>
              <a:t>assuming you have a regression that is significant.</a:t>
            </a:r>
          </a:p>
          <a:p>
            <a:r>
              <a:rPr lang="en-US" sz="1600" dirty="0"/>
              <a:t>It is the proportion of total variance explained by </a:t>
            </a:r>
          </a:p>
          <a:p>
            <a:r>
              <a:rPr lang="en-US" sz="1600" dirty="0"/>
              <a:t>the regression.</a:t>
            </a:r>
          </a:p>
        </p:txBody>
      </p:sp>
      <p:cxnSp>
        <p:nvCxnSpPr>
          <p:cNvPr id="8" name="Straight Arrow Connector 7"/>
          <p:cNvCxnSpPr>
            <a:stCxn id="6" idx="2"/>
          </p:cNvCxnSpPr>
          <p:nvPr/>
        </p:nvCxnSpPr>
        <p:spPr>
          <a:xfrm flipH="1">
            <a:off x="2598237" y="2240932"/>
            <a:ext cx="3197570" cy="3290073"/>
          </a:xfrm>
          <a:prstGeom prst="straightConnector1">
            <a:avLst/>
          </a:prstGeom>
          <a:ln w="38100">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94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Multiple vs Adjusted R-squared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44" y="1121155"/>
            <a:ext cx="5732041" cy="3730490"/>
          </a:xfrm>
          <a:prstGeom prst="rect">
            <a:avLst/>
          </a:prstGeom>
        </p:spPr>
      </p:pic>
      <p:sp>
        <p:nvSpPr>
          <p:cNvPr id="16" name="Rectangle 15"/>
          <p:cNvSpPr/>
          <p:nvPr/>
        </p:nvSpPr>
        <p:spPr>
          <a:xfrm>
            <a:off x="152443" y="4371817"/>
            <a:ext cx="5417083" cy="214038"/>
          </a:xfrm>
          <a:prstGeom prst="rect">
            <a:avLst/>
          </a:prstGeom>
          <a:solidFill>
            <a:srgbClr val="FF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A5B2826-B7FC-634D-AAB3-7C6EEFE0BB96}"/>
              </a:ext>
            </a:extLst>
          </p:cNvPr>
          <p:cNvSpPr txBox="1"/>
          <p:nvPr/>
        </p:nvSpPr>
        <p:spPr>
          <a:xfrm>
            <a:off x="6307517" y="2617068"/>
            <a:ext cx="5384679" cy="369332"/>
          </a:xfrm>
          <a:prstGeom prst="rect">
            <a:avLst/>
          </a:prstGeom>
          <a:noFill/>
        </p:spPr>
        <p:txBody>
          <a:bodyPr wrap="none" rtlCol="0">
            <a:spAutoFit/>
          </a:bodyPr>
          <a:lstStyle/>
          <a:p>
            <a:r>
              <a:rPr lang="en-US" dirty="0"/>
              <a:t>Adjusted R-squared penalizes for additional parameters</a:t>
            </a:r>
          </a:p>
        </p:txBody>
      </p:sp>
    </p:spTree>
    <p:extLst>
      <p:ext uri="{BB962C8B-B14F-4D97-AF65-F5344CB8AC3E}">
        <p14:creationId xmlns:p14="http://schemas.microsoft.com/office/powerpoint/2010/main" val="924595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Analysis of Variance</a:t>
            </a:r>
          </a:p>
        </p:txBody>
      </p:sp>
      <p:sp>
        <p:nvSpPr>
          <p:cNvPr id="3" name="Rectangle 2"/>
          <p:cNvSpPr/>
          <p:nvPr/>
        </p:nvSpPr>
        <p:spPr>
          <a:xfrm>
            <a:off x="592667" y="1028343"/>
            <a:ext cx="10227734" cy="4524315"/>
          </a:xfrm>
          <a:prstGeom prst="rect">
            <a:avLst/>
          </a:prstGeom>
        </p:spPr>
        <p:txBody>
          <a:bodyPr wrap="square">
            <a:spAutoFit/>
          </a:bodyPr>
          <a:lstStyle/>
          <a:p>
            <a:pPr marL="342900" indent="-342900">
              <a:buFont typeface="Arial" charset="0"/>
              <a:buChar char="•"/>
            </a:pPr>
            <a:r>
              <a:rPr lang="en-US" sz="3200" dirty="0"/>
              <a:t>Used to compare the means among more than two groups </a:t>
            </a:r>
          </a:p>
          <a:p>
            <a:pPr marL="342900" indent="-342900">
              <a:buFont typeface="Arial" charset="0"/>
              <a:buChar char="•"/>
            </a:pPr>
            <a:endParaRPr lang="en-US" sz="3200" dirty="0"/>
          </a:p>
          <a:p>
            <a:pPr marL="342900" indent="-342900">
              <a:buFont typeface="Arial" charset="0"/>
              <a:buChar char="•"/>
            </a:pPr>
            <a:r>
              <a:rPr lang="en-US" sz="3200" dirty="0"/>
              <a:t>If you are comparing three groups, for instance, you cannot just do three pair-wise </a:t>
            </a:r>
            <a:r>
              <a:rPr lang="en-US" sz="3200" i="1" dirty="0"/>
              <a:t>t</a:t>
            </a:r>
            <a:r>
              <a:rPr lang="en-US" sz="3200" dirty="0"/>
              <a:t>-tests – this approach would cause too many false positives </a:t>
            </a:r>
          </a:p>
          <a:p>
            <a:pPr marL="342900" indent="-342900">
              <a:buFont typeface="Arial" charset="0"/>
              <a:buChar char="•"/>
            </a:pPr>
            <a:endParaRPr lang="en-US" sz="3200" dirty="0"/>
          </a:p>
          <a:p>
            <a:pPr marL="342900" indent="-342900">
              <a:buFont typeface="Arial" charset="0"/>
              <a:buChar char="•"/>
            </a:pPr>
            <a:r>
              <a:rPr lang="en-US" sz="3200" dirty="0"/>
              <a:t>ANOVA takes into account the fact that you are comparing multiple groups and controls the false positive rate.</a:t>
            </a:r>
            <a:endParaRPr lang="en-US" sz="3200" dirty="0">
              <a:effectLst/>
              <a:latin typeface="Calibri" charset="0"/>
            </a:endParaRPr>
          </a:p>
        </p:txBody>
      </p:sp>
    </p:spTree>
    <p:extLst>
      <p:ext uri="{BB962C8B-B14F-4D97-AF65-F5344CB8AC3E}">
        <p14:creationId xmlns:p14="http://schemas.microsoft.com/office/powerpoint/2010/main" val="1051521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Linear regression uses</a:t>
            </a:r>
          </a:p>
        </p:txBody>
      </p:sp>
      <p:sp>
        <p:nvSpPr>
          <p:cNvPr id="3" name="Rectangle 2"/>
          <p:cNvSpPr/>
          <p:nvPr/>
        </p:nvSpPr>
        <p:spPr>
          <a:xfrm>
            <a:off x="214641" y="1109317"/>
            <a:ext cx="11693107" cy="4955203"/>
          </a:xfrm>
          <a:prstGeom prst="rect">
            <a:avLst/>
          </a:prstGeom>
        </p:spPr>
        <p:txBody>
          <a:bodyPr wrap="square">
            <a:spAutoFit/>
          </a:bodyPr>
          <a:lstStyle/>
          <a:p>
            <a:pPr marL="457200" indent="-457200">
              <a:buFont typeface="Arial" charset="0"/>
              <a:buChar char="•"/>
            </a:pPr>
            <a:r>
              <a:rPr lang="en-US" sz="2800" dirty="0"/>
              <a:t>Depict the relationship between two variables in an eye-catching fashion </a:t>
            </a:r>
          </a:p>
          <a:p>
            <a:pPr marL="457200" indent="-457200">
              <a:buFont typeface="Arial" charset="0"/>
              <a:buChar char="•"/>
            </a:pPr>
            <a:endParaRPr lang="en-US" sz="2800" dirty="0"/>
          </a:p>
          <a:p>
            <a:pPr marL="457200" indent="-457200">
              <a:buFont typeface="Arial" charset="0"/>
              <a:buChar char="•"/>
            </a:pPr>
            <a:r>
              <a:rPr lang="en-US" sz="2800" dirty="0"/>
              <a:t>Test the null hypothesis of no association between two variables </a:t>
            </a:r>
          </a:p>
          <a:p>
            <a:pPr marL="914400" lvl="1" indent="-457200">
              <a:buFont typeface="Arial" charset="0"/>
              <a:buChar char="•"/>
            </a:pPr>
            <a:r>
              <a:rPr lang="en-US" sz="2400" dirty="0"/>
              <a:t>The test is whether or not the slope is zero </a:t>
            </a:r>
          </a:p>
          <a:p>
            <a:pPr marL="457200" indent="-457200">
              <a:buFont typeface="Arial" charset="0"/>
              <a:buChar char="•"/>
            </a:pPr>
            <a:endParaRPr lang="en-US" sz="2800" dirty="0"/>
          </a:p>
          <a:p>
            <a:pPr marL="457200" indent="-457200">
              <a:buFont typeface="Arial" charset="0"/>
              <a:buChar char="•"/>
            </a:pPr>
            <a:r>
              <a:rPr lang="en-US" sz="2800" dirty="0"/>
              <a:t>Predict the average value of variable </a:t>
            </a:r>
            <a:r>
              <a:rPr lang="en-US" sz="2800" i="1" dirty="0"/>
              <a:t>Y </a:t>
            </a:r>
            <a:r>
              <a:rPr lang="en-US" sz="2800" dirty="0"/>
              <a:t>for a group of individuals with a given value of variable </a:t>
            </a:r>
            <a:r>
              <a:rPr lang="en-US" sz="2800" i="1" dirty="0"/>
              <a:t>X </a:t>
            </a:r>
            <a:endParaRPr lang="en-US" sz="2800" dirty="0"/>
          </a:p>
          <a:p>
            <a:pPr marL="914400" lvl="1" indent="-457200">
              <a:buFont typeface="Arial" charset="0"/>
              <a:buChar char="•"/>
            </a:pPr>
            <a:r>
              <a:rPr lang="en-US" sz="2400" dirty="0"/>
              <a:t>variation around the line can make it very difficult to predict a value for a given individual with much confidence </a:t>
            </a:r>
          </a:p>
          <a:p>
            <a:pPr marL="914400" lvl="1" indent="-457200">
              <a:buFont typeface="Arial" charset="0"/>
              <a:buChar char="•"/>
            </a:pPr>
            <a:r>
              <a:rPr lang="en-US" sz="2400" dirty="0"/>
              <a:t>Predictions outside of the range of observed data is generally discouraged</a:t>
            </a:r>
          </a:p>
          <a:p>
            <a:pPr marL="914400" lvl="1" indent="-457200">
              <a:buFont typeface="Arial" charset="0"/>
              <a:buChar char="•"/>
            </a:pPr>
            <a:endParaRPr lang="en-US" sz="2400" dirty="0"/>
          </a:p>
          <a:p>
            <a:pPr marL="457200" indent="-457200">
              <a:buFont typeface="Arial" charset="0"/>
              <a:buChar char="•"/>
            </a:pPr>
            <a:r>
              <a:rPr lang="en-US" sz="2800" dirty="0"/>
              <a:t>Used both for experimental and observational studies</a:t>
            </a:r>
          </a:p>
        </p:txBody>
      </p:sp>
    </p:spTree>
    <p:extLst>
      <p:ext uri="{BB962C8B-B14F-4D97-AF65-F5344CB8AC3E}">
        <p14:creationId xmlns:p14="http://schemas.microsoft.com/office/powerpoint/2010/main" val="1756138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What are Residuals </a:t>
            </a:r>
          </a:p>
        </p:txBody>
      </p:sp>
      <p:sp>
        <p:nvSpPr>
          <p:cNvPr id="3" name="Rectangle 2"/>
          <p:cNvSpPr/>
          <p:nvPr/>
        </p:nvSpPr>
        <p:spPr>
          <a:xfrm>
            <a:off x="214641" y="1109317"/>
            <a:ext cx="11693107" cy="4401205"/>
          </a:xfrm>
          <a:prstGeom prst="rect">
            <a:avLst/>
          </a:prstGeom>
        </p:spPr>
        <p:txBody>
          <a:bodyPr wrap="square">
            <a:spAutoFit/>
          </a:bodyPr>
          <a:lstStyle/>
          <a:p>
            <a:r>
              <a:rPr lang="en-US" sz="2800" dirty="0"/>
              <a:t>In general, the residual is the individual’s departure from the value predicted by the model </a:t>
            </a:r>
          </a:p>
          <a:p>
            <a:endParaRPr lang="en-US" sz="2800" dirty="0"/>
          </a:p>
          <a:p>
            <a:r>
              <a:rPr lang="en-US" sz="2800" dirty="0"/>
              <a:t>In this case the model is simple – the linear regression – but residuals also exist for more complex models </a:t>
            </a:r>
          </a:p>
          <a:p>
            <a:endParaRPr lang="en-US" sz="2800" dirty="0"/>
          </a:p>
          <a:p>
            <a:r>
              <a:rPr lang="en-US" sz="2800" dirty="0"/>
              <a:t>For a model that fits better, the residuals will be smaller on average </a:t>
            </a:r>
          </a:p>
          <a:p>
            <a:endParaRPr lang="en-US" sz="2800" dirty="0"/>
          </a:p>
          <a:p>
            <a:r>
              <a:rPr lang="en-US" sz="2800" dirty="0"/>
              <a:t>Residuals can be of interest in their own right, because they represent values that have been </a:t>
            </a:r>
            <a:r>
              <a:rPr lang="en-US" sz="2800" b="1" i="1" dirty="0"/>
              <a:t>corrected </a:t>
            </a:r>
            <a:r>
              <a:rPr lang="en-US" sz="2800" dirty="0"/>
              <a:t>for relationships that might be obscuring a pattern.</a:t>
            </a:r>
          </a:p>
        </p:txBody>
      </p:sp>
    </p:spTree>
    <p:extLst>
      <p:ext uri="{BB962C8B-B14F-4D97-AF65-F5344CB8AC3E}">
        <p14:creationId xmlns:p14="http://schemas.microsoft.com/office/powerpoint/2010/main" val="2056213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6316E24-290B-3B49-9578-29830BBBC218}"/>
              </a:ext>
            </a:extLst>
          </p:cNvPr>
          <p:cNvPicPr>
            <a:picLocks noChangeAspect="1"/>
          </p:cNvPicPr>
          <p:nvPr/>
        </p:nvPicPr>
        <p:blipFill>
          <a:blip r:embed="rId2"/>
          <a:stretch>
            <a:fillRect/>
          </a:stretch>
        </p:blipFill>
        <p:spPr>
          <a:xfrm>
            <a:off x="5128809" y="1197267"/>
            <a:ext cx="6069879" cy="4853006"/>
          </a:xfrm>
          <a:prstGeom prst="rect">
            <a:avLst/>
          </a:prstGeom>
        </p:spPr>
      </p:pic>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What are Residuals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47669" y="2774369"/>
            <a:ext cx="3464817" cy="2011966"/>
          </a:xfrm>
          <a:prstGeom prst="rect">
            <a:avLst/>
          </a:prstGeom>
        </p:spPr>
      </p:pic>
      <p:grpSp>
        <p:nvGrpSpPr>
          <p:cNvPr id="12" name="Group 11"/>
          <p:cNvGrpSpPr/>
          <p:nvPr/>
        </p:nvGrpSpPr>
        <p:grpSpPr>
          <a:xfrm>
            <a:off x="1253471" y="2350534"/>
            <a:ext cx="125510" cy="290512"/>
            <a:chOff x="1261501" y="1613043"/>
            <a:chExt cx="125510" cy="714375"/>
          </a:xfrm>
        </p:grpSpPr>
        <p:cxnSp>
          <p:nvCxnSpPr>
            <p:cNvPr id="7" name="Straight Connector 6"/>
            <p:cNvCxnSpPr/>
            <p:nvPr/>
          </p:nvCxnSpPr>
          <p:spPr>
            <a:xfrm>
              <a:off x="1262063" y="1613043"/>
              <a:ext cx="124948"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23975" y="1613043"/>
              <a:ext cx="0" cy="711057"/>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61501" y="2327418"/>
              <a:ext cx="124948"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355555" y="2350534"/>
            <a:ext cx="2430505" cy="2738437"/>
            <a:chOff x="2205037" y="1636855"/>
            <a:chExt cx="890588" cy="2738437"/>
          </a:xfrm>
        </p:grpSpPr>
        <p:cxnSp>
          <p:nvCxnSpPr>
            <p:cNvPr id="14" name="Straight Connector 13"/>
            <p:cNvCxnSpPr/>
            <p:nvPr/>
          </p:nvCxnSpPr>
          <p:spPr>
            <a:xfrm flipH="1">
              <a:off x="2205038" y="1636855"/>
              <a:ext cx="890587" cy="0"/>
            </a:xfrm>
            <a:prstGeom prst="line">
              <a:avLst/>
            </a:prstGeom>
            <a:ln w="9525">
              <a:solidFill>
                <a:srgbClr val="FF0000"/>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205038" y="1938518"/>
              <a:ext cx="890587" cy="0"/>
            </a:xfrm>
            <a:prstGeom prst="line">
              <a:avLst/>
            </a:prstGeom>
            <a:ln w="9525">
              <a:solidFill>
                <a:srgbClr val="FF0000"/>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205037" y="4375292"/>
              <a:ext cx="890587" cy="0"/>
            </a:xfrm>
            <a:prstGeom prst="line">
              <a:avLst/>
            </a:prstGeom>
            <a:ln w="9525">
              <a:solidFill>
                <a:srgbClr val="FF0000"/>
              </a:solidFill>
              <a:prstDash val="sysDot"/>
            </a:ln>
            <a:effectLst/>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1253471" y="2660715"/>
            <a:ext cx="125510" cy="2428256"/>
            <a:chOff x="1261501" y="1613043"/>
            <a:chExt cx="125510" cy="714375"/>
          </a:xfrm>
        </p:grpSpPr>
        <p:cxnSp>
          <p:nvCxnSpPr>
            <p:cNvPr id="18" name="Straight Connector 17"/>
            <p:cNvCxnSpPr/>
            <p:nvPr/>
          </p:nvCxnSpPr>
          <p:spPr>
            <a:xfrm>
              <a:off x="1262063" y="1613043"/>
              <a:ext cx="124948"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23975" y="1613043"/>
              <a:ext cx="0" cy="711057"/>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61501" y="2327418"/>
              <a:ext cx="124948"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179160" y="2310449"/>
            <a:ext cx="1066061" cy="369332"/>
          </a:xfrm>
          <a:prstGeom prst="rect">
            <a:avLst/>
          </a:prstGeom>
          <a:noFill/>
        </p:spPr>
        <p:txBody>
          <a:bodyPr wrap="none" rtlCol="0">
            <a:spAutoFit/>
          </a:bodyPr>
          <a:lstStyle/>
          <a:p>
            <a:r>
              <a:rPr lang="en-US"/>
              <a:t>Horn Size</a:t>
            </a:r>
          </a:p>
        </p:txBody>
      </p:sp>
      <p:sp>
        <p:nvSpPr>
          <p:cNvPr id="22" name="TextBox 21"/>
          <p:cNvSpPr txBox="1"/>
          <p:nvPr/>
        </p:nvSpPr>
        <p:spPr>
          <a:xfrm>
            <a:off x="179159" y="3623770"/>
            <a:ext cx="1070871" cy="369332"/>
          </a:xfrm>
          <a:prstGeom prst="rect">
            <a:avLst/>
          </a:prstGeom>
          <a:noFill/>
        </p:spPr>
        <p:txBody>
          <a:bodyPr wrap="none" rtlCol="0">
            <a:spAutoFit/>
          </a:bodyPr>
          <a:lstStyle/>
          <a:p>
            <a:r>
              <a:rPr lang="en-US" dirty="0"/>
              <a:t>Body Size</a:t>
            </a:r>
          </a:p>
        </p:txBody>
      </p:sp>
      <p:sp>
        <p:nvSpPr>
          <p:cNvPr id="4" name="Oval 3"/>
          <p:cNvSpPr/>
          <p:nvPr/>
        </p:nvSpPr>
        <p:spPr>
          <a:xfrm>
            <a:off x="7635393" y="1957852"/>
            <a:ext cx="252609" cy="25260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578367" y="4755810"/>
            <a:ext cx="252609" cy="25260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283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Making that plot</a:t>
            </a:r>
          </a:p>
        </p:txBody>
      </p:sp>
      <p:pic>
        <p:nvPicPr>
          <p:cNvPr id="7" name="Picture 6">
            <a:extLst>
              <a:ext uri="{FF2B5EF4-FFF2-40B4-BE49-F238E27FC236}">
                <a16:creationId xmlns:a16="http://schemas.microsoft.com/office/drawing/2014/main" id="{8D71E688-BF77-C94C-AF2F-F7F16B8171FE}"/>
              </a:ext>
            </a:extLst>
          </p:cNvPr>
          <p:cNvPicPr>
            <a:picLocks noChangeAspect="1"/>
          </p:cNvPicPr>
          <p:nvPr/>
        </p:nvPicPr>
        <p:blipFill>
          <a:blip r:embed="rId2"/>
          <a:stretch>
            <a:fillRect/>
          </a:stretch>
        </p:blipFill>
        <p:spPr>
          <a:xfrm>
            <a:off x="541660" y="1818985"/>
            <a:ext cx="9165181" cy="3722833"/>
          </a:xfrm>
          <a:prstGeom prst="rect">
            <a:avLst/>
          </a:prstGeom>
        </p:spPr>
      </p:pic>
    </p:spTree>
    <p:extLst>
      <p:ext uri="{BB962C8B-B14F-4D97-AF65-F5344CB8AC3E}">
        <p14:creationId xmlns:p14="http://schemas.microsoft.com/office/powerpoint/2010/main" val="1221191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Strong Inference for Observational Studies </a:t>
            </a:r>
          </a:p>
        </p:txBody>
      </p:sp>
      <p:sp>
        <p:nvSpPr>
          <p:cNvPr id="3" name="Rectangle 2"/>
          <p:cNvSpPr/>
          <p:nvPr/>
        </p:nvSpPr>
        <p:spPr>
          <a:xfrm>
            <a:off x="421240" y="1028343"/>
            <a:ext cx="11311848" cy="3539430"/>
          </a:xfrm>
          <a:prstGeom prst="rect">
            <a:avLst/>
          </a:prstGeom>
        </p:spPr>
        <p:txBody>
          <a:bodyPr wrap="square">
            <a:spAutoFit/>
          </a:bodyPr>
          <a:lstStyle/>
          <a:p>
            <a:pPr marL="285750" indent="-285750">
              <a:buFont typeface="Arial" charset="0"/>
              <a:buChar char="•"/>
            </a:pPr>
            <a:r>
              <a:rPr lang="en-US" sz="2800" dirty="0">
                <a:latin typeface="Calibri" charset="0"/>
              </a:rPr>
              <a:t>Noticing a pattern in the data and reporting it represents a post hoc analysis </a:t>
            </a:r>
          </a:p>
          <a:p>
            <a:pPr marL="285750" indent="-285750">
              <a:buFont typeface="Arial" charset="0"/>
              <a:buChar char="•"/>
            </a:pPr>
            <a:r>
              <a:rPr lang="en-US" sz="2800" dirty="0">
                <a:latin typeface="Calibri" charset="0"/>
              </a:rPr>
              <a:t>This is not hypothesis testing </a:t>
            </a:r>
          </a:p>
          <a:p>
            <a:pPr marL="285750" indent="-285750">
              <a:buFont typeface="Arial" charset="0"/>
              <a:buChar char="•"/>
            </a:pPr>
            <a:r>
              <a:rPr lang="en-US" sz="2800" dirty="0">
                <a:latin typeface="Calibri" charset="0"/>
              </a:rPr>
              <a:t>The results, while potentially important, must be interpreted cautiously </a:t>
            </a:r>
          </a:p>
          <a:p>
            <a:endParaRPr lang="en-US" sz="2800" dirty="0">
              <a:latin typeface="Calibri" charset="0"/>
            </a:endParaRPr>
          </a:p>
          <a:p>
            <a:r>
              <a:rPr lang="en-US" sz="2800" dirty="0">
                <a:latin typeface="Calibri" charset="0"/>
              </a:rPr>
              <a:t>What can be done? </a:t>
            </a:r>
          </a:p>
          <a:p>
            <a:pPr marL="457200" indent="-457200">
              <a:buFont typeface="Arial" charset="0"/>
              <a:buChar char="•"/>
            </a:pPr>
            <a:r>
              <a:rPr lang="en-US" sz="2800" dirty="0">
                <a:latin typeface="Calibri" charset="0"/>
              </a:rPr>
              <a:t>Based on a post-hoc observational study, construct a new hypothesis for a novel group or system that has not yet been studied </a:t>
            </a:r>
          </a:p>
        </p:txBody>
      </p:sp>
    </p:spTree>
    <p:extLst>
      <p:ext uri="{BB962C8B-B14F-4D97-AF65-F5344CB8AC3E}">
        <p14:creationId xmlns:p14="http://schemas.microsoft.com/office/powerpoint/2010/main" val="1894819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8845" y="1559152"/>
            <a:ext cx="4974336" cy="3998976"/>
          </a:xfrm>
          <a:prstGeom prst="rect">
            <a:avLst/>
          </a:prstGeom>
        </p:spPr>
      </p:pic>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Example</a:t>
            </a:r>
          </a:p>
        </p:txBody>
      </p:sp>
      <p:sp>
        <p:nvSpPr>
          <p:cNvPr id="3" name="Rectangle 2"/>
          <p:cNvSpPr/>
          <p:nvPr/>
        </p:nvSpPr>
        <p:spPr>
          <a:xfrm>
            <a:off x="198017" y="1228651"/>
            <a:ext cx="6232458" cy="4832092"/>
          </a:xfrm>
          <a:prstGeom prst="rect">
            <a:avLst/>
          </a:prstGeom>
        </p:spPr>
        <p:txBody>
          <a:bodyPr wrap="square">
            <a:spAutoFit/>
          </a:bodyPr>
          <a:lstStyle/>
          <a:p>
            <a:pPr marL="742950" indent="-742950">
              <a:buFont typeface="+mj-lt"/>
              <a:buAutoNum type="arabicParenR"/>
            </a:pPr>
            <a:r>
              <a:rPr lang="en-US" sz="2800" dirty="0"/>
              <a:t>We already knew that the P53 network is important in guarding against cancer in long lived species. </a:t>
            </a:r>
          </a:p>
          <a:p>
            <a:pPr marL="742950" indent="-742950">
              <a:buFont typeface="+mj-lt"/>
              <a:buAutoNum type="arabicParenR"/>
            </a:pPr>
            <a:r>
              <a:rPr lang="en-US" sz="2800" dirty="0"/>
              <a:t>We also knew that primates and elephants show rather little change in this network when compared to rodents.</a:t>
            </a:r>
          </a:p>
          <a:p>
            <a:pPr marL="742950" indent="-742950">
              <a:buFont typeface="+mj-lt"/>
              <a:buAutoNum type="arabicParenR"/>
            </a:pPr>
            <a:r>
              <a:rPr lang="en-US" sz="2800" dirty="0"/>
              <a:t>Collect data on many more species and test </a:t>
            </a:r>
            <a:r>
              <a:rPr lang="en-US" sz="2800" dirty="0" err="1"/>
              <a:t>apriori</a:t>
            </a:r>
            <a:r>
              <a:rPr lang="en-US" sz="2800" dirty="0"/>
              <a:t> hypothesis that there will be a significant and negative regression coefficient.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845" y="1559022"/>
            <a:ext cx="4970640" cy="3999106"/>
          </a:xfrm>
          <a:prstGeom prst="rect">
            <a:avLst/>
          </a:prstGeom>
        </p:spPr>
      </p:pic>
    </p:spTree>
    <p:extLst>
      <p:ext uri="{BB962C8B-B14F-4D97-AF65-F5344CB8AC3E}">
        <p14:creationId xmlns:p14="http://schemas.microsoft.com/office/powerpoint/2010/main" val="73177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Assumptions of Linear Regression </a:t>
            </a:r>
          </a:p>
        </p:txBody>
      </p:sp>
      <p:sp>
        <p:nvSpPr>
          <p:cNvPr id="3" name="Rectangle 2"/>
          <p:cNvSpPr/>
          <p:nvPr/>
        </p:nvSpPr>
        <p:spPr>
          <a:xfrm>
            <a:off x="421240" y="1028343"/>
            <a:ext cx="11311848" cy="3257174"/>
          </a:xfrm>
          <a:prstGeom prst="rect">
            <a:avLst/>
          </a:prstGeom>
        </p:spPr>
        <p:txBody>
          <a:bodyPr wrap="square">
            <a:spAutoFit/>
          </a:bodyPr>
          <a:lstStyle/>
          <a:p>
            <a:pPr marL="457200" indent="-457200">
              <a:lnSpc>
                <a:spcPct val="150000"/>
              </a:lnSpc>
              <a:buFont typeface="Arial" charset="0"/>
              <a:buChar char="•"/>
            </a:pPr>
            <a:r>
              <a:rPr lang="en-US" sz="2800" dirty="0"/>
              <a:t>The true relationship must be linear </a:t>
            </a:r>
          </a:p>
          <a:p>
            <a:pPr marL="457200" indent="-457200">
              <a:lnSpc>
                <a:spcPct val="150000"/>
              </a:lnSpc>
              <a:buFont typeface="Arial" charset="0"/>
              <a:buChar char="•"/>
            </a:pPr>
            <a:r>
              <a:rPr lang="en-US" sz="2800" dirty="0"/>
              <a:t>At each value of </a:t>
            </a:r>
            <a:r>
              <a:rPr lang="en-US" sz="2800" i="1" dirty="0"/>
              <a:t>X</a:t>
            </a:r>
            <a:r>
              <a:rPr lang="en-US" sz="2800" dirty="0"/>
              <a:t>, the distribution of </a:t>
            </a:r>
            <a:r>
              <a:rPr lang="en-US" sz="2800" i="1" dirty="0"/>
              <a:t>Y </a:t>
            </a:r>
            <a:r>
              <a:rPr lang="en-US" sz="2800" dirty="0"/>
              <a:t>is normal (i.e., the residuals are normal)</a:t>
            </a:r>
          </a:p>
          <a:p>
            <a:pPr marL="457200" indent="-457200">
              <a:lnSpc>
                <a:spcPct val="150000"/>
              </a:lnSpc>
              <a:buFont typeface="Arial" charset="0"/>
              <a:buChar char="•"/>
            </a:pPr>
            <a:r>
              <a:rPr lang="en-US" sz="2800" dirty="0"/>
              <a:t>The variance in </a:t>
            </a:r>
            <a:r>
              <a:rPr lang="en-US" sz="2800" i="1" dirty="0"/>
              <a:t>Y </a:t>
            </a:r>
            <a:r>
              <a:rPr lang="en-US" sz="2800" dirty="0"/>
              <a:t>is independent of the value of </a:t>
            </a:r>
            <a:r>
              <a:rPr lang="en-US" sz="2800" i="1" dirty="0"/>
              <a:t>X</a:t>
            </a:r>
          </a:p>
          <a:p>
            <a:pPr marL="457200" indent="-457200">
              <a:lnSpc>
                <a:spcPct val="150000"/>
              </a:lnSpc>
              <a:buFont typeface="Arial" charset="0"/>
              <a:buChar char="•"/>
            </a:pPr>
            <a:r>
              <a:rPr lang="en-US" sz="2800" b="1" dirty="0"/>
              <a:t>Note that there are no assumptions about the distribution of </a:t>
            </a:r>
            <a:r>
              <a:rPr lang="en-US" sz="2800" b="1" i="1" dirty="0"/>
              <a:t>X </a:t>
            </a:r>
            <a:endParaRPr lang="en-US" sz="2800" dirty="0"/>
          </a:p>
        </p:txBody>
      </p:sp>
    </p:spTree>
    <p:extLst>
      <p:ext uri="{BB962C8B-B14F-4D97-AF65-F5344CB8AC3E}">
        <p14:creationId xmlns:p14="http://schemas.microsoft.com/office/powerpoint/2010/main" val="25927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Common Problems</a:t>
            </a:r>
          </a:p>
        </p:txBody>
      </p:sp>
      <p:sp>
        <p:nvSpPr>
          <p:cNvPr id="3" name="Rectangle 2"/>
          <p:cNvSpPr/>
          <p:nvPr/>
        </p:nvSpPr>
        <p:spPr>
          <a:xfrm>
            <a:off x="440076" y="1117553"/>
            <a:ext cx="11311848" cy="4955203"/>
          </a:xfrm>
          <a:prstGeom prst="rect">
            <a:avLst/>
          </a:prstGeom>
        </p:spPr>
        <p:txBody>
          <a:bodyPr wrap="square">
            <a:spAutoFit/>
          </a:bodyPr>
          <a:lstStyle/>
          <a:p>
            <a:pPr marL="457200" indent="-457200">
              <a:buFont typeface="Arial" charset="0"/>
              <a:buChar char="•"/>
            </a:pPr>
            <a:r>
              <a:rPr lang="en-US" sz="2800" dirty="0"/>
              <a:t>Outliers </a:t>
            </a:r>
          </a:p>
          <a:p>
            <a:pPr marL="914400" lvl="1" indent="-457200">
              <a:buFont typeface="Arial" charset="0"/>
              <a:buChar char="•"/>
            </a:pPr>
            <a:r>
              <a:rPr lang="en-US" sz="2400" dirty="0"/>
              <a:t>Regression is extremely sensitive to outliers </a:t>
            </a:r>
          </a:p>
          <a:p>
            <a:pPr marL="914400" lvl="1" indent="-457200">
              <a:buFont typeface="Arial" charset="0"/>
              <a:buChar char="•"/>
            </a:pPr>
            <a:r>
              <a:rPr lang="en-US" sz="2400" dirty="0"/>
              <a:t>The line will be drawn to outliers, especially along the x-axis </a:t>
            </a:r>
          </a:p>
          <a:p>
            <a:pPr marL="914400" lvl="1" indent="-457200">
              <a:buFont typeface="Arial" charset="0"/>
              <a:buChar char="•"/>
            </a:pPr>
            <a:r>
              <a:rPr lang="en-US" sz="2400" dirty="0"/>
              <a:t>Consider performing the regression with and without outliers </a:t>
            </a:r>
          </a:p>
          <a:p>
            <a:pPr marL="457200" indent="-457200">
              <a:buFont typeface="Arial" charset="0"/>
              <a:buChar char="•"/>
            </a:pPr>
            <a:r>
              <a:rPr lang="en-US" sz="2800" dirty="0"/>
              <a:t>Non-linearity </a:t>
            </a:r>
          </a:p>
          <a:p>
            <a:pPr marL="914400" lvl="1" indent="-457200">
              <a:buFont typeface="Arial" charset="0"/>
              <a:buChar char="•"/>
            </a:pPr>
            <a:r>
              <a:rPr lang="en-US" sz="2400" dirty="0"/>
              <a:t>Best way to notice is by visually inspecting the plot and the line fit </a:t>
            </a:r>
          </a:p>
          <a:p>
            <a:pPr marL="914400" lvl="1" indent="-457200">
              <a:buFont typeface="Arial" charset="0"/>
              <a:buChar char="•"/>
            </a:pPr>
            <a:r>
              <a:rPr lang="en-US" sz="2400" dirty="0"/>
              <a:t>Try a transformation to get linearity [often a log transformation] </a:t>
            </a:r>
          </a:p>
          <a:p>
            <a:pPr marL="457200" indent="-457200">
              <a:buFont typeface="Arial" charset="0"/>
              <a:buChar char="•"/>
            </a:pPr>
            <a:r>
              <a:rPr lang="en-US" sz="2800" dirty="0"/>
              <a:t>Non-normality of residuals </a:t>
            </a:r>
          </a:p>
          <a:p>
            <a:pPr marL="914400" lvl="1" indent="-457200">
              <a:buFont typeface="Arial" charset="0"/>
              <a:buChar char="•"/>
            </a:pPr>
            <a:r>
              <a:rPr lang="en-US" sz="2400" dirty="0"/>
              <a:t>Can be detected from a residual plot </a:t>
            </a:r>
          </a:p>
          <a:p>
            <a:pPr marL="914400" lvl="1" indent="-457200">
              <a:buFont typeface="Arial" charset="0"/>
              <a:buChar char="•"/>
            </a:pPr>
            <a:r>
              <a:rPr lang="en-US" sz="2400" dirty="0"/>
              <a:t>Possibly solved with a transformation </a:t>
            </a:r>
          </a:p>
          <a:p>
            <a:pPr marL="457200" indent="-457200">
              <a:buFont typeface="Arial" charset="0"/>
              <a:buChar char="•"/>
            </a:pPr>
            <a:r>
              <a:rPr lang="en-US" sz="2800" dirty="0"/>
              <a:t>Unequal variance </a:t>
            </a:r>
          </a:p>
          <a:p>
            <a:pPr marL="914400" lvl="1" indent="-457200">
              <a:buFont typeface="Arial" charset="0"/>
              <a:buChar char="•"/>
            </a:pPr>
            <a:r>
              <a:rPr lang="en-US" sz="2400" dirty="0"/>
              <a:t>Usually visible from a scatterplot or from a residual plot </a:t>
            </a:r>
          </a:p>
        </p:txBody>
      </p:sp>
    </p:spTree>
    <p:extLst>
      <p:ext uri="{BB962C8B-B14F-4D97-AF65-F5344CB8AC3E}">
        <p14:creationId xmlns:p14="http://schemas.microsoft.com/office/powerpoint/2010/main" val="962256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Outliers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69" y="4703447"/>
            <a:ext cx="4728117" cy="20570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496" y="4717446"/>
            <a:ext cx="4624039" cy="2043039"/>
          </a:xfrm>
          <a:prstGeom prst="rect">
            <a:avLst/>
          </a:prstGeom>
        </p:spPr>
      </p:pic>
      <p:pic>
        <p:nvPicPr>
          <p:cNvPr id="7" name="Picture 6"/>
          <p:cNvPicPr>
            <a:picLocks noChangeAspect="1"/>
          </p:cNvPicPr>
          <p:nvPr/>
        </p:nvPicPr>
        <p:blipFill>
          <a:blip r:embed="rId4"/>
          <a:stretch>
            <a:fillRect/>
          </a:stretch>
        </p:blipFill>
        <p:spPr>
          <a:xfrm>
            <a:off x="111369" y="935915"/>
            <a:ext cx="5459513" cy="3647519"/>
          </a:xfrm>
          <a:prstGeom prst="rect">
            <a:avLst/>
          </a:prstGeom>
        </p:spPr>
      </p:pic>
      <p:sp>
        <p:nvSpPr>
          <p:cNvPr id="8" name="TextBox 7"/>
          <p:cNvSpPr txBox="1"/>
          <p:nvPr/>
        </p:nvSpPr>
        <p:spPr>
          <a:xfrm>
            <a:off x="9123294" y="1055928"/>
            <a:ext cx="2960041" cy="369332"/>
          </a:xfrm>
          <a:prstGeom prst="rect">
            <a:avLst/>
          </a:prstGeom>
          <a:noFill/>
        </p:spPr>
        <p:txBody>
          <a:bodyPr wrap="none" rtlCol="0">
            <a:spAutoFit/>
          </a:bodyPr>
          <a:lstStyle/>
          <a:p>
            <a:r>
              <a:rPr lang="en-US"/>
              <a:t>Leverage and cooks distance</a:t>
            </a:r>
          </a:p>
        </p:txBody>
      </p:sp>
      <p:sp>
        <p:nvSpPr>
          <p:cNvPr id="4" name="Rectangle 3">
            <a:extLst>
              <a:ext uri="{FF2B5EF4-FFF2-40B4-BE49-F238E27FC236}">
                <a16:creationId xmlns:a16="http://schemas.microsoft.com/office/drawing/2014/main" id="{CB872413-C7B2-3648-B4BC-85F229BA8B5A}"/>
              </a:ext>
            </a:extLst>
          </p:cNvPr>
          <p:cNvSpPr/>
          <p:nvPr/>
        </p:nvSpPr>
        <p:spPr>
          <a:xfrm>
            <a:off x="9172774" y="2390342"/>
            <a:ext cx="2088520" cy="369332"/>
          </a:xfrm>
          <a:prstGeom prst="rect">
            <a:avLst/>
          </a:prstGeom>
        </p:spPr>
        <p:txBody>
          <a:bodyPr wrap="none">
            <a:spAutoFit/>
          </a:bodyPr>
          <a:lstStyle/>
          <a:p>
            <a:r>
              <a:rPr lang="en-US" b="1" dirty="0">
                <a:solidFill>
                  <a:srgbClr val="000000"/>
                </a:solidFill>
              </a:rPr>
              <a:t>Theil–Sen estimator</a:t>
            </a:r>
            <a:endParaRPr lang="en-US" b="1" i="0" dirty="0">
              <a:solidFill>
                <a:srgbClr val="000000"/>
              </a:solidFill>
              <a:effectLst/>
            </a:endParaRPr>
          </a:p>
        </p:txBody>
      </p:sp>
    </p:spTree>
    <p:extLst>
      <p:ext uri="{BB962C8B-B14F-4D97-AF65-F5344CB8AC3E}">
        <p14:creationId xmlns:p14="http://schemas.microsoft.com/office/powerpoint/2010/main" val="1389498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Moving past simple models</a:t>
            </a:r>
          </a:p>
        </p:txBody>
      </p:sp>
      <p:sp>
        <p:nvSpPr>
          <p:cNvPr id="6" name="Rectangle 5"/>
          <p:cNvSpPr/>
          <p:nvPr/>
        </p:nvSpPr>
        <p:spPr>
          <a:xfrm>
            <a:off x="360556" y="1166183"/>
            <a:ext cx="11381678" cy="3539430"/>
          </a:xfrm>
          <a:prstGeom prst="rect">
            <a:avLst/>
          </a:prstGeom>
        </p:spPr>
        <p:txBody>
          <a:bodyPr wrap="square">
            <a:spAutoFit/>
          </a:bodyPr>
          <a:lstStyle/>
          <a:p>
            <a:pPr marL="285750" indent="-285750">
              <a:buFont typeface="Arial" charset="0"/>
              <a:buChar char="•"/>
            </a:pPr>
            <a:r>
              <a:rPr lang="en-US" sz="2800" dirty="0">
                <a:latin typeface="Calibri" charset="0"/>
              </a:rPr>
              <a:t>The reason ANOVA is so widely used is that it provides a framework to simultaneously test the effects of multiple factors </a:t>
            </a:r>
          </a:p>
          <a:p>
            <a:pPr marL="285750" indent="-285750">
              <a:buFont typeface="Arial" charset="0"/>
              <a:buChar char="•"/>
            </a:pPr>
            <a:endParaRPr lang="en-US" sz="2800" dirty="0">
              <a:latin typeface="Calibri" charset="0"/>
            </a:endParaRPr>
          </a:p>
          <a:p>
            <a:pPr marL="285750" indent="-285750">
              <a:buFont typeface="Arial" charset="0"/>
              <a:buChar char="•"/>
            </a:pPr>
            <a:r>
              <a:rPr lang="en-US" sz="2800" dirty="0">
                <a:latin typeface="Calibri" charset="0"/>
              </a:rPr>
              <a:t>ANOVA also makes it possible to detect </a:t>
            </a:r>
            <a:r>
              <a:rPr lang="en-US" sz="2800" b="1" i="1" dirty="0">
                <a:latin typeface="Calibri" charset="0"/>
              </a:rPr>
              <a:t>interactions </a:t>
            </a:r>
            <a:r>
              <a:rPr lang="en-US" sz="2800" dirty="0">
                <a:latin typeface="Calibri" charset="0"/>
              </a:rPr>
              <a:t>among the factors</a:t>
            </a:r>
          </a:p>
          <a:p>
            <a:pPr marL="285750" indent="-285750">
              <a:buFont typeface="Arial" charset="0"/>
              <a:buChar char="•"/>
            </a:pPr>
            <a:endParaRPr lang="en-US" sz="2800" dirty="0">
              <a:latin typeface="Calibri" charset="0"/>
            </a:endParaRPr>
          </a:p>
          <a:p>
            <a:pPr marL="285750" indent="-285750">
              <a:buFont typeface="Arial" charset="0"/>
              <a:buChar char="•"/>
            </a:pPr>
            <a:r>
              <a:rPr lang="en-US" sz="2800" dirty="0">
                <a:latin typeface="Calibri" charset="0"/>
              </a:rPr>
              <a:t>ANOVA is a special case of a </a:t>
            </a:r>
            <a:r>
              <a:rPr lang="en-US" sz="2800" b="1" i="1" dirty="0">
                <a:latin typeface="Calibri" charset="0"/>
              </a:rPr>
              <a:t>general linear model </a:t>
            </a:r>
          </a:p>
          <a:p>
            <a:pPr marL="285750" indent="-285750">
              <a:buFont typeface="Arial" charset="0"/>
              <a:buChar char="•"/>
            </a:pPr>
            <a:endParaRPr lang="en-US" sz="2800" b="1" i="1" dirty="0">
              <a:effectLst/>
              <a:latin typeface="Calibri" charset="0"/>
            </a:endParaRPr>
          </a:p>
          <a:p>
            <a:pPr marL="285750" indent="-285750">
              <a:buFont typeface="Arial" charset="0"/>
              <a:buChar char="•"/>
            </a:pPr>
            <a:r>
              <a:rPr lang="en-US" sz="2800" dirty="0">
                <a:latin typeface="Calibri" charset="0"/>
              </a:rPr>
              <a:t>Linear regression is a special case of a </a:t>
            </a:r>
            <a:r>
              <a:rPr lang="en-US" sz="2800" b="1" i="1" dirty="0">
                <a:latin typeface="Calibri" charset="0"/>
              </a:rPr>
              <a:t>general linear model</a:t>
            </a:r>
            <a:endParaRPr lang="en-US" sz="2800" dirty="0">
              <a:effectLst/>
              <a:latin typeface="Calibri" charset="0"/>
            </a:endParaRPr>
          </a:p>
        </p:txBody>
      </p:sp>
    </p:spTree>
    <p:extLst>
      <p:ext uri="{BB962C8B-B14F-4D97-AF65-F5344CB8AC3E}">
        <p14:creationId xmlns:p14="http://schemas.microsoft.com/office/powerpoint/2010/main" val="1841378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Analysis of Variance</a:t>
            </a:r>
          </a:p>
        </p:txBody>
      </p:sp>
      <p:graphicFrame>
        <p:nvGraphicFramePr>
          <p:cNvPr id="6" name="Table 5"/>
          <p:cNvGraphicFramePr>
            <a:graphicFrameLocks noGrp="1"/>
          </p:cNvGraphicFramePr>
          <p:nvPr>
            <p:extLst>
              <p:ext uri="{D42A27DB-BD31-4B8C-83A1-F6EECF244321}">
                <p14:modId xmlns:p14="http://schemas.microsoft.com/office/powerpoint/2010/main" val="1884605104"/>
              </p:ext>
            </p:extLst>
          </p:nvPr>
        </p:nvGraphicFramePr>
        <p:xfrm>
          <a:off x="622301" y="1142733"/>
          <a:ext cx="1093153" cy="1854200"/>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20000"/>
                    </a:ext>
                  </a:extLst>
                </a:gridCol>
                <a:gridCol w="363855">
                  <a:extLst>
                    <a:ext uri="{9D8B030D-6E8A-4147-A177-3AD203B41FA5}">
                      <a16:colId xmlns:a16="http://schemas.microsoft.com/office/drawing/2014/main" val="20001"/>
                    </a:ext>
                  </a:extLst>
                </a:gridCol>
                <a:gridCol w="355918">
                  <a:extLst>
                    <a:ext uri="{9D8B030D-6E8A-4147-A177-3AD203B41FA5}">
                      <a16:colId xmlns:a16="http://schemas.microsoft.com/office/drawing/2014/main" val="20002"/>
                    </a:ext>
                  </a:extLst>
                </a:gridCol>
              </a:tblGrid>
              <a:tr h="370840">
                <a:tc>
                  <a:txBody>
                    <a:bodyPr/>
                    <a:lstStyle/>
                    <a:p>
                      <a:r>
                        <a:rPr lang="en-US" dirty="0">
                          <a:solidFill>
                            <a:schemeClr val="tx1"/>
                          </a:solidFill>
                        </a:rPr>
                        <a:t>A</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C</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dirty="0">
                          <a:solidFill>
                            <a:schemeClr val="tx1"/>
                          </a:solidFill>
                        </a:rPr>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dirty="0">
                          <a:solidFill>
                            <a:schemeClr val="tx1"/>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dirty="0">
                          <a:solidFill>
                            <a:schemeClr val="tx1"/>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dirty="0">
                          <a:solidFill>
                            <a:schemeClr val="tx1"/>
                          </a:solidFill>
                        </a:rPr>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8411" r="5212" b="13885"/>
          <a:stretch/>
        </p:blipFill>
        <p:spPr>
          <a:xfrm>
            <a:off x="1944510" y="1100280"/>
            <a:ext cx="4037191" cy="2150653"/>
          </a:xfrm>
          <a:prstGeom prst="rect">
            <a:avLst/>
          </a:prstGeom>
        </p:spPr>
      </p:pic>
    </p:spTree>
    <p:extLst>
      <p:ext uri="{BB962C8B-B14F-4D97-AF65-F5344CB8AC3E}">
        <p14:creationId xmlns:p14="http://schemas.microsoft.com/office/powerpoint/2010/main" val="115364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GLM and LM function in R</a:t>
            </a:r>
          </a:p>
        </p:txBody>
      </p:sp>
      <p:sp>
        <p:nvSpPr>
          <p:cNvPr id="6" name="Rectangle 5"/>
          <p:cNvSpPr/>
          <p:nvPr/>
        </p:nvSpPr>
        <p:spPr>
          <a:xfrm>
            <a:off x="360556" y="1166183"/>
            <a:ext cx="11381678" cy="954107"/>
          </a:xfrm>
          <a:prstGeom prst="rect">
            <a:avLst/>
          </a:prstGeom>
        </p:spPr>
        <p:txBody>
          <a:bodyPr wrap="square">
            <a:spAutoFit/>
          </a:bodyPr>
          <a:lstStyle/>
          <a:p>
            <a:pPr marL="285750" indent="-285750">
              <a:buFont typeface="Arial" charset="0"/>
              <a:buChar char="•"/>
            </a:pPr>
            <a:r>
              <a:rPr lang="en-US" sz="2800" dirty="0">
                <a:latin typeface="Calibri" charset="0"/>
              </a:rPr>
              <a:t>The GLM and LM function in R takes equations that can be described with the following operators</a:t>
            </a:r>
            <a:endParaRPr lang="en-US" sz="2800" dirty="0">
              <a:effectLst/>
              <a:latin typeface="Calibri" charset="0"/>
            </a:endParaRPr>
          </a:p>
        </p:txBody>
      </p:sp>
      <p:sp>
        <p:nvSpPr>
          <p:cNvPr id="3" name="Rectangle 2"/>
          <p:cNvSpPr/>
          <p:nvPr/>
        </p:nvSpPr>
        <p:spPr>
          <a:xfrm>
            <a:off x="360556" y="2413338"/>
            <a:ext cx="11831444" cy="1815882"/>
          </a:xfrm>
          <a:prstGeom prst="rect">
            <a:avLst/>
          </a:prstGeom>
        </p:spPr>
        <p:txBody>
          <a:bodyPr wrap="square">
            <a:spAutoFit/>
          </a:bodyPr>
          <a:lstStyle/>
          <a:p>
            <a:r>
              <a:rPr lang="en-US" sz="2800" dirty="0"/>
              <a:t>+ 	+X include this variable </a:t>
            </a:r>
          </a:p>
          <a:p>
            <a:r>
              <a:rPr lang="en-US" sz="2800" dirty="0"/>
              <a:t>: 	X:Z include the interaction between these variables </a:t>
            </a:r>
          </a:p>
          <a:p>
            <a:r>
              <a:rPr lang="en-US" sz="2800" dirty="0"/>
              <a:t>∗ 	X∗Y include these variables and the interactions between them </a:t>
            </a:r>
          </a:p>
          <a:p>
            <a:r>
              <a:rPr lang="en-US" sz="2800" dirty="0"/>
              <a:t>^ 	(X + Z + W)^3 include these variables and all interactions up to three way </a:t>
            </a:r>
          </a:p>
        </p:txBody>
      </p:sp>
    </p:spTree>
    <p:extLst>
      <p:ext uri="{BB962C8B-B14F-4D97-AF65-F5344CB8AC3E}">
        <p14:creationId xmlns:p14="http://schemas.microsoft.com/office/powerpoint/2010/main" val="22521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R versus the math implied</a:t>
            </a:r>
          </a:p>
        </p:txBody>
      </p:sp>
      <mc:AlternateContent xmlns:mc="http://schemas.openxmlformats.org/markup-compatibility/2006" xmlns:a14="http://schemas.microsoft.com/office/drawing/2010/main">
        <mc:Choice Requires="a14">
          <p:sp>
            <p:nvSpPr>
              <p:cNvPr id="8" name="TextBox 7"/>
              <p:cNvSpPr txBox="1"/>
              <p:nvPr/>
            </p:nvSpPr>
            <p:spPr>
              <a:xfrm>
                <a:off x="4854632" y="1402527"/>
                <a:ext cx="4852098" cy="492443"/>
              </a:xfrm>
              <a:prstGeom prst="rect">
                <a:avLst/>
              </a:prstGeom>
              <a:noFill/>
            </p:spPr>
            <p:txBody>
              <a:bodyPr wrap="none" lIns="0" tIns="0" rIns="0" bIns="0" rtlCol="0">
                <a:spAutoFit/>
              </a:bodyPr>
              <a:lstStyle/>
              <a:p>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charset="0"/>
                          </a:rPr>
                          <m:t>𝑦</m:t>
                        </m:r>
                      </m:e>
                      <m:sub>
                        <m:r>
                          <a:rPr lang="en-US" sz="3200" b="0" i="1" smtClean="0">
                            <a:latin typeface="Cambria Math" charset="0"/>
                          </a:rPr>
                          <m:t>𝑖</m:t>
                        </m:r>
                      </m:sub>
                    </m:sSub>
                    <m:r>
                      <a:rPr lang="en-US" sz="3200" b="0" i="1" smtClean="0">
                        <a:latin typeface="Cambria Math" charset="0"/>
                      </a:rPr>
                      <m:t>=</m:t>
                    </m:r>
                    <m:sSub>
                      <m:sSubPr>
                        <m:ctrlPr>
                          <a:rPr lang="en-US" sz="3200" i="1">
                            <a:latin typeface="Cambria Math" panose="02040503050406030204" pitchFamily="18" charset="0"/>
                            <a:ea typeface="Cambria Math" charset="0"/>
                            <a:cs typeface="Cambria Math" charset="0"/>
                          </a:rPr>
                        </m:ctrlPr>
                      </m:sSubPr>
                      <m:e>
                        <m:r>
                          <a:rPr lang="en-US" sz="3200" i="1">
                            <a:latin typeface="Cambria Math" charset="0"/>
                            <a:ea typeface="Cambria Math" charset="0"/>
                            <a:cs typeface="Cambria Math" charset="0"/>
                          </a:rPr>
                          <m:t>𝛽</m:t>
                        </m:r>
                      </m:e>
                      <m:sub>
                        <m:r>
                          <a:rPr lang="en-US" sz="3200" i="1">
                            <a:latin typeface="Cambria Math" charset="0"/>
                            <a:ea typeface="Cambria Math" charset="0"/>
                            <a:cs typeface="Cambria Math" charset="0"/>
                          </a:rPr>
                          <m:t>0</m:t>
                        </m:r>
                      </m:sub>
                    </m:sSub>
                    <m:r>
                      <a:rPr lang="en-US" sz="3200" b="0" i="1" smtClean="0">
                        <a:latin typeface="Cambria Math" charset="0"/>
                        <a:ea typeface="Cambria Math" charset="0"/>
                        <a:cs typeface="Cambria Math" charset="0"/>
                      </a:rPr>
                      <m:t>+</m:t>
                    </m:r>
                    <m:sSub>
                      <m:sSubPr>
                        <m:ctrlPr>
                          <a:rPr lang="en-US" sz="3200" b="0" i="1" smtClean="0">
                            <a:latin typeface="Cambria Math" panose="02040503050406030204" pitchFamily="18" charset="0"/>
                            <a:ea typeface="Cambria Math" charset="0"/>
                            <a:cs typeface="Cambria Math" charset="0"/>
                          </a:rPr>
                        </m:ctrlPr>
                      </m:sSubPr>
                      <m:e>
                        <m:r>
                          <a:rPr lang="en-US" sz="3200" b="0" i="1" smtClean="0">
                            <a:latin typeface="Cambria Math" charset="0"/>
                            <a:ea typeface="Cambria Math" charset="0"/>
                            <a:cs typeface="Cambria Math" charset="0"/>
                          </a:rPr>
                          <m:t>𝛽</m:t>
                        </m:r>
                      </m:e>
                      <m:sub>
                        <m:r>
                          <a:rPr lang="en-US" sz="3200" b="0" i="1" smtClean="0">
                            <a:latin typeface="Cambria Math" charset="0"/>
                            <a:ea typeface="Cambria Math" charset="0"/>
                            <a:cs typeface="Cambria Math" charset="0"/>
                          </a:rPr>
                          <m:t>1</m:t>
                        </m:r>
                      </m:sub>
                    </m:sSub>
                    <m:sSub>
                      <m:sSubPr>
                        <m:ctrlPr>
                          <a:rPr lang="en-US" sz="3200" b="0" i="1" smtClean="0">
                            <a:latin typeface="Cambria Math" panose="02040503050406030204" pitchFamily="18" charset="0"/>
                            <a:ea typeface="Cambria Math" charset="0"/>
                            <a:cs typeface="Cambria Math" charset="0"/>
                          </a:rPr>
                        </m:ctrlPr>
                      </m:sSubPr>
                      <m:e>
                        <m:r>
                          <a:rPr lang="en-US" sz="3200" b="0" i="1" smtClean="0">
                            <a:latin typeface="Cambria Math" charset="0"/>
                            <a:ea typeface="Cambria Math" charset="0"/>
                            <a:cs typeface="Cambria Math" charset="0"/>
                          </a:rPr>
                          <m:t>𝑋</m:t>
                        </m:r>
                      </m:e>
                      <m:sub>
                        <m:r>
                          <a:rPr lang="en-US" sz="3200" b="0" i="1" smtClean="0">
                            <a:latin typeface="Cambria Math" charset="0"/>
                            <a:ea typeface="Cambria Math" charset="0"/>
                            <a:cs typeface="Cambria Math" charset="0"/>
                          </a:rPr>
                          <m:t>𝑖</m:t>
                        </m:r>
                      </m:sub>
                    </m:sSub>
                    <m:r>
                      <a:rPr lang="en-US" sz="3200" b="0" i="1" smtClean="0">
                        <a:latin typeface="Cambria Math" charset="0"/>
                        <a:ea typeface="Cambria Math" charset="0"/>
                        <a:cs typeface="Cambria Math" charset="0"/>
                      </a:rPr>
                      <m:t>+</m:t>
                    </m:r>
                    <m:sSub>
                      <m:sSubPr>
                        <m:ctrlPr>
                          <a:rPr lang="en-US" sz="3200" i="1">
                            <a:latin typeface="Cambria Math" panose="02040503050406030204" pitchFamily="18" charset="0"/>
                            <a:ea typeface="Cambria Math" charset="0"/>
                            <a:cs typeface="Cambria Math" charset="0"/>
                          </a:rPr>
                        </m:ctrlPr>
                      </m:sSubPr>
                      <m:e>
                        <m:r>
                          <a:rPr lang="en-US" sz="3200" i="1">
                            <a:latin typeface="Cambria Math" charset="0"/>
                            <a:ea typeface="Cambria Math" charset="0"/>
                            <a:cs typeface="Cambria Math" charset="0"/>
                          </a:rPr>
                          <m:t>𝛽</m:t>
                        </m:r>
                      </m:e>
                      <m:sub>
                        <m:r>
                          <a:rPr lang="en-US" sz="3200" b="0" i="1" smtClean="0">
                            <a:latin typeface="Cambria Math" charset="0"/>
                            <a:ea typeface="Cambria Math" charset="0"/>
                            <a:cs typeface="Cambria Math" charset="0"/>
                          </a:rPr>
                          <m:t>2</m:t>
                        </m:r>
                      </m:sub>
                    </m:sSub>
                    <m:sSub>
                      <m:sSubPr>
                        <m:ctrlPr>
                          <a:rPr lang="en-US" sz="3200" i="1" smtClean="0">
                            <a:latin typeface="Cambria Math" panose="02040503050406030204" pitchFamily="18" charset="0"/>
                            <a:ea typeface="Cambria Math" charset="0"/>
                            <a:cs typeface="Cambria Math" charset="0"/>
                          </a:rPr>
                        </m:ctrlPr>
                      </m:sSubPr>
                      <m:e>
                        <m:r>
                          <a:rPr lang="en-US" sz="3200" b="0" i="1" smtClean="0">
                            <a:latin typeface="Cambria Math" charset="0"/>
                            <a:ea typeface="Cambria Math" charset="0"/>
                            <a:cs typeface="Cambria Math" charset="0"/>
                          </a:rPr>
                          <m:t>𝑊</m:t>
                        </m:r>
                      </m:e>
                      <m:sub>
                        <m:r>
                          <a:rPr lang="en-US" sz="3200" b="0" i="1" smtClean="0">
                            <a:latin typeface="Cambria Math" charset="0"/>
                            <a:ea typeface="Cambria Math" charset="0"/>
                            <a:cs typeface="Cambria Math" charset="0"/>
                          </a:rPr>
                          <m:t>𝑖</m:t>
                        </m:r>
                      </m:sub>
                    </m:sSub>
                    <m:r>
                      <a:rPr lang="en-US" sz="3200" b="0" i="1" smtClean="0">
                        <a:latin typeface="Cambria Math" charset="0"/>
                        <a:ea typeface="Cambria Math" charset="0"/>
                        <a:cs typeface="Cambria Math" charset="0"/>
                      </a:rPr>
                      <m:t>+</m:t>
                    </m:r>
                    <m:sSub>
                      <m:sSubPr>
                        <m:ctrlPr>
                          <a:rPr lang="en-US" sz="3200" b="0" i="1" smtClean="0">
                            <a:latin typeface="Cambria Math" panose="02040503050406030204" pitchFamily="18" charset="0"/>
                            <a:ea typeface="Cambria Math" charset="0"/>
                            <a:cs typeface="Cambria Math" charset="0"/>
                          </a:rPr>
                        </m:ctrlPr>
                      </m:sSubPr>
                      <m:e>
                        <m:r>
                          <a:rPr lang="en-US" sz="3200" b="0" i="1" smtClean="0">
                            <a:latin typeface="Cambria Math" charset="0"/>
                            <a:ea typeface="Cambria Math" charset="0"/>
                            <a:cs typeface="Cambria Math" charset="0"/>
                          </a:rPr>
                          <m:t>𝜖</m:t>
                        </m:r>
                      </m:e>
                      <m:sub>
                        <m:r>
                          <a:rPr lang="en-US" sz="3200" b="0" i="1" smtClean="0">
                            <a:latin typeface="Cambria Math" charset="0"/>
                            <a:ea typeface="Cambria Math" charset="0"/>
                            <a:cs typeface="Cambria Math" charset="0"/>
                          </a:rPr>
                          <m:t>𝑖</m:t>
                        </m:r>
                      </m:sub>
                    </m:sSub>
                  </m:oMath>
                </a14:m>
                <a:r>
                  <a:rPr lang="en-US" sz="3200" dirty="0"/>
                  <a:t> </a:t>
                </a:r>
              </a:p>
            </p:txBody>
          </p:sp>
        </mc:Choice>
        <mc:Fallback xmlns="">
          <p:sp>
            <p:nvSpPr>
              <p:cNvPr id="8" name="TextBox 7"/>
              <p:cNvSpPr txBox="1">
                <a:spLocks noRot="1" noChangeAspect="1" noMove="1" noResize="1" noEditPoints="1" noAdjustHandles="1" noChangeArrowheads="1" noChangeShapeType="1" noTextEdit="1"/>
              </p:cNvSpPr>
              <p:nvPr/>
            </p:nvSpPr>
            <p:spPr>
              <a:xfrm>
                <a:off x="4854632" y="1402527"/>
                <a:ext cx="4852098" cy="492443"/>
              </a:xfrm>
              <a:prstGeom prst="rect">
                <a:avLst/>
              </a:prstGeom>
              <a:blipFill rotWithShape="0">
                <a:blip r:embed="rId2"/>
                <a:stretch>
                  <a:fillRect/>
                </a:stretch>
              </a:blipFill>
            </p:spPr>
            <p:txBody>
              <a:bodyPr/>
              <a:lstStyle/>
              <a:p>
                <a:r>
                  <a:rPr lang="en-US">
                    <a:noFill/>
                  </a:rPr>
                  <a:t> </a:t>
                </a:r>
              </a:p>
            </p:txBody>
          </p:sp>
        </mc:Fallback>
      </mc:AlternateContent>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40442" b="84079"/>
          <a:stretch/>
        </p:blipFill>
        <p:spPr>
          <a:xfrm>
            <a:off x="329507" y="1302443"/>
            <a:ext cx="3760355" cy="692612"/>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4854632" y="3231711"/>
                <a:ext cx="6591484" cy="492443"/>
              </a:xfrm>
              <a:prstGeom prst="rect">
                <a:avLst/>
              </a:prstGeom>
              <a:noFill/>
            </p:spPr>
            <p:txBody>
              <a:bodyPr wrap="none" lIns="0" tIns="0" rIns="0" bIns="0" rtlCol="0">
                <a:spAutoFit/>
              </a:bodyPr>
              <a:lstStyle/>
              <a:p>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charset="0"/>
                          </a:rPr>
                          <m:t>𝑦</m:t>
                        </m:r>
                      </m:e>
                      <m:sub>
                        <m:r>
                          <a:rPr lang="en-US" sz="3200" b="0" i="1" smtClean="0">
                            <a:latin typeface="Cambria Math" charset="0"/>
                          </a:rPr>
                          <m:t>𝑖</m:t>
                        </m:r>
                      </m:sub>
                    </m:sSub>
                    <m:r>
                      <a:rPr lang="en-US" sz="3200" b="0" i="1" smtClean="0">
                        <a:latin typeface="Cambria Math" charset="0"/>
                      </a:rPr>
                      <m:t>=</m:t>
                    </m:r>
                    <m:sSub>
                      <m:sSubPr>
                        <m:ctrlPr>
                          <a:rPr lang="en-US" sz="3200" i="1">
                            <a:latin typeface="Cambria Math" panose="02040503050406030204" pitchFamily="18" charset="0"/>
                            <a:ea typeface="Cambria Math" charset="0"/>
                            <a:cs typeface="Cambria Math" charset="0"/>
                          </a:rPr>
                        </m:ctrlPr>
                      </m:sSubPr>
                      <m:e>
                        <m:r>
                          <a:rPr lang="en-US" sz="3200" i="1">
                            <a:latin typeface="Cambria Math" charset="0"/>
                            <a:ea typeface="Cambria Math" charset="0"/>
                            <a:cs typeface="Cambria Math" charset="0"/>
                          </a:rPr>
                          <m:t>𝛽</m:t>
                        </m:r>
                      </m:e>
                      <m:sub>
                        <m:r>
                          <a:rPr lang="en-US" sz="3200" i="1">
                            <a:latin typeface="Cambria Math" charset="0"/>
                            <a:ea typeface="Cambria Math" charset="0"/>
                            <a:cs typeface="Cambria Math" charset="0"/>
                          </a:rPr>
                          <m:t>0</m:t>
                        </m:r>
                      </m:sub>
                    </m:sSub>
                    <m:r>
                      <a:rPr lang="en-US" sz="3200" b="0" i="1" smtClean="0">
                        <a:latin typeface="Cambria Math" charset="0"/>
                        <a:ea typeface="Cambria Math" charset="0"/>
                        <a:cs typeface="Cambria Math" charset="0"/>
                      </a:rPr>
                      <m:t>+</m:t>
                    </m:r>
                    <m:sSub>
                      <m:sSubPr>
                        <m:ctrlPr>
                          <a:rPr lang="en-US" sz="3200" b="0" i="1" smtClean="0">
                            <a:latin typeface="Cambria Math" panose="02040503050406030204" pitchFamily="18" charset="0"/>
                            <a:ea typeface="Cambria Math" charset="0"/>
                            <a:cs typeface="Cambria Math" charset="0"/>
                          </a:rPr>
                        </m:ctrlPr>
                      </m:sSubPr>
                      <m:e>
                        <m:r>
                          <a:rPr lang="en-US" sz="3200" b="0" i="1" smtClean="0">
                            <a:latin typeface="Cambria Math" charset="0"/>
                            <a:ea typeface="Cambria Math" charset="0"/>
                            <a:cs typeface="Cambria Math" charset="0"/>
                          </a:rPr>
                          <m:t>𝛽</m:t>
                        </m:r>
                      </m:e>
                      <m:sub>
                        <m:r>
                          <a:rPr lang="en-US" sz="3200" b="0" i="1" smtClean="0">
                            <a:latin typeface="Cambria Math" charset="0"/>
                            <a:ea typeface="Cambria Math" charset="0"/>
                            <a:cs typeface="Cambria Math" charset="0"/>
                          </a:rPr>
                          <m:t>1</m:t>
                        </m:r>
                      </m:sub>
                    </m:sSub>
                    <m:sSub>
                      <m:sSubPr>
                        <m:ctrlPr>
                          <a:rPr lang="en-US" sz="3200" b="0" i="1" smtClean="0">
                            <a:latin typeface="Cambria Math" panose="02040503050406030204" pitchFamily="18" charset="0"/>
                            <a:ea typeface="Cambria Math" charset="0"/>
                            <a:cs typeface="Cambria Math" charset="0"/>
                          </a:rPr>
                        </m:ctrlPr>
                      </m:sSubPr>
                      <m:e>
                        <m:r>
                          <a:rPr lang="en-US" sz="3200" b="0" i="1" smtClean="0">
                            <a:latin typeface="Cambria Math" charset="0"/>
                            <a:ea typeface="Cambria Math" charset="0"/>
                            <a:cs typeface="Cambria Math" charset="0"/>
                          </a:rPr>
                          <m:t>𝑋</m:t>
                        </m:r>
                      </m:e>
                      <m:sub>
                        <m:r>
                          <a:rPr lang="en-US" sz="3200" b="0" i="1" smtClean="0">
                            <a:latin typeface="Cambria Math" charset="0"/>
                            <a:ea typeface="Cambria Math" charset="0"/>
                            <a:cs typeface="Cambria Math" charset="0"/>
                          </a:rPr>
                          <m:t>𝑖</m:t>
                        </m:r>
                      </m:sub>
                    </m:sSub>
                    <m:r>
                      <a:rPr lang="en-US" sz="3200" b="0" i="1" smtClean="0">
                        <a:latin typeface="Cambria Math" charset="0"/>
                        <a:ea typeface="Cambria Math" charset="0"/>
                        <a:cs typeface="Cambria Math" charset="0"/>
                      </a:rPr>
                      <m:t>+</m:t>
                    </m:r>
                    <m:sSub>
                      <m:sSubPr>
                        <m:ctrlPr>
                          <a:rPr lang="en-US" sz="3200" i="1">
                            <a:latin typeface="Cambria Math" panose="02040503050406030204" pitchFamily="18" charset="0"/>
                            <a:ea typeface="Cambria Math" charset="0"/>
                            <a:cs typeface="Cambria Math" charset="0"/>
                          </a:rPr>
                        </m:ctrlPr>
                      </m:sSubPr>
                      <m:e>
                        <m:r>
                          <a:rPr lang="en-US" sz="3200" i="1">
                            <a:latin typeface="Cambria Math" charset="0"/>
                            <a:ea typeface="Cambria Math" charset="0"/>
                            <a:cs typeface="Cambria Math" charset="0"/>
                          </a:rPr>
                          <m:t>𝛽</m:t>
                        </m:r>
                      </m:e>
                      <m:sub>
                        <m:r>
                          <a:rPr lang="en-US" sz="3200" b="0" i="1" smtClean="0">
                            <a:latin typeface="Cambria Math" charset="0"/>
                            <a:ea typeface="Cambria Math" charset="0"/>
                            <a:cs typeface="Cambria Math" charset="0"/>
                          </a:rPr>
                          <m:t>2</m:t>
                        </m:r>
                      </m:sub>
                    </m:sSub>
                    <m:sSub>
                      <m:sSubPr>
                        <m:ctrlPr>
                          <a:rPr lang="en-US" sz="3200" i="1" smtClean="0">
                            <a:latin typeface="Cambria Math" panose="02040503050406030204" pitchFamily="18" charset="0"/>
                            <a:ea typeface="Cambria Math" charset="0"/>
                            <a:cs typeface="Cambria Math" charset="0"/>
                          </a:rPr>
                        </m:ctrlPr>
                      </m:sSubPr>
                      <m:e>
                        <m:r>
                          <a:rPr lang="en-US" sz="3200" b="0" i="1" smtClean="0">
                            <a:latin typeface="Cambria Math" charset="0"/>
                            <a:ea typeface="Cambria Math" charset="0"/>
                            <a:cs typeface="Cambria Math" charset="0"/>
                          </a:rPr>
                          <m:t>𝑊</m:t>
                        </m:r>
                      </m:e>
                      <m:sub>
                        <m:r>
                          <a:rPr lang="en-US" sz="3200" b="0" i="1" smtClean="0">
                            <a:latin typeface="Cambria Math" charset="0"/>
                            <a:ea typeface="Cambria Math" charset="0"/>
                            <a:cs typeface="Cambria Math" charset="0"/>
                          </a:rPr>
                          <m:t>𝑖</m:t>
                        </m:r>
                      </m:sub>
                    </m:sSub>
                    <m:r>
                      <a:rPr lang="en-US" sz="3200" b="0" i="1" smtClean="0">
                        <a:latin typeface="Cambria Math" charset="0"/>
                        <a:ea typeface="Cambria Math" charset="0"/>
                        <a:cs typeface="Cambria Math" charset="0"/>
                      </a:rPr>
                      <m:t>+</m:t>
                    </m:r>
                    <m:sSub>
                      <m:sSubPr>
                        <m:ctrlPr>
                          <a:rPr lang="en-US" sz="3200" i="1">
                            <a:latin typeface="Cambria Math" panose="02040503050406030204" pitchFamily="18" charset="0"/>
                            <a:ea typeface="Cambria Math" charset="0"/>
                            <a:cs typeface="Cambria Math" charset="0"/>
                          </a:rPr>
                        </m:ctrlPr>
                      </m:sSubPr>
                      <m:e>
                        <m:r>
                          <a:rPr lang="en-US" sz="3200" i="1">
                            <a:latin typeface="Cambria Math" charset="0"/>
                            <a:ea typeface="Cambria Math" charset="0"/>
                            <a:cs typeface="Cambria Math" charset="0"/>
                          </a:rPr>
                          <m:t>𝛽</m:t>
                        </m:r>
                      </m:e>
                      <m:sub>
                        <m:r>
                          <a:rPr lang="en-US" sz="3200" b="0" i="1" smtClean="0">
                            <a:latin typeface="Cambria Math" charset="0"/>
                            <a:ea typeface="Cambria Math" charset="0"/>
                            <a:cs typeface="Cambria Math" charset="0"/>
                          </a:rPr>
                          <m:t>3</m:t>
                        </m:r>
                      </m:sub>
                    </m:sSub>
                    <m:sSub>
                      <m:sSubPr>
                        <m:ctrlPr>
                          <a:rPr lang="en-US" sz="3200" i="1">
                            <a:latin typeface="Cambria Math" panose="02040503050406030204" pitchFamily="18" charset="0"/>
                            <a:ea typeface="Cambria Math" charset="0"/>
                            <a:cs typeface="Cambria Math" charset="0"/>
                          </a:rPr>
                        </m:ctrlPr>
                      </m:sSubPr>
                      <m:e>
                        <m:sSub>
                          <m:sSubPr>
                            <m:ctrlPr>
                              <a:rPr lang="en-US" sz="3200" i="1">
                                <a:latin typeface="Cambria Math" panose="02040503050406030204" pitchFamily="18" charset="0"/>
                                <a:ea typeface="Cambria Math" charset="0"/>
                                <a:cs typeface="Cambria Math" charset="0"/>
                              </a:rPr>
                            </m:ctrlPr>
                          </m:sSubPr>
                          <m:e>
                            <m:r>
                              <a:rPr lang="en-US" sz="3200" i="1">
                                <a:latin typeface="Cambria Math" charset="0"/>
                                <a:ea typeface="Cambria Math" charset="0"/>
                                <a:cs typeface="Cambria Math" charset="0"/>
                              </a:rPr>
                              <m:t>𝑋</m:t>
                            </m:r>
                          </m:e>
                          <m:sub>
                            <m:r>
                              <a:rPr lang="en-US" sz="3200" i="1">
                                <a:latin typeface="Cambria Math" charset="0"/>
                                <a:ea typeface="Cambria Math" charset="0"/>
                                <a:cs typeface="Cambria Math" charset="0"/>
                              </a:rPr>
                              <m:t>𝑖</m:t>
                            </m:r>
                          </m:sub>
                        </m:sSub>
                        <m:r>
                          <a:rPr lang="en-US" sz="3200" i="1">
                            <a:latin typeface="Cambria Math" charset="0"/>
                            <a:ea typeface="Cambria Math" charset="0"/>
                            <a:cs typeface="Cambria Math" charset="0"/>
                          </a:rPr>
                          <m:t>𝑊</m:t>
                        </m:r>
                      </m:e>
                      <m:sub>
                        <m:r>
                          <a:rPr lang="en-US" sz="3200" i="1">
                            <a:latin typeface="Cambria Math" charset="0"/>
                            <a:ea typeface="Cambria Math" charset="0"/>
                            <a:cs typeface="Cambria Math" charset="0"/>
                          </a:rPr>
                          <m:t>𝑖</m:t>
                        </m:r>
                      </m:sub>
                    </m:sSub>
                    <m:r>
                      <a:rPr lang="en-US" sz="3200" b="0" i="1" smtClean="0">
                        <a:latin typeface="Cambria Math" charset="0"/>
                        <a:ea typeface="Cambria Math" charset="0"/>
                        <a:cs typeface="Cambria Math" charset="0"/>
                      </a:rPr>
                      <m:t>+</m:t>
                    </m:r>
                    <m:sSub>
                      <m:sSubPr>
                        <m:ctrlPr>
                          <a:rPr lang="en-US" sz="3200" b="0" i="1" smtClean="0">
                            <a:latin typeface="Cambria Math" panose="02040503050406030204" pitchFamily="18" charset="0"/>
                            <a:ea typeface="Cambria Math" charset="0"/>
                            <a:cs typeface="Cambria Math" charset="0"/>
                          </a:rPr>
                        </m:ctrlPr>
                      </m:sSubPr>
                      <m:e>
                        <m:r>
                          <a:rPr lang="en-US" sz="3200" b="0" i="1" smtClean="0">
                            <a:latin typeface="Cambria Math" charset="0"/>
                            <a:ea typeface="Cambria Math" charset="0"/>
                            <a:cs typeface="Cambria Math" charset="0"/>
                          </a:rPr>
                          <m:t>𝜖</m:t>
                        </m:r>
                      </m:e>
                      <m:sub>
                        <m:r>
                          <a:rPr lang="en-US" sz="3200" b="0" i="1" smtClean="0">
                            <a:latin typeface="Cambria Math" charset="0"/>
                            <a:ea typeface="Cambria Math" charset="0"/>
                            <a:cs typeface="Cambria Math" charset="0"/>
                          </a:rPr>
                          <m:t>𝑖</m:t>
                        </m:r>
                      </m:sub>
                    </m:sSub>
                  </m:oMath>
                </a14:m>
                <a:r>
                  <a:rPr lang="en-US" sz="3200" dirty="0"/>
                  <a:t> </a:t>
                </a:r>
              </a:p>
            </p:txBody>
          </p:sp>
        </mc:Choice>
        <mc:Fallback xmlns="">
          <p:sp>
            <p:nvSpPr>
              <p:cNvPr id="10" name="TextBox 9"/>
              <p:cNvSpPr txBox="1">
                <a:spLocks noRot="1" noChangeAspect="1" noMove="1" noResize="1" noEditPoints="1" noAdjustHandles="1" noChangeArrowheads="1" noChangeShapeType="1" noTextEdit="1"/>
              </p:cNvSpPr>
              <p:nvPr/>
            </p:nvSpPr>
            <p:spPr>
              <a:xfrm>
                <a:off x="4854632" y="3231711"/>
                <a:ext cx="6591484" cy="492443"/>
              </a:xfrm>
              <a:prstGeom prst="rect">
                <a:avLst/>
              </a:prstGeom>
              <a:blipFill rotWithShape="0">
                <a:blip r:embed="rId4"/>
                <a:stretch>
                  <a:fillRect/>
                </a:stretch>
              </a:blipFill>
            </p:spPr>
            <p:txBody>
              <a:bodyPr/>
              <a:lstStyle/>
              <a:p>
                <a:r>
                  <a:rPr lang="en-US">
                    <a:noFill/>
                  </a:rPr>
                  <a:t> </a:t>
                </a:r>
              </a:p>
            </p:txBody>
          </p:sp>
        </mc:Fallback>
      </mc:AlternateContent>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657" y="3095932"/>
            <a:ext cx="3786054" cy="764002"/>
          </a:xfrm>
          <a:prstGeom prst="rect">
            <a:avLst/>
          </a:prstGeom>
        </p:spPr>
      </p:pic>
    </p:spTree>
    <p:extLst>
      <p:ext uri="{BB962C8B-B14F-4D97-AF65-F5344CB8AC3E}">
        <p14:creationId xmlns:p14="http://schemas.microsoft.com/office/powerpoint/2010/main" val="662289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R versus the math oak example</a:t>
            </a:r>
          </a:p>
        </p:txBody>
      </p:sp>
      <mc:AlternateContent xmlns:mc="http://schemas.openxmlformats.org/markup-compatibility/2006" xmlns:a14="http://schemas.microsoft.com/office/drawing/2010/main">
        <mc:Choice Requires="a14">
          <p:sp>
            <p:nvSpPr>
              <p:cNvPr id="10" name="TextBox 9"/>
              <p:cNvSpPr txBox="1"/>
              <p:nvPr/>
            </p:nvSpPr>
            <p:spPr>
              <a:xfrm>
                <a:off x="2261063" y="5941661"/>
                <a:ext cx="785618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charset="0"/>
                            </a:rPr>
                            <m:t>𝑦</m:t>
                          </m:r>
                        </m:e>
                        <m:sub>
                          <m:r>
                            <a:rPr lang="en-US" sz="3200" b="0" i="1" smtClean="0">
                              <a:latin typeface="Cambria Math" charset="0"/>
                            </a:rPr>
                            <m:t>𝑖</m:t>
                          </m:r>
                        </m:sub>
                      </m:sSub>
                      <m:r>
                        <a:rPr lang="en-US" sz="3200" b="0" i="1" smtClean="0">
                          <a:latin typeface="Cambria Math" charset="0"/>
                        </a:rPr>
                        <m:t>=</m:t>
                      </m:r>
                      <m:sSub>
                        <m:sSubPr>
                          <m:ctrlPr>
                            <a:rPr lang="en-US" sz="3200" i="1">
                              <a:latin typeface="Cambria Math" panose="02040503050406030204" pitchFamily="18" charset="0"/>
                              <a:ea typeface="Cambria Math" charset="0"/>
                              <a:cs typeface="Cambria Math" charset="0"/>
                            </a:rPr>
                          </m:ctrlPr>
                        </m:sSubPr>
                        <m:e>
                          <m:r>
                            <a:rPr lang="en-US" sz="3200" i="1">
                              <a:latin typeface="Cambria Math" charset="0"/>
                              <a:ea typeface="Cambria Math" charset="0"/>
                              <a:cs typeface="Cambria Math" charset="0"/>
                            </a:rPr>
                            <m:t>𝛽</m:t>
                          </m:r>
                        </m:e>
                        <m:sub>
                          <m:r>
                            <a:rPr lang="en-US" sz="3200" i="1">
                              <a:latin typeface="Cambria Math" charset="0"/>
                              <a:ea typeface="Cambria Math" charset="0"/>
                              <a:cs typeface="Cambria Math" charset="0"/>
                            </a:rPr>
                            <m:t>0</m:t>
                          </m:r>
                        </m:sub>
                      </m:sSub>
                      <m:r>
                        <a:rPr lang="en-US" sz="3200" b="0" i="1" smtClean="0">
                          <a:latin typeface="Cambria Math" charset="0"/>
                          <a:ea typeface="Cambria Math" charset="0"/>
                          <a:cs typeface="Cambria Math" charset="0"/>
                        </a:rPr>
                        <m:t>+</m:t>
                      </m:r>
                      <m:sSub>
                        <m:sSubPr>
                          <m:ctrlPr>
                            <a:rPr lang="en-US" sz="3200" b="0" i="1" smtClean="0">
                              <a:latin typeface="Cambria Math" panose="02040503050406030204" pitchFamily="18" charset="0"/>
                              <a:ea typeface="Cambria Math" charset="0"/>
                              <a:cs typeface="Cambria Math" charset="0"/>
                            </a:rPr>
                          </m:ctrlPr>
                        </m:sSubPr>
                        <m:e>
                          <m:r>
                            <a:rPr lang="en-US" sz="3200" b="0" i="1" smtClean="0">
                              <a:latin typeface="Cambria Math" charset="0"/>
                              <a:ea typeface="Cambria Math" charset="0"/>
                              <a:cs typeface="Cambria Math" charset="0"/>
                            </a:rPr>
                            <m:t>𝛽</m:t>
                          </m:r>
                        </m:e>
                        <m:sub>
                          <m:r>
                            <a:rPr lang="en-US" sz="3200" b="0" i="1" smtClean="0">
                              <a:latin typeface="Cambria Math" charset="0"/>
                              <a:ea typeface="Cambria Math" charset="0"/>
                              <a:cs typeface="Cambria Math" charset="0"/>
                            </a:rPr>
                            <m:t>1</m:t>
                          </m:r>
                        </m:sub>
                      </m:sSub>
                      <m:sSub>
                        <m:sSubPr>
                          <m:ctrlPr>
                            <a:rPr lang="en-US" sz="3200" b="0" i="1" smtClean="0">
                              <a:latin typeface="Cambria Math" panose="02040503050406030204" pitchFamily="18" charset="0"/>
                              <a:ea typeface="Cambria Math" charset="0"/>
                              <a:cs typeface="Cambria Math" charset="0"/>
                            </a:rPr>
                          </m:ctrlPr>
                        </m:sSubPr>
                        <m:e>
                          <m:r>
                            <a:rPr lang="en-US" sz="3200" b="0" i="1" smtClean="0">
                              <a:latin typeface="Cambria Math" charset="0"/>
                              <a:ea typeface="Cambria Math" charset="0"/>
                              <a:cs typeface="Cambria Math" charset="0"/>
                            </a:rPr>
                            <m:t>𝑡𝑒𝑚𝑝</m:t>
                          </m:r>
                        </m:e>
                        <m:sub>
                          <m:r>
                            <a:rPr lang="en-US" sz="3200" b="0" i="1" smtClean="0">
                              <a:latin typeface="Cambria Math" charset="0"/>
                              <a:ea typeface="Cambria Math" charset="0"/>
                              <a:cs typeface="Cambria Math" charset="0"/>
                            </a:rPr>
                            <m:t>𝑖</m:t>
                          </m:r>
                        </m:sub>
                      </m:sSub>
                      <m:r>
                        <a:rPr lang="en-US" sz="3200" b="0" i="1" smtClean="0">
                          <a:latin typeface="Cambria Math" charset="0"/>
                          <a:ea typeface="Cambria Math" charset="0"/>
                          <a:cs typeface="Cambria Math" charset="0"/>
                        </a:rPr>
                        <m:t>+</m:t>
                      </m:r>
                      <m:sSub>
                        <m:sSubPr>
                          <m:ctrlPr>
                            <a:rPr lang="en-US" sz="3200" i="1">
                              <a:latin typeface="Cambria Math" panose="02040503050406030204" pitchFamily="18" charset="0"/>
                              <a:ea typeface="Cambria Math" charset="0"/>
                              <a:cs typeface="Cambria Math" charset="0"/>
                            </a:rPr>
                          </m:ctrlPr>
                        </m:sSubPr>
                        <m:e>
                          <m:r>
                            <a:rPr lang="en-US" sz="3200" i="1">
                              <a:latin typeface="Cambria Math" charset="0"/>
                              <a:ea typeface="Cambria Math" charset="0"/>
                              <a:cs typeface="Cambria Math" charset="0"/>
                            </a:rPr>
                            <m:t>𝛽</m:t>
                          </m:r>
                        </m:e>
                        <m:sub>
                          <m:r>
                            <a:rPr lang="en-US" sz="3200" b="0" i="1" smtClean="0">
                              <a:latin typeface="Cambria Math" charset="0"/>
                              <a:ea typeface="Cambria Math" charset="0"/>
                              <a:cs typeface="Cambria Math" charset="0"/>
                            </a:rPr>
                            <m:t>2</m:t>
                          </m:r>
                        </m:sub>
                      </m:sSub>
                      <m:sSub>
                        <m:sSubPr>
                          <m:ctrlPr>
                            <a:rPr lang="en-US" sz="3200" i="1" smtClean="0">
                              <a:latin typeface="Cambria Math" panose="02040503050406030204" pitchFamily="18" charset="0"/>
                              <a:ea typeface="Cambria Math" charset="0"/>
                              <a:cs typeface="Cambria Math" charset="0"/>
                            </a:rPr>
                          </m:ctrlPr>
                        </m:sSubPr>
                        <m:e>
                          <m:r>
                            <a:rPr lang="en-US" sz="3200" b="0" i="1" smtClean="0">
                              <a:latin typeface="Cambria Math" charset="0"/>
                              <a:ea typeface="Cambria Math" charset="0"/>
                              <a:cs typeface="Cambria Math" charset="0"/>
                            </a:rPr>
                            <m:t>𝑐𝑖𝑟𝑐</m:t>
                          </m:r>
                        </m:e>
                        <m:sub>
                          <m:r>
                            <a:rPr lang="en-US" sz="3200" b="0" i="1" smtClean="0">
                              <a:latin typeface="Cambria Math" charset="0"/>
                              <a:ea typeface="Cambria Math" charset="0"/>
                              <a:cs typeface="Cambria Math" charset="0"/>
                            </a:rPr>
                            <m:t>𝑖</m:t>
                          </m:r>
                        </m:sub>
                      </m:sSub>
                      <m:r>
                        <a:rPr lang="en-US" sz="3200" b="0" i="1" smtClean="0">
                          <a:latin typeface="Cambria Math" charset="0"/>
                          <a:ea typeface="Cambria Math" charset="0"/>
                          <a:cs typeface="Cambria Math" charset="0"/>
                        </a:rPr>
                        <m:t>+</m:t>
                      </m:r>
                      <m:sSub>
                        <m:sSubPr>
                          <m:ctrlPr>
                            <a:rPr lang="en-US" sz="3200" i="1">
                              <a:latin typeface="Cambria Math" panose="02040503050406030204" pitchFamily="18" charset="0"/>
                              <a:ea typeface="Cambria Math" charset="0"/>
                              <a:cs typeface="Cambria Math" charset="0"/>
                            </a:rPr>
                          </m:ctrlPr>
                        </m:sSubPr>
                        <m:e>
                          <m:r>
                            <a:rPr lang="en-US" sz="3200" i="1">
                              <a:latin typeface="Cambria Math" charset="0"/>
                              <a:ea typeface="Cambria Math" charset="0"/>
                              <a:cs typeface="Cambria Math" charset="0"/>
                            </a:rPr>
                            <m:t>𝛽</m:t>
                          </m:r>
                        </m:e>
                        <m:sub>
                          <m:r>
                            <a:rPr lang="en-US" sz="3200" b="0" i="1" smtClean="0">
                              <a:latin typeface="Cambria Math" charset="0"/>
                              <a:ea typeface="Cambria Math" charset="0"/>
                              <a:cs typeface="Cambria Math" charset="0"/>
                            </a:rPr>
                            <m:t>3</m:t>
                          </m:r>
                        </m:sub>
                      </m:sSub>
                      <m:sSub>
                        <m:sSubPr>
                          <m:ctrlPr>
                            <a:rPr lang="en-US" sz="3200" i="1">
                              <a:latin typeface="Cambria Math" panose="02040503050406030204" pitchFamily="18" charset="0"/>
                              <a:ea typeface="Cambria Math" charset="0"/>
                              <a:cs typeface="Cambria Math" charset="0"/>
                            </a:rPr>
                          </m:ctrlPr>
                        </m:sSubPr>
                        <m:e>
                          <m:sSub>
                            <m:sSubPr>
                              <m:ctrlPr>
                                <a:rPr lang="en-US" sz="3200" i="1">
                                  <a:latin typeface="Cambria Math" panose="02040503050406030204" pitchFamily="18" charset="0"/>
                                  <a:ea typeface="Cambria Math" charset="0"/>
                                  <a:cs typeface="Cambria Math" charset="0"/>
                                </a:rPr>
                              </m:ctrlPr>
                            </m:sSubPr>
                            <m:e>
                              <m:r>
                                <a:rPr lang="en-US" sz="3200" b="0" i="1" smtClean="0">
                                  <a:latin typeface="Cambria Math" charset="0"/>
                                  <a:ea typeface="Cambria Math" charset="0"/>
                                  <a:cs typeface="Cambria Math" charset="0"/>
                                </a:rPr>
                                <m:t>𝑡𝑒𝑚𝑝</m:t>
                              </m:r>
                            </m:e>
                            <m:sub>
                              <m:r>
                                <a:rPr lang="en-US" sz="3200" i="1">
                                  <a:latin typeface="Cambria Math" charset="0"/>
                                  <a:ea typeface="Cambria Math" charset="0"/>
                                  <a:cs typeface="Cambria Math" charset="0"/>
                                </a:rPr>
                                <m:t>𝑖</m:t>
                              </m:r>
                            </m:sub>
                          </m:sSub>
                          <m:r>
                            <a:rPr lang="en-US" sz="3200" b="0" i="1" smtClean="0">
                              <a:latin typeface="Cambria Math" charset="0"/>
                              <a:ea typeface="Cambria Math" charset="0"/>
                              <a:cs typeface="Cambria Math" charset="0"/>
                            </a:rPr>
                            <m:t>𝑐𝑖𝑟𝑐</m:t>
                          </m:r>
                        </m:e>
                        <m:sub>
                          <m:r>
                            <a:rPr lang="en-US" sz="3200" i="1">
                              <a:latin typeface="Cambria Math" charset="0"/>
                              <a:ea typeface="Cambria Math" charset="0"/>
                              <a:cs typeface="Cambria Math" charset="0"/>
                            </a:rPr>
                            <m:t>𝑖</m:t>
                          </m:r>
                        </m:sub>
                      </m:sSub>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2261063" y="5941661"/>
                <a:ext cx="7856189" cy="492443"/>
              </a:xfrm>
              <a:prstGeom prst="rect">
                <a:avLst/>
              </a:prstGeom>
              <a:blipFill rotWithShape="0">
                <a:blip r:embed="rId2"/>
                <a:stretch>
                  <a:fillRect/>
                </a:stretch>
              </a:blipFill>
            </p:spPr>
            <p:txBody>
              <a:bodyPr/>
              <a:lstStyle/>
              <a:p>
                <a:r>
                  <a:rPr lang="en-US">
                    <a:noFill/>
                  </a:rPr>
                  <a:t> </a:t>
                </a:r>
              </a:p>
            </p:txBody>
          </p:sp>
        </mc:Fallback>
      </mc:AlternateContent>
      <p:sp>
        <p:nvSpPr>
          <p:cNvPr id="11" name="Rectangle 10"/>
          <p:cNvSpPr/>
          <p:nvPr/>
        </p:nvSpPr>
        <p:spPr>
          <a:xfrm>
            <a:off x="3194857" y="5896588"/>
            <a:ext cx="446118" cy="537516"/>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045526" y="5919124"/>
            <a:ext cx="446118" cy="537516"/>
          </a:xfrm>
          <a:prstGeom prst="rect">
            <a:avLst/>
          </a:prstGeom>
          <a:solidFill>
            <a:srgbClr val="FFC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69923" y="5941661"/>
            <a:ext cx="446118" cy="537516"/>
          </a:xfrm>
          <a:prstGeom prst="rect">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71261" y="5941661"/>
            <a:ext cx="446118" cy="537516"/>
          </a:xfrm>
          <a:prstGeom prst="rect">
            <a:avLst/>
          </a:prstGeom>
          <a:solidFill>
            <a:srgbClr val="00B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257925" y="1498947"/>
            <a:ext cx="5228475" cy="3178548"/>
            <a:chOff x="191423" y="1143438"/>
            <a:chExt cx="7290032" cy="4431831"/>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23" y="1143438"/>
              <a:ext cx="7290032" cy="4400290"/>
            </a:xfrm>
            <a:prstGeom prst="rect">
              <a:avLst/>
            </a:prstGeom>
          </p:spPr>
        </p:pic>
        <p:sp>
          <p:nvSpPr>
            <p:cNvPr id="4" name="Rectangle 3"/>
            <p:cNvSpPr/>
            <p:nvPr/>
          </p:nvSpPr>
          <p:spPr>
            <a:xfrm>
              <a:off x="1945177" y="4172989"/>
              <a:ext cx="1546168" cy="332509"/>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45177" y="4525849"/>
              <a:ext cx="1546168" cy="332509"/>
            </a:xfrm>
            <a:prstGeom prst="rect">
              <a:avLst/>
            </a:prstGeom>
            <a:solidFill>
              <a:srgbClr val="FFC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45177" y="4877753"/>
              <a:ext cx="1546168" cy="332509"/>
            </a:xfrm>
            <a:prstGeom prst="rect">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45177" y="5242760"/>
              <a:ext cx="1546168" cy="332509"/>
            </a:xfrm>
            <a:prstGeom prst="rect">
              <a:avLst/>
            </a:prstGeom>
            <a:solidFill>
              <a:srgbClr val="00B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7747" y="1540194"/>
            <a:ext cx="4173145" cy="2503887"/>
          </a:xfrm>
          <a:prstGeom prst="rect">
            <a:avLst/>
          </a:prstGeom>
        </p:spPr>
      </p:pic>
    </p:spTree>
    <p:extLst>
      <p:ext uri="{BB962C8B-B14F-4D97-AF65-F5344CB8AC3E}">
        <p14:creationId xmlns:p14="http://schemas.microsoft.com/office/powerpoint/2010/main" val="1412593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When the response variable isn’t normal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055" y="1174866"/>
            <a:ext cx="7124007" cy="5220780"/>
          </a:xfrm>
          <a:prstGeom prst="rect">
            <a:avLst/>
          </a:prstGeom>
        </p:spPr>
      </p:pic>
    </p:spTree>
    <p:extLst>
      <p:ext uri="{BB962C8B-B14F-4D97-AF65-F5344CB8AC3E}">
        <p14:creationId xmlns:p14="http://schemas.microsoft.com/office/powerpoint/2010/main" val="2104132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Other kinds of regression</a:t>
            </a:r>
          </a:p>
        </p:txBody>
      </p:sp>
      <p:sp>
        <p:nvSpPr>
          <p:cNvPr id="3" name="TextBox 2"/>
          <p:cNvSpPr txBox="1"/>
          <p:nvPr/>
        </p:nvSpPr>
        <p:spPr>
          <a:xfrm>
            <a:off x="264406" y="1322024"/>
            <a:ext cx="10719412" cy="3785652"/>
          </a:xfrm>
          <a:prstGeom prst="rect">
            <a:avLst/>
          </a:prstGeom>
          <a:noFill/>
        </p:spPr>
        <p:txBody>
          <a:bodyPr wrap="square" rtlCol="0">
            <a:spAutoFit/>
          </a:bodyPr>
          <a:lstStyle/>
          <a:p>
            <a:r>
              <a:rPr lang="en-US" sz="2400" b="1" dirty="0"/>
              <a:t>Logistic regression </a:t>
            </a:r>
            <a:r>
              <a:rPr lang="en-US" sz="2400" dirty="0"/>
              <a:t>allows us to fit a binary response variable (absent/present; alive/dead) with one or more categorical or continuous predictor variables.</a:t>
            </a:r>
          </a:p>
          <a:p>
            <a:endParaRPr lang="en-US" sz="2400" dirty="0"/>
          </a:p>
          <a:p>
            <a:r>
              <a:rPr lang="en-US" sz="2400" b="1" dirty="0"/>
              <a:t>Poisson regression </a:t>
            </a:r>
            <a:r>
              <a:rPr lang="en-US" sz="2400" dirty="0"/>
              <a:t>allows us to fit a response variable that is Poisson distributed (number of extinctions in a unit of time, number of colonies per plate, (number of occurrences for rare events)) with one or more categorical or continuous predictor variables.</a:t>
            </a:r>
          </a:p>
          <a:p>
            <a:endParaRPr lang="en-US" sz="2400" dirty="0"/>
          </a:p>
          <a:p>
            <a:endParaRPr lang="en-US" sz="2400" dirty="0"/>
          </a:p>
          <a:p>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412" y="4624636"/>
            <a:ext cx="9423400" cy="1574800"/>
          </a:xfrm>
          <a:prstGeom prst="rect">
            <a:avLst/>
          </a:prstGeom>
        </p:spPr>
      </p:pic>
    </p:spTree>
    <p:extLst>
      <p:ext uri="{BB962C8B-B14F-4D97-AF65-F5344CB8AC3E}">
        <p14:creationId xmlns:p14="http://schemas.microsoft.com/office/powerpoint/2010/main" val="1633663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Analysis of Variance</a:t>
            </a:r>
          </a:p>
        </p:txBody>
      </p:sp>
      <mc:AlternateContent xmlns:mc="http://schemas.openxmlformats.org/markup-compatibility/2006" xmlns:a14="http://schemas.microsoft.com/office/drawing/2010/main">
        <mc:Choice Requires="a14">
          <p:sp>
            <p:nvSpPr>
              <p:cNvPr id="3" name="Rectangle 2"/>
              <p:cNvSpPr/>
              <p:nvPr/>
            </p:nvSpPr>
            <p:spPr>
              <a:xfrm>
                <a:off x="910168" y="4549823"/>
                <a:ext cx="5071533" cy="17958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effectLst/>
                          <a:latin typeface="Cambria Math" charset="0"/>
                        </a:rPr>
                        <m:t>𝑓</m:t>
                      </m:r>
                      <m:r>
                        <a:rPr lang="en-US" sz="2400" b="0" i="1" smtClean="0">
                          <a:effectLst/>
                          <a:latin typeface="Cambria Math" charset="0"/>
                        </a:rPr>
                        <m:t> </m:t>
                      </m:r>
                      <m:r>
                        <a:rPr lang="en-US" sz="2400" b="0" i="1" smtClean="0">
                          <a:effectLst/>
                          <a:latin typeface="Cambria Math" charset="0"/>
                        </a:rPr>
                        <m:t>𝑠𝑡𝑎𝑡𝑖𝑠𝑡𝑖𝑐</m:t>
                      </m:r>
                      <m:r>
                        <a:rPr lang="en-US" sz="2400" b="0" i="1" smtClean="0">
                          <a:effectLst/>
                          <a:latin typeface="Cambria Math" charset="0"/>
                        </a:rPr>
                        <m:t>=</m:t>
                      </m:r>
                      <m:f>
                        <m:fPr>
                          <m:ctrlPr>
                            <a:rPr lang="mr-IN" sz="2400" i="1" smtClean="0">
                              <a:effectLst/>
                              <a:latin typeface="Cambria Math" panose="02040503050406030204" pitchFamily="18" charset="0"/>
                            </a:rPr>
                          </m:ctrlPr>
                        </m:fPr>
                        <m:num>
                          <m:f>
                            <m:fPr>
                              <m:ctrlPr>
                                <a:rPr lang="mr-IN" sz="2400" i="1" smtClean="0">
                                  <a:effectLst/>
                                  <a:latin typeface="Cambria Math" panose="02040503050406030204" pitchFamily="18" charset="0"/>
                                </a:rPr>
                              </m:ctrlPr>
                            </m:fPr>
                            <m:num>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𝑗</m:t>
                                  </m:r>
                                  <m:r>
                                    <a:rPr lang="en-US" sz="2400" b="0" i="1" smtClean="0">
                                      <a:effectLst/>
                                      <a:latin typeface="Cambria Math" charset="0"/>
                                    </a:rPr>
                                    <m:t>=1</m:t>
                                  </m:r>
                                </m:sub>
                                <m:sup>
                                  <m:r>
                                    <a:rPr lang="en-US" sz="2400" b="0" i="1" smtClean="0">
                                      <a:effectLst/>
                                      <a:latin typeface="Cambria Math" charset="0"/>
                                    </a:rPr>
                                    <m:t>𝑝</m:t>
                                  </m:r>
                                </m:sup>
                                <m:e>
                                  <m:sSub>
                                    <m:sSubPr>
                                      <m:ctrlPr>
                                        <a:rPr lang="en-US" sz="2400" i="1" smtClean="0">
                                          <a:effectLst/>
                                          <a:latin typeface="Cambria Math" panose="02040503050406030204" pitchFamily="18" charset="0"/>
                                        </a:rPr>
                                      </m:ctrlPr>
                                    </m:sSubPr>
                                    <m:e>
                                      <m:r>
                                        <a:rPr lang="en-US" sz="2400" b="0" i="1" smtClean="0">
                                          <a:effectLst/>
                                          <a:latin typeface="Cambria Math" charset="0"/>
                                        </a:rPr>
                                        <m:t>𝑛</m:t>
                                      </m:r>
                                    </m:e>
                                    <m:sub>
                                      <m:r>
                                        <a:rPr lang="en-US" sz="2400" b="0" i="1" smtClean="0">
                                          <a:effectLst/>
                                          <a:latin typeface="Cambria Math" charset="0"/>
                                        </a:rPr>
                                        <m:t>𝑗</m:t>
                                      </m:r>
                                    </m:sub>
                                  </m:sSub>
                                  <m:sSup>
                                    <m:sSupPr>
                                      <m:ctrlPr>
                                        <a:rPr lang="en-US" sz="2400" b="0" i="1" smtClean="0">
                                          <a:effectLst/>
                                          <a:latin typeface="Cambria Math" panose="02040503050406030204" pitchFamily="18" charset="0"/>
                                        </a:rPr>
                                      </m:ctrlPr>
                                    </m:sSupPr>
                                    <m:e>
                                      <m:r>
                                        <a:rPr lang="en-US" sz="2400" i="1">
                                          <a:latin typeface="Cambria Math"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charset="0"/>
                                                </a:rPr>
                                                <m:t>𝑥</m:t>
                                              </m:r>
                                            </m:e>
                                          </m:acc>
                                        </m:e>
                                        <m:sub>
                                          <m:r>
                                            <a:rPr lang="en-US" sz="2400" i="1">
                                              <a:latin typeface="Cambria Math" charset="0"/>
                                            </a:rPr>
                                            <m:t>𝑗</m:t>
                                          </m:r>
                                        </m:sub>
                                      </m:sSub>
                                      <m:r>
                                        <a:rPr lang="en-US" sz="2400" i="1">
                                          <a:latin typeface="Cambria Math" charset="0"/>
                                        </a:rPr>
                                        <m:t>−</m:t>
                                      </m:r>
                                      <m:acc>
                                        <m:accPr>
                                          <m:chr m:val="̅"/>
                                          <m:ctrlPr>
                                            <a:rPr lang="en-US" sz="2400" i="1">
                                              <a:latin typeface="Cambria Math" panose="02040503050406030204" pitchFamily="18" charset="0"/>
                                            </a:rPr>
                                          </m:ctrlPr>
                                        </m:accPr>
                                        <m:e>
                                          <m:r>
                                            <a:rPr lang="en-US" sz="2400" i="1">
                                              <a:latin typeface="Cambria Math" charset="0"/>
                                            </a:rPr>
                                            <m:t>𝑥</m:t>
                                          </m:r>
                                        </m:e>
                                      </m:acc>
                                      <m:r>
                                        <a:rPr lang="en-US" sz="2400" i="1">
                                          <a:latin typeface="Cambria Math" charset="0"/>
                                        </a:rPr>
                                        <m:t>)</m:t>
                                      </m:r>
                                    </m:e>
                                    <m:sup>
                                      <m:r>
                                        <a:rPr lang="en-US" sz="2400" b="0" i="1" smtClean="0">
                                          <a:effectLst/>
                                          <a:latin typeface="Cambria Math" charset="0"/>
                                        </a:rPr>
                                        <m:t>2</m:t>
                                      </m:r>
                                    </m:sup>
                                  </m:sSup>
                                </m:e>
                              </m:nary>
                            </m:num>
                            <m:den>
                              <m:sSub>
                                <m:sSubPr>
                                  <m:ctrlPr>
                                    <a:rPr lang="en-US" sz="2400" i="1" smtClean="0">
                                      <a:effectLst/>
                                      <a:latin typeface="Cambria Math" panose="02040503050406030204" pitchFamily="18" charset="0"/>
                                    </a:rPr>
                                  </m:ctrlPr>
                                </m:sSubPr>
                                <m:e>
                                  <m:r>
                                    <a:rPr lang="en-US" sz="2400" b="0" i="1" smtClean="0">
                                      <a:effectLst/>
                                      <a:latin typeface="Cambria Math" charset="0"/>
                                    </a:rPr>
                                    <m:t>𝑑𝑓</m:t>
                                  </m:r>
                                </m:e>
                                <m:sub>
                                  <m:r>
                                    <a:rPr lang="en-US" sz="2400" b="0" i="1" smtClean="0">
                                      <a:effectLst/>
                                      <a:latin typeface="Cambria Math" charset="0"/>
                                    </a:rPr>
                                    <m:t>𝑠𝑠𝑏</m:t>
                                  </m:r>
                                </m:sub>
                              </m:sSub>
                            </m:den>
                          </m:f>
                        </m:num>
                        <m:den>
                          <m:f>
                            <m:fPr>
                              <m:ctrlPr>
                                <a:rPr lang="mr-IN" sz="2400" i="1" smtClean="0">
                                  <a:effectLst/>
                                  <a:latin typeface="Cambria Math" panose="02040503050406030204" pitchFamily="18" charset="0"/>
                                </a:rPr>
                              </m:ctrlPr>
                            </m:fPr>
                            <m:num>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𝑗</m:t>
                                  </m:r>
                                  <m:r>
                                    <a:rPr lang="en-US" sz="2400" b="0" i="1" smtClean="0">
                                      <a:effectLst/>
                                      <a:latin typeface="Cambria Math" charset="0"/>
                                    </a:rPr>
                                    <m:t>=1</m:t>
                                  </m:r>
                                </m:sub>
                                <m:sup>
                                  <m:r>
                                    <a:rPr lang="en-US" sz="2400" b="0" i="1" smtClean="0">
                                      <a:effectLst/>
                                      <a:latin typeface="Cambria Math" charset="0"/>
                                    </a:rPr>
                                    <m:t>𝑝</m:t>
                                  </m:r>
                                </m:sup>
                                <m:e>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𝑖</m:t>
                                      </m:r>
                                      <m:r>
                                        <a:rPr lang="en-US" sz="2400" b="0" i="1" smtClean="0">
                                          <a:effectLst/>
                                          <a:latin typeface="Cambria Math" charset="0"/>
                                        </a:rPr>
                                        <m:t>=1</m:t>
                                      </m:r>
                                    </m:sub>
                                    <m:sup>
                                      <m:sSub>
                                        <m:sSubPr>
                                          <m:ctrlPr>
                                            <a:rPr lang="en-US" sz="2400" i="1" smtClean="0">
                                              <a:effectLst/>
                                              <a:latin typeface="Cambria Math" panose="02040503050406030204" pitchFamily="18" charset="0"/>
                                            </a:rPr>
                                          </m:ctrlPr>
                                        </m:sSubPr>
                                        <m:e>
                                          <m:r>
                                            <a:rPr lang="en-US" sz="2400" b="0" i="1" smtClean="0">
                                              <a:effectLst/>
                                              <a:latin typeface="Cambria Math" charset="0"/>
                                            </a:rPr>
                                            <m:t>𝑛</m:t>
                                          </m:r>
                                        </m:e>
                                        <m:sub>
                                          <m:r>
                                            <a:rPr lang="en-US" sz="2400" b="0" i="1" smtClean="0">
                                              <a:effectLst/>
                                              <a:latin typeface="Cambria Math" charset="0"/>
                                            </a:rPr>
                                            <m:t>𝑗</m:t>
                                          </m:r>
                                        </m:sub>
                                      </m:sSub>
                                    </m:sup>
                                    <m:e>
                                      <m:sSup>
                                        <m:sSupPr>
                                          <m:ctrlPr>
                                            <a:rPr lang="is-IS" sz="2400" i="1" smtClean="0">
                                              <a:effectLst/>
                                              <a:latin typeface="Cambria Math" panose="02040503050406030204" pitchFamily="18" charset="0"/>
                                            </a:rPr>
                                          </m:ctrlPr>
                                        </m:sSupPr>
                                        <m:e>
                                          <m:r>
                                            <a:rPr lang="en-US" sz="2400" b="0" i="1" smtClean="0">
                                              <a:effectLst/>
                                              <a:latin typeface="Cambria Math" charset="0"/>
                                            </a:rPr>
                                            <m:t>(</m:t>
                                          </m:r>
                                          <m:sSub>
                                            <m:sSubPr>
                                              <m:ctrlPr>
                                                <a:rPr lang="en-US" sz="2400" b="0" i="1" smtClean="0">
                                                  <a:effectLst/>
                                                  <a:latin typeface="Cambria Math" panose="02040503050406030204" pitchFamily="18" charset="0"/>
                                                </a:rPr>
                                              </m:ctrlPr>
                                            </m:sSubPr>
                                            <m:e>
                                              <m:r>
                                                <a:rPr lang="en-US" sz="2400" b="0" i="1" smtClean="0">
                                                  <a:effectLst/>
                                                  <a:latin typeface="Cambria Math" charset="0"/>
                                                </a:rPr>
                                                <m:t>𝑥</m:t>
                                              </m:r>
                                            </m:e>
                                            <m:sub>
                                              <m:r>
                                                <a:rPr lang="en-US" sz="2400" b="0" i="1" smtClean="0">
                                                  <a:effectLst/>
                                                  <a:latin typeface="Cambria Math" charset="0"/>
                                                </a:rPr>
                                                <m:t>𝑖𝑗</m:t>
                                              </m:r>
                                            </m:sub>
                                          </m:sSub>
                                          <m:r>
                                            <a:rPr lang="en-US" sz="2400" b="0" i="1" smtClean="0">
                                              <a:effectLst/>
                                              <a:latin typeface="Cambria Math" charset="0"/>
                                            </a:rPr>
                                            <m:t>−</m:t>
                                          </m:r>
                                          <m:sSub>
                                            <m:sSubPr>
                                              <m:ctrlPr>
                                                <a:rPr lang="en-US" sz="2400" b="0" i="1" smtClean="0">
                                                  <a:effectLst/>
                                                  <a:latin typeface="Cambria Math" panose="02040503050406030204" pitchFamily="18" charset="0"/>
                                                </a:rPr>
                                              </m:ctrlPr>
                                            </m:sSubPr>
                                            <m:e>
                                              <m:acc>
                                                <m:accPr>
                                                  <m:chr m:val="̅"/>
                                                  <m:ctrlPr>
                                                    <a:rPr lang="en-US" sz="2400" b="0" i="1" smtClean="0">
                                                      <a:effectLst/>
                                                      <a:latin typeface="Cambria Math" panose="02040503050406030204" pitchFamily="18" charset="0"/>
                                                    </a:rPr>
                                                  </m:ctrlPr>
                                                </m:accPr>
                                                <m:e>
                                                  <m:r>
                                                    <a:rPr lang="en-US" sz="2400" b="0" i="1" smtClean="0">
                                                      <a:effectLst/>
                                                      <a:latin typeface="Cambria Math" charset="0"/>
                                                    </a:rPr>
                                                    <m:t>𝑥</m:t>
                                                  </m:r>
                                                </m:e>
                                              </m:acc>
                                            </m:e>
                                            <m:sub>
                                              <m:r>
                                                <a:rPr lang="en-US" sz="2400" b="0" i="1" smtClean="0">
                                                  <a:effectLst/>
                                                  <a:latin typeface="Cambria Math" charset="0"/>
                                                </a:rPr>
                                                <m:t>𝑗</m:t>
                                              </m:r>
                                            </m:sub>
                                          </m:sSub>
                                          <m:r>
                                            <a:rPr lang="en-US" sz="2400" b="0" i="1" smtClean="0">
                                              <a:effectLst/>
                                              <a:latin typeface="Cambria Math" charset="0"/>
                                            </a:rPr>
                                            <m:t>)</m:t>
                                          </m:r>
                                        </m:e>
                                        <m:sup>
                                          <m:r>
                                            <a:rPr lang="en-US" sz="2400" b="0" i="1" smtClean="0">
                                              <a:effectLst/>
                                              <a:latin typeface="Cambria Math" charset="0"/>
                                            </a:rPr>
                                            <m:t>2</m:t>
                                          </m:r>
                                        </m:sup>
                                      </m:sSup>
                                    </m:e>
                                  </m:nary>
                                </m:e>
                              </m:nary>
                            </m:num>
                            <m:den>
                              <m:sSub>
                                <m:sSubPr>
                                  <m:ctrlPr>
                                    <a:rPr lang="en-US" sz="2400" i="1" smtClean="0">
                                      <a:effectLst/>
                                      <a:latin typeface="Cambria Math" panose="02040503050406030204" pitchFamily="18" charset="0"/>
                                    </a:rPr>
                                  </m:ctrlPr>
                                </m:sSubPr>
                                <m:e>
                                  <m:r>
                                    <a:rPr lang="en-US" sz="2400" b="0" i="1" smtClean="0">
                                      <a:effectLst/>
                                      <a:latin typeface="Cambria Math" charset="0"/>
                                    </a:rPr>
                                    <m:t>𝑑𝑓</m:t>
                                  </m:r>
                                </m:e>
                                <m:sub>
                                  <m:r>
                                    <a:rPr lang="en-US" sz="2400" b="0" i="1" smtClean="0">
                                      <a:effectLst/>
                                      <a:latin typeface="Cambria Math" charset="0"/>
                                    </a:rPr>
                                    <m:t>𝑠𝑠𝑤</m:t>
                                  </m:r>
                                </m:sub>
                              </m:sSub>
                            </m:den>
                          </m:f>
                        </m:den>
                      </m:f>
                    </m:oMath>
                  </m:oMathPara>
                </a14:m>
                <a:endParaRPr lang="en-US" sz="2400" dirty="0">
                  <a:effectLst/>
                  <a:latin typeface="Calibri"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0168" y="4549823"/>
                <a:ext cx="5071533" cy="1795876"/>
              </a:xfrm>
              <a:prstGeom prst="rect">
                <a:avLst/>
              </a:prstGeom>
              <a:blipFill rotWithShape="0">
                <a:blip r:embed="rId2"/>
                <a:stretch>
                  <a:fillRect/>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1884605104"/>
              </p:ext>
            </p:extLst>
          </p:nvPr>
        </p:nvGraphicFramePr>
        <p:xfrm>
          <a:off x="622301" y="1142733"/>
          <a:ext cx="1093153" cy="1854200"/>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20000"/>
                    </a:ext>
                  </a:extLst>
                </a:gridCol>
                <a:gridCol w="363855">
                  <a:extLst>
                    <a:ext uri="{9D8B030D-6E8A-4147-A177-3AD203B41FA5}">
                      <a16:colId xmlns:a16="http://schemas.microsoft.com/office/drawing/2014/main" val="20001"/>
                    </a:ext>
                  </a:extLst>
                </a:gridCol>
                <a:gridCol w="355918">
                  <a:extLst>
                    <a:ext uri="{9D8B030D-6E8A-4147-A177-3AD203B41FA5}">
                      <a16:colId xmlns:a16="http://schemas.microsoft.com/office/drawing/2014/main" val="20002"/>
                    </a:ext>
                  </a:extLst>
                </a:gridCol>
              </a:tblGrid>
              <a:tr h="370840">
                <a:tc>
                  <a:txBody>
                    <a:bodyPr/>
                    <a:lstStyle/>
                    <a:p>
                      <a:r>
                        <a:rPr lang="en-US" dirty="0">
                          <a:solidFill>
                            <a:schemeClr val="tx1"/>
                          </a:solidFill>
                        </a:rPr>
                        <a:t>A</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C</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dirty="0">
                          <a:solidFill>
                            <a:schemeClr val="tx1"/>
                          </a:solidFill>
                        </a:rPr>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dirty="0">
                          <a:solidFill>
                            <a:schemeClr val="tx1"/>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dirty="0">
                          <a:solidFill>
                            <a:schemeClr val="tx1"/>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dirty="0">
                          <a:solidFill>
                            <a:schemeClr val="tx1"/>
                          </a:solidFill>
                        </a:rPr>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8411" r="5212" b="13885"/>
          <a:stretch/>
        </p:blipFill>
        <p:spPr>
          <a:xfrm>
            <a:off x="1944510" y="1100280"/>
            <a:ext cx="4037191" cy="2150653"/>
          </a:xfrm>
          <a:prstGeom prst="rect">
            <a:avLst/>
          </a:prstGeom>
        </p:spPr>
      </p:pic>
    </p:spTree>
    <p:extLst>
      <p:ext uri="{BB962C8B-B14F-4D97-AF65-F5344CB8AC3E}">
        <p14:creationId xmlns:p14="http://schemas.microsoft.com/office/powerpoint/2010/main" val="77873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Analysis of Variance</a:t>
            </a:r>
          </a:p>
        </p:txBody>
      </p:sp>
      <mc:AlternateContent xmlns:mc="http://schemas.openxmlformats.org/markup-compatibility/2006" xmlns:a14="http://schemas.microsoft.com/office/drawing/2010/main">
        <mc:Choice Requires="a14">
          <p:sp>
            <p:nvSpPr>
              <p:cNvPr id="3" name="Rectangle 2"/>
              <p:cNvSpPr/>
              <p:nvPr/>
            </p:nvSpPr>
            <p:spPr>
              <a:xfrm>
                <a:off x="910168" y="4549823"/>
                <a:ext cx="5071533" cy="17958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effectLst/>
                          <a:latin typeface="Cambria Math" charset="0"/>
                        </a:rPr>
                        <m:t>𝑓</m:t>
                      </m:r>
                      <m:r>
                        <a:rPr lang="en-US" sz="2400" b="0" i="1" smtClean="0">
                          <a:effectLst/>
                          <a:latin typeface="Cambria Math" charset="0"/>
                        </a:rPr>
                        <m:t> </m:t>
                      </m:r>
                      <m:r>
                        <a:rPr lang="en-US" sz="2400" b="0" i="1" smtClean="0">
                          <a:effectLst/>
                          <a:latin typeface="Cambria Math" charset="0"/>
                        </a:rPr>
                        <m:t>𝑠𝑡𝑎𝑡𝑖𝑠𝑡𝑖𝑐</m:t>
                      </m:r>
                      <m:r>
                        <a:rPr lang="en-US" sz="2400" b="0" i="1" smtClean="0">
                          <a:effectLst/>
                          <a:latin typeface="Cambria Math" charset="0"/>
                        </a:rPr>
                        <m:t>=</m:t>
                      </m:r>
                      <m:f>
                        <m:fPr>
                          <m:ctrlPr>
                            <a:rPr lang="mr-IN" sz="2400" i="1" smtClean="0">
                              <a:effectLst/>
                              <a:latin typeface="Cambria Math" panose="02040503050406030204" pitchFamily="18" charset="0"/>
                            </a:rPr>
                          </m:ctrlPr>
                        </m:fPr>
                        <m:num>
                          <m:f>
                            <m:fPr>
                              <m:ctrlPr>
                                <a:rPr lang="mr-IN" sz="2400" i="1" smtClean="0">
                                  <a:effectLst/>
                                  <a:latin typeface="Cambria Math" panose="02040503050406030204" pitchFamily="18" charset="0"/>
                                </a:rPr>
                              </m:ctrlPr>
                            </m:fPr>
                            <m:num>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𝑗</m:t>
                                  </m:r>
                                  <m:r>
                                    <a:rPr lang="en-US" sz="2400" b="0" i="1" smtClean="0">
                                      <a:effectLst/>
                                      <a:latin typeface="Cambria Math" charset="0"/>
                                    </a:rPr>
                                    <m:t>=1</m:t>
                                  </m:r>
                                </m:sub>
                                <m:sup>
                                  <m:r>
                                    <a:rPr lang="en-US" sz="2400" b="0" i="1" smtClean="0">
                                      <a:effectLst/>
                                      <a:latin typeface="Cambria Math" charset="0"/>
                                    </a:rPr>
                                    <m:t>𝑝</m:t>
                                  </m:r>
                                </m:sup>
                                <m:e>
                                  <m:sSub>
                                    <m:sSubPr>
                                      <m:ctrlPr>
                                        <a:rPr lang="en-US" sz="2400" i="1" smtClean="0">
                                          <a:effectLst/>
                                          <a:latin typeface="Cambria Math" panose="02040503050406030204" pitchFamily="18" charset="0"/>
                                        </a:rPr>
                                      </m:ctrlPr>
                                    </m:sSubPr>
                                    <m:e>
                                      <m:r>
                                        <a:rPr lang="en-US" sz="2400" b="0" i="1" smtClean="0">
                                          <a:effectLst/>
                                          <a:latin typeface="Cambria Math" charset="0"/>
                                        </a:rPr>
                                        <m:t>𝑛</m:t>
                                      </m:r>
                                    </m:e>
                                    <m:sub>
                                      <m:r>
                                        <a:rPr lang="en-US" sz="2400" b="0" i="1" smtClean="0">
                                          <a:effectLst/>
                                          <a:latin typeface="Cambria Math" charset="0"/>
                                        </a:rPr>
                                        <m:t>𝑗</m:t>
                                      </m:r>
                                    </m:sub>
                                  </m:sSub>
                                  <m:sSup>
                                    <m:sSupPr>
                                      <m:ctrlPr>
                                        <a:rPr lang="en-US" sz="2400" b="0" i="1" smtClean="0">
                                          <a:effectLst/>
                                          <a:latin typeface="Cambria Math" panose="02040503050406030204" pitchFamily="18" charset="0"/>
                                        </a:rPr>
                                      </m:ctrlPr>
                                    </m:sSupPr>
                                    <m:e>
                                      <m:r>
                                        <a:rPr lang="en-US" sz="2400" i="1">
                                          <a:latin typeface="Cambria Math"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charset="0"/>
                                                </a:rPr>
                                                <m:t>𝑥</m:t>
                                              </m:r>
                                            </m:e>
                                          </m:acc>
                                        </m:e>
                                        <m:sub>
                                          <m:r>
                                            <a:rPr lang="en-US" sz="2400" i="1">
                                              <a:latin typeface="Cambria Math" charset="0"/>
                                            </a:rPr>
                                            <m:t>𝑗</m:t>
                                          </m:r>
                                        </m:sub>
                                      </m:sSub>
                                      <m:r>
                                        <a:rPr lang="en-US" sz="2400" i="1">
                                          <a:latin typeface="Cambria Math" charset="0"/>
                                        </a:rPr>
                                        <m:t>−</m:t>
                                      </m:r>
                                      <m:acc>
                                        <m:accPr>
                                          <m:chr m:val="̅"/>
                                          <m:ctrlPr>
                                            <a:rPr lang="en-US" sz="2400" i="1">
                                              <a:latin typeface="Cambria Math" panose="02040503050406030204" pitchFamily="18" charset="0"/>
                                            </a:rPr>
                                          </m:ctrlPr>
                                        </m:accPr>
                                        <m:e>
                                          <m:r>
                                            <a:rPr lang="en-US" sz="2400" i="1">
                                              <a:latin typeface="Cambria Math" charset="0"/>
                                            </a:rPr>
                                            <m:t>𝑥</m:t>
                                          </m:r>
                                        </m:e>
                                      </m:acc>
                                      <m:r>
                                        <a:rPr lang="en-US" sz="2400" i="1">
                                          <a:latin typeface="Cambria Math" charset="0"/>
                                        </a:rPr>
                                        <m:t>)</m:t>
                                      </m:r>
                                    </m:e>
                                    <m:sup>
                                      <m:r>
                                        <a:rPr lang="en-US" sz="2400" b="0" i="1" smtClean="0">
                                          <a:effectLst/>
                                          <a:latin typeface="Cambria Math" charset="0"/>
                                        </a:rPr>
                                        <m:t>2</m:t>
                                      </m:r>
                                    </m:sup>
                                  </m:sSup>
                                </m:e>
                              </m:nary>
                            </m:num>
                            <m:den>
                              <m:sSub>
                                <m:sSubPr>
                                  <m:ctrlPr>
                                    <a:rPr lang="en-US" sz="2400" i="1" smtClean="0">
                                      <a:effectLst/>
                                      <a:latin typeface="Cambria Math" panose="02040503050406030204" pitchFamily="18" charset="0"/>
                                    </a:rPr>
                                  </m:ctrlPr>
                                </m:sSubPr>
                                <m:e>
                                  <m:r>
                                    <a:rPr lang="en-US" sz="2400" b="0" i="1" smtClean="0">
                                      <a:effectLst/>
                                      <a:latin typeface="Cambria Math" charset="0"/>
                                    </a:rPr>
                                    <m:t>𝑑𝑓</m:t>
                                  </m:r>
                                </m:e>
                                <m:sub>
                                  <m:r>
                                    <a:rPr lang="en-US" sz="2400" b="0" i="1" smtClean="0">
                                      <a:effectLst/>
                                      <a:latin typeface="Cambria Math" charset="0"/>
                                    </a:rPr>
                                    <m:t>𝑠𝑠𝑏</m:t>
                                  </m:r>
                                </m:sub>
                              </m:sSub>
                            </m:den>
                          </m:f>
                        </m:num>
                        <m:den>
                          <m:f>
                            <m:fPr>
                              <m:ctrlPr>
                                <a:rPr lang="mr-IN" sz="2400" i="1" smtClean="0">
                                  <a:effectLst/>
                                  <a:latin typeface="Cambria Math" panose="02040503050406030204" pitchFamily="18" charset="0"/>
                                </a:rPr>
                              </m:ctrlPr>
                            </m:fPr>
                            <m:num>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𝑗</m:t>
                                  </m:r>
                                  <m:r>
                                    <a:rPr lang="en-US" sz="2400" b="0" i="1" smtClean="0">
                                      <a:effectLst/>
                                      <a:latin typeface="Cambria Math" charset="0"/>
                                    </a:rPr>
                                    <m:t>=1</m:t>
                                  </m:r>
                                </m:sub>
                                <m:sup>
                                  <m:r>
                                    <a:rPr lang="en-US" sz="2400" b="0" i="1" smtClean="0">
                                      <a:effectLst/>
                                      <a:latin typeface="Cambria Math" charset="0"/>
                                    </a:rPr>
                                    <m:t>𝑝</m:t>
                                  </m:r>
                                </m:sup>
                                <m:e>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𝑖</m:t>
                                      </m:r>
                                      <m:r>
                                        <a:rPr lang="en-US" sz="2400" b="0" i="1" smtClean="0">
                                          <a:effectLst/>
                                          <a:latin typeface="Cambria Math" charset="0"/>
                                        </a:rPr>
                                        <m:t>=1</m:t>
                                      </m:r>
                                    </m:sub>
                                    <m:sup>
                                      <m:sSub>
                                        <m:sSubPr>
                                          <m:ctrlPr>
                                            <a:rPr lang="en-US" sz="2400" i="1" smtClean="0">
                                              <a:effectLst/>
                                              <a:latin typeface="Cambria Math" panose="02040503050406030204" pitchFamily="18" charset="0"/>
                                            </a:rPr>
                                          </m:ctrlPr>
                                        </m:sSubPr>
                                        <m:e>
                                          <m:r>
                                            <a:rPr lang="en-US" sz="2400" b="0" i="1" smtClean="0">
                                              <a:effectLst/>
                                              <a:latin typeface="Cambria Math" charset="0"/>
                                            </a:rPr>
                                            <m:t>𝑛</m:t>
                                          </m:r>
                                        </m:e>
                                        <m:sub>
                                          <m:r>
                                            <a:rPr lang="en-US" sz="2400" b="0" i="1" smtClean="0">
                                              <a:effectLst/>
                                              <a:latin typeface="Cambria Math" charset="0"/>
                                            </a:rPr>
                                            <m:t>𝑗</m:t>
                                          </m:r>
                                        </m:sub>
                                      </m:sSub>
                                    </m:sup>
                                    <m:e>
                                      <m:sSup>
                                        <m:sSupPr>
                                          <m:ctrlPr>
                                            <a:rPr lang="is-IS" sz="2400" i="1" smtClean="0">
                                              <a:effectLst/>
                                              <a:latin typeface="Cambria Math" panose="02040503050406030204" pitchFamily="18" charset="0"/>
                                            </a:rPr>
                                          </m:ctrlPr>
                                        </m:sSupPr>
                                        <m:e>
                                          <m:r>
                                            <a:rPr lang="en-US" sz="2400" b="0" i="1" smtClean="0">
                                              <a:effectLst/>
                                              <a:latin typeface="Cambria Math" charset="0"/>
                                            </a:rPr>
                                            <m:t>(</m:t>
                                          </m:r>
                                          <m:sSub>
                                            <m:sSubPr>
                                              <m:ctrlPr>
                                                <a:rPr lang="en-US" sz="2400" b="0" i="1" smtClean="0">
                                                  <a:effectLst/>
                                                  <a:latin typeface="Cambria Math" panose="02040503050406030204" pitchFamily="18" charset="0"/>
                                                </a:rPr>
                                              </m:ctrlPr>
                                            </m:sSubPr>
                                            <m:e>
                                              <m:r>
                                                <a:rPr lang="en-US" sz="2400" b="0" i="1" smtClean="0">
                                                  <a:effectLst/>
                                                  <a:latin typeface="Cambria Math" charset="0"/>
                                                </a:rPr>
                                                <m:t>𝑥</m:t>
                                              </m:r>
                                            </m:e>
                                            <m:sub>
                                              <m:r>
                                                <a:rPr lang="en-US" sz="2400" b="0" i="1" smtClean="0">
                                                  <a:effectLst/>
                                                  <a:latin typeface="Cambria Math" charset="0"/>
                                                </a:rPr>
                                                <m:t>𝑖𝑗</m:t>
                                              </m:r>
                                            </m:sub>
                                          </m:sSub>
                                          <m:r>
                                            <a:rPr lang="en-US" sz="2400" b="0" i="1" smtClean="0">
                                              <a:effectLst/>
                                              <a:latin typeface="Cambria Math" charset="0"/>
                                            </a:rPr>
                                            <m:t>−</m:t>
                                          </m:r>
                                          <m:sSub>
                                            <m:sSubPr>
                                              <m:ctrlPr>
                                                <a:rPr lang="en-US" sz="2400" b="0" i="1" smtClean="0">
                                                  <a:effectLst/>
                                                  <a:latin typeface="Cambria Math" panose="02040503050406030204" pitchFamily="18" charset="0"/>
                                                </a:rPr>
                                              </m:ctrlPr>
                                            </m:sSubPr>
                                            <m:e>
                                              <m:acc>
                                                <m:accPr>
                                                  <m:chr m:val="̅"/>
                                                  <m:ctrlPr>
                                                    <a:rPr lang="en-US" sz="2400" b="0" i="1" smtClean="0">
                                                      <a:effectLst/>
                                                      <a:latin typeface="Cambria Math" panose="02040503050406030204" pitchFamily="18" charset="0"/>
                                                    </a:rPr>
                                                  </m:ctrlPr>
                                                </m:accPr>
                                                <m:e>
                                                  <m:r>
                                                    <a:rPr lang="en-US" sz="2400" b="0" i="1" smtClean="0">
                                                      <a:effectLst/>
                                                      <a:latin typeface="Cambria Math" charset="0"/>
                                                    </a:rPr>
                                                    <m:t>𝑥</m:t>
                                                  </m:r>
                                                </m:e>
                                              </m:acc>
                                            </m:e>
                                            <m:sub>
                                              <m:r>
                                                <a:rPr lang="en-US" sz="2400" b="0" i="1" smtClean="0">
                                                  <a:effectLst/>
                                                  <a:latin typeface="Cambria Math" charset="0"/>
                                                </a:rPr>
                                                <m:t>𝑗</m:t>
                                              </m:r>
                                            </m:sub>
                                          </m:sSub>
                                          <m:r>
                                            <a:rPr lang="en-US" sz="2400" b="0" i="1" smtClean="0">
                                              <a:effectLst/>
                                              <a:latin typeface="Cambria Math" charset="0"/>
                                            </a:rPr>
                                            <m:t>)</m:t>
                                          </m:r>
                                        </m:e>
                                        <m:sup>
                                          <m:r>
                                            <a:rPr lang="en-US" sz="2400" b="0" i="1" smtClean="0">
                                              <a:effectLst/>
                                              <a:latin typeface="Cambria Math" charset="0"/>
                                            </a:rPr>
                                            <m:t>2</m:t>
                                          </m:r>
                                        </m:sup>
                                      </m:sSup>
                                    </m:e>
                                  </m:nary>
                                </m:e>
                              </m:nary>
                            </m:num>
                            <m:den>
                              <m:sSub>
                                <m:sSubPr>
                                  <m:ctrlPr>
                                    <a:rPr lang="en-US" sz="2400" i="1" smtClean="0">
                                      <a:effectLst/>
                                      <a:latin typeface="Cambria Math" panose="02040503050406030204" pitchFamily="18" charset="0"/>
                                    </a:rPr>
                                  </m:ctrlPr>
                                </m:sSubPr>
                                <m:e>
                                  <m:r>
                                    <a:rPr lang="en-US" sz="2400" b="0" i="1" smtClean="0">
                                      <a:effectLst/>
                                      <a:latin typeface="Cambria Math" charset="0"/>
                                    </a:rPr>
                                    <m:t>𝑑𝑓</m:t>
                                  </m:r>
                                </m:e>
                                <m:sub>
                                  <m:r>
                                    <a:rPr lang="en-US" sz="2400" b="0" i="1" smtClean="0">
                                      <a:effectLst/>
                                      <a:latin typeface="Cambria Math" charset="0"/>
                                    </a:rPr>
                                    <m:t>𝑠𝑠𝑤</m:t>
                                  </m:r>
                                </m:sub>
                              </m:sSub>
                            </m:den>
                          </m:f>
                        </m:den>
                      </m:f>
                    </m:oMath>
                  </m:oMathPara>
                </a14:m>
                <a:endParaRPr lang="en-US" sz="2400" dirty="0">
                  <a:effectLst/>
                  <a:latin typeface="Calibri"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0168" y="4549823"/>
                <a:ext cx="5071533" cy="1795876"/>
              </a:xfrm>
              <a:prstGeom prst="rect">
                <a:avLst/>
              </a:prstGeom>
              <a:blipFill>
                <a:blip r:embed="rId2"/>
                <a:stretch>
                  <a:fillRect t="-31690" b="-26761"/>
                </a:stretch>
              </a:blipFill>
            </p:spPr>
            <p:txBody>
              <a:bodyPr/>
              <a:lstStyle/>
              <a:p>
                <a:r>
                  <a:rPr lang="en-US">
                    <a:noFill/>
                  </a:rPr>
                  <a:t> </a:t>
                </a:r>
              </a:p>
            </p:txBody>
          </p:sp>
        </mc:Fallback>
      </mc:AlternateContent>
      <p:graphicFrame>
        <p:nvGraphicFramePr>
          <p:cNvPr id="6" name="Table 5"/>
          <p:cNvGraphicFramePr>
            <a:graphicFrameLocks noGrp="1"/>
          </p:cNvGraphicFramePr>
          <p:nvPr/>
        </p:nvGraphicFramePr>
        <p:xfrm>
          <a:off x="622301" y="1142733"/>
          <a:ext cx="1093153" cy="1854200"/>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20000"/>
                    </a:ext>
                  </a:extLst>
                </a:gridCol>
                <a:gridCol w="363855">
                  <a:extLst>
                    <a:ext uri="{9D8B030D-6E8A-4147-A177-3AD203B41FA5}">
                      <a16:colId xmlns:a16="http://schemas.microsoft.com/office/drawing/2014/main" val="20001"/>
                    </a:ext>
                  </a:extLst>
                </a:gridCol>
                <a:gridCol w="355918">
                  <a:extLst>
                    <a:ext uri="{9D8B030D-6E8A-4147-A177-3AD203B41FA5}">
                      <a16:colId xmlns:a16="http://schemas.microsoft.com/office/drawing/2014/main" val="20002"/>
                    </a:ext>
                  </a:extLst>
                </a:gridCol>
              </a:tblGrid>
              <a:tr h="370840">
                <a:tc>
                  <a:txBody>
                    <a:bodyPr/>
                    <a:lstStyle/>
                    <a:p>
                      <a:r>
                        <a:rPr lang="en-US" dirty="0">
                          <a:solidFill>
                            <a:schemeClr val="tx1"/>
                          </a:solidFill>
                        </a:rPr>
                        <a:t>A</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C</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dirty="0">
                          <a:solidFill>
                            <a:schemeClr val="tx1"/>
                          </a:solidFill>
                        </a:rPr>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dirty="0">
                          <a:solidFill>
                            <a:schemeClr val="tx1"/>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dirty="0">
                          <a:solidFill>
                            <a:schemeClr val="tx1"/>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dirty="0">
                          <a:solidFill>
                            <a:schemeClr val="tx1"/>
                          </a:solidFill>
                        </a:rPr>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8411" r="5212" b="13885"/>
          <a:stretch/>
        </p:blipFill>
        <p:spPr>
          <a:xfrm>
            <a:off x="1944510" y="1100280"/>
            <a:ext cx="4037191" cy="2150653"/>
          </a:xfrm>
          <a:prstGeom prst="rect">
            <a:avLst/>
          </a:prstGeom>
        </p:spPr>
      </p:pic>
      <p:sp>
        <p:nvSpPr>
          <p:cNvPr id="4" name="TextBox 3">
            <a:extLst>
              <a:ext uri="{FF2B5EF4-FFF2-40B4-BE49-F238E27FC236}">
                <a16:creationId xmlns:a16="http://schemas.microsoft.com/office/drawing/2014/main" id="{5D8C1A97-7C1B-2A4D-96E4-C0E923CEFF4B}"/>
              </a:ext>
            </a:extLst>
          </p:cNvPr>
          <p:cNvSpPr txBox="1"/>
          <p:nvPr/>
        </p:nvSpPr>
        <p:spPr>
          <a:xfrm>
            <a:off x="6977743" y="4691743"/>
            <a:ext cx="2108206" cy="369332"/>
          </a:xfrm>
          <a:prstGeom prst="rect">
            <a:avLst/>
          </a:prstGeom>
          <a:noFill/>
          <a:ln>
            <a:noFill/>
          </a:ln>
        </p:spPr>
        <p:txBody>
          <a:bodyPr wrap="none" rtlCol="0">
            <a:spAutoFit/>
          </a:bodyPr>
          <a:lstStyle/>
          <a:p>
            <a:r>
              <a:rPr lang="en-US" dirty="0">
                <a:solidFill>
                  <a:srgbClr val="C00000"/>
                </a:solidFill>
              </a:rPr>
              <a:t>number of groups -1</a:t>
            </a:r>
          </a:p>
        </p:txBody>
      </p:sp>
      <p:sp>
        <p:nvSpPr>
          <p:cNvPr id="8" name="TextBox 7">
            <a:extLst>
              <a:ext uri="{FF2B5EF4-FFF2-40B4-BE49-F238E27FC236}">
                <a16:creationId xmlns:a16="http://schemas.microsoft.com/office/drawing/2014/main" id="{C398F88D-393B-4848-9AEC-678584279B4E}"/>
              </a:ext>
            </a:extLst>
          </p:cNvPr>
          <p:cNvSpPr txBox="1"/>
          <p:nvPr/>
        </p:nvSpPr>
        <p:spPr>
          <a:xfrm>
            <a:off x="6977743" y="5649685"/>
            <a:ext cx="3807389" cy="369332"/>
          </a:xfrm>
          <a:prstGeom prst="rect">
            <a:avLst/>
          </a:prstGeom>
          <a:noFill/>
          <a:ln>
            <a:noFill/>
          </a:ln>
        </p:spPr>
        <p:txBody>
          <a:bodyPr wrap="none" rtlCol="0">
            <a:spAutoFit/>
          </a:bodyPr>
          <a:lstStyle/>
          <a:p>
            <a:r>
              <a:rPr lang="en-US" dirty="0">
                <a:solidFill>
                  <a:srgbClr val="C00000"/>
                </a:solidFill>
              </a:rPr>
              <a:t>number of sample – number of groups</a:t>
            </a:r>
          </a:p>
        </p:txBody>
      </p:sp>
      <p:cxnSp>
        <p:nvCxnSpPr>
          <p:cNvPr id="9" name="Straight Arrow Connector 8">
            <a:extLst>
              <a:ext uri="{FF2B5EF4-FFF2-40B4-BE49-F238E27FC236}">
                <a16:creationId xmlns:a16="http://schemas.microsoft.com/office/drawing/2014/main" id="{612400E0-715E-8E48-8426-83513A631A92}"/>
              </a:ext>
            </a:extLst>
          </p:cNvPr>
          <p:cNvCxnSpPr>
            <a:stCxn id="4" idx="1"/>
          </p:cNvCxnSpPr>
          <p:nvPr/>
        </p:nvCxnSpPr>
        <p:spPr>
          <a:xfrm flipH="1">
            <a:off x="4811486" y="4876409"/>
            <a:ext cx="2166257" cy="35962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2C12011-2C23-2C4E-B5E5-B38B70236BB5}"/>
              </a:ext>
            </a:extLst>
          </p:cNvPr>
          <p:cNvCxnSpPr/>
          <p:nvPr/>
        </p:nvCxnSpPr>
        <p:spPr>
          <a:xfrm flipH="1">
            <a:off x="4811485" y="5834351"/>
            <a:ext cx="2166257" cy="35962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56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Analysis of Variance</a:t>
            </a:r>
          </a:p>
        </p:txBody>
      </p:sp>
      <mc:AlternateContent xmlns:mc="http://schemas.openxmlformats.org/markup-compatibility/2006" xmlns:a14="http://schemas.microsoft.com/office/drawing/2010/main">
        <mc:Choice Requires="a14">
          <p:sp>
            <p:nvSpPr>
              <p:cNvPr id="3" name="Rectangle 2"/>
              <p:cNvSpPr/>
              <p:nvPr/>
            </p:nvSpPr>
            <p:spPr>
              <a:xfrm>
                <a:off x="910168" y="4549823"/>
                <a:ext cx="5071533" cy="17958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effectLst/>
                          <a:latin typeface="Cambria Math" charset="0"/>
                        </a:rPr>
                        <m:t>𝑓</m:t>
                      </m:r>
                      <m:r>
                        <a:rPr lang="en-US" sz="2400" b="0" i="1" smtClean="0">
                          <a:effectLst/>
                          <a:latin typeface="Cambria Math" charset="0"/>
                        </a:rPr>
                        <m:t> </m:t>
                      </m:r>
                      <m:r>
                        <a:rPr lang="en-US" sz="2400" b="0" i="1" smtClean="0">
                          <a:effectLst/>
                          <a:latin typeface="Cambria Math" charset="0"/>
                        </a:rPr>
                        <m:t>𝑠𝑡𝑎𝑡𝑖𝑠𝑡𝑖𝑐</m:t>
                      </m:r>
                      <m:r>
                        <a:rPr lang="en-US" sz="2400" b="0" i="1" smtClean="0">
                          <a:effectLst/>
                          <a:latin typeface="Cambria Math" charset="0"/>
                        </a:rPr>
                        <m:t>=</m:t>
                      </m:r>
                      <m:f>
                        <m:fPr>
                          <m:ctrlPr>
                            <a:rPr lang="mr-IN" sz="2400" i="1" smtClean="0">
                              <a:effectLst/>
                              <a:latin typeface="Cambria Math" panose="02040503050406030204" pitchFamily="18" charset="0"/>
                            </a:rPr>
                          </m:ctrlPr>
                        </m:fPr>
                        <m:num>
                          <m:f>
                            <m:fPr>
                              <m:ctrlPr>
                                <a:rPr lang="mr-IN" sz="2400" i="1" smtClean="0">
                                  <a:effectLst/>
                                  <a:latin typeface="Cambria Math" panose="02040503050406030204" pitchFamily="18" charset="0"/>
                                </a:rPr>
                              </m:ctrlPr>
                            </m:fPr>
                            <m:num>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𝑗</m:t>
                                  </m:r>
                                  <m:r>
                                    <a:rPr lang="en-US" sz="2400" b="0" i="1" smtClean="0">
                                      <a:effectLst/>
                                      <a:latin typeface="Cambria Math" charset="0"/>
                                    </a:rPr>
                                    <m:t>=1</m:t>
                                  </m:r>
                                </m:sub>
                                <m:sup>
                                  <m:r>
                                    <a:rPr lang="en-US" sz="2400" b="0" i="1" smtClean="0">
                                      <a:effectLst/>
                                      <a:latin typeface="Cambria Math" charset="0"/>
                                    </a:rPr>
                                    <m:t>𝑝</m:t>
                                  </m:r>
                                </m:sup>
                                <m:e>
                                  <m:sSub>
                                    <m:sSubPr>
                                      <m:ctrlPr>
                                        <a:rPr lang="en-US" sz="2400" i="1" smtClean="0">
                                          <a:effectLst/>
                                          <a:latin typeface="Cambria Math" panose="02040503050406030204" pitchFamily="18" charset="0"/>
                                        </a:rPr>
                                      </m:ctrlPr>
                                    </m:sSubPr>
                                    <m:e>
                                      <m:r>
                                        <a:rPr lang="en-US" sz="2400" b="0" i="1" smtClean="0">
                                          <a:effectLst/>
                                          <a:latin typeface="Cambria Math" charset="0"/>
                                        </a:rPr>
                                        <m:t>𝑛</m:t>
                                      </m:r>
                                    </m:e>
                                    <m:sub>
                                      <m:r>
                                        <a:rPr lang="en-US" sz="2400" b="0" i="1" smtClean="0">
                                          <a:effectLst/>
                                          <a:latin typeface="Cambria Math" charset="0"/>
                                        </a:rPr>
                                        <m:t>𝑗</m:t>
                                      </m:r>
                                    </m:sub>
                                  </m:sSub>
                                  <m:sSup>
                                    <m:sSupPr>
                                      <m:ctrlPr>
                                        <a:rPr lang="en-US" sz="2400" b="0" i="1" smtClean="0">
                                          <a:effectLst/>
                                          <a:latin typeface="Cambria Math" panose="02040503050406030204" pitchFamily="18" charset="0"/>
                                        </a:rPr>
                                      </m:ctrlPr>
                                    </m:sSupPr>
                                    <m:e>
                                      <m:r>
                                        <a:rPr lang="en-US" sz="2400" i="1">
                                          <a:latin typeface="Cambria Math"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charset="0"/>
                                                </a:rPr>
                                                <m:t>𝑥</m:t>
                                              </m:r>
                                            </m:e>
                                          </m:acc>
                                        </m:e>
                                        <m:sub>
                                          <m:r>
                                            <a:rPr lang="en-US" sz="2400" i="1">
                                              <a:latin typeface="Cambria Math" charset="0"/>
                                            </a:rPr>
                                            <m:t>𝑗</m:t>
                                          </m:r>
                                        </m:sub>
                                      </m:sSub>
                                      <m:r>
                                        <a:rPr lang="en-US" sz="2400" i="1">
                                          <a:latin typeface="Cambria Math" charset="0"/>
                                        </a:rPr>
                                        <m:t>−</m:t>
                                      </m:r>
                                      <m:acc>
                                        <m:accPr>
                                          <m:chr m:val="̅"/>
                                          <m:ctrlPr>
                                            <a:rPr lang="en-US" sz="2400" i="1">
                                              <a:latin typeface="Cambria Math" panose="02040503050406030204" pitchFamily="18" charset="0"/>
                                            </a:rPr>
                                          </m:ctrlPr>
                                        </m:accPr>
                                        <m:e>
                                          <m:r>
                                            <a:rPr lang="en-US" sz="2400" i="1">
                                              <a:latin typeface="Cambria Math" charset="0"/>
                                            </a:rPr>
                                            <m:t>𝑥</m:t>
                                          </m:r>
                                        </m:e>
                                      </m:acc>
                                      <m:r>
                                        <a:rPr lang="en-US" sz="2400" i="1">
                                          <a:latin typeface="Cambria Math" charset="0"/>
                                        </a:rPr>
                                        <m:t>)</m:t>
                                      </m:r>
                                    </m:e>
                                    <m:sup>
                                      <m:r>
                                        <a:rPr lang="en-US" sz="2400" b="0" i="1" smtClean="0">
                                          <a:effectLst/>
                                          <a:latin typeface="Cambria Math" charset="0"/>
                                        </a:rPr>
                                        <m:t>2</m:t>
                                      </m:r>
                                    </m:sup>
                                  </m:sSup>
                                </m:e>
                              </m:nary>
                            </m:num>
                            <m:den>
                              <m:sSub>
                                <m:sSubPr>
                                  <m:ctrlPr>
                                    <a:rPr lang="en-US" sz="2400" i="1" smtClean="0">
                                      <a:effectLst/>
                                      <a:latin typeface="Cambria Math" panose="02040503050406030204" pitchFamily="18" charset="0"/>
                                    </a:rPr>
                                  </m:ctrlPr>
                                </m:sSubPr>
                                <m:e>
                                  <m:r>
                                    <a:rPr lang="en-US" sz="2400" b="0" i="1" smtClean="0">
                                      <a:effectLst/>
                                      <a:latin typeface="Cambria Math" charset="0"/>
                                    </a:rPr>
                                    <m:t>𝑑𝑓</m:t>
                                  </m:r>
                                </m:e>
                                <m:sub>
                                  <m:r>
                                    <a:rPr lang="en-US" sz="2400" b="0" i="1" smtClean="0">
                                      <a:effectLst/>
                                      <a:latin typeface="Cambria Math" charset="0"/>
                                    </a:rPr>
                                    <m:t>𝑠𝑠𝑏</m:t>
                                  </m:r>
                                </m:sub>
                              </m:sSub>
                            </m:den>
                          </m:f>
                        </m:num>
                        <m:den>
                          <m:f>
                            <m:fPr>
                              <m:ctrlPr>
                                <a:rPr lang="mr-IN" sz="2400" i="1" smtClean="0">
                                  <a:effectLst/>
                                  <a:latin typeface="Cambria Math" panose="02040503050406030204" pitchFamily="18" charset="0"/>
                                </a:rPr>
                              </m:ctrlPr>
                            </m:fPr>
                            <m:num>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𝑗</m:t>
                                  </m:r>
                                  <m:r>
                                    <a:rPr lang="en-US" sz="2400" b="0" i="1" smtClean="0">
                                      <a:effectLst/>
                                      <a:latin typeface="Cambria Math" charset="0"/>
                                    </a:rPr>
                                    <m:t>=1</m:t>
                                  </m:r>
                                </m:sub>
                                <m:sup>
                                  <m:r>
                                    <a:rPr lang="en-US" sz="2400" b="0" i="1" smtClean="0">
                                      <a:effectLst/>
                                      <a:latin typeface="Cambria Math" charset="0"/>
                                    </a:rPr>
                                    <m:t>𝑝</m:t>
                                  </m:r>
                                </m:sup>
                                <m:e>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𝑖</m:t>
                                      </m:r>
                                      <m:r>
                                        <a:rPr lang="en-US" sz="2400" b="0" i="1" smtClean="0">
                                          <a:effectLst/>
                                          <a:latin typeface="Cambria Math" charset="0"/>
                                        </a:rPr>
                                        <m:t>=1</m:t>
                                      </m:r>
                                    </m:sub>
                                    <m:sup>
                                      <m:sSub>
                                        <m:sSubPr>
                                          <m:ctrlPr>
                                            <a:rPr lang="en-US" sz="2400" i="1" smtClean="0">
                                              <a:effectLst/>
                                              <a:latin typeface="Cambria Math" panose="02040503050406030204" pitchFamily="18" charset="0"/>
                                            </a:rPr>
                                          </m:ctrlPr>
                                        </m:sSubPr>
                                        <m:e>
                                          <m:r>
                                            <a:rPr lang="en-US" sz="2400" b="0" i="1" smtClean="0">
                                              <a:effectLst/>
                                              <a:latin typeface="Cambria Math" charset="0"/>
                                            </a:rPr>
                                            <m:t>𝑛</m:t>
                                          </m:r>
                                        </m:e>
                                        <m:sub>
                                          <m:r>
                                            <a:rPr lang="en-US" sz="2400" b="0" i="1" smtClean="0">
                                              <a:effectLst/>
                                              <a:latin typeface="Cambria Math" charset="0"/>
                                            </a:rPr>
                                            <m:t>𝑗</m:t>
                                          </m:r>
                                        </m:sub>
                                      </m:sSub>
                                    </m:sup>
                                    <m:e>
                                      <m:sSup>
                                        <m:sSupPr>
                                          <m:ctrlPr>
                                            <a:rPr lang="is-IS" sz="2400" i="1" smtClean="0">
                                              <a:effectLst/>
                                              <a:latin typeface="Cambria Math" panose="02040503050406030204" pitchFamily="18" charset="0"/>
                                            </a:rPr>
                                          </m:ctrlPr>
                                        </m:sSupPr>
                                        <m:e>
                                          <m:r>
                                            <a:rPr lang="en-US" sz="2400" b="0" i="1" smtClean="0">
                                              <a:effectLst/>
                                              <a:latin typeface="Cambria Math" charset="0"/>
                                            </a:rPr>
                                            <m:t>(</m:t>
                                          </m:r>
                                          <m:sSub>
                                            <m:sSubPr>
                                              <m:ctrlPr>
                                                <a:rPr lang="en-US" sz="2400" b="0" i="1" smtClean="0">
                                                  <a:effectLst/>
                                                  <a:latin typeface="Cambria Math" panose="02040503050406030204" pitchFamily="18" charset="0"/>
                                                </a:rPr>
                                              </m:ctrlPr>
                                            </m:sSubPr>
                                            <m:e>
                                              <m:r>
                                                <a:rPr lang="en-US" sz="2400" b="0" i="1" smtClean="0">
                                                  <a:effectLst/>
                                                  <a:latin typeface="Cambria Math" charset="0"/>
                                                </a:rPr>
                                                <m:t>𝑥</m:t>
                                              </m:r>
                                            </m:e>
                                            <m:sub>
                                              <m:r>
                                                <a:rPr lang="en-US" sz="2400" b="0" i="1" smtClean="0">
                                                  <a:effectLst/>
                                                  <a:latin typeface="Cambria Math" charset="0"/>
                                                </a:rPr>
                                                <m:t>𝑖𝑗</m:t>
                                              </m:r>
                                            </m:sub>
                                          </m:sSub>
                                          <m:r>
                                            <a:rPr lang="en-US" sz="2400" b="0" i="1" smtClean="0">
                                              <a:effectLst/>
                                              <a:latin typeface="Cambria Math" charset="0"/>
                                            </a:rPr>
                                            <m:t>−</m:t>
                                          </m:r>
                                          <m:sSub>
                                            <m:sSubPr>
                                              <m:ctrlPr>
                                                <a:rPr lang="en-US" sz="2400" b="0" i="1" smtClean="0">
                                                  <a:effectLst/>
                                                  <a:latin typeface="Cambria Math" panose="02040503050406030204" pitchFamily="18" charset="0"/>
                                                </a:rPr>
                                              </m:ctrlPr>
                                            </m:sSubPr>
                                            <m:e>
                                              <m:acc>
                                                <m:accPr>
                                                  <m:chr m:val="̅"/>
                                                  <m:ctrlPr>
                                                    <a:rPr lang="en-US" sz="2400" b="0" i="1" smtClean="0">
                                                      <a:effectLst/>
                                                      <a:latin typeface="Cambria Math" panose="02040503050406030204" pitchFamily="18" charset="0"/>
                                                    </a:rPr>
                                                  </m:ctrlPr>
                                                </m:accPr>
                                                <m:e>
                                                  <m:r>
                                                    <a:rPr lang="en-US" sz="2400" b="0" i="1" smtClean="0">
                                                      <a:effectLst/>
                                                      <a:latin typeface="Cambria Math" charset="0"/>
                                                    </a:rPr>
                                                    <m:t>𝑥</m:t>
                                                  </m:r>
                                                </m:e>
                                              </m:acc>
                                            </m:e>
                                            <m:sub>
                                              <m:r>
                                                <a:rPr lang="en-US" sz="2400" b="0" i="1" smtClean="0">
                                                  <a:effectLst/>
                                                  <a:latin typeface="Cambria Math" charset="0"/>
                                                </a:rPr>
                                                <m:t>𝑗</m:t>
                                              </m:r>
                                            </m:sub>
                                          </m:sSub>
                                          <m:r>
                                            <a:rPr lang="en-US" sz="2400" b="0" i="1" smtClean="0">
                                              <a:effectLst/>
                                              <a:latin typeface="Cambria Math" charset="0"/>
                                            </a:rPr>
                                            <m:t>)</m:t>
                                          </m:r>
                                        </m:e>
                                        <m:sup>
                                          <m:r>
                                            <a:rPr lang="en-US" sz="2400" b="0" i="1" smtClean="0">
                                              <a:effectLst/>
                                              <a:latin typeface="Cambria Math" charset="0"/>
                                            </a:rPr>
                                            <m:t>2</m:t>
                                          </m:r>
                                        </m:sup>
                                      </m:sSup>
                                    </m:e>
                                  </m:nary>
                                </m:e>
                              </m:nary>
                            </m:num>
                            <m:den>
                              <m:sSub>
                                <m:sSubPr>
                                  <m:ctrlPr>
                                    <a:rPr lang="en-US" sz="2400" i="1" smtClean="0">
                                      <a:effectLst/>
                                      <a:latin typeface="Cambria Math" panose="02040503050406030204" pitchFamily="18" charset="0"/>
                                    </a:rPr>
                                  </m:ctrlPr>
                                </m:sSubPr>
                                <m:e>
                                  <m:r>
                                    <a:rPr lang="en-US" sz="2400" b="0" i="1" smtClean="0">
                                      <a:effectLst/>
                                      <a:latin typeface="Cambria Math" charset="0"/>
                                    </a:rPr>
                                    <m:t>𝑑𝑓</m:t>
                                  </m:r>
                                </m:e>
                                <m:sub>
                                  <m:r>
                                    <a:rPr lang="en-US" sz="2400" b="0" i="1" smtClean="0">
                                      <a:effectLst/>
                                      <a:latin typeface="Cambria Math" charset="0"/>
                                    </a:rPr>
                                    <m:t>𝑠𝑠𝑤</m:t>
                                  </m:r>
                                </m:sub>
                              </m:sSub>
                            </m:den>
                          </m:f>
                        </m:den>
                      </m:f>
                    </m:oMath>
                  </m:oMathPara>
                </a14:m>
                <a:endParaRPr lang="en-US" sz="2400" dirty="0">
                  <a:effectLst/>
                  <a:latin typeface="Calibri"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0168" y="4549823"/>
                <a:ext cx="5071533" cy="1795876"/>
              </a:xfrm>
              <a:prstGeom prst="rect">
                <a:avLst/>
              </a:prstGeom>
              <a:blipFill rotWithShape="0">
                <a:blip r:embed="rId2"/>
                <a:stretch>
                  <a:fillRect/>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1884605104"/>
              </p:ext>
            </p:extLst>
          </p:nvPr>
        </p:nvGraphicFramePr>
        <p:xfrm>
          <a:off x="622301" y="1142733"/>
          <a:ext cx="1093153" cy="1854200"/>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20000"/>
                    </a:ext>
                  </a:extLst>
                </a:gridCol>
                <a:gridCol w="363855">
                  <a:extLst>
                    <a:ext uri="{9D8B030D-6E8A-4147-A177-3AD203B41FA5}">
                      <a16:colId xmlns:a16="http://schemas.microsoft.com/office/drawing/2014/main" val="20001"/>
                    </a:ext>
                  </a:extLst>
                </a:gridCol>
                <a:gridCol w="355918">
                  <a:extLst>
                    <a:ext uri="{9D8B030D-6E8A-4147-A177-3AD203B41FA5}">
                      <a16:colId xmlns:a16="http://schemas.microsoft.com/office/drawing/2014/main" val="20002"/>
                    </a:ext>
                  </a:extLst>
                </a:gridCol>
              </a:tblGrid>
              <a:tr h="370840">
                <a:tc>
                  <a:txBody>
                    <a:bodyPr/>
                    <a:lstStyle/>
                    <a:p>
                      <a:r>
                        <a:rPr lang="en-US" dirty="0">
                          <a:solidFill>
                            <a:schemeClr val="tx1"/>
                          </a:solidFill>
                        </a:rPr>
                        <a:t>A</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C</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dirty="0">
                          <a:solidFill>
                            <a:schemeClr val="tx1"/>
                          </a:solidFill>
                        </a:rPr>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dirty="0">
                          <a:solidFill>
                            <a:schemeClr val="tx1"/>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dirty="0">
                          <a:solidFill>
                            <a:schemeClr val="tx1"/>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dirty="0">
                          <a:solidFill>
                            <a:schemeClr val="tx1"/>
                          </a:solidFill>
                        </a:rPr>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8411" r="5212" b="13885"/>
          <a:stretch/>
        </p:blipFill>
        <p:spPr>
          <a:xfrm>
            <a:off x="1944510" y="1100280"/>
            <a:ext cx="4037191" cy="2150653"/>
          </a:xfrm>
          <a:prstGeom prst="rect">
            <a:avLst/>
          </a:prstGeom>
        </p:spPr>
      </p:pic>
      <p:sp>
        <p:nvSpPr>
          <p:cNvPr id="15" name="Rectangle 14"/>
          <p:cNvSpPr/>
          <p:nvPr/>
        </p:nvSpPr>
        <p:spPr>
          <a:xfrm>
            <a:off x="3136900" y="4518522"/>
            <a:ext cx="2425700" cy="548778"/>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359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Analysis of Variance</a:t>
            </a:r>
          </a:p>
        </p:txBody>
      </p:sp>
      <mc:AlternateContent xmlns:mc="http://schemas.openxmlformats.org/markup-compatibility/2006" xmlns:a14="http://schemas.microsoft.com/office/drawing/2010/main">
        <mc:Choice Requires="a14">
          <p:sp>
            <p:nvSpPr>
              <p:cNvPr id="3" name="Rectangle 2"/>
              <p:cNvSpPr/>
              <p:nvPr/>
            </p:nvSpPr>
            <p:spPr>
              <a:xfrm>
                <a:off x="910168" y="4549823"/>
                <a:ext cx="5071533" cy="17958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effectLst/>
                          <a:latin typeface="Cambria Math" charset="0"/>
                        </a:rPr>
                        <m:t>𝑓</m:t>
                      </m:r>
                      <m:r>
                        <a:rPr lang="en-US" sz="2400" b="0" i="1" smtClean="0">
                          <a:effectLst/>
                          <a:latin typeface="Cambria Math" charset="0"/>
                        </a:rPr>
                        <m:t> </m:t>
                      </m:r>
                      <m:r>
                        <a:rPr lang="en-US" sz="2400" b="0" i="1" smtClean="0">
                          <a:effectLst/>
                          <a:latin typeface="Cambria Math" charset="0"/>
                        </a:rPr>
                        <m:t>𝑠𝑡𝑎𝑡𝑖𝑠𝑡𝑖𝑐</m:t>
                      </m:r>
                      <m:r>
                        <a:rPr lang="en-US" sz="2400" b="0" i="1" smtClean="0">
                          <a:effectLst/>
                          <a:latin typeface="Cambria Math" charset="0"/>
                        </a:rPr>
                        <m:t>=</m:t>
                      </m:r>
                      <m:f>
                        <m:fPr>
                          <m:ctrlPr>
                            <a:rPr lang="mr-IN" sz="2400" i="1" smtClean="0">
                              <a:effectLst/>
                              <a:latin typeface="Cambria Math" panose="02040503050406030204" pitchFamily="18" charset="0"/>
                            </a:rPr>
                          </m:ctrlPr>
                        </m:fPr>
                        <m:num>
                          <m:f>
                            <m:fPr>
                              <m:ctrlPr>
                                <a:rPr lang="mr-IN" sz="2400" i="1" smtClean="0">
                                  <a:effectLst/>
                                  <a:latin typeface="Cambria Math" panose="02040503050406030204" pitchFamily="18" charset="0"/>
                                </a:rPr>
                              </m:ctrlPr>
                            </m:fPr>
                            <m:num>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𝑗</m:t>
                                  </m:r>
                                  <m:r>
                                    <a:rPr lang="en-US" sz="2400" b="0" i="1" smtClean="0">
                                      <a:effectLst/>
                                      <a:latin typeface="Cambria Math" charset="0"/>
                                    </a:rPr>
                                    <m:t>=1</m:t>
                                  </m:r>
                                </m:sub>
                                <m:sup>
                                  <m:r>
                                    <a:rPr lang="en-US" sz="2400" b="0" i="1" smtClean="0">
                                      <a:effectLst/>
                                      <a:latin typeface="Cambria Math" charset="0"/>
                                    </a:rPr>
                                    <m:t>𝑝</m:t>
                                  </m:r>
                                </m:sup>
                                <m:e>
                                  <m:sSub>
                                    <m:sSubPr>
                                      <m:ctrlPr>
                                        <a:rPr lang="en-US" sz="2400" i="1" smtClean="0">
                                          <a:effectLst/>
                                          <a:latin typeface="Cambria Math" panose="02040503050406030204" pitchFamily="18" charset="0"/>
                                        </a:rPr>
                                      </m:ctrlPr>
                                    </m:sSubPr>
                                    <m:e>
                                      <m:r>
                                        <a:rPr lang="en-US" sz="2400" b="0" i="1" smtClean="0">
                                          <a:effectLst/>
                                          <a:latin typeface="Cambria Math" charset="0"/>
                                        </a:rPr>
                                        <m:t>𝑛</m:t>
                                      </m:r>
                                    </m:e>
                                    <m:sub>
                                      <m:r>
                                        <a:rPr lang="en-US" sz="2400" b="0" i="1" smtClean="0">
                                          <a:effectLst/>
                                          <a:latin typeface="Cambria Math" charset="0"/>
                                        </a:rPr>
                                        <m:t>𝑗</m:t>
                                      </m:r>
                                    </m:sub>
                                  </m:sSub>
                                  <m:sSup>
                                    <m:sSupPr>
                                      <m:ctrlPr>
                                        <a:rPr lang="en-US" sz="2400" b="0" i="1" smtClean="0">
                                          <a:effectLst/>
                                          <a:latin typeface="Cambria Math" panose="02040503050406030204" pitchFamily="18" charset="0"/>
                                        </a:rPr>
                                      </m:ctrlPr>
                                    </m:sSupPr>
                                    <m:e>
                                      <m:r>
                                        <a:rPr lang="en-US" sz="2400" i="1">
                                          <a:latin typeface="Cambria Math"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charset="0"/>
                                                </a:rPr>
                                                <m:t>𝑥</m:t>
                                              </m:r>
                                            </m:e>
                                          </m:acc>
                                        </m:e>
                                        <m:sub>
                                          <m:r>
                                            <a:rPr lang="en-US" sz="2400" i="1">
                                              <a:latin typeface="Cambria Math" charset="0"/>
                                            </a:rPr>
                                            <m:t>𝑗</m:t>
                                          </m:r>
                                        </m:sub>
                                      </m:sSub>
                                      <m:r>
                                        <a:rPr lang="en-US" sz="2400" i="1">
                                          <a:latin typeface="Cambria Math" charset="0"/>
                                        </a:rPr>
                                        <m:t>−</m:t>
                                      </m:r>
                                      <m:acc>
                                        <m:accPr>
                                          <m:chr m:val="̅"/>
                                          <m:ctrlPr>
                                            <a:rPr lang="en-US" sz="2400" i="1">
                                              <a:latin typeface="Cambria Math" panose="02040503050406030204" pitchFamily="18" charset="0"/>
                                            </a:rPr>
                                          </m:ctrlPr>
                                        </m:accPr>
                                        <m:e>
                                          <m:r>
                                            <a:rPr lang="en-US" sz="2400" i="1">
                                              <a:latin typeface="Cambria Math" charset="0"/>
                                            </a:rPr>
                                            <m:t>𝑥</m:t>
                                          </m:r>
                                        </m:e>
                                      </m:acc>
                                      <m:r>
                                        <a:rPr lang="en-US" sz="2400" i="1">
                                          <a:latin typeface="Cambria Math" charset="0"/>
                                        </a:rPr>
                                        <m:t>)</m:t>
                                      </m:r>
                                    </m:e>
                                    <m:sup>
                                      <m:r>
                                        <a:rPr lang="en-US" sz="2400" b="0" i="1" smtClean="0">
                                          <a:effectLst/>
                                          <a:latin typeface="Cambria Math" charset="0"/>
                                        </a:rPr>
                                        <m:t>2</m:t>
                                      </m:r>
                                    </m:sup>
                                  </m:sSup>
                                </m:e>
                              </m:nary>
                            </m:num>
                            <m:den>
                              <m:sSub>
                                <m:sSubPr>
                                  <m:ctrlPr>
                                    <a:rPr lang="en-US" sz="2400" i="1" smtClean="0">
                                      <a:effectLst/>
                                      <a:latin typeface="Cambria Math" panose="02040503050406030204" pitchFamily="18" charset="0"/>
                                    </a:rPr>
                                  </m:ctrlPr>
                                </m:sSubPr>
                                <m:e>
                                  <m:r>
                                    <a:rPr lang="en-US" sz="2400" b="0" i="1" smtClean="0">
                                      <a:effectLst/>
                                      <a:latin typeface="Cambria Math" charset="0"/>
                                    </a:rPr>
                                    <m:t>𝑑𝑓</m:t>
                                  </m:r>
                                </m:e>
                                <m:sub>
                                  <m:r>
                                    <a:rPr lang="en-US" sz="2400" b="0" i="1" smtClean="0">
                                      <a:effectLst/>
                                      <a:latin typeface="Cambria Math" charset="0"/>
                                    </a:rPr>
                                    <m:t>𝑠𝑠𝑏</m:t>
                                  </m:r>
                                </m:sub>
                              </m:sSub>
                            </m:den>
                          </m:f>
                        </m:num>
                        <m:den>
                          <m:f>
                            <m:fPr>
                              <m:ctrlPr>
                                <a:rPr lang="mr-IN" sz="2400" i="1" smtClean="0">
                                  <a:effectLst/>
                                  <a:latin typeface="Cambria Math" panose="02040503050406030204" pitchFamily="18" charset="0"/>
                                </a:rPr>
                              </m:ctrlPr>
                            </m:fPr>
                            <m:num>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𝑗</m:t>
                                  </m:r>
                                  <m:r>
                                    <a:rPr lang="en-US" sz="2400" b="0" i="1" smtClean="0">
                                      <a:effectLst/>
                                      <a:latin typeface="Cambria Math" charset="0"/>
                                    </a:rPr>
                                    <m:t>=1</m:t>
                                  </m:r>
                                </m:sub>
                                <m:sup>
                                  <m:r>
                                    <a:rPr lang="en-US" sz="2400" b="0" i="1" smtClean="0">
                                      <a:effectLst/>
                                      <a:latin typeface="Cambria Math" charset="0"/>
                                    </a:rPr>
                                    <m:t>𝑝</m:t>
                                  </m:r>
                                </m:sup>
                                <m:e>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𝑖</m:t>
                                      </m:r>
                                      <m:r>
                                        <a:rPr lang="en-US" sz="2400" b="0" i="1" smtClean="0">
                                          <a:effectLst/>
                                          <a:latin typeface="Cambria Math" charset="0"/>
                                        </a:rPr>
                                        <m:t>=1</m:t>
                                      </m:r>
                                    </m:sub>
                                    <m:sup>
                                      <m:sSub>
                                        <m:sSubPr>
                                          <m:ctrlPr>
                                            <a:rPr lang="en-US" sz="2400" i="1" smtClean="0">
                                              <a:effectLst/>
                                              <a:latin typeface="Cambria Math" panose="02040503050406030204" pitchFamily="18" charset="0"/>
                                            </a:rPr>
                                          </m:ctrlPr>
                                        </m:sSubPr>
                                        <m:e>
                                          <m:r>
                                            <a:rPr lang="en-US" sz="2400" b="0" i="1" smtClean="0">
                                              <a:effectLst/>
                                              <a:latin typeface="Cambria Math" charset="0"/>
                                            </a:rPr>
                                            <m:t>𝑛</m:t>
                                          </m:r>
                                        </m:e>
                                        <m:sub>
                                          <m:r>
                                            <a:rPr lang="en-US" sz="2400" b="0" i="1" smtClean="0">
                                              <a:effectLst/>
                                              <a:latin typeface="Cambria Math" charset="0"/>
                                            </a:rPr>
                                            <m:t>𝑗</m:t>
                                          </m:r>
                                        </m:sub>
                                      </m:sSub>
                                    </m:sup>
                                    <m:e>
                                      <m:sSup>
                                        <m:sSupPr>
                                          <m:ctrlPr>
                                            <a:rPr lang="is-IS" sz="2400" i="1" smtClean="0">
                                              <a:effectLst/>
                                              <a:latin typeface="Cambria Math" panose="02040503050406030204" pitchFamily="18" charset="0"/>
                                            </a:rPr>
                                          </m:ctrlPr>
                                        </m:sSupPr>
                                        <m:e>
                                          <m:r>
                                            <a:rPr lang="en-US" sz="2400" b="0" i="1" smtClean="0">
                                              <a:effectLst/>
                                              <a:latin typeface="Cambria Math" charset="0"/>
                                            </a:rPr>
                                            <m:t>(</m:t>
                                          </m:r>
                                          <m:sSub>
                                            <m:sSubPr>
                                              <m:ctrlPr>
                                                <a:rPr lang="en-US" sz="2400" b="0" i="1" smtClean="0">
                                                  <a:effectLst/>
                                                  <a:latin typeface="Cambria Math" panose="02040503050406030204" pitchFamily="18" charset="0"/>
                                                </a:rPr>
                                              </m:ctrlPr>
                                            </m:sSubPr>
                                            <m:e>
                                              <m:r>
                                                <a:rPr lang="en-US" sz="2400" b="0" i="1" smtClean="0">
                                                  <a:effectLst/>
                                                  <a:latin typeface="Cambria Math" charset="0"/>
                                                </a:rPr>
                                                <m:t>𝑥</m:t>
                                              </m:r>
                                            </m:e>
                                            <m:sub>
                                              <m:r>
                                                <a:rPr lang="en-US" sz="2400" b="0" i="1" smtClean="0">
                                                  <a:effectLst/>
                                                  <a:latin typeface="Cambria Math" charset="0"/>
                                                </a:rPr>
                                                <m:t>𝑖𝑗</m:t>
                                              </m:r>
                                            </m:sub>
                                          </m:sSub>
                                          <m:r>
                                            <a:rPr lang="en-US" sz="2400" b="0" i="1" smtClean="0">
                                              <a:effectLst/>
                                              <a:latin typeface="Cambria Math" charset="0"/>
                                            </a:rPr>
                                            <m:t>−</m:t>
                                          </m:r>
                                          <m:sSub>
                                            <m:sSubPr>
                                              <m:ctrlPr>
                                                <a:rPr lang="en-US" sz="2400" b="0" i="1" smtClean="0">
                                                  <a:effectLst/>
                                                  <a:latin typeface="Cambria Math" panose="02040503050406030204" pitchFamily="18" charset="0"/>
                                                </a:rPr>
                                              </m:ctrlPr>
                                            </m:sSubPr>
                                            <m:e>
                                              <m:acc>
                                                <m:accPr>
                                                  <m:chr m:val="̅"/>
                                                  <m:ctrlPr>
                                                    <a:rPr lang="en-US" sz="2400" b="0" i="1" smtClean="0">
                                                      <a:effectLst/>
                                                      <a:latin typeface="Cambria Math" panose="02040503050406030204" pitchFamily="18" charset="0"/>
                                                    </a:rPr>
                                                  </m:ctrlPr>
                                                </m:accPr>
                                                <m:e>
                                                  <m:r>
                                                    <a:rPr lang="en-US" sz="2400" b="0" i="1" smtClean="0">
                                                      <a:effectLst/>
                                                      <a:latin typeface="Cambria Math" charset="0"/>
                                                    </a:rPr>
                                                    <m:t>𝑥</m:t>
                                                  </m:r>
                                                </m:e>
                                              </m:acc>
                                            </m:e>
                                            <m:sub>
                                              <m:r>
                                                <a:rPr lang="en-US" sz="2400" b="0" i="1" smtClean="0">
                                                  <a:effectLst/>
                                                  <a:latin typeface="Cambria Math" charset="0"/>
                                                </a:rPr>
                                                <m:t>𝑗</m:t>
                                              </m:r>
                                            </m:sub>
                                          </m:sSub>
                                          <m:r>
                                            <a:rPr lang="en-US" sz="2400" b="0" i="1" smtClean="0">
                                              <a:effectLst/>
                                              <a:latin typeface="Cambria Math" charset="0"/>
                                            </a:rPr>
                                            <m:t>)</m:t>
                                          </m:r>
                                        </m:e>
                                        <m:sup>
                                          <m:r>
                                            <a:rPr lang="en-US" sz="2400" b="0" i="1" smtClean="0">
                                              <a:effectLst/>
                                              <a:latin typeface="Cambria Math" charset="0"/>
                                            </a:rPr>
                                            <m:t>2</m:t>
                                          </m:r>
                                        </m:sup>
                                      </m:sSup>
                                    </m:e>
                                  </m:nary>
                                </m:e>
                              </m:nary>
                            </m:num>
                            <m:den>
                              <m:sSub>
                                <m:sSubPr>
                                  <m:ctrlPr>
                                    <a:rPr lang="en-US" sz="2400" i="1" smtClean="0">
                                      <a:effectLst/>
                                      <a:latin typeface="Cambria Math" panose="02040503050406030204" pitchFamily="18" charset="0"/>
                                    </a:rPr>
                                  </m:ctrlPr>
                                </m:sSubPr>
                                <m:e>
                                  <m:r>
                                    <a:rPr lang="en-US" sz="2400" b="0" i="1" smtClean="0">
                                      <a:effectLst/>
                                      <a:latin typeface="Cambria Math" charset="0"/>
                                    </a:rPr>
                                    <m:t>𝑑𝑓</m:t>
                                  </m:r>
                                </m:e>
                                <m:sub>
                                  <m:r>
                                    <a:rPr lang="en-US" sz="2400" b="0" i="1" smtClean="0">
                                      <a:effectLst/>
                                      <a:latin typeface="Cambria Math" charset="0"/>
                                    </a:rPr>
                                    <m:t>𝑠𝑠𝑤</m:t>
                                  </m:r>
                                </m:sub>
                              </m:sSub>
                            </m:den>
                          </m:f>
                        </m:den>
                      </m:f>
                    </m:oMath>
                  </m:oMathPara>
                </a14:m>
                <a:endParaRPr lang="en-US" sz="2400" dirty="0">
                  <a:effectLst/>
                  <a:latin typeface="Calibri"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0168" y="4549823"/>
                <a:ext cx="5071533" cy="1795876"/>
              </a:xfrm>
              <a:prstGeom prst="rect">
                <a:avLst/>
              </a:prstGeom>
              <a:blipFill rotWithShape="0">
                <a:blip r:embed="rId2"/>
                <a:stretch>
                  <a:fillRect/>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1884605104"/>
              </p:ext>
            </p:extLst>
          </p:nvPr>
        </p:nvGraphicFramePr>
        <p:xfrm>
          <a:off x="622301" y="1142733"/>
          <a:ext cx="1093153" cy="1854200"/>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20000"/>
                    </a:ext>
                  </a:extLst>
                </a:gridCol>
                <a:gridCol w="363855">
                  <a:extLst>
                    <a:ext uri="{9D8B030D-6E8A-4147-A177-3AD203B41FA5}">
                      <a16:colId xmlns:a16="http://schemas.microsoft.com/office/drawing/2014/main" val="20001"/>
                    </a:ext>
                  </a:extLst>
                </a:gridCol>
                <a:gridCol w="355918">
                  <a:extLst>
                    <a:ext uri="{9D8B030D-6E8A-4147-A177-3AD203B41FA5}">
                      <a16:colId xmlns:a16="http://schemas.microsoft.com/office/drawing/2014/main" val="20002"/>
                    </a:ext>
                  </a:extLst>
                </a:gridCol>
              </a:tblGrid>
              <a:tr h="370840">
                <a:tc>
                  <a:txBody>
                    <a:bodyPr/>
                    <a:lstStyle/>
                    <a:p>
                      <a:r>
                        <a:rPr lang="en-US" dirty="0">
                          <a:solidFill>
                            <a:schemeClr val="tx1"/>
                          </a:solidFill>
                        </a:rPr>
                        <a:t>A</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C</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dirty="0">
                          <a:solidFill>
                            <a:schemeClr val="tx1"/>
                          </a:solidFill>
                        </a:rPr>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dirty="0">
                          <a:solidFill>
                            <a:schemeClr val="tx1"/>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dirty="0">
                          <a:solidFill>
                            <a:schemeClr val="tx1"/>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dirty="0">
                          <a:solidFill>
                            <a:schemeClr val="tx1"/>
                          </a:solidFill>
                        </a:rPr>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8411" r="5212" b="13885"/>
          <a:stretch/>
        </p:blipFill>
        <p:spPr>
          <a:xfrm>
            <a:off x="1944510" y="1100280"/>
            <a:ext cx="4037191" cy="215065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8289" r="5587" b="14039"/>
          <a:stretch/>
        </p:blipFill>
        <p:spPr>
          <a:xfrm>
            <a:off x="7345291" y="1100280"/>
            <a:ext cx="4127499" cy="2206448"/>
          </a:xfrm>
          <a:prstGeom prst="rect">
            <a:avLst/>
          </a:prstGeom>
        </p:spPr>
      </p:pic>
      <p:cxnSp>
        <p:nvCxnSpPr>
          <p:cNvPr id="11" name="Straight Arrow Connector 10"/>
          <p:cNvCxnSpPr>
            <a:stCxn id="9" idx="1"/>
          </p:cNvCxnSpPr>
          <p:nvPr/>
        </p:nvCxnSpPr>
        <p:spPr>
          <a:xfrm flipH="1">
            <a:off x="4660900" y="2203504"/>
            <a:ext cx="2684391" cy="21652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36900" y="4518522"/>
            <a:ext cx="2425700" cy="548778"/>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65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Analysis of Variance</a:t>
            </a:r>
          </a:p>
        </p:txBody>
      </p:sp>
      <mc:AlternateContent xmlns:mc="http://schemas.openxmlformats.org/markup-compatibility/2006" xmlns:a14="http://schemas.microsoft.com/office/drawing/2010/main">
        <mc:Choice Requires="a14">
          <p:sp>
            <p:nvSpPr>
              <p:cNvPr id="3" name="Rectangle 2"/>
              <p:cNvSpPr/>
              <p:nvPr/>
            </p:nvSpPr>
            <p:spPr>
              <a:xfrm>
                <a:off x="910168" y="4549823"/>
                <a:ext cx="5071533" cy="17958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effectLst/>
                          <a:latin typeface="Cambria Math" charset="0"/>
                        </a:rPr>
                        <m:t>𝑓</m:t>
                      </m:r>
                      <m:r>
                        <a:rPr lang="en-US" sz="2400" b="0" i="1" smtClean="0">
                          <a:effectLst/>
                          <a:latin typeface="Cambria Math" charset="0"/>
                        </a:rPr>
                        <m:t> </m:t>
                      </m:r>
                      <m:r>
                        <a:rPr lang="en-US" sz="2400" b="0" i="1" smtClean="0">
                          <a:effectLst/>
                          <a:latin typeface="Cambria Math" charset="0"/>
                        </a:rPr>
                        <m:t>𝑠𝑡𝑎𝑡𝑖𝑠𝑡𝑖𝑐</m:t>
                      </m:r>
                      <m:r>
                        <a:rPr lang="en-US" sz="2400" b="0" i="1" smtClean="0">
                          <a:effectLst/>
                          <a:latin typeface="Cambria Math" charset="0"/>
                        </a:rPr>
                        <m:t>=</m:t>
                      </m:r>
                      <m:f>
                        <m:fPr>
                          <m:ctrlPr>
                            <a:rPr lang="mr-IN" sz="2400" i="1" smtClean="0">
                              <a:effectLst/>
                              <a:latin typeface="Cambria Math" panose="02040503050406030204" pitchFamily="18" charset="0"/>
                            </a:rPr>
                          </m:ctrlPr>
                        </m:fPr>
                        <m:num>
                          <m:f>
                            <m:fPr>
                              <m:ctrlPr>
                                <a:rPr lang="mr-IN" sz="2400" i="1" smtClean="0">
                                  <a:effectLst/>
                                  <a:latin typeface="Cambria Math" panose="02040503050406030204" pitchFamily="18" charset="0"/>
                                </a:rPr>
                              </m:ctrlPr>
                            </m:fPr>
                            <m:num>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𝑗</m:t>
                                  </m:r>
                                  <m:r>
                                    <a:rPr lang="en-US" sz="2400" b="0" i="1" smtClean="0">
                                      <a:effectLst/>
                                      <a:latin typeface="Cambria Math" charset="0"/>
                                    </a:rPr>
                                    <m:t>=1</m:t>
                                  </m:r>
                                </m:sub>
                                <m:sup>
                                  <m:r>
                                    <a:rPr lang="en-US" sz="2400" b="0" i="1" smtClean="0">
                                      <a:effectLst/>
                                      <a:latin typeface="Cambria Math" charset="0"/>
                                    </a:rPr>
                                    <m:t>𝑝</m:t>
                                  </m:r>
                                </m:sup>
                                <m:e>
                                  <m:sSub>
                                    <m:sSubPr>
                                      <m:ctrlPr>
                                        <a:rPr lang="en-US" sz="2400" i="1" smtClean="0">
                                          <a:effectLst/>
                                          <a:latin typeface="Cambria Math" panose="02040503050406030204" pitchFamily="18" charset="0"/>
                                        </a:rPr>
                                      </m:ctrlPr>
                                    </m:sSubPr>
                                    <m:e>
                                      <m:r>
                                        <a:rPr lang="en-US" sz="2400" b="0" i="1" smtClean="0">
                                          <a:effectLst/>
                                          <a:latin typeface="Cambria Math" charset="0"/>
                                        </a:rPr>
                                        <m:t>𝑛</m:t>
                                      </m:r>
                                    </m:e>
                                    <m:sub>
                                      <m:r>
                                        <a:rPr lang="en-US" sz="2400" b="0" i="1" smtClean="0">
                                          <a:effectLst/>
                                          <a:latin typeface="Cambria Math" charset="0"/>
                                        </a:rPr>
                                        <m:t>𝑗</m:t>
                                      </m:r>
                                    </m:sub>
                                  </m:sSub>
                                  <m:sSup>
                                    <m:sSupPr>
                                      <m:ctrlPr>
                                        <a:rPr lang="en-US" sz="2400" b="0" i="1" smtClean="0">
                                          <a:effectLst/>
                                          <a:latin typeface="Cambria Math" panose="02040503050406030204" pitchFamily="18" charset="0"/>
                                        </a:rPr>
                                      </m:ctrlPr>
                                    </m:sSupPr>
                                    <m:e>
                                      <m:r>
                                        <a:rPr lang="en-US" sz="2400" i="1">
                                          <a:latin typeface="Cambria Math"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charset="0"/>
                                                </a:rPr>
                                                <m:t>𝑥</m:t>
                                              </m:r>
                                            </m:e>
                                          </m:acc>
                                        </m:e>
                                        <m:sub>
                                          <m:r>
                                            <a:rPr lang="en-US" sz="2400" i="1">
                                              <a:latin typeface="Cambria Math" charset="0"/>
                                            </a:rPr>
                                            <m:t>𝑗</m:t>
                                          </m:r>
                                        </m:sub>
                                      </m:sSub>
                                      <m:r>
                                        <a:rPr lang="en-US" sz="2400" i="1">
                                          <a:latin typeface="Cambria Math" charset="0"/>
                                        </a:rPr>
                                        <m:t>−</m:t>
                                      </m:r>
                                      <m:acc>
                                        <m:accPr>
                                          <m:chr m:val="̅"/>
                                          <m:ctrlPr>
                                            <a:rPr lang="en-US" sz="2400" i="1">
                                              <a:latin typeface="Cambria Math" panose="02040503050406030204" pitchFamily="18" charset="0"/>
                                            </a:rPr>
                                          </m:ctrlPr>
                                        </m:accPr>
                                        <m:e>
                                          <m:r>
                                            <a:rPr lang="en-US" sz="2400" i="1">
                                              <a:latin typeface="Cambria Math" charset="0"/>
                                            </a:rPr>
                                            <m:t>𝑥</m:t>
                                          </m:r>
                                        </m:e>
                                      </m:acc>
                                      <m:r>
                                        <a:rPr lang="en-US" sz="2400" i="1">
                                          <a:latin typeface="Cambria Math" charset="0"/>
                                        </a:rPr>
                                        <m:t>)</m:t>
                                      </m:r>
                                    </m:e>
                                    <m:sup>
                                      <m:r>
                                        <a:rPr lang="en-US" sz="2400" b="0" i="1" smtClean="0">
                                          <a:effectLst/>
                                          <a:latin typeface="Cambria Math" charset="0"/>
                                        </a:rPr>
                                        <m:t>2</m:t>
                                      </m:r>
                                    </m:sup>
                                  </m:sSup>
                                </m:e>
                              </m:nary>
                            </m:num>
                            <m:den>
                              <m:sSub>
                                <m:sSubPr>
                                  <m:ctrlPr>
                                    <a:rPr lang="en-US" sz="2400" i="1" smtClean="0">
                                      <a:effectLst/>
                                      <a:latin typeface="Cambria Math" panose="02040503050406030204" pitchFamily="18" charset="0"/>
                                    </a:rPr>
                                  </m:ctrlPr>
                                </m:sSubPr>
                                <m:e>
                                  <m:r>
                                    <a:rPr lang="en-US" sz="2400" b="0" i="1" smtClean="0">
                                      <a:effectLst/>
                                      <a:latin typeface="Cambria Math" charset="0"/>
                                    </a:rPr>
                                    <m:t>𝑑𝑓</m:t>
                                  </m:r>
                                </m:e>
                                <m:sub>
                                  <m:r>
                                    <a:rPr lang="en-US" sz="2400" b="0" i="1" smtClean="0">
                                      <a:effectLst/>
                                      <a:latin typeface="Cambria Math" charset="0"/>
                                    </a:rPr>
                                    <m:t>𝑠𝑠𝑏</m:t>
                                  </m:r>
                                </m:sub>
                              </m:sSub>
                            </m:den>
                          </m:f>
                        </m:num>
                        <m:den>
                          <m:f>
                            <m:fPr>
                              <m:ctrlPr>
                                <a:rPr lang="mr-IN" sz="2400" i="1" smtClean="0">
                                  <a:effectLst/>
                                  <a:latin typeface="Cambria Math" panose="02040503050406030204" pitchFamily="18" charset="0"/>
                                </a:rPr>
                              </m:ctrlPr>
                            </m:fPr>
                            <m:num>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𝑗</m:t>
                                  </m:r>
                                  <m:r>
                                    <a:rPr lang="en-US" sz="2400" b="0" i="1" smtClean="0">
                                      <a:effectLst/>
                                      <a:latin typeface="Cambria Math" charset="0"/>
                                    </a:rPr>
                                    <m:t>=1</m:t>
                                  </m:r>
                                </m:sub>
                                <m:sup>
                                  <m:r>
                                    <a:rPr lang="en-US" sz="2400" b="0" i="1" smtClean="0">
                                      <a:effectLst/>
                                      <a:latin typeface="Cambria Math" charset="0"/>
                                    </a:rPr>
                                    <m:t>𝑝</m:t>
                                  </m:r>
                                </m:sup>
                                <m:e>
                                  <m:nary>
                                    <m:naryPr>
                                      <m:chr m:val="∑"/>
                                      <m:ctrlPr>
                                        <a:rPr lang="is-IS" sz="2400" i="1" smtClean="0">
                                          <a:effectLst/>
                                          <a:latin typeface="Cambria Math" panose="02040503050406030204" pitchFamily="18" charset="0"/>
                                        </a:rPr>
                                      </m:ctrlPr>
                                    </m:naryPr>
                                    <m:sub>
                                      <m:r>
                                        <m:rPr>
                                          <m:brk m:alnAt="23"/>
                                        </m:rPr>
                                        <a:rPr lang="en-US" sz="2400" b="0" i="1" smtClean="0">
                                          <a:effectLst/>
                                          <a:latin typeface="Cambria Math" charset="0"/>
                                        </a:rPr>
                                        <m:t>𝑖</m:t>
                                      </m:r>
                                      <m:r>
                                        <a:rPr lang="en-US" sz="2400" b="0" i="1" smtClean="0">
                                          <a:effectLst/>
                                          <a:latin typeface="Cambria Math" charset="0"/>
                                        </a:rPr>
                                        <m:t>=1</m:t>
                                      </m:r>
                                    </m:sub>
                                    <m:sup>
                                      <m:sSub>
                                        <m:sSubPr>
                                          <m:ctrlPr>
                                            <a:rPr lang="en-US" sz="2400" i="1" smtClean="0">
                                              <a:effectLst/>
                                              <a:latin typeface="Cambria Math" panose="02040503050406030204" pitchFamily="18" charset="0"/>
                                            </a:rPr>
                                          </m:ctrlPr>
                                        </m:sSubPr>
                                        <m:e>
                                          <m:r>
                                            <a:rPr lang="en-US" sz="2400" b="0" i="1" smtClean="0">
                                              <a:effectLst/>
                                              <a:latin typeface="Cambria Math" charset="0"/>
                                            </a:rPr>
                                            <m:t>𝑛</m:t>
                                          </m:r>
                                        </m:e>
                                        <m:sub>
                                          <m:r>
                                            <a:rPr lang="en-US" sz="2400" b="0" i="1" smtClean="0">
                                              <a:effectLst/>
                                              <a:latin typeface="Cambria Math" charset="0"/>
                                            </a:rPr>
                                            <m:t>𝑗</m:t>
                                          </m:r>
                                        </m:sub>
                                      </m:sSub>
                                    </m:sup>
                                    <m:e>
                                      <m:sSup>
                                        <m:sSupPr>
                                          <m:ctrlPr>
                                            <a:rPr lang="is-IS" sz="2400" i="1" smtClean="0">
                                              <a:effectLst/>
                                              <a:latin typeface="Cambria Math" panose="02040503050406030204" pitchFamily="18" charset="0"/>
                                            </a:rPr>
                                          </m:ctrlPr>
                                        </m:sSupPr>
                                        <m:e>
                                          <m:r>
                                            <a:rPr lang="en-US" sz="2400" b="0" i="1" smtClean="0">
                                              <a:effectLst/>
                                              <a:latin typeface="Cambria Math" charset="0"/>
                                            </a:rPr>
                                            <m:t>(</m:t>
                                          </m:r>
                                          <m:sSub>
                                            <m:sSubPr>
                                              <m:ctrlPr>
                                                <a:rPr lang="en-US" sz="2400" b="0" i="1" smtClean="0">
                                                  <a:effectLst/>
                                                  <a:latin typeface="Cambria Math" panose="02040503050406030204" pitchFamily="18" charset="0"/>
                                                </a:rPr>
                                              </m:ctrlPr>
                                            </m:sSubPr>
                                            <m:e>
                                              <m:r>
                                                <a:rPr lang="en-US" sz="2400" b="0" i="1" smtClean="0">
                                                  <a:effectLst/>
                                                  <a:latin typeface="Cambria Math" charset="0"/>
                                                </a:rPr>
                                                <m:t>𝑥</m:t>
                                              </m:r>
                                            </m:e>
                                            <m:sub>
                                              <m:r>
                                                <a:rPr lang="en-US" sz="2400" b="0" i="1" smtClean="0">
                                                  <a:effectLst/>
                                                  <a:latin typeface="Cambria Math" charset="0"/>
                                                </a:rPr>
                                                <m:t>𝑖𝑗</m:t>
                                              </m:r>
                                            </m:sub>
                                          </m:sSub>
                                          <m:r>
                                            <a:rPr lang="en-US" sz="2400" b="0" i="1" smtClean="0">
                                              <a:effectLst/>
                                              <a:latin typeface="Cambria Math" charset="0"/>
                                            </a:rPr>
                                            <m:t>−</m:t>
                                          </m:r>
                                          <m:sSub>
                                            <m:sSubPr>
                                              <m:ctrlPr>
                                                <a:rPr lang="en-US" sz="2400" b="0" i="1" smtClean="0">
                                                  <a:effectLst/>
                                                  <a:latin typeface="Cambria Math" panose="02040503050406030204" pitchFamily="18" charset="0"/>
                                                </a:rPr>
                                              </m:ctrlPr>
                                            </m:sSubPr>
                                            <m:e>
                                              <m:acc>
                                                <m:accPr>
                                                  <m:chr m:val="̅"/>
                                                  <m:ctrlPr>
                                                    <a:rPr lang="en-US" sz="2400" b="0" i="1" smtClean="0">
                                                      <a:effectLst/>
                                                      <a:latin typeface="Cambria Math" panose="02040503050406030204" pitchFamily="18" charset="0"/>
                                                    </a:rPr>
                                                  </m:ctrlPr>
                                                </m:accPr>
                                                <m:e>
                                                  <m:r>
                                                    <a:rPr lang="en-US" sz="2400" b="0" i="1" smtClean="0">
                                                      <a:effectLst/>
                                                      <a:latin typeface="Cambria Math" charset="0"/>
                                                    </a:rPr>
                                                    <m:t>𝑥</m:t>
                                                  </m:r>
                                                </m:e>
                                              </m:acc>
                                            </m:e>
                                            <m:sub>
                                              <m:r>
                                                <a:rPr lang="en-US" sz="2400" b="0" i="1" smtClean="0">
                                                  <a:effectLst/>
                                                  <a:latin typeface="Cambria Math" charset="0"/>
                                                </a:rPr>
                                                <m:t>𝑗</m:t>
                                              </m:r>
                                            </m:sub>
                                          </m:sSub>
                                          <m:r>
                                            <a:rPr lang="en-US" sz="2400" b="0" i="1" smtClean="0">
                                              <a:effectLst/>
                                              <a:latin typeface="Cambria Math" charset="0"/>
                                            </a:rPr>
                                            <m:t>)</m:t>
                                          </m:r>
                                        </m:e>
                                        <m:sup>
                                          <m:r>
                                            <a:rPr lang="en-US" sz="2400" b="0" i="1" smtClean="0">
                                              <a:effectLst/>
                                              <a:latin typeface="Cambria Math" charset="0"/>
                                            </a:rPr>
                                            <m:t>2</m:t>
                                          </m:r>
                                        </m:sup>
                                      </m:sSup>
                                    </m:e>
                                  </m:nary>
                                </m:e>
                              </m:nary>
                            </m:num>
                            <m:den>
                              <m:sSub>
                                <m:sSubPr>
                                  <m:ctrlPr>
                                    <a:rPr lang="en-US" sz="2400" i="1" smtClean="0">
                                      <a:effectLst/>
                                      <a:latin typeface="Cambria Math" panose="02040503050406030204" pitchFamily="18" charset="0"/>
                                    </a:rPr>
                                  </m:ctrlPr>
                                </m:sSubPr>
                                <m:e>
                                  <m:r>
                                    <a:rPr lang="en-US" sz="2400" b="0" i="1" smtClean="0">
                                      <a:effectLst/>
                                      <a:latin typeface="Cambria Math" charset="0"/>
                                    </a:rPr>
                                    <m:t>𝑑𝑓</m:t>
                                  </m:r>
                                </m:e>
                                <m:sub>
                                  <m:r>
                                    <a:rPr lang="en-US" sz="2400" b="0" i="1" smtClean="0">
                                      <a:effectLst/>
                                      <a:latin typeface="Cambria Math" charset="0"/>
                                    </a:rPr>
                                    <m:t>𝑠𝑠𝑤</m:t>
                                  </m:r>
                                </m:sub>
                              </m:sSub>
                            </m:den>
                          </m:f>
                        </m:den>
                      </m:f>
                    </m:oMath>
                  </m:oMathPara>
                </a14:m>
                <a:endParaRPr lang="en-US" sz="2400" dirty="0">
                  <a:effectLst/>
                  <a:latin typeface="Calibri"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0168" y="4549823"/>
                <a:ext cx="5071533" cy="1795876"/>
              </a:xfrm>
              <a:prstGeom prst="rect">
                <a:avLst/>
              </a:prstGeom>
              <a:blipFill rotWithShape="0">
                <a:blip r:embed="rId2"/>
                <a:stretch>
                  <a:fillRect/>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1884605104"/>
              </p:ext>
            </p:extLst>
          </p:nvPr>
        </p:nvGraphicFramePr>
        <p:xfrm>
          <a:off x="622301" y="1142733"/>
          <a:ext cx="1093153" cy="1854200"/>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20000"/>
                    </a:ext>
                  </a:extLst>
                </a:gridCol>
                <a:gridCol w="363855">
                  <a:extLst>
                    <a:ext uri="{9D8B030D-6E8A-4147-A177-3AD203B41FA5}">
                      <a16:colId xmlns:a16="http://schemas.microsoft.com/office/drawing/2014/main" val="20001"/>
                    </a:ext>
                  </a:extLst>
                </a:gridCol>
                <a:gridCol w="355918">
                  <a:extLst>
                    <a:ext uri="{9D8B030D-6E8A-4147-A177-3AD203B41FA5}">
                      <a16:colId xmlns:a16="http://schemas.microsoft.com/office/drawing/2014/main" val="20002"/>
                    </a:ext>
                  </a:extLst>
                </a:gridCol>
              </a:tblGrid>
              <a:tr h="370840">
                <a:tc>
                  <a:txBody>
                    <a:bodyPr/>
                    <a:lstStyle/>
                    <a:p>
                      <a:r>
                        <a:rPr lang="en-US" dirty="0">
                          <a:solidFill>
                            <a:schemeClr val="tx1"/>
                          </a:solidFill>
                        </a:rPr>
                        <a:t>A</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C</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dirty="0">
                          <a:solidFill>
                            <a:schemeClr val="tx1"/>
                          </a:solidFill>
                        </a:rPr>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dirty="0">
                          <a:solidFill>
                            <a:schemeClr val="tx1"/>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dirty="0">
                          <a:solidFill>
                            <a:schemeClr val="tx1"/>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dirty="0">
                          <a:solidFill>
                            <a:schemeClr val="tx1"/>
                          </a:solidFill>
                        </a:rPr>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8411" r="5212" b="13885"/>
          <a:stretch/>
        </p:blipFill>
        <p:spPr>
          <a:xfrm>
            <a:off x="1944510" y="1100280"/>
            <a:ext cx="4037191" cy="215065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8289" r="5587" b="14039"/>
          <a:stretch/>
        </p:blipFill>
        <p:spPr>
          <a:xfrm>
            <a:off x="7345291" y="1100280"/>
            <a:ext cx="4127499" cy="2206448"/>
          </a:xfrm>
          <a:prstGeom prst="rect">
            <a:avLst/>
          </a:prstGeom>
        </p:spPr>
      </p:pic>
      <p:sp>
        <p:nvSpPr>
          <p:cNvPr id="16" name="Rectangle 15"/>
          <p:cNvSpPr/>
          <p:nvPr/>
        </p:nvSpPr>
        <p:spPr>
          <a:xfrm>
            <a:off x="3024945" y="5447761"/>
            <a:ext cx="2677353" cy="548778"/>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39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17790</TotalTime>
  <Words>1652</Words>
  <Application>Microsoft Macintosh PowerPoint</Application>
  <PresentationFormat>Widescreen</PresentationFormat>
  <Paragraphs>296</Paragraphs>
  <Slides>44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Andale Mono</vt:lpstr>
      <vt:lpstr>Arial</vt:lpstr>
      <vt:lpstr>Calibri</vt:lpstr>
      <vt:lpstr>Calibri Light</vt:lpstr>
      <vt:lpstr>Cambria Math</vt:lpstr>
      <vt:lpstr>Office Theme</vt:lpstr>
      <vt:lpstr>ANOVA  Generalized  Linear Models</vt:lpstr>
      <vt:lpstr>PowerPoint Presentation</vt:lpstr>
      <vt:lpstr>Analysis of Variance</vt:lpstr>
      <vt:lpstr>Analysis of Variance</vt:lpstr>
      <vt:lpstr>Analysis of Variance</vt:lpstr>
      <vt:lpstr>Analysis of Variance</vt:lpstr>
      <vt:lpstr>Analysis of Variance</vt:lpstr>
      <vt:lpstr>Analysis of Variance</vt:lpstr>
      <vt:lpstr>Analysis of Variance</vt:lpstr>
      <vt:lpstr>Analysis of Variance</vt:lpstr>
      <vt:lpstr>Running ANOVA in R</vt:lpstr>
      <vt:lpstr>Running ANOVA in R</vt:lpstr>
      <vt:lpstr>Post-hoc tests</vt:lpstr>
      <vt:lpstr>Post-hoc tests</vt:lpstr>
      <vt:lpstr>Interpreting post-hoc tests</vt:lpstr>
      <vt:lpstr>Plotting this kind of data</vt:lpstr>
      <vt:lpstr>Example of code</vt:lpstr>
      <vt:lpstr>Assumptions of the ANOVA</vt:lpstr>
      <vt:lpstr>A Non-Parametric Alternative </vt:lpstr>
      <vt:lpstr>A Non-Parametric post-hoc </vt:lpstr>
      <vt:lpstr>ANOVA Summary </vt:lpstr>
      <vt:lpstr>ANOVA Practice Problems </vt:lpstr>
      <vt:lpstr>Hypothesis testing has limits</vt:lpstr>
      <vt:lpstr>The Plan</vt:lpstr>
      <vt:lpstr>Regression in R</vt:lpstr>
      <vt:lpstr>Example of regression</vt:lpstr>
      <vt:lpstr>Example of regression</vt:lpstr>
      <vt:lpstr>Example of regression</vt:lpstr>
      <vt:lpstr>Multiple vs Adjusted R-squared</vt:lpstr>
      <vt:lpstr>Linear regression uses</vt:lpstr>
      <vt:lpstr>What are Residuals </vt:lpstr>
      <vt:lpstr>What are Residuals </vt:lpstr>
      <vt:lpstr>Making that plot</vt:lpstr>
      <vt:lpstr>Strong Inference for Observational Studies </vt:lpstr>
      <vt:lpstr>Example</vt:lpstr>
      <vt:lpstr>Assumptions of Linear Regression </vt:lpstr>
      <vt:lpstr>Common Problems</vt:lpstr>
      <vt:lpstr>Outliers</vt:lpstr>
      <vt:lpstr>Moving past simple models</vt:lpstr>
      <vt:lpstr>GLM and LM function in R</vt:lpstr>
      <vt:lpstr>R versus the math implied</vt:lpstr>
      <vt:lpstr>R versus the math oak example</vt:lpstr>
      <vt:lpstr>When the response variable isn’t normal</vt:lpstr>
      <vt:lpstr>Other kinds of regression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Probability and Bayes Theorem Biology 683  Lecture 3   Heath Blackmon</dc:title>
  <dc:creator>Heath Blackmon</dc:creator>
  <cp:lastModifiedBy>Blackmon, Heath L</cp:lastModifiedBy>
  <cp:revision>136</cp:revision>
  <cp:lastPrinted>2019-02-15T17:09:11Z</cp:lastPrinted>
  <dcterms:created xsi:type="dcterms:W3CDTF">2018-01-03T17:15:04Z</dcterms:created>
  <dcterms:modified xsi:type="dcterms:W3CDTF">2025-10-22T14:29:58Z</dcterms:modified>
</cp:coreProperties>
</file>