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4" r:id="rId17"/>
    <p:sldId id="269" r:id="rId18"/>
    <p:sldId id="285" r:id="rId19"/>
    <p:sldId id="270" r:id="rId20"/>
    <p:sldId id="290" r:id="rId21"/>
    <p:sldId id="272" r:id="rId22"/>
    <p:sldId id="273" r:id="rId23"/>
    <p:sldId id="271" r:id="rId24"/>
    <p:sldId id="274" r:id="rId25"/>
    <p:sldId id="286" r:id="rId26"/>
    <p:sldId id="275" r:id="rId27"/>
    <p:sldId id="276" r:id="rId28"/>
    <p:sldId id="287" r:id="rId29"/>
    <p:sldId id="277" r:id="rId30"/>
    <p:sldId id="278" r:id="rId31"/>
    <p:sldId id="279" r:id="rId32"/>
    <p:sldId id="280" r:id="rId33"/>
    <p:sldId id="281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26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7"/>
    <p:restoredTop sz="96405"/>
  </p:normalViewPr>
  <p:slideViewPr>
    <p:cSldViewPr snapToGrid="0">
      <p:cViewPr varScale="1">
        <p:scale>
          <a:sx n="96" d="100"/>
          <a:sy n="96" d="100"/>
        </p:scale>
        <p:origin x="19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CE14-28F8-5F50-E0AE-82A350FDB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036C4-E857-CFED-A900-9DB014BF1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9D577-0E03-68D2-15D5-70922DD4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6C491-6B80-2648-225F-862D1970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CEB9C-E5E7-4764-F80C-6419EC5D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0C58-4588-D8CC-EE1E-0B34B226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A2027-590A-4C6E-806B-16D627B5A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A4C23-CCA0-B009-280D-1D005CC8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F280-35F4-B016-4EA1-EC5AAC26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96983-1ABE-FDE9-1602-8642312D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3402E-2B16-3C05-A0BA-7EF0D9DDE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C9111-C841-0581-73C5-75534150A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0FF99-9CF0-46E4-8C5D-E0CC40C1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59C0F-CE66-4A85-F32C-D1BE0676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7DC6-A4F3-467F-413A-CDDE4EBF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7E12-5E40-B327-E2DA-C5211E0B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00BF7-0953-8E24-5DDE-A2D96023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AEDA4-A86D-C31F-6628-DD5DC615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28D6C-26A6-744E-4BC5-8CF9507A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E56EC-DB85-AB6B-5624-AD0D8820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B00D-B055-E00D-5E93-1CE39B87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8BE2B-E6D8-641E-BB3E-8B173B20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4FC3-9F30-A035-D01E-67735B66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88E95-1633-22F0-13EF-85E7858A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36E02-80C2-4814-4D57-7BFD08DC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3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40F9-0933-127C-ADF2-F3AA67A6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AB51-ABE7-56B8-AB6D-0989BA23B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702A5-17C6-4436-A8F6-5EBD7D7BE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1B746-1C14-8CE6-A327-9C780863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CAF2-7DE5-494F-71FC-0AC8CA61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6C09B-0BBD-2D9F-6834-F82D38AF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E2C6-57CF-9359-0BA1-3DDB102B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B8F78-7124-D433-5263-4EF7373D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FFC02-1300-023A-11AA-289588A6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152BF-66DC-A4DD-16B6-010A99C99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B2E68-DC3D-A5E4-50C3-327498A9B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D7786-76C2-BED1-47A2-AB1EB575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3DB5D3-1485-0962-5669-DD64770E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A9AC4-0E09-D149-5E6A-1622F826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148D-095D-E018-48B0-238C9A76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ADC0A-B2A3-8B0C-871C-9062D34B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6016E-2106-3E6B-A1DC-0E42FC29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F8393-8219-10D2-632A-6A18457A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1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81837-EDB6-F5D4-FD28-E0F03163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7EE74-FEBA-9D0C-1A8A-59C098A3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6682C-8E4E-5E06-F547-55A2708A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8B0A-92BA-07DB-A509-B68DF8B6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060AA-BCE7-DABB-4321-5541663F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85C0E-5320-A51C-8CB0-3CF007428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2F76A-6668-36B6-96D8-6195DD30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D553B-010F-C055-FBB5-E08B19F0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588A-B27D-0CF3-5B5C-5EDB2E9B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BDBB-A863-CA5B-67FA-E46EE3D6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6EF02-30B7-CC81-934E-E001A3D8E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09F80-966A-842E-200F-7D67630A7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3787F-E007-9436-7453-D2FF1698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D82A0-F8DF-23C0-DD1F-63F9BC01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D0195-F8AE-C992-C787-FD5FBCC8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4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462F8-B6FC-FC42-65A3-2C007013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12B03-EE7C-E5D0-AE7C-B1E661A1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9BE4F-7E8F-E7F9-2763-0CE60902C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ECDF-0900-DF46-B563-D51C5E79DE7D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7E6DA-0F0E-4C1E-DAED-4F26FF193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BA6B4-9A6E-3C17-CBB6-7596DCFD7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C058-84EC-6A49-A0E6-AE0475B7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7523-86BD-DA66-5D9B-F8148803D9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Phylogenetics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0E4C9-37D9-2DEE-9757-669CE1A55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Heath Blackmon</a:t>
            </a:r>
          </a:p>
          <a:p>
            <a:r>
              <a:rPr lang="en-US" dirty="0"/>
              <a:t>19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22645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DE4737-722C-B00C-F962-99140D39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756" y="1590867"/>
            <a:ext cx="5655117" cy="4323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Why infer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F6820-63B7-7492-2C3A-F74516DA4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1" y="982233"/>
            <a:ext cx="4788133" cy="53304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4A372C-C45F-0B9B-CF4A-B59FF3019D25}"/>
              </a:ext>
            </a:extLst>
          </p:cNvPr>
          <p:cNvSpPr/>
          <p:nvPr/>
        </p:nvSpPr>
        <p:spPr>
          <a:xfrm>
            <a:off x="4346532" y="982233"/>
            <a:ext cx="713983" cy="2537581"/>
          </a:xfrm>
          <a:prstGeom prst="rect">
            <a:avLst/>
          </a:prstGeom>
          <a:solidFill>
            <a:srgbClr val="4472C4">
              <a:alpha val="2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FB3-B198-636C-039A-091C448DDE5A}"/>
              </a:ext>
            </a:extLst>
          </p:cNvPr>
          <p:cNvSpPr/>
          <p:nvPr/>
        </p:nvSpPr>
        <p:spPr>
          <a:xfrm>
            <a:off x="4346532" y="3519814"/>
            <a:ext cx="713983" cy="2537581"/>
          </a:xfrm>
          <a:prstGeom prst="rect">
            <a:avLst/>
          </a:prstGeom>
          <a:solidFill>
            <a:srgbClr val="FF260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Why infer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FF0F5-8CBF-D13C-B15E-60A7F1AA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2" y="1888004"/>
            <a:ext cx="7772400" cy="3081992"/>
          </a:xfrm>
          <a:prstGeom prst="rect">
            <a:avLst/>
          </a:prstGeom>
        </p:spPr>
      </p:pic>
      <p:pic>
        <p:nvPicPr>
          <p:cNvPr id="3074" name="Picture 2" descr="Inferring phylogenies : Felsenstein, Joseph : Free Download, Borrow, and  Streaming : Internet Archive">
            <a:extLst>
              <a:ext uri="{FF2B5EF4-FFF2-40B4-BE49-F238E27FC236}">
                <a16:creationId xmlns:a16="http://schemas.microsoft.com/office/drawing/2014/main" id="{562439C7-1A2E-69D7-2DEA-66C82F7A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90" y="1484942"/>
            <a:ext cx="3291475" cy="44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4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Data to infer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632712-7E25-0D0C-01C0-C11E3F53E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34018"/>
              </p:ext>
            </p:extLst>
          </p:nvPr>
        </p:nvGraphicFramePr>
        <p:xfrm>
          <a:off x="6346521" y="2636149"/>
          <a:ext cx="370770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72">
                  <a:extLst>
                    <a:ext uri="{9D8B030D-6E8A-4147-A177-3AD203B41FA5}">
                      <a16:colId xmlns:a16="http://schemas.microsoft.com/office/drawing/2014/main" val="4107311280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215571932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1928663587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3266462112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84329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2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1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328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4C8651-C1B7-5E92-F591-CC23DFF183EE}"/>
              </a:ext>
            </a:extLst>
          </p:cNvPr>
          <p:cNvSpPr txBox="1"/>
          <p:nvPr/>
        </p:nvSpPr>
        <p:spPr>
          <a:xfrm>
            <a:off x="3653190" y="2637161"/>
            <a:ext cx="25919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SPECIES 1</a:t>
            </a:r>
          </a:p>
          <a:p>
            <a:r>
              <a:rPr lang="en-US" sz="4800" dirty="0"/>
              <a:t>SPECIES 2</a:t>
            </a:r>
          </a:p>
          <a:p>
            <a:r>
              <a:rPr lang="en-US" sz="4800" dirty="0"/>
              <a:t>SPECIES 3</a:t>
            </a:r>
          </a:p>
          <a:p>
            <a:r>
              <a:rPr lang="en-US" sz="4800" dirty="0"/>
              <a:t>SPECIES 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2135B8-3430-DA5F-6F43-4D69948E89D9}"/>
              </a:ext>
            </a:extLst>
          </p:cNvPr>
          <p:cNvGrpSpPr/>
          <p:nvPr/>
        </p:nvGrpSpPr>
        <p:grpSpPr>
          <a:xfrm>
            <a:off x="6245118" y="801666"/>
            <a:ext cx="3550235" cy="1834483"/>
            <a:chOff x="6245118" y="801666"/>
            <a:chExt cx="3550235" cy="183448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5C1685-1893-2477-A18B-8393D31CC21D}"/>
                </a:ext>
              </a:extLst>
            </p:cNvPr>
            <p:cNvSpPr txBox="1"/>
            <p:nvPr/>
          </p:nvSpPr>
          <p:spPr>
            <a:xfrm>
              <a:off x="6245118" y="801666"/>
              <a:ext cx="1615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information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498D86-579A-11C2-8E9F-F67676680AEA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6613742" y="1170998"/>
              <a:ext cx="439290" cy="14651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90884D3-3861-320B-4EBE-4D63DCDEF9E0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7053032" y="1170998"/>
              <a:ext cx="111856" cy="14651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E4F3964-1099-6D6F-6CDF-17806E067D7A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7053032" y="1170998"/>
              <a:ext cx="1627505" cy="14651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5B9C38B-DC2B-AA6D-F555-9024C40BD102}"/>
                </a:ext>
              </a:extLst>
            </p:cNvPr>
            <p:cNvCxnSpPr>
              <a:cxnSpLocks/>
              <a:stCxn id="4" idx="2"/>
              <a:endCxn id="2" idx="0"/>
            </p:cNvCxnSpPr>
            <p:nvPr/>
          </p:nvCxnSpPr>
          <p:spPr>
            <a:xfrm>
              <a:off x="7053032" y="1170998"/>
              <a:ext cx="1147341" cy="14651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AB6F7AA-6196-FC76-987A-226F1FCD5E6B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7053032" y="1170998"/>
              <a:ext cx="2742321" cy="14651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69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Data to infer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632712-7E25-0D0C-01C0-C11E3F53EB6E}"/>
              </a:ext>
            </a:extLst>
          </p:cNvPr>
          <p:cNvGraphicFramePr>
            <a:graphicFrameLocks noGrp="1"/>
          </p:cNvGraphicFramePr>
          <p:nvPr/>
        </p:nvGraphicFramePr>
        <p:xfrm>
          <a:off x="6346521" y="2636149"/>
          <a:ext cx="370770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72">
                  <a:extLst>
                    <a:ext uri="{9D8B030D-6E8A-4147-A177-3AD203B41FA5}">
                      <a16:colId xmlns:a16="http://schemas.microsoft.com/office/drawing/2014/main" val="4107311280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215571932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1928663587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3266462112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84329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2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1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328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4C8651-C1B7-5E92-F591-CC23DFF183EE}"/>
              </a:ext>
            </a:extLst>
          </p:cNvPr>
          <p:cNvSpPr txBox="1"/>
          <p:nvPr/>
        </p:nvSpPr>
        <p:spPr>
          <a:xfrm>
            <a:off x="3653190" y="2637161"/>
            <a:ext cx="25919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SPECIES 1</a:t>
            </a:r>
          </a:p>
          <a:p>
            <a:r>
              <a:rPr lang="en-US" sz="4800" dirty="0"/>
              <a:t>SPECIES 2</a:t>
            </a:r>
          </a:p>
          <a:p>
            <a:r>
              <a:rPr lang="en-US" sz="4800" dirty="0"/>
              <a:t>SPECIES 3</a:t>
            </a:r>
          </a:p>
          <a:p>
            <a:r>
              <a:rPr lang="en-US" sz="4800" dirty="0"/>
              <a:t>SPECIES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C1685-1893-2477-A18B-8393D31CC21D}"/>
              </a:ext>
            </a:extLst>
          </p:cNvPr>
          <p:cNvSpPr txBox="1"/>
          <p:nvPr/>
        </p:nvSpPr>
        <p:spPr>
          <a:xfrm>
            <a:off x="6096000" y="804519"/>
            <a:ext cx="264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 us to cluster species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498D86-579A-11C2-8E9F-F67676680AE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7416939" y="1173851"/>
            <a:ext cx="261516" cy="1462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9ACBC6-194E-3799-FA8A-DDCC33D031CC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7416939" y="1173851"/>
            <a:ext cx="1839795" cy="1462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0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Data to infer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632712-7E25-0D0C-01C0-C11E3F53E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15414"/>
              </p:ext>
            </p:extLst>
          </p:nvPr>
        </p:nvGraphicFramePr>
        <p:xfrm>
          <a:off x="9828757" y="2009847"/>
          <a:ext cx="105934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72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2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1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328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4C8651-C1B7-5E92-F591-CC23DFF183EE}"/>
              </a:ext>
            </a:extLst>
          </p:cNvPr>
          <p:cNvSpPr txBox="1"/>
          <p:nvPr/>
        </p:nvSpPr>
        <p:spPr>
          <a:xfrm>
            <a:off x="7135426" y="2010859"/>
            <a:ext cx="25919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SPECIES 1</a:t>
            </a:r>
          </a:p>
          <a:p>
            <a:r>
              <a:rPr lang="en-US" sz="4800" dirty="0"/>
              <a:t>SPECIES 2</a:t>
            </a:r>
          </a:p>
          <a:p>
            <a:r>
              <a:rPr lang="en-US" sz="4800" dirty="0"/>
              <a:t>SPECIES 3</a:t>
            </a:r>
          </a:p>
          <a:p>
            <a:r>
              <a:rPr lang="en-US" sz="4800" dirty="0"/>
              <a:t>SPECIES 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14A10D-81E6-270F-9D26-300D83134ED8}"/>
              </a:ext>
            </a:extLst>
          </p:cNvPr>
          <p:cNvCxnSpPr/>
          <p:nvPr/>
        </p:nvCxnSpPr>
        <p:spPr>
          <a:xfrm flipH="1">
            <a:off x="6096000" y="2404997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39D5BD-6C26-2043-8F1A-9416AD43C3CC}"/>
              </a:ext>
            </a:extLst>
          </p:cNvPr>
          <p:cNvCxnSpPr/>
          <p:nvPr/>
        </p:nvCxnSpPr>
        <p:spPr>
          <a:xfrm flipH="1">
            <a:off x="6096000" y="3171172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23349A-B4B8-330A-CC96-C59681A45AB9}"/>
              </a:ext>
            </a:extLst>
          </p:cNvPr>
          <p:cNvCxnSpPr/>
          <p:nvPr/>
        </p:nvCxnSpPr>
        <p:spPr>
          <a:xfrm flipH="1">
            <a:off x="6096000" y="3912296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6ADB4C-0290-8A65-544D-8413C1CDF7B2}"/>
              </a:ext>
            </a:extLst>
          </p:cNvPr>
          <p:cNvCxnSpPr/>
          <p:nvPr/>
        </p:nvCxnSpPr>
        <p:spPr>
          <a:xfrm flipH="1">
            <a:off x="6096000" y="4665945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C82D8E-DAD9-6DA5-8FC5-81666B5BA4D3}"/>
              </a:ext>
            </a:extLst>
          </p:cNvPr>
          <p:cNvCxnSpPr/>
          <p:nvPr/>
        </p:nvCxnSpPr>
        <p:spPr>
          <a:xfrm>
            <a:off x="6096000" y="2404997"/>
            <a:ext cx="0" cy="766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443329-D45D-1D5D-DC6B-E38E7D04F735}"/>
              </a:ext>
            </a:extLst>
          </p:cNvPr>
          <p:cNvCxnSpPr/>
          <p:nvPr/>
        </p:nvCxnSpPr>
        <p:spPr>
          <a:xfrm>
            <a:off x="6108526" y="3912296"/>
            <a:ext cx="0" cy="766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37586C-85F1-31D9-02AC-F58C75247AC0}"/>
              </a:ext>
            </a:extLst>
          </p:cNvPr>
          <p:cNvGrpSpPr/>
          <p:nvPr/>
        </p:nvGrpSpPr>
        <p:grpSpPr>
          <a:xfrm>
            <a:off x="5290159" y="2807918"/>
            <a:ext cx="805841" cy="1551135"/>
            <a:chOff x="5290159" y="2807918"/>
            <a:chExt cx="805841" cy="7661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B6CDA56-E8A5-B9EC-DB96-71B1FDBAE3CA}"/>
                </a:ext>
              </a:extLst>
            </p:cNvPr>
            <p:cNvCxnSpPr/>
            <p:nvPr/>
          </p:nvCxnSpPr>
          <p:spPr>
            <a:xfrm flipH="1">
              <a:off x="5290159" y="2807918"/>
              <a:ext cx="8058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5AB108-7E05-ECED-D869-2BA6E26E5DC0}"/>
                </a:ext>
              </a:extLst>
            </p:cNvPr>
            <p:cNvCxnSpPr/>
            <p:nvPr/>
          </p:nvCxnSpPr>
          <p:spPr>
            <a:xfrm flipH="1">
              <a:off x="5290159" y="3574093"/>
              <a:ext cx="8058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53D742-1F4B-FFA0-4090-F464822BC482}"/>
                </a:ext>
              </a:extLst>
            </p:cNvPr>
            <p:cNvCxnSpPr/>
            <p:nvPr/>
          </p:nvCxnSpPr>
          <p:spPr>
            <a:xfrm>
              <a:off x="5290159" y="2807918"/>
              <a:ext cx="0" cy="766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1DED4DC5-9278-462D-06AC-6EA9AF7D469A}"/>
              </a:ext>
            </a:extLst>
          </p:cNvPr>
          <p:cNvSpPr/>
          <p:nvPr/>
        </p:nvSpPr>
        <p:spPr>
          <a:xfrm>
            <a:off x="5561556" y="2705622"/>
            <a:ext cx="212943" cy="2129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C2C261-954C-91DF-F334-D1A22C04B89F}"/>
              </a:ext>
            </a:extLst>
          </p:cNvPr>
          <p:cNvSpPr/>
          <p:nvPr/>
        </p:nvSpPr>
        <p:spPr>
          <a:xfrm>
            <a:off x="5561556" y="4252581"/>
            <a:ext cx="212943" cy="2129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A52FFD7-8DD2-1B7C-9DA4-303B949E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87836"/>
              </p:ext>
            </p:extLst>
          </p:nvPr>
        </p:nvGraphicFramePr>
        <p:xfrm>
          <a:off x="3257961" y="3150296"/>
          <a:ext cx="105934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72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B047A6F-F678-D056-D5D7-5335520B0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98898"/>
              </p:ext>
            </p:extLst>
          </p:nvPr>
        </p:nvGraphicFramePr>
        <p:xfrm>
          <a:off x="5265109" y="1701569"/>
          <a:ext cx="8058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18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402918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8E59344-1D41-61CF-FF7D-A355C1733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81088"/>
              </p:ext>
            </p:extLst>
          </p:nvPr>
        </p:nvGraphicFramePr>
        <p:xfrm>
          <a:off x="5229981" y="4912280"/>
          <a:ext cx="8058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18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402918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B1C8C1-B0D8-49C9-B2DF-245B6EA62081}"/>
              </a:ext>
            </a:extLst>
          </p:cNvPr>
          <p:cNvCxnSpPr/>
          <p:nvPr/>
        </p:nvCxnSpPr>
        <p:spPr>
          <a:xfrm flipH="1">
            <a:off x="4484318" y="3551129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Data to infer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632712-7E25-0D0C-01C0-C11E3F53E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000585"/>
              </p:ext>
            </p:extLst>
          </p:nvPr>
        </p:nvGraphicFramePr>
        <p:xfrm>
          <a:off x="9828757" y="2009847"/>
          <a:ext cx="105934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72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2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1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328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4C8651-C1B7-5E92-F591-CC23DFF183EE}"/>
              </a:ext>
            </a:extLst>
          </p:cNvPr>
          <p:cNvSpPr txBox="1"/>
          <p:nvPr/>
        </p:nvSpPr>
        <p:spPr>
          <a:xfrm>
            <a:off x="7135426" y="2010859"/>
            <a:ext cx="25919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SPECIES 1</a:t>
            </a:r>
          </a:p>
          <a:p>
            <a:r>
              <a:rPr lang="en-US" sz="4800" dirty="0"/>
              <a:t>SPECIES 3</a:t>
            </a:r>
          </a:p>
          <a:p>
            <a:r>
              <a:rPr lang="en-US" sz="4800" dirty="0"/>
              <a:t>SPECIES 2</a:t>
            </a:r>
          </a:p>
          <a:p>
            <a:r>
              <a:rPr lang="en-US" sz="4800" dirty="0"/>
              <a:t>SPECIES 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14A10D-81E6-270F-9D26-300D83134ED8}"/>
              </a:ext>
            </a:extLst>
          </p:cNvPr>
          <p:cNvCxnSpPr/>
          <p:nvPr/>
        </p:nvCxnSpPr>
        <p:spPr>
          <a:xfrm flipH="1" flipV="1">
            <a:off x="4616500" y="3539531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CA7262-895F-582C-3E46-6C8BF6D94243}"/>
              </a:ext>
            </a:extLst>
          </p:cNvPr>
          <p:cNvCxnSpPr/>
          <p:nvPr/>
        </p:nvCxnSpPr>
        <p:spPr>
          <a:xfrm flipH="1">
            <a:off x="6228182" y="2342367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F4F786-14F1-FAF5-2735-DF579B1AEF77}"/>
              </a:ext>
            </a:extLst>
          </p:cNvPr>
          <p:cNvCxnSpPr/>
          <p:nvPr/>
        </p:nvCxnSpPr>
        <p:spPr>
          <a:xfrm flipH="1">
            <a:off x="6228182" y="3108542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3AD2DF-BBBF-86D5-93EF-F0768BB8BB38}"/>
              </a:ext>
            </a:extLst>
          </p:cNvPr>
          <p:cNvCxnSpPr/>
          <p:nvPr/>
        </p:nvCxnSpPr>
        <p:spPr>
          <a:xfrm flipH="1">
            <a:off x="6228182" y="3849666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E4645F-1C7B-E2E2-0E43-81404CE66793}"/>
              </a:ext>
            </a:extLst>
          </p:cNvPr>
          <p:cNvCxnSpPr/>
          <p:nvPr/>
        </p:nvCxnSpPr>
        <p:spPr>
          <a:xfrm flipH="1">
            <a:off x="6228182" y="4603315"/>
            <a:ext cx="8058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032A03-3E4B-30F3-6171-A94008320840}"/>
              </a:ext>
            </a:extLst>
          </p:cNvPr>
          <p:cNvCxnSpPr/>
          <p:nvPr/>
        </p:nvCxnSpPr>
        <p:spPr>
          <a:xfrm>
            <a:off x="6228182" y="2342367"/>
            <a:ext cx="0" cy="766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7169F8-A8D8-35D6-EECB-897F75AFAD68}"/>
              </a:ext>
            </a:extLst>
          </p:cNvPr>
          <p:cNvCxnSpPr/>
          <p:nvPr/>
        </p:nvCxnSpPr>
        <p:spPr>
          <a:xfrm>
            <a:off x="6240708" y="3849666"/>
            <a:ext cx="0" cy="766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029DCB-8106-05F0-CEAA-D81D6070BFD4}"/>
              </a:ext>
            </a:extLst>
          </p:cNvPr>
          <p:cNvGrpSpPr/>
          <p:nvPr/>
        </p:nvGrpSpPr>
        <p:grpSpPr>
          <a:xfrm>
            <a:off x="5422341" y="2745288"/>
            <a:ext cx="805841" cy="1551135"/>
            <a:chOff x="5290159" y="2807918"/>
            <a:chExt cx="805841" cy="7661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8F79D3A-5EF6-210F-A602-1F50E8D55F0A}"/>
                </a:ext>
              </a:extLst>
            </p:cNvPr>
            <p:cNvCxnSpPr/>
            <p:nvPr/>
          </p:nvCxnSpPr>
          <p:spPr>
            <a:xfrm flipH="1">
              <a:off x="5290159" y="2807918"/>
              <a:ext cx="8058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5BF27E0-4832-E62F-0151-F72379A70722}"/>
                </a:ext>
              </a:extLst>
            </p:cNvPr>
            <p:cNvCxnSpPr/>
            <p:nvPr/>
          </p:nvCxnSpPr>
          <p:spPr>
            <a:xfrm flipH="1">
              <a:off x="5290159" y="3574093"/>
              <a:ext cx="8058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36FF10B-E5C9-2C6D-7A6C-2410EF90013B}"/>
                </a:ext>
              </a:extLst>
            </p:cNvPr>
            <p:cNvCxnSpPr/>
            <p:nvPr/>
          </p:nvCxnSpPr>
          <p:spPr>
            <a:xfrm>
              <a:off x="5290159" y="2807918"/>
              <a:ext cx="0" cy="766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52AA2EB-57D3-8EAC-0FE7-7AE6E94B0E2F}"/>
              </a:ext>
            </a:extLst>
          </p:cNvPr>
          <p:cNvSpPr/>
          <p:nvPr/>
        </p:nvSpPr>
        <p:spPr>
          <a:xfrm>
            <a:off x="6714609" y="2235895"/>
            <a:ext cx="212943" cy="2129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EF80E0-9938-EA40-B993-3288F7DFA8B3}"/>
              </a:ext>
            </a:extLst>
          </p:cNvPr>
          <p:cNvSpPr/>
          <p:nvPr/>
        </p:nvSpPr>
        <p:spPr>
          <a:xfrm>
            <a:off x="6712075" y="2996432"/>
            <a:ext cx="212943" cy="2129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1062ABA4-5D4E-65D9-510E-4ABE0E243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23973"/>
              </p:ext>
            </p:extLst>
          </p:nvPr>
        </p:nvGraphicFramePr>
        <p:xfrm>
          <a:off x="3455753" y="3152847"/>
          <a:ext cx="105934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72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529672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E63A501C-94F0-B123-7D73-2A5867672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68406"/>
              </p:ext>
            </p:extLst>
          </p:nvPr>
        </p:nvGraphicFramePr>
        <p:xfrm>
          <a:off x="6537464" y="1806880"/>
          <a:ext cx="59796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81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298981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2694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796731DC-7245-FD09-F6DF-14921733F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97507"/>
              </p:ext>
            </p:extLst>
          </p:nvPr>
        </p:nvGraphicFramePr>
        <p:xfrm>
          <a:off x="5179133" y="2150047"/>
          <a:ext cx="80583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18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402918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94726F8B-2F1B-B08E-6358-7455A54F2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9714"/>
              </p:ext>
            </p:extLst>
          </p:nvPr>
        </p:nvGraphicFramePr>
        <p:xfrm>
          <a:off x="6537870" y="2560530"/>
          <a:ext cx="59796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81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298981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2694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  <p:sp>
        <p:nvSpPr>
          <p:cNvPr id="49" name="Oval 48">
            <a:extLst>
              <a:ext uri="{FF2B5EF4-FFF2-40B4-BE49-F238E27FC236}">
                <a16:creationId xmlns:a16="http://schemas.microsoft.com/office/drawing/2014/main" id="{1B5FEEC3-1DFB-926E-FA2F-612D9A1CE56D}"/>
              </a:ext>
            </a:extLst>
          </p:cNvPr>
          <p:cNvSpPr/>
          <p:nvPr/>
        </p:nvSpPr>
        <p:spPr>
          <a:xfrm>
            <a:off x="6692088" y="3743195"/>
            <a:ext cx="212943" cy="2129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C8B225-C5BF-3CAC-11E0-94F03DE67698}"/>
              </a:ext>
            </a:extLst>
          </p:cNvPr>
          <p:cNvSpPr/>
          <p:nvPr/>
        </p:nvSpPr>
        <p:spPr>
          <a:xfrm>
            <a:off x="6689554" y="4503732"/>
            <a:ext cx="212943" cy="2129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51ED33EA-5259-382D-F1BA-F548C4D42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84680"/>
              </p:ext>
            </p:extLst>
          </p:nvPr>
        </p:nvGraphicFramePr>
        <p:xfrm>
          <a:off x="6559443" y="4029250"/>
          <a:ext cx="59796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81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298981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2694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B02C5DB-25EF-E480-6374-84DB8B15E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06287"/>
              </p:ext>
            </p:extLst>
          </p:nvPr>
        </p:nvGraphicFramePr>
        <p:xfrm>
          <a:off x="6514943" y="4821942"/>
          <a:ext cx="59796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81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298981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2694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6C15EC91-ABCE-7D77-D950-AF99B2DCA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6004"/>
              </p:ext>
            </p:extLst>
          </p:nvPr>
        </p:nvGraphicFramePr>
        <p:xfrm>
          <a:off x="5179133" y="4476748"/>
          <a:ext cx="80583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18">
                  <a:extLst>
                    <a:ext uri="{9D8B030D-6E8A-4147-A177-3AD203B41FA5}">
                      <a16:colId xmlns:a16="http://schemas.microsoft.com/office/drawing/2014/main" val="3490154388"/>
                    </a:ext>
                  </a:extLst>
                </a:gridCol>
                <a:gridCol w="402918">
                  <a:extLst>
                    <a:ext uri="{9D8B030D-6E8A-4147-A177-3AD203B41FA5}">
                      <a16:colId xmlns:a16="http://schemas.microsoft.com/office/drawing/2014/main" val="59003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15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6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Data to infer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5439B-C10B-3E87-FD84-33F4A1306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17" y="2108005"/>
            <a:ext cx="5138042" cy="2641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39523-BD90-5DC3-6388-8E0055C5B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025" y="1892995"/>
            <a:ext cx="5639658" cy="3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Real alignments can be messy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9A4DCC0-0AB6-2AA4-B258-16607D5A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85" y="851770"/>
            <a:ext cx="9771961" cy="56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38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Alignments tell us a story that can span eons!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620526-2809-01DD-EABC-C35AD263A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59" t="34818" r="4074" b="8852"/>
          <a:stretch/>
        </p:blipFill>
        <p:spPr>
          <a:xfrm>
            <a:off x="8544393" y="1320661"/>
            <a:ext cx="3130654" cy="42166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122070-10C9-79E2-C06E-4112BA1DB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53" y="1883972"/>
            <a:ext cx="7315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6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Real alignments can be messy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2D17D-4EA2-862B-3AD6-CE80E09206DE}"/>
              </a:ext>
            </a:extLst>
          </p:cNvPr>
          <p:cNvSpPr txBox="1"/>
          <p:nvPr/>
        </p:nvSpPr>
        <p:spPr>
          <a:xfrm>
            <a:off x="325677" y="914400"/>
            <a:ext cx="107207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tree will only be as informative as our alignment and thus our alignments must be assessed/adjusted/</a:t>
            </a:r>
            <a:r>
              <a:rPr lang="en-US" sz="2800" dirty="0" err="1"/>
              <a:t>QCd</a:t>
            </a:r>
            <a:r>
              <a:rPr lang="en-US" sz="2800" dirty="0"/>
              <a:t> before we use them!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Alignment tool: MAFFT, T-Coffee, </a:t>
            </a:r>
            <a:r>
              <a:rPr lang="en-US" sz="2800" dirty="0" err="1"/>
              <a:t>Clustal</a:t>
            </a:r>
            <a:r>
              <a:rPr lang="en-US" sz="2800" dirty="0"/>
              <a:t>, Muscle, PRANK,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Assessment: Visually inspect alignments (MEGA, </a:t>
            </a:r>
            <a:r>
              <a:rPr lang="en-US" sz="2800" dirty="0" err="1"/>
              <a:t>Geneious</a:t>
            </a:r>
            <a:r>
              <a:rPr lang="en-US" sz="2800" dirty="0"/>
              <a:t>, </a:t>
            </a:r>
            <a:r>
              <a:rPr lang="en-US" sz="2800" dirty="0" err="1"/>
              <a:t>Jalview</a:t>
            </a:r>
            <a:r>
              <a:rPr lang="en-US" sz="2800" dirty="0"/>
              <a:t>, </a:t>
            </a:r>
            <a:r>
              <a:rPr lang="en-US" sz="2800" dirty="0" err="1"/>
              <a:t>Clustal</a:t>
            </a:r>
            <a:r>
              <a:rPr lang="en-US" sz="2800" dirty="0"/>
              <a:t> 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Algorithmically prune sites: </a:t>
            </a:r>
            <a:r>
              <a:rPr lang="en-US" sz="2800" dirty="0" err="1"/>
              <a:t>Gblocks</a:t>
            </a:r>
            <a:r>
              <a:rPr lang="en-US" sz="2800" dirty="0"/>
              <a:t>, </a:t>
            </a:r>
            <a:r>
              <a:rPr lang="en-US" sz="2800" dirty="0" err="1"/>
              <a:t>TrimAI</a:t>
            </a:r>
            <a:r>
              <a:rPr lang="en-US" sz="2800" dirty="0"/>
              <a:t>, T-Coffee + TCS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2;p3" descr="C:\Documents and Settings\Heath Blackmon\Desktop\Picture1.jpg">
            <a:extLst>
              <a:ext uri="{FF2B5EF4-FFF2-40B4-BE49-F238E27FC236}">
                <a16:creationId xmlns:a16="http://schemas.microsoft.com/office/drawing/2014/main" id="{237A881C-9EBA-A88B-5DF6-F491B4E250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6989" b="74157"/>
          <a:stretch/>
        </p:blipFill>
        <p:spPr>
          <a:xfrm>
            <a:off x="539998" y="431904"/>
            <a:ext cx="734560" cy="1099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33;p3">
            <a:extLst>
              <a:ext uri="{FF2B5EF4-FFF2-40B4-BE49-F238E27FC236}">
                <a16:creationId xmlns:a16="http://schemas.microsoft.com/office/drawing/2014/main" id="{D078F0D7-4FE7-A69D-4871-EE92DCF0C1D3}"/>
              </a:ext>
            </a:extLst>
          </p:cNvPr>
          <p:cNvGrpSpPr/>
          <p:nvPr/>
        </p:nvGrpSpPr>
        <p:grpSpPr>
          <a:xfrm>
            <a:off x="6096000" y="431904"/>
            <a:ext cx="2281960" cy="1106063"/>
            <a:chOff x="9285398" y="2458097"/>
            <a:chExt cx="2369670" cy="1148576"/>
          </a:xfrm>
        </p:grpSpPr>
        <p:pic>
          <p:nvPicPr>
            <p:cNvPr id="26" name="Google Shape;134;p3" descr="kiwi bird – Telecoms.com">
              <a:extLst>
                <a:ext uri="{FF2B5EF4-FFF2-40B4-BE49-F238E27FC236}">
                  <a16:creationId xmlns:a16="http://schemas.microsoft.com/office/drawing/2014/main" id="{DEC0092B-C057-8144-9BA0-A7ABEE8330E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9872" r="10815"/>
            <a:stretch/>
          </p:blipFill>
          <p:spPr>
            <a:xfrm>
              <a:off x="9285398" y="2614214"/>
              <a:ext cx="1382601" cy="992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5;p3" descr="Penguin Facts | Penguin Facts for Kids | DK Find Out">
              <a:extLst>
                <a:ext uri="{FF2B5EF4-FFF2-40B4-BE49-F238E27FC236}">
                  <a16:creationId xmlns:a16="http://schemas.microsoft.com/office/drawing/2014/main" id="{69FCB5AF-A1EC-167D-8949-01112DF859F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892275" y="2458097"/>
              <a:ext cx="762793" cy="11485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139;p3">
            <a:extLst>
              <a:ext uri="{FF2B5EF4-FFF2-40B4-BE49-F238E27FC236}">
                <a16:creationId xmlns:a16="http://schemas.microsoft.com/office/drawing/2014/main" id="{0837844A-906D-20BE-3202-54C12E30076F}"/>
              </a:ext>
            </a:extLst>
          </p:cNvPr>
          <p:cNvGrpSpPr/>
          <p:nvPr/>
        </p:nvGrpSpPr>
        <p:grpSpPr>
          <a:xfrm>
            <a:off x="2830829" y="431905"/>
            <a:ext cx="2415077" cy="1099191"/>
            <a:chOff x="566690" y="3698343"/>
            <a:chExt cx="2507904" cy="1141440"/>
          </a:xfrm>
        </p:grpSpPr>
        <p:pic>
          <p:nvPicPr>
            <p:cNvPr id="22" name="Google Shape;140;p3" descr="Bimini Blind Snake Care (ramphotyphlops braminus)">
              <a:extLst>
                <a:ext uri="{FF2B5EF4-FFF2-40B4-BE49-F238E27FC236}">
                  <a16:creationId xmlns:a16="http://schemas.microsoft.com/office/drawing/2014/main" id="{A68EA7A2-60DD-F4A2-0841-01A299E21DA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22783" t="16615" r="17609" b="21942"/>
            <a:stretch/>
          </p:blipFill>
          <p:spPr>
            <a:xfrm>
              <a:off x="566690" y="3943677"/>
              <a:ext cx="979092" cy="650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41;p3" descr="Morelia viridis (Green Tree Python) – Reptilianostra®">
              <a:extLst>
                <a:ext uri="{FF2B5EF4-FFF2-40B4-BE49-F238E27FC236}">
                  <a16:creationId xmlns:a16="http://schemas.microsoft.com/office/drawing/2014/main" id="{82D9BFA8-74E9-525B-73C1-A41C2313FF6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47265" y="3698343"/>
              <a:ext cx="1427329" cy="1141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148;p3">
            <a:extLst>
              <a:ext uri="{FF2B5EF4-FFF2-40B4-BE49-F238E27FC236}">
                <a16:creationId xmlns:a16="http://schemas.microsoft.com/office/drawing/2014/main" id="{536772E4-5F0A-2DC1-293B-08C46541F19E}"/>
              </a:ext>
            </a:extLst>
          </p:cNvPr>
          <p:cNvGrpSpPr/>
          <p:nvPr/>
        </p:nvGrpSpPr>
        <p:grpSpPr>
          <a:xfrm>
            <a:off x="9572402" y="514046"/>
            <a:ext cx="2449133" cy="985403"/>
            <a:chOff x="9327821" y="5405243"/>
            <a:chExt cx="2543269" cy="1023278"/>
          </a:xfrm>
        </p:grpSpPr>
        <p:pic>
          <p:nvPicPr>
            <p:cNvPr id="16" name="Google Shape;149;p3" descr="Sequoia Trees, Yosemite National Park by Mint Images/ Art Wolfe">
              <a:extLst>
                <a:ext uri="{FF2B5EF4-FFF2-40B4-BE49-F238E27FC236}">
                  <a16:creationId xmlns:a16="http://schemas.microsoft.com/office/drawing/2014/main" id="{945BB1AB-F78E-2745-D1E7-2A2938389A5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27821" y="5465381"/>
              <a:ext cx="1433934" cy="955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0;p3" descr="Eschscholzia californica - Wikipedia">
              <a:extLst>
                <a:ext uri="{FF2B5EF4-FFF2-40B4-BE49-F238E27FC236}">
                  <a16:creationId xmlns:a16="http://schemas.microsoft.com/office/drawing/2014/main" id="{E4E8328C-6722-A659-4AF5-C985EF6850B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105993" y="5405243"/>
              <a:ext cx="765097" cy="10232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Google Shape;132;p3" descr="C:\Documents and Settings\Heath Blackmon\Desktop\Picture1.jpg">
            <a:extLst>
              <a:ext uri="{FF2B5EF4-FFF2-40B4-BE49-F238E27FC236}">
                <a16:creationId xmlns:a16="http://schemas.microsoft.com/office/drawing/2014/main" id="{E09D97B5-8228-494D-35AE-4C29FC8F12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4157" r="86989" b="50000"/>
          <a:stretch/>
        </p:blipFill>
        <p:spPr>
          <a:xfrm>
            <a:off x="1274558" y="394413"/>
            <a:ext cx="734560" cy="109919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D84572D4-5C42-E8A7-66D2-1B0E5E4CBBE8}"/>
              </a:ext>
            </a:extLst>
          </p:cNvPr>
          <p:cNvSpPr/>
          <p:nvPr/>
        </p:nvSpPr>
        <p:spPr>
          <a:xfrm>
            <a:off x="926926" y="1565753"/>
            <a:ext cx="676406" cy="639177"/>
          </a:xfrm>
          <a:custGeom>
            <a:avLst/>
            <a:gdLst>
              <a:gd name="connsiteX0" fmla="*/ 0 w 676406"/>
              <a:gd name="connsiteY0" fmla="*/ 0 h 639177"/>
              <a:gd name="connsiteX1" fmla="*/ 25052 w 676406"/>
              <a:gd name="connsiteY1" fmla="*/ 100209 h 639177"/>
              <a:gd name="connsiteX2" fmla="*/ 50104 w 676406"/>
              <a:gd name="connsiteY2" fmla="*/ 137787 h 639177"/>
              <a:gd name="connsiteX3" fmla="*/ 62630 w 676406"/>
              <a:gd name="connsiteY3" fmla="*/ 175365 h 639177"/>
              <a:gd name="connsiteX4" fmla="*/ 100208 w 676406"/>
              <a:gd name="connsiteY4" fmla="*/ 200417 h 639177"/>
              <a:gd name="connsiteX5" fmla="*/ 150312 w 676406"/>
              <a:gd name="connsiteY5" fmla="*/ 313151 h 639177"/>
              <a:gd name="connsiteX6" fmla="*/ 187890 w 676406"/>
              <a:gd name="connsiteY6" fmla="*/ 338203 h 639177"/>
              <a:gd name="connsiteX7" fmla="*/ 212942 w 676406"/>
              <a:gd name="connsiteY7" fmla="*/ 375781 h 639177"/>
              <a:gd name="connsiteX8" fmla="*/ 237995 w 676406"/>
              <a:gd name="connsiteY8" fmla="*/ 400833 h 639177"/>
              <a:gd name="connsiteX9" fmla="*/ 288099 w 676406"/>
              <a:gd name="connsiteY9" fmla="*/ 475989 h 639177"/>
              <a:gd name="connsiteX10" fmla="*/ 338203 w 676406"/>
              <a:gd name="connsiteY10" fmla="*/ 538620 h 639177"/>
              <a:gd name="connsiteX11" fmla="*/ 388307 w 676406"/>
              <a:gd name="connsiteY11" fmla="*/ 563672 h 639177"/>
              <a:gd name="connsiteX12" fmla="*/ 388307 w 676406"/>
              <a:gd name="connsiteY12" fmla="*/ 563672 h 639177"/>
              <a:gd name="connsiteX13" fmla="*/ 425885 w 676406"/>
              <a:gd name="connsiteY13" fmla="*/ 538620 h 639177"/>
              <a:gd name="connsiteX14" fmla="*/ 475989 w 676406"/>
              <a:gd name="connsiteY14" fmla="*/ 475989 h 639177"/>
              <a:gd name="connsiteX15" fmla="*/ 513567 w 676406"/>
              <a:gd name="connsiteY15" fmla="*/ 450937 h 639177"/>
              <a:gd name="connsiteX16" fmla="*/ 588723 w 676406"/>
              <a:gd name="connsiteY16" fmla="*/ 388307 h 639177"/>
              <a:gd name="connsiteX17" fmla="*/ 601249 w 676406"/>
              <a:gd name="connsiteY17" fmla="*/ 350729 h 639177"/>
              <a:gd name="connsiteX18" fmla="*/ 626301 w 676406"/>
              <a:gd name="connsiteY18" fmla="*/ 313151 h 639177"/>
              <a:gd name="connsiteX19" fmla="*/ 651353 w 676406"/>
              <a:gd name="connsiteY19" fmla="*/ 237995 h 639177"/>
              <a:gd name="connsiteX20" fmla="*/ 663879 w 676406"/>
              <a:gd name="connsiteY20" fmla="*/ 200417 h 639177"/>
              <a:gd name="connsiteX21" fmla="*/ 676406 w 676406"/>
              <a:gd name="connsiteY21" fmla="*/ 12526 h 63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6406" h="639177">
                <a:moveTo>
                  <a:pt x="0" y="0"/>
                </a:moveTo>
                <a:cubicBezTo>
                  <a:pt x="4764" y="23822"/>
                  <a:pt x="12213" y="74530"/>
                  <a:pt x="25052" y="100209"/>
                </a:cubicBezTo>
                <a:cubicBezTo>
                  <a:pt x="31785" y="113674"/>
                  <a:pt x="43371" y="124322"/>
                  <a:pt x="50104" y="137787"/>
                </a:cubicBezTo>
                <a:cubicBezTo>
                  <a:pt x="56009" y="149597"/>
                  <a:pt x="54382" y="165055"/>
                  <a:pt x="62630" y="175365"/>
                </a:cubicBezTo>
                <a:cubicBezTo>
                  <a:pt x="72034" y="187120"/>
                  <a:pt x="87682" y="192066"/>
                  <a:pt x="100208" y="200417"/>
                </a:cubicBezTo>
                <a:cubicBezTo>
                  <a:pt x="112611" y="237626"/>
                  <a:pt x="120537" y="283376"/>
                  <a:pt x="150312" y="313151"/>
                </a:cubicBezTo>
                <a:cubicBezTo>
                  <a:pt x="160957" y="323796"/>
                  <a:pt x="175364" y="329852"/>
                  <a:pt x="187890" y="338203"/>
                </a:cubicBezTo>
                <a:cubicBezTo>
                  <a:pt x="196241" y="350729"/>
                  <a:pt x="203537" y="364026"/>
                  <a:pt x="212942" y="375781"/>
                </a:cubicBezTo>
                <a:cubicBezTo>
                  <a:pt x="220320" y="385003"/>
                  <a:pt x="230909" y="391385"/>
                  <a:pt x="237995" y="400833"/>
                </a:cubicBezTo>
                <a:cubicBezTo>
                  <a:pt x="256060" y="424920"/>
                  <a:pt x="266809" y="454698"/>
                  <a:pt x="288099" y="475989"/>
                </a:cubicBezTo>
                <a:cubicBezTo>
                  <a:pt x="323796" y="511687"/>
                  <a:pt x="306600" y="491216"/>
                  <a:pt x="338203" y="538620"/>
                </a:cubicBezTo>
                <a:cubicBezTo>
                  <a:pt x="369660" y="664447"/>
                  <a:pt x="352367" y="671492"/>
                  <a:pt x="388307" y="563672"/>
                </a:cubicBezTo>
                <a:lnTo>
                  <a:pt x="388307" y="563672"/>
                </a:lnTo>
                <a:lnTo>
                  <a:pt x="425885" y="538620"/>
                </a:lnTo>
                <a:cubicBezTo>
                  <a:pt x="444485" y="510720"/>
                  <a:pt x="450493" y="496386"/>
                  <a:pt x="475989" y="475989"/>
                </a:cubicBezTo>
                <a:cubicBezTo>
                  <a:pt x="487744" y="466584"/>
                  <a:pt x="502002" y="460575"/>
                  <a:pt x="513567" y="450937"/>
                </a:cubicBezTo>
                <a:cubicBezTo>
                  <a:pt x="610013" y="370565"/>
                  <a:pt x="495424" y="450506"/>
                  <a:pt x="588723" y="388307"/>
                </a:cubicBezTo>
                <a:cubicBezTo>
                  <a:pt x="592898" y="375781"/>
                  <a:pt x="595344" y="362539"/>
                  <a:pt x="601249" y="350729"/>
                </a:cubicBezTo>
                <a:cubicBezTo>
                  <a:pt x="607982" y="337264"/>
                  <a:pt x="620187" y="326908"/>
                  <a:pt x="626301" y="313151"/>
                </a:cubicBezTo>
                <a:cubicBezTo>
                  <a:pt x="637026" y="289020"/>
                  <a:pt x="643002" y="263047"/>
                  <a:pt x="651353" y="237995"/>
                </a:cubicBezTo>
                <a:lnTo>
                  <a:pt x="663879" y="200417"/>
                </a:lnTo>
                <a:cubicBezTo>
                  <a:pt x="676704" y="20887"/>
                  <a:pt x="676406" y="83656"/>
                  <a:pt x="676406" y="12526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9E40C5CF-2B43-E7C5-6649-F0A2719CA5A3}"/>
              </a:ext>
            </a:extLst>
          </p:cNvPr>
          <p:cNvSpPr/>
          <p:nvPr/>
        </p:nvSpPr>
        <p:spPr>
          <a:xfrm>
            <a:off x="3156559" y="1665861"/>
            <a:ext cx="1352811" cy="839550"/>
          </a:xfrm>
          <a:custGeom>
            <a:avLst/>
            <a:gdLst>
              <a:gd name="connsiteX0" fmla="*/ 0 w 1352811"/>
              <a:gd name="connsiteY0" fmla="*/ 12627 h 839550"/>
              <a:gd name="connsiteX1" fmla="*/ 37578 w 1352811"/>
              <a:gd name="connsiteY1" fmla="*/ 75257 h 839550"/>
              <a:gd name="connsiteX2" fmla="*/ 62630 w 1352811"/>
              <a:gd name="connsiteY2" fmla="*/ 112835 h 839550"/>
              <a:gd name="connsiteX3" fmla="*/ 100208 w 1352811"/>
              <a:gd name="connsiteY3" fmla="*/ 137887 h 839550"/>
              <a:gd name="connsiteX4" fmla="*/ 200416 w 1352811"/>
              <a:gd name="connsiteY4" fmla="*/ 250621 h 839550"/>
              <a:gd name="connsiteX5" fmla="*/ 275573 w 1352811"/>
              <a:gd name="connsiteY5" fmla="*/ 300725 h 839550"/>
              <a:gd name="connsiteX6" fmla="*/ 300625 w 1352811"/>
              <a:gd name="connsiteY6" fmla="*/ 338303 h 839550"/>
              <a:gd name="connsiteX7" fmla="*/ 388307 w 1352811"/>
              <a:gd name="connsiteY7" fmla="*/ 438512 h 839550"/>
              <a:gd name="connsiteX8" fmla="*/ 425885 w 1352811"/>
              <a:gd name="connsiteY8" fmla="*/ 551246 h 839550"/>
              <a:gd name="connsiteX9" fmla="*/ 438411 w 1352811"/>
              <a:gd name="connsiteY9" fmla="*/ 588824 h 839550"/>
              <a:gd name="connsiteX10" fmla="*/ 488515 w 1352811"/>
              <a:gd name="connsiteY10" fmla="*/ 663980 h 839550"/>
              <a:gd name="connsiteX11" fmla="*/ 551145 w 1352811"/>
              <a:gd name="connsiteY11" fmla="*/ 739136 h 839550"/>
              <a:gd name="connsiteX12" fmla="*/ 588723 w 1352811"/>
              <a:gd name="connsiteY12" fmla="*/ 764188 h 839550"/>
              <a:gd name="connsiteX13" fmla="*/ 651353 w 1352811"/>
              <a:gd name="connsiteY13" fmla="*/ 801766 h 839550"/>
              <a:gd name="connsiteX14" fmla="*/ 701457 w 1352811"/>
              <a:gd name="connsiteY14" fmla="*/ 739136 h 839550"/>
              <a:gd name="connsiteX15" fmla="*/ 814192 w 1352811"/>
              <a:gd name="connsiteY15" fmla="*/ 651454 h 839550"/>
              <a:gd name="connsiteX16" fmla="*/ 851770 w 1352811"/>
              <a:gd name="connsiteY16" fmla="*/ 626402 h 839550"/>
              <a:gd name="connsiteX17" fmla="*/ 889348 w 1352811"/>
              <a:gd name="connsiteY17" fmla="*/ 601350 h 839550"/>
              <a:gd name="connsiteX18" fmla="*/ 1014608 w 1352811"/>
              <a:gd name="connsiteY18" fmla="*/ 451038 h 839550"/>
              <a:gd name="connsiteX19" fmla="*/ 1039660 w 1352811"/>
              <a:gd name="connsiteY19" fmla="*/ 413460 h 839550"/>
              <a:gd name="connsiteX20" fmla="*/ 1052186 w 1352811"/>
              <a:gd name="connsiteY20" fmla="*/ 350829 h 839550"/>
              <a:gd name="connsiteX21" fmla="*/ 1064712 w 1352811"/>
              <a:gd name="connsiteY21" fmla="*/ 313251 h 839550"/>
              <a:gd name="connsiteX22" fmla="*/ 1077238 w 1352811"/>
              <a:gd name="connsiteY22" fmla="*/ 263147 h 839550"/>
              <a:gd name="connsiteX23" fmla="*/ 1089764 w 1352811"/>
              <a:gd name="connsiteY23" fmla="*/ 225569 h 839550"/>
              <a:gd name="connsiteX24" fmla="*/ 1164920 w 1352811"/>
              <a:gd name="connsiteY24" fmla="*/ 175465 h 839550"/>
              <a:gd name="connsiteX25" fmla="*/ 1189973 w 1352811"/>
              <a:gd name="connsiteY25" fmla="*/ 150413 h 839550"/>
              <a:gd name="connsiteX26" fmla="*/ 1227551 w 1352811"/>
              <a:gd name="connsiteY26" fmla="*/ 137887 h 839550"/>
              <a:gd name="connsiteX27" fmla="*/ 1265129 w 1352811"/>
              <a:gd name="connsiteY27" fmla="*/ 100309 h 839550"/>
              <a:gd name="connsiteX28" fmla="*/ 1327759 w 1352811"/>
              <a:gd name="connsiteY28" fmla="*/ 37679 h 839550"/>
              <a:gd name="connsiteX29" fmla="*/ 1352811 w 1352811"/>
              <a:gd name="connsiteY29" fmla="*/ 101 h 83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52811" h="839550">
                <a:moveTo>
                  <a:pt x="0" y="12627"/>
                </a:moveTo>
                <a:cubicBezTo>
                  <a:pt x="12526" y="33504"/>
                  <a:pt x="24675" y="54611"/>
                  <a:pt x="37578" y="75257"/>
                </a:cubicBezTo>
                <a:cubicBezTo>
                  <a:pt x="45557" y="88023"/>
                  <a:pt x="51985" y="102190"/>
                  <a:pt x="62630" y="112835"/>
                </a:cubicBezTo>
                <a:cubicBezTo>
                  <a:pt x="73275" y="123480"/>
                  <a:pt x="87682" y="129536"/>
                  <a:pt x="100208" y="137887"/>
                </a:cubicBezTo>
                <a:cubicBezTo>
                  <a:pt x="130329" y="183068"/>
                  <a:pt x="148936" y="216301"/>
                  <a:pt x="200416" y="250621"/>
                </a:cubicBezTo>
                <a:lnTo>
                  <a:pt x="275573" y="300725"/>
                </a:lnTo>
                <a:cubicBezTo>
                  <a:pt x="283924" y="313251"/>
                  <a:pt x="290712" y="326973"/>
                  <a:pt x="300625" y="338303"/>
                </a:cubicBezTo>
                <a:cubicBezTo>
                  <a:pt x="328314" y="369948"/>
                  <a:pt x="370122" y="397596"/>
                  <a:pt x="388307" y="438512"/>
                </a:cubicBezTo>
                <a:lnTo>
                  <a:pt x="425885" y="551246"/>
                </a:lnTo>
                <a:cubicBezTo>
                  <a:pt x="430060" y="563772"/>
                  <a:pt x="431087" y="577838"/>
                  <a:pt x="438411" y="588824"/>
                </a:cubicBezTo>
                <a:lnTo>
                  <a:pt x="488515" y="663980"/>
                </a:lnTo>
                <a:cubicBezTo>
                  <a:pt x="513148" y="700929"/>
                  <a:pt x="514978" y="708997"/>
                  <a:pt x="551145" y="739136"/>
                </a:cubicBezTo>
                <a:cubicBezTo>
                  <a:pt x="562710" y="748774"/>
                  <a:pt x="576197" y="755837"/>
                  <a:pt x="588723" y="764188"/>
                </a:cubicBezTo>
                <a:cubicBezTo>
                  <a:pt x="619377" y="856149"/>
                  <a:pt x="595102" y="858017"/>
                  <a:pt x="651353" y="801766"/>
                </a:cubicBezTo>
                <a:cubicBezTo>
                  <a:pt x="671916" y="740078"/>
                  <a:pt x="649158" y="782718"/>
                  <a:pt x="701457" y="739136"/>
                </a:cubicBezTo>
                <a:cubicBezTo>
                  <a:pt x="819194" y="641023"/>
                  <a:pt x="624242" y="778087"/>
                  <a:pt x="814192" y="651454"/>
                </a:cubicBezTo>
                <a:lnTo>
                  <a:pt x="851770" y="626402"/>
                </a:lnTo>
                <a:cubicBezTo>
                  <a:pt x="864296" y="618051"/>
                  <a:pt x="878703" y="611995"/>
                  <a:pt x="889348" y="601350"/>
                </a:cubicBezTo>
                <a:cubicBezTo>
                  <a:pt x="985794" y="504904"/>
                  <a:pt x="944852" y="555673"/>
                  <a:pt x="1014608" y="451038"/>
                </a:cubicBezTo>
                <a:lnTo>
                  <a:pt x="1039660" y="413460"/>
                </a:lnTo>
                <a:cubicBezTo>
                  <a:pt x="1043835" y="392583"/>
                  <a:pt x="1047022" y="371484"/>
                  <a:pt x="1052186" y="350829"/>
                </a:cubicBezTo>
                <a:cubicBezTo>
                  <a:pt x="1055388" y="338020"/>
                  <a:pt x="1061085" y="325947"/>
                  <a:pt x="1064712" y="313251"/>
                </a:cubicBezTo>
                <a:cubicBezTo>
                  <a:pt x="1069441" y="296698"/>
                  <a:pt x="1072509" y="279700"/>
                  <a:pt x="1077238" y="263147"/>
                </a:cubicBezTo>
                <a:cubicBezTo>
                  <a:pt x="1080865" y="250451"/>
                  <a:pt x="1080428" y="234905"/>
                  <a:pt x="1089764" y="225569"/>
                </a:cubicBezTo>
                <a:cubicBezTo>
                  <a:pt x="1111054" y="204279"/>
                  <a:pt x="1143629" y="196755"/>
                  <a:pt x="1164920" y="175465"/>
                </a:cubicBezTo>
                <a:cubicBezTo>
                  <a:pt x="1173271" y="167114"/>
                  <a:pt x="1179846" y="156489"/>
                  <a:pt x="1189973" y="150413"/>
                </a:cubicBezTo>
                <a:cubicBezTo>
                  <a:pt x="1201295" y="143620"/>
                  <a:pt x="1215025" y="142062"/>
                  <a:pt x="1227551" y="137887"/>
                </a:cubicBezTo>
                <a:cubicBezTo>
                  <a:pt x="1240077" y="125361"/>
                  <a:pt x="1251520" y="111650"/>
                  <a:pt x="1265129" y="100309"/>
                </a:cubicBezTo>
                <a:cubicBezTo>
                  <a:pt x="1308075" y="64520"/>
                  <a:pt x="1301514" y="90169"/>
                  <a:pt x="1327759" y="37679"/>
                </a:cubicBezTo>
                <a:cubicBezTo>
                  <a:pt x="1348529" y="-3860"/>
                  <a:pt x="1324892" y="101"/>
                  <a:pt x="1352811" y="101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CFF2821-B1DD-00E1-CCC3-1D2035CFDC30}"/>
              </a:ext>
            </a:extLst>
          </p:cNvPr>
          <p:cNvSpPr/>
          <p:nvPr/>
        </p:nvSpPr>
        <p:spPr>
          <a:xfrm>
            <a:off x="6713951" y="1816274"/>
            <a:ext cx="1377863" cy="864296"/>
          </a:xfrm>
          <a:custGeom>
            <a:avLst/>
            <a:gdLst>
              <a:gd name="connsiteX0" fmla="*/ 0 w 1377863"/>
              <a:gd name="connsiteY0" fmla="*/ 12526 h 864296"/>
              <a:gd name="connsiteX1" fmla="*/ 12526 w 1377863"/>
              <a:gd name="connsiteY1" fmla="*/ 75156 h 864296"/>
              <a:gd name="connsiteX2" fmla="*/ 87682 w 1377863"/>
              <a:gd name="connsiteY2" fmla="*/ 137786 h 864296"/>
              <a:gd name="connsiteX3" fmla="*/ 187890 w 1377863"/>
              <a:gd name="connsiteY3" fmla="*/ 225468 h 864296"/>
              <a:gd name="connsiteX4" fmla="*/ 275572 w 1377863"/>
              <a:gd name="connsiteY4" fmla="*/ 288099 h 864296"/>
              <a:gd name="connsiteX5" fmla="*/ 325676 w 1377863"/>
              <a:gd name="connsiteY5" fmla="*/ 313151 h 864296"/>
              <a:gd name="connsiteX6" fmla="*/ 388307 w 1377863"/>
              <a:gd name="connsiteY6" fmla="*/ 375781 h 864296"/>
              <a:gd name="connsiteX7" fmla="*/ 463463 w 1377863"/>
              <a:gd name="connsiteY7" fmla="*/ 425885 h 864296"/>
              <a:gd name="connsiteX8" fmla="*/ 513567 w 1377863"/>
              <a:gd name="connsiteY8" fmla="*/ 513567 h 864296"/>
              <a:gd name="connsiteX9" fmla="*/ 538619 w 1377863"/>
              <a:gd name="connsiteY9" fmla="*/ 551145 h 864296"/>
              <a:gd name="connsiteX10" fmla="*/ 551145 w 1377863"/>
              <a:gd name="connsiteY10" fmla="*/ 588723 h 864296"/>
              <a:gd name="connsiteX11" fmla="*/ 576197 w 1377863"/>
              <a:gd name="connsiteY11" fmla="*/ 626301 h 864296"/>
              <a:gd name="connsiteX12" fmla="*/ 613775 w 1377863"/>
              <a:gd name="connsiteY12" fmla="*/ 701458 h 864296"/>
              <a:gd name="connsiteX13" fmla="*/ 651353 w 1377863"/>
              <a:gd name="connsiteY13" fmla="*/ 826718 h 864296"/>
              <a:gd name="connsiteX14" fmla="*/ 663879 w 1377863"/>
              <a:gd name="connsiteY14" fmla="*/ 864296 h 864296"/>
              <a:gd name="connsiteX15" fmla="*/ 726509 w 1377863"/>
              <a:gd name="connsiteY15" fmla="*/ 801666 h 864296"/>
              <a:gd name="connsiteX16" fmla="*/ 739035 w 1377863"/>
              <a:gd name="connsiteY16" fmla="*/ 764088 h 864296"/>
              <a:gd name="connsiteX17" fmla="*/ 776613 w 1377863"/>
              <a:gd name="connsiteY17" fmla="*/ 739036 h 864296"/>
              <a:gd name="connsiteX18" fmla="*/ 826717 w 1377863"/>
              <a:gd name="connsiteY18" fmla="*/ 688931 h 864296"/>
              <a:gd name="connsiteX19" fmla="*/ 889348 w 1377863"/>
              <a:gd name="connsiteY19" fmla="*/ 626301 h 864296"/>
              <a:gd name="connsiteX20" fmla="*/ 1002082 w 1377863"/>
              <a:gd name="connsiteY20" fmla="*/ 526093 h 864296"/>
              <a:gd name="connsiteX21" fmla="*/ 1052186 w 1377863"/>
              <a:gd name="connsiteY21" fmla="*/ 450937 h 864296"/>
              <a:gd name="connsiteX22" fmla="*/ 1077238 w 1377863"/>
              <a:gd name="connsiteY22" fmla="*/ 413359 h 864296"/>
              <a:gd name="connsiteX23" fmla="*/ 1127342 w 1377863"/>
              <a:gd name="connsiteY23" fmla="*/ 300625 h 864296"/>
              <a:gd name="connsiteX24" fmla="*/ 1164920 w 1377863"/>
              <a:gd name="connsiteY24" fmla="*/ 263047 h 864296"/>
              <a:gd name="connsiteX25" fmla="*/ 1189972 w 1377863"/>
              <a:gd name="connsiteY25" fmla="*/ 225468 h 864296"/>
              <a:gd name="connsiteX26" fmla="*/ 1227550 w 1377863"/>
              <a:gd name="connsiteY26" fmla="*/ 187890 h 864296"/>
              <a:gd name="connsiteX27" fmla="*/ 1252602 w 1377863"/>
              <a:gd name="connsiteY27" fmla="*/ 150312 h 864296"/>
              <a:gd name="connsiteX28" fmla="*/ 1327759 w 1377863"/>
              <a:gd name="connsiteY28" fmla="*/ 100208 h 864296"/>
              <a:gd name="connsiteX29" fmla="*/ 1352811 w 1377863"/>
              <a:gd name="connsiteY29" fmla="*/ 62630 h 864296"/>
              <a:gd name="connsiteX30" fmla="*/ 1365337 w 1377863"/>
              <a:gd name="connsiteY30" fmla="*/ 25052 h 864296"/>
              <a:gd name="connsiteX31" fmla="*/ 1377863 w 1377863"/>
              <a:gd name="connsiteY31" fmla="*/ 0 h 8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7863" h="864296">
                <a:moveTo>
                  <a:pt x="0" y="12526"/>
                </a:moveTo>
                <a:cubicBezTo>
                  <a:pt x="4175" y="33403"/>
                  <a:pt x="3005" y="56114"/>
                  <a:pt x="12526" y="75156"/>
                </a:cubicBezTo>
                <a:cubicBezTo>
                  <a:pt x="24582" y="99268"/>
                  <a:pt x="66101" y="123399"/>
                  <a:pt x="87682" y="137786"/>
                </a:cubicBezTo>
                <a:cubicBezTo>
                  <a:pt x="134308" y="207725"/>
                  <a:pt x="90463" y="152396"/>
                  <a:pt x="187890" y="225468"/>
                </a:cubicBezTo>
                <a:cubicBezTo>
                  <a:pt x="209402" y="241602"/>
                  <a:pt x="249926" y="273444"/>
                  <a:pt x="275572" y="288099"/>
                </a:cubicBezTo>
                <a:cubicBezTo>
                  <a:pt x="291784" y="297363"/>
                  <a:pt x="310937" y="301687"/>
                  <a:pt x="325676" y="313151"/>
                </a:cubicBezTo>
                <a:cubicBezTo>
                  <a:pt x="348981" y="331277"/>
                  <a:pt x="363741" y="359404"/>
                  <a:pt x="388307" y="375781"/>
                </a:cubicBezTo>
                <a:lnTo>
                  <a:pt x="463463" y="425885"/>
                </a:lnTo>
                <a:cubicBezTo>
                  <a:pt x="524498" y="517438"/>
                  <a:pt x="449998" y="402321"/>
                  <a:pt x="513567" y="513567"/>
                </a:cubicBezTo>
                <a:cubicBezTo>
                  <a:pt x="521036" y="526638"/>
                  <a:pt x="531886" y="537680"/>
                  <a:pt x="538619" y="551145"/>
                </a:cubicBezTo>
                <a:cubicBezTo>
                  <a:pt x="544524" y="562955"/>
                  <a:pt x="545240" y="576913"/>
                  <a:pt x="551145" y="588723"/>
                </a:cubicBezTo>
                <a:cubicBezTo>
                  <a:pt x="557878" y="602188"/>
                  <a:pt x="569464" y="612836"/>
                  <a:pt x="576197" y="626301"/>
                </a:cubicBezTo>
                <a:cubicBezTo>
                  <a:pt x="628060" y="730027"/>
                  <a:pt x="541976" y="593756"/>
                  <a:pt x="613775" y="701458"/>
                </a:cubicBezTo>
                <a:cubicBezTo>
                  <a:pt x="632706" y="777181"/>
                  <a:pt x="620857" y="735230"/>
                  <a:pt x="651353" y="826718"/>
                </a:cubicBezTo>
                <a:lnTo>
                  <a:pt x="663879" y="864296"/>
                </a:lnTo>
                <a:cubicBezTo>
                  <a:pt x="701457" y="839244"/>
                  <a:pt x="705632" y="843419"/>
                  <a:pt x="726509" y="801666"/>
                </a:cubicBezTo>
                <a:cubicBezTo>
                  <a:pt x="732414" y="789856"/>
                  <a:pt x="730787" y="774398"/>
                  <a:pt x="739035" y="764088"/>
                </a:cubicBezTo>
                <a:cubicBezTo>
                  <a:pt x="748439" y="752333"/>
                  <a:pt x="764087" y="747387"/>
                  <a:pt x="776613" y="739036"/>
                </a:cubicBezTo>
                <a:cubicBezTo>
                  <a:pt x="802592" y="661098"/>
                  <a:pt x="767335" y="733468"/>
                  <a:pt x="826717" y="688931"/>
                </a:cubicBezTo>
                <a:cubicBezTo>
                  <a:pt x="850336" y="671216"/>
                  <a:pt x="864782" y="642678"/>
                  <a:pt x="889348" y="626301"/>
                </a:cubicBezTo>
                <a:cubicBezTo>
                  <a:pt x="934530" y="596180"/>
                  <a:pt x="967762" y="577574"/>
                  <a:pt x="1002082" y="526093"/>
                </a:cubicBezTo>
                <a:lnTo>
                  <a:pt x="1052186" y="450937"/>
                </a:lnTo>
                <a:cubicBezTo>
                  <a:pt x="1060537" y="438411"/>
                  <a:pt x="1072477" y="427641"/>
                  <a:pt x="1077238" y="413359"/>
                </a:cubicBezTo>
                <a:cubicBezTo>
                  <a:pt x="1095444" y="358740"/>
                  <a:pt x="1094259" y="340325"/>
                  <a:pt x="1127342" y="300625"/>
                </a:cubicBezTo>
                <a:cubicBezTo>
                  <a:pt x="1138683" y="287016"/>
                  <a:pt x="1153580" y="276656"/>
                  <a:pt x="1164920" y="263047"/>
                </a:cubicBezTo>
                <a:cubicBezTo>
                  <a:pt x="1174558" y="251482"/>
                  <a:pt x="1180334" y="237033"/>
                  <a:pt x="1189972" y="225468"/>
                </a:cubicBezTo>
                <a:cubicBezTo>
                  <a:pt x="1201312" y="211859"/>
                  <a:pt x="1216209" y="201499"/>
                  <a:pt x="1227550" y="187890"/>
                </a:cubicBezTo>
                <a:cubicBezTo>
                  <a:pt x="1237188" y="176325"/>
                  <a:pt x="1241272" y="160225"/>
                  <a:pt x="1252602" y="150312"/>
                </a:cubicBezTo>
                <a:cubicBezTo>
                  <a:pt x="1275261" y="130485"/>
                  <a:pt x="1327759" y="100208"/>
                  <a:pt x="1327759" y="100208"/>
                </a:cubicBezTo>
                <a:cubicBezTo>
                  <a:pt x="1336110" y="87682"/>
                  <a:pt x="1346078" y="76095"/>
                  <a:pt x="1352811" y="62630"/>
                </a:cubicBezTo>
                <a:cubicBezTo>
                  <a:pt x="1358716" y="50820"/>
                  <a:pt x="1360433" y="37311"/>
                  <a:pt x="1365337" y="25052"/>
                </a:cubicBezTo>
                <a:cubicBezTo>
                  <a:pt x="1368804" y="16383"/>
                  <a:pt x="1373688" y="8351"/>
                  <a:pt x="1377863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D47360C-40C3-C176-A243-344245F2B788}"/>
              </a:ext>
            </a:extLst>
          </p:cNvPr>
          <p:cNvSpPr/>
          <p:nvPr/>
        </p:nvSpPr>
        <p:spPr>
          <a:xfrm>
            <a:off x="10321447" y="1766170"/>
            <a:ext cx="1114816" cy="801666"/>
          </a:xfrm>
          <a:custGeom>
            <a:avLst/>
            <a:gdLst>
              <a:gd name="connsiteX0" fmla="*/ 0 w 1114816"/>
              <a:gd name="connsiteY0" fmla="*/ 0 h 801666"/>
              <a:gd name="connsiteX1" fmla="*/ 75156 w 1114816"/>
              <a:gd name="connsiteY1" fmla="*/ 100208 h 801666"/>
              <a:gd name="connsiteX2" fmla="*/ 162838 w 1114816"/>
              <a:gd name="connsiteY2" fmla="*/ 175364 h 801666"/>
              <a:gd name="connsiteX3" fmla="*/ 263046 w 1114816"/>
              <a:gd name="connsiteY3" fmla="*/ 288098 h 801666"/>
              <a:gd name="connsiteX4" fmla="*/ 288098 w 1114816"/>
              <a:gd name="connsiteY4" fmla="*/ 313151 h 801666"/>
              <a:gd name="connsiteX5" fmla="*/ 338202 w 1114816"/>
              <a:gd name="connsiteY5" fmla="*/ 388307 h 801666"/>
              <a:gd name="connsiteX6" fmla="*/ 375780 w 1114816"/>
              <a:gd name="connsiteY6" fmla="*/ 463463 h 801666"/>
              <a:gd name="connsiteX7" fmla="*/ 388306 w 1114816"/>
              <a:gd name="connsiteY7" fmla="*/ 513567 h 801666"/>
              <a:gd name="connsiteX8" fmla="*/ 400832 w 1114816"/>
              <a:gd name="connsiteY8" fmla="*/ 576197 h 801666"/>
              <a:gd name="connsiteX9" fmla="*/ 425885 w 1114816"/>
              <a:gd name="connsiteY9" fmla="*/ 651353 h 801666"/>
              <a:gd name="connsiteX10" fmla="*/ 475989 w 1114816"/>
              <a:gd name="connsiteY10" fmla="*/ 726509 h 801666"/>
              <a:gd name="connsiteX11" fmla="*/ 501041 w 1114816"/>
              <a:gd name="connsiteY11" fmla="*/ 764088 h 801666"/>
              <a:gd name="connsiteX12" fmla="*/ 513567 w 1114816"/>
              <a:gd name="connsiteY12" fmla="*/ 801666 h 801666"/>
              <a:gd name="connsiteX13" fmla="*/ 563671 w 1114816"/>
              <a:gd name="connsiteY13" fmla="*/ 688931 h 801666"/>
              <a:gd name="connsiteX14" fmla="*/ 576197 w 1114816"/>
              <a:gd name="connsiteY14" fmla="*/ 651353 h 801666"/>
              <a:gd name="connsiteX15" fmla="*/ 588723 w 1114816"/>
              <a:gd name="connsiteY15" fmla="*/ 613775 h 801666"/>
              <a:gd name="connsiteX16" fmla="*/ 626301 w 1114816"/>
              <a:gd name="connsiteY16" fmla="*/ 576197 h 801666"/>
              <a:gd name="connsiteX17" fmla="*/ 701457 w 1114816"/>
              <a:gd name="connsiteY17" fmla="*/ 526093 h 801666"/>
              <a:gd name="connsiteX18" fmla="*/ 776613 w 1114816"/>
              <a:gd name="connsiteY18" fmla="*/ 463463 h 801666"/>
              <a:gd name="connsiteX19" fmla="*/ 839243 w 1114816"/>
              <a:gd name="connsiteY19" fmla="*/ 400833 h 801666"/>
              <a:gd name="connsiteX20" fmla="*/ 864295 w 1114816"/>
              <a:gd name="connsiteY20" fmla="*/ 363255 h 801666"/>
              <a:gd name="connsiteX21" fmla="*/ 889348 w 1114816"/>
              <a:gd name="connsiteY21" fmla="*/ 338203 h 801666"/>
              <a:gd name="connsiteX22" fmla="*/ 914400 w 1114816"/>
              <a:gd name="connsiteY22" fmla="*/ 300625 h 801666"/>
              <a:gd name="connsiteX23" fmla="*/ 939452 w 1114816"/>
              <a:gd name="connsiteY23" fmla="*/ 275572 h 801666"/>
              <a:gd name="connsiteX24" fmla="*/ 1027134 w 1114816"/>
              <a:gd name="connsiteY24" fmla="*/ 162838 h 801666"/>
              <a:gd name="connsiteX25" fmla="*/ 1039660 w 1114816"/>
              <a:gd name="connsiteY25" fmla="*/ 125260 h 801666"/>
              <a:gd name="connsiteX26" fmla="*/ 1089764 w 1114816"/>
              <a:gd name="connsiteY26" fmla="*/ 50104 h 801666"/>
              <a:gd name="connsiteX27" fmla="*/ 1114816 w 1114816"/>
              <a:gd name="connsiteY27" fmla="*/ 0 h 8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4816" h="801666">
                <a:moveTo>
                  <a:pt x="0" y="0"/>
                </a:moveTo>
                <a:cubicBezTo>
                  <a:pt x="25052" y="33403"/>
                  <a:pt x="48426" y="68132"/>
                  <a:pt x="75156" y="100208"/>
                </a:cubicBezTo>
                <a:cubicBezTo>
                  <a:pt x="160988" y="203207"/>
                  <a:pt x="89620" y="110282"/>
                  <a:pt x="162838" y="175364"/>
                </a:cubicBezTo>
                <a:cubicBezTo>
                  <a:pt x="295066" y="292900"/>
                  <a:pt x="198614" y="207557"/>
                  <a:pt x="263046" y="288098"/>
                </a:cubicBezTo>
                <a:cubicBezTo>
                  <a:pt x="270423" y="297320"/>
                  <a:pt x="281012" y="303703"/>
                  <a:pt x="288098" y="313151"/>
                </a:cubicBezTo>
                <a:cubicBezTo>
                  <a:pt x="306163" y="337238"/>
                  <a:pt x="321501" y="363255"/>
                  <a:pt x="338202" y="388307"/>
                </a:cubicBezTo>
                <a:cubicBezTo>
                  <a:pt x="365651" y="429480"/>
                  <a:pt x="362815" y="418086"/>
                  <a:pt x="375780" y="463463"/>
                </a:cubicBezTo>
                <a:cubicBezTo>
                  <a:pt x="380509" y="480016"/>
                  <a:pt x="384571" y="496762"/>
                  <a:pt x="388306" y="513567"/>
                </a:cubicBezTo>
                <a:cubicBezTo>
                  <a:pt x="392924" y="534350"/>
                  <a:pt x="395230" y="555657"/>
                  <a:pt x="400832" y="576197"/>
                </a:cubicBezTo>
                <a:cubicBezTo>
                  <a:pt x="407780" y="601674"/>
                  <a:pt x="411237" y="629381"/>
                  <a:pt x="425885" y="651353"/>
                </a:cubicBezTo>
                <a:lnTo>
                  <a:pt x="475989" y="726509"/>
                </a:lnTo>
                <a:cubicBezTo>
                  <a:pt x="484340" y="739035"/>
                  <a:pt x="496280" y="749806"/>
                  <a:pt x="501041" y="764088"/>
                </a:cubicBezTo>
                <a:lnTo>
                  <a:pt x="513567" y="801666"/>
                </a:lnTo>
                <a:cubicBezTo>
                  <a:pt x="553267" y="742115"/>
                  <a:pt x="533858" y="778370"/>
                  <a:pt x="563671" y="688931"/>
                </a:cubicBezTo>
                <a:lnTo>
                  <a:pt x="576197" y="651353"/>
                </a:lnTo>
                <a:cubicBezTo>
                  <a:pt x="580372" y="638827"/>
                  <a:pt x="579387" y="623111"/>
                  <a:pt x="588723" y="613775"/>
                </a:cubicBezTo>
                <a:cubicBezTo>
                  <a:pt x="601249" y="601249"/>
                  <a:pt x="612318" y="587073"/>
                  <a:pt x="626301" y="576197"/>
                </a:cubicBezTo>
                <a:cubicBezTo>
                  <a:pt x="650067" y="557712"/>
                  <a:pt x="680167" y="547383"/>
                  <a:pt x="701457" y="526093"/>
                </a:cubicBezTo>
                <a:cubicBezTo>
                  <a:pt x="749680" y="477870"/>
                  <a:pt x="724296" y="498341"/>
                  <a:pt x="776613" y="463463"/>
                </a:cubicBezTo>
                <a:cubicBezTo>
                  <a:pt x="843418" y="363255"/>
                  <a:pt x="755736" y="484340"/>
                  <a:pt x="839243" y="400833"/>
                </a:cubicBezTo>
                <a:cubicBezTo>
                  <a:pt x="849888" y="390188"/>
                  <a:pt x="854890" y="375010"/>
                  <a:pt x="864295" y="363255"/>
                </a:cubicBezTo>
                <a:cubicBezTo>
                  <a:pt x="871673" y="354033"/>
                  <a:pt x="881970" y="347425"/>
                  <a:pt x="889348" y="338203"/>
                </a:cubicBezTo>
                <a:cubicBezTo>
                  <a:pt x="898753" y="326448"/>
                  <a:pt x="904996" y="312381"/>
                  <a:pt x="914400" y="300625"/>
                </a:cubicBezTo>
                <a:cubicBezTo>
                  <a:pt x="921777" y="291403"/>
                  <a:pt x="932366" y="285020"/>
                  <a:pt x="939452" y="275572"/>
                </a:cubicBezTo>
                <a:cubicBezTo>
                  <a:pt x="1029344" y="155715"/>
                  <a:pt x="950638" y="239334"/>
                  <a:pt x="1027134" y="162838"/>
                </a:cubicBezTo>
                <a:cubicBezTo>
                  <a:pt x="1031309" y="150312"/>
                  <a:pt x="1033248" y="136802"/>
                  <a:pt x="1039660" y="125260"/>
                </a:cubicBezTo>
                <a:cubicBezTo>
                  <a:pt x="1054282" y="98940"/>
                  <a:pt x="1080243" y="78668"/>
                  <a:pt x="1089764" y="50104"/>
                </a:cubicBezTo>
                <a:cubicBezTo>
                  <a:pt x="1104157" y="6924"/>
                  <a:pt x="1092954" y="21862"/>
                  <a:pt x="1114816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136303B-3EA7-3CBB-2307-8356C26D7559}"/>
              </a:ext>
            </a:extLst>
          </p:cNvPr>
          <p:cNvSpPr/>
          <p:nvPr/>
        </p:nvSpPr>
        <p:spPr>
          <a:xfrm>
            <a:off x="3770334" y="2492679"/>
            <a:ext cx="3620022" cy="1553228"/>
          </a:xfrm>
          <a:custGeom>
            <a:avLst/>
            <a:gdLst>
              <a:gd name="connsiteX0" fmla="*/ 0 w 3620022"/>
              <a:gd name="connsiteY0" fmla="*/ 0 h 1553228"/>
              <a:gd name="connsiteX1" fmla="*/ 37578 w 3620022"/>
              <a:gd name="connsiteY1" fmla="*/ 200417 h 1553228"/>
              <a:gd name="connsiteX2" fmla="*/ 50104 w 3620022"/>
              <a:gd name="connsiteY2" fmla="*/ 250521 h 1553228"/>
              <a:gd name="connsiteX3" fmla="*/ 87682 w 3620022"/>
              <a:gd name="connsiteY3" fmla="*/ 325677 h 1553228"/>
              <a:gd name="connsiteX4" fmla="*/ 125261 w 3620022"/>
              <a:gd name="connsiteY4" fmla="*/ 350729 h 1553228"/>
              <a:gd name="connsiteX5" fmla="*/ 162839 w 3620022"/>
              <a:gd name="connsiteY5" fmla="*/ 388307 h 1553228"/>
              <a:gd name="connsiteX6" fmla="*/ 237995 w 3620022"/>
              <a:gd name="connsiteY6" fmla="*/ 413359 h 1553228"/>
              <a:gd name="connsiteX7" fmla="*/ 275573 w 3620022"/>
              <a:gd name="connsiteY7" fmla="*/ 425885 h 1553228"/>
              <a:gd name="connsiteX8" fmla="*/ 313151 w 3620022"/>
              <a:gd name="connsiteY8" fmla="*/ 438411 h 1553228"/>
              <a:gd name="connsiteX9" fmla="*/ 363255 w 3620022"/>
              <a:gd name="connsiteY9" fmla="*/ 463463 h 1553228"/>
              <a:gd name="connsiteX10" fmla="*/ 438411 w 3620022"/>
              <a:gd name="connsiteY10" fmla="*/ 488516 h 1553228"/>
              <a:gd name="connsiteX11" fmla="*/ 475989 w 3620022"/>
              <a:gd name="connsiteY11" fmla="*/ 513568 h 1553228"/>
              <a:gd name="connsiteX12" fmla="*/ 513567 w 3620022"/>
              <a:gd name="connsiteY12" fmla="*/ 551146 h 1553228"/>
              <a:gd name="connsiteX13" fmla="*/ 551145 w 3620022"/>
              <a:gd name="connsiteY13" fmla="*/ 563672 h 1553228"/>
              <a:gd name="connsiteX14" fmla="*/ 613776 w 3620022"/>
              <a:gd name="connsiteY14" fmla="*/ 613776 h 1553228"/>
              <a:gd name="connsiteX15" fmla="*/ 688932 w 3620022"/>
              <a:gd name="connsiteY15" fmla="*/ 676406 h 1553228"/>
              <a:gd name="connsiteX16" fmla="*/ 713984 w 3620022"/>
              <a:gd name="connsiteY16" fmla="*/ 713984 h 1553228"/>
              <a:gd name="connsiteX17" fmla="*/ 751562 w 3620022"/>
              <a:gd name="connsiteY17" fmla="*/ 739036 h 1553228"/>
              <a:gd name="connsiteX18" fmla="*/ 801666 w 3620022"/>
              <a:gd name="connsiteY18" fmla="*/ 814192 h 1553228"/>
              <a:gd name="connsiteX19" fmla="*/ 876822 w 3620022"/>
              <a:gd name="connsiteY19" fmla="*/ 876822 h 1553228"/>
              <a:gd name="connsiteX20" fmla="*/ 901874 w 3620022"/>
              <a:gd name="connsiteY20" fmla="*/ 914400 h 1553228"/>
              <a:gd name="connsiteX21" fmla="*/ 964504 w 3620022"/>
              <a:gd name="connsiteY21" fmla="*/ 964505 h 1553228"/>
              <a:gd name="connsiteX22" fmla="*/ 989556 w 3620022"/>
              <a:gd name="connsiteY22" fmla="*/ 1002083 h 1553228"/>
              <a:gd name="connsiteX23" fmla="*/ 1052187 w 3620022"/>
              <a:gd name="connsiteY23" fmla="*/ 1064713 h 1553228"/>
              <a:gd name="connsiteX24" fmla="*/ 1077239 w 3620022"/>
              <a:gd name="connsiteY24" fmla="*/ 1102291 h 1553228"/>
              <a:gd name="connsiteX25" fmla="*/ 1152395 w 3620022"/>
              <a:gd name="connsiteY25" fmla="*/ 1177447 h 1553228"/>
              <a:gd name="connsiteX26" fmla="*/ 1202499 w 3620022"/>
              <a:gd name="connsiteY26" fmla="*/ 1252603 h 1553228"/>
              <a:gd name="connsiteX27" fmla="*/ 1227551 w 3620022"/>
              <a:gd name="connsiteY27" fmla="*/ 1290181 h 1553228"/>
              <a:gd name="connsiteX28" fmla="*/ 1240077 w 3620022"/>
              <a:gd name="connsiteY28" fmla="*/ 1327759 h 1553228"/>
              <a:gd name="connsiteX29" fmla="*/ 1277655 w 3620022"/>
              <a:gd name="connsiteY29" fmla="*/ 1365337 h 1553228"/>
              <a:gd name="connsiteX30" fmla="*/ 1315233 w 3620022"/>
              <a:gd name="connsiteY30" fmla="*/ 1440494 h 1553228"/>
              <a:gd name="connsiteX31" fmla="*/ 1377863 w 3620022"/>
              <a:gd name="connsiteY31" fmla="*/ 1553228 h 1553228"/>
              <a:gd name="connsiteX32" fmla="*/ 1415441 w 3620022"/>
              <a:gd name="connsiteY32" fmla="*/ 1528176 h 1553228"/>
              <a:gd name="connsiteX33" fmla="*/ 1427967 w 3620022"/>
              <a:gd name="connsiteY33" fmla="*/ 1490598 h 1553228"/>
              <a:gd name="connsiteX34" fmla="*/ 1515650 w 3620022"/>
              <a:gd name="connsiteY34" fmla="*/ 1402916 h 1553228"/>
              <a:gd name="connsiteX35" fmla="*/ 1615858 w 3620022"/>
              <a:gd name="connsiteY35" fmla="*/ 1352811 h 1553228"/>
              <a:gd name="connsiteX36" fmla="*/ 1691014 w 3620022"/>
              <a:gd name="connsiteY36" fmla="*/ 1327759 h 1553228"/>
              <a:gd name="connsiteX37" fmla="*/ 1728592 w 3620022"/>
              <a:gd name="connsiteY37" fmla="*/ 1315233 h 1553228"/>
              <a:gd name="connsiteX38" fmla="*/ 1816274 w 3620022"/>
              <a:gd name="connsiteY38" fmla="*/ 1290181 h 1553228"/>
              <a:gd name="connsiteX39" fmla="*/ 1891430 w 3620022"/>
              <a:gd name="connsiteY39" fmla="*/ 1240077 h 1553228"/>
              <a:gd name="connsiteX40" fmla="*/ 1941534 w 3620022"/>
              <a:gd name="connsiteY40" fmla="*/ 1202499 h 1553228"/>
              <a:gd name="connsiteX41" fmla="*/ 1979113 w 3620022"/>
              <a:gd name="connsiteY41" fmla="*/ 1189973 h 1553228"/>
              <a:gd name="connsiteX42" fmla="*/ 2016691 w 3620022"/>
              <a:gd name="connsiteY42" fmla="*/ 1152395 h 1553228"/>
              <a:gd name="connsiteX43" fmla="*/ 2041743 w 3620022"/>
              <a:gd name="connsiteY43" fmla="*/ 1114817 h 1553228"/>
              <a:gd name="connsiteX44" fmla="*/ 2079321 w 3620022"/>
              <a:gd name="connsiteY44" fmla="*/ 1102291 h 1553228"/>
              <a:gd name="connsiteX45" fmla="*/ 2192055 w 3620022"/>
              <a:gd name="connsiteY45" fmla="*/ 1014609 h 1553228"/>
              <a:gd name="connsiteX46" fmla="*/ 2229633 w 3620022"/>
              <a:gd name="connsiteY46" fmla="*/ 1002083 h 1553228"/>
              <a:gd name="connsiteX47" fmla="*/ 2342367 w 3620022"/>
              <a:gd name="connsiteY47" fmla="*/ 951979 h 1553228"/>
              <a:gd name="connsiteX48" fmla="*/ 2517732 w 3620022"/>
              <a:gd name="connsiteY48" fmla="*/ 926926 h 1553228"/>
              <a:gd name="connsiteX49" fmla="*/ 2592888 w 3620022"/>
              <a:gd name="connsiteY49" fmla="*/ 901874 h 1553228"/>
              <a:gd name="connsiteX50" fmla="*/ 2680570 w 3620022"/>
              <a:gd name="connsiteY50" fmla="*/ 864296 h 1553228"/>
              <a:gd name="connsiteX51" fmla="*/ 2730674 w 3620022"/>
              <a:gd name="connsiteY51" fmla="*/ 826718 h 1553228"/>
              <a:gd name="connsiteX52" fmla="*/ 2805830 w 3620022"/>
              <a:gd name="connsiteY52" fmla="*/ 776614 h 1553228"/>
              <a:gd name="connsiteX53" fmla="*/ 2880987 w 3620022"/>
              <a:gd name="connsiteY53" fmla="*/ 676406 h 1553228"/>
              <a:gd name="connsiteX54" fmla="*/ 2918565 w 3620022"/>
              <a:gd name="connsiteY54" fmla="*/ 651354 h 1553228"/>
              <a:gd name="connsiteX55" fmla="*/ 2943617 w 3620022"/>
              <a:gd name="connsiteY55" fmla="*/ 613776 h 1553228"/>
              <a:gd name="connsiteX56" fmla="*/ 2981195 w 3620022"/>
              <a:gd name="connsiteY56" fmla="*/ 601250 h 1553228"/>
              <a:gd name="connsiteX57" fmla="*/ 3018773 w 3620022"/>
              <a:gd name="connsiteY57" fmla="*/ 576198 h 1553228"/>
              <a:gd name="connsiteX58" fmla="*/ 3056351 w 3620022"/>
              <a:gd name="connsiteY58" fmla="*/ 563672 h 1553228"/>
              <a:gd name="connsiteX59" fmla="*/ 3131507 w 3620022"/>
              <a:gd name="connsiteY59" fmla="*/ 526094 h 1553228"/>
              <a:gd name="connsiteX60" fmla="*/ 3206663 w 3620022"/>
              <a:gd name="connsiteY60" fmla="*/ 475989 h 1553228"/>
              <a:gd name="connsiteX61" fmla="*/ 3281819 w 3620022"/>
              <a:gd name="connsiteY61" fmla="*/ 425885 h 1553228"/>
              <a:gd name="connsiteX62" fmla="*/ 3356976 w 3620022"/>
              <a:gd name="connsiteY62" fmla="*/ 400833 h 1553228"/>
              <a:gd name="connsiteX63" fmla="*/ 3432132 w 3620022"/>
              <a:gd name="connsiteY63" fmla="*/ 350729 h 1553228"/>
              <a:gd name="connsiteX64" fmla="*/ 3457184 w 3620022"/>
              <a:gd name="connsiteY64" fmla="*/ 313151 h 1553228"/>
              <a:gd name="connsiteX65" fmla="*/ 3494762 w 3620022"/>
              <a:gd name="connsiteY65" fmla="*/ 300625 h 1553228"/>
              <a:gd name="connsiteX66" fmla="*/ 3532340 w 3620022"/>
              <a:gd name="connsiteY66" fmla="*/ 275573 h 1553228"/>
              <a:gd name="connsiteX67" fmla="*/ 3557392 w 3620022"/>
              <a:gd name="connsiteY67" fmla="*/ 237995 h 1553228"/>
              <a:gd name="connsiteX68" fmla="*/ 3594970 w 3620022"/>
              <a:gd name="connsiteY68" fmla="*/ 200417 h 1553228"/>
              <a:gd name="connsiteX69" fmla="*/ 3620022 w 3620022"/>
              <a:gd name="connsiteY69" fmla="*/ 175365 h 155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620022" h="1553228">
                <a:moveTo>
                  <a:pt x="0" y="0"/>
                </a:moveTo>
                <a:cubicBezTo>
                  <a:pt x="25303" y="253027"/>
                  <a:pt x="-7130" y="21584"/>
                  <a:pt x="37578" y="200417"/>
                </a:cubicBezTo>
                <a:cubicBezTo>
                  <a:pt x="41753" y="217118"/>
                  <a:pt x="45375" y="233968"/>
                  <a:pt x="50104" y="250521"/>
                </a:cubicBezTo>
                <a:cubicBezTo>
                  <a:pt x="58254" y="279046"/>
                  <a:pt x="65723" y="303719"/>
                  <a:pt x="87682" y="325677"/>
                </a:cubicBezTo>
                <a:cubicBezTo>
                  <a:pt x="98327" y="336322"/>
                  <a:pt x="113696" y="341091"/>
                  <a:pt x="125261" y="350729"/>
                </a:cubicBezTo>
                <a:cubicBezTo>
                  <a:pt x="138870" y="362069"/>
                  <a:pt x="147354" y="379704"/>
                  <a:pt x="162839" y="388307"/>
                </a:cubicBezTo>
                <a:cubicBezTo>
                  <a:pt x="185923" y="401131"/>
                  <a:pt x="212943" y="405008"/>
                  <a:pt x="237995" y="413359"/>
                </a:cubicBezTo>
                <a:lnTo>
                  <a:pt x="275573" y="425885"/>
                </a:lnTo>
                <a:cubicBezTo>
                  <a:pt x="288099" y="430060"/>
                  <a:pt x="301341" y="432506"/>
                  <a:pt x="313151" y="438411"/>
                </a:cubicBezTo>
                <a:cubicBezTo>
                  <a:pt x="329852" y="446762"/>
                  <a:pt x="345918" y="456528"/>
                  <a:pt x="363255" y="463463"/>
                </a:cubicBezTo>
                <a:cubicBezTo>
                  <a:pt x="387773" y="473271"/>
                  <a:pt x="416439" y="473868"/>
                  <a:pt x="438411" y="488516"/>
                </a:cubicBezTo>
                <a:cubicBezTo>
                  <a:pt x="450937" y="496867"/>
                  <a:pt x="464424" y="503930"/>
                  <a:pt x="475989" y="513568"/>
                </a:cubicBezTo>
                <a:cubicBezTo>
                  <a:pt x="489598" y="524909"/>
                  <a:pt x="498828" y="541320"/>
                  <a:pt x="513567" y="551146"/>
                </a:cubicBezTo>
                <a:cubicBezTo>
                  <a:pt x="524553" y="558470"/>
                  <a:pt x="538619" y="559497"/>
                  <a:pt x="551145" y="563672"/>
                </a:cubicBezTo>
                <a:cubicBezTo>
                  <a:pt x="624040" y="636564"/>
                  <a:pt x="518956" y="534759"/>
                  <a:pt x="613776" y="613776"/>
                </a:cubicBezTo>
                <a:cubicBezTo>
                  <a:pt x="710222" y="694148"/>
                  <a:pt x="595633" y="614207"/>
                  <a:pt x="688932" y="676406"/>
                </a:cubicBezTo>
                <a:cubicBezTo>
                  <a:pt x="697283" y="688932"/>
                  <a:pt x="703339" y="703339"/>
                  <a:pt x="713984" y="713984"/>
                </a:cubicBezTo>
                <a:cubicBezTo>
                  <a:pt x="724629" y="724629"/>
                  <a:pt x="741649" y="727706"/>
                  <a:pt x="751562" y="739036"/>
                </a:cubicBezTo>
                <a:cubicBezTo>
                  <a:pt x="771389" y="761695"/>
                  <a:pt x="776614" y="797491"/>
                  <a:pt x="801666" y="814192"/>
                </a:cubicBezTo>
                <a:cubicBezTo>
                  <a:pt x="838615" y="838825"/>
                  <a:pt x="846683" y="840655"/>
                  <a:pt x="876822" y="876822"/>
                </a:cubicBezTo>
                <a:cubicBezTo>
                  <a:pt x="886460" y="888387"/>
                  <a:pt x="892470" y="902644"/>
                  <a:pt x="901874" y="914400"/>
                </a:cubicBezTo>
                <a:cubicBezTo>
                  <a:pt x="922274" y="939900"/>
                  <a:pt x="936599" y="945902"/>
                  <a:pt x="964504" y="964505"/>
                </a:cubicBezTo>
                <a:cubicBezTo>
                  <a:pt x="972855" y="977031"/>
                  <a:pt x="979643" y="990753"/>
                  <a:pt x="989556" y="1002083"/>
                </a:cubicBezTo>
                <a:cubicBezTo>
                  <a:pt x="1008998" y="1024302"/>
                  <a:pt x="1035810" y="1040147"/>
                  <a:pt x="1052187" y="1064713"/>
                </a:cubicBezTo>
                <a:cubicBezTo>
                  <a:pt x="1060538" y="1077239"/>
                  <a:pt x="1067237" y="1091039"/>
                  <a:pt x="1077239" y="1102291"/>
                </a:cubicBezTo>
                <a:cubicBezTo>
                  <a:pt x="1100777" y="1128771"/>
                  <a:pt x="1132743" y="1147968"/>
                  <a:pt x="1152395" y="1177447"/>
                </a:cubicBezTo>
                <a:lnTo>
                  <a:pt x="1202499" y="1252603"/>
                </a:lnTo>
                <a:cubicBezTo>
                  <a:pt x="1210850" y="1265129"/>
                  <a:pt x="1222790" y="1275899"/>
                  <a:pt x="1227551" y="1290181"/>
                </a:cubicBezTo>
                <a:cubicBezTo>
                  <a:pt x="1231726" y="1302707"/>
                  <a:pt x="1232753" y="1316773"/>
                  <a:pt x="1240077" y="1327759"/>
                </a:cubicBezTo>
                <a:cubicBezTo>
                  <a:pt x="1249903" y="1342498"/>
                  <a:pt x="1266315" y="1351728"/>
                  <a:pt x="1277655" y="1365337"/>
                </a:cubicBezTo>
                <a:cubicBezTo>
                  <a:pt x="1333263" y="1432067"/>
                  <a:pt x="1277571" y="1372702"/>
                  <a:pt x="1315233" y="1440494"/>
                </a:cubicBezTo>
                <a:cubicBezTo>
                  <a:pt x="1387018" y="1569707"/>
                  <a:pt x="1349520" y="1468198"/>
                  <a:pt x="1377863" y="1553228"/>
                </a:cubicBezTo>
                <a:cubicBezTo>
                  <a:pt x="1390389" y="1544877"/>
                  <a:pt x="1406037" y="1539931"/>
                  <a:pt x="1415441" y="1528176"/>
                </a:cubicBezTo>
                <a:cubicBezTo>
                  <a:pt x="1423689" y="1517866"/>
                  <a:pt x="1421555" y="1502140"/>
                  <a:pt x="1427967" y="1490598"/>
                </a:cubicBezTo>
                <a:cubicBezTo>
                  <a:pt x="1473649" y="1408371"/>
                  <a:pt x="1454659" y="1423246"/>
                  <a:pt x="1515650" y="1402916"/>
                </a:cubicBezTo>
                <a:cubicBezTo>
                  <a:pt x="1559374" y="1359190"/>
                  <a:pt x="1529498" y="1381598"/>
                  <a:pt x="1615858" y="1352811"/>
                </a:cubicBezTo>
                <a:lnTo>
                  <a:pt x="1691014" y="1327759"/>
                </a:lnTo>
                <a:cubicBezTo>
                  <a:pt x="1703540" y="1323584"/>
                  <a:pt x="1715783" y="1318435"/>
                  <a:pt x="1728592" y="1315233"/>
                </a:cubicBezTo>
                <a:cubicBezTo>
                  <a:pt x="1740385" y="1312285"/>
                  <a:pt x="1801571" y="1298349"/>
                  <a:pt x="1816274" y="1290181"/>
                </a:cubicBezTo>
                <a:cubicBezTo>
                  <a:pt x="1842594" y="1275559"/>
                  <a:pt x="1867343" y="1258142"/>
                  <a:pt x="1891430" y="1240077"/>
                </a:cubicBezTo>
                <a:cubicBezTo>
                  <a:pt x="1908131" y="1227551"/>
                  <a:pt x="1923408" y="1212857"/>
                  <a:pt x="1941534" y="1202499"/>
                </a:cubicBezTo>
                <a:cubicBezTo>
                  <a:pt x="1952998" y="1195948"/>
                  <a:pt x="1966587" y="1194148"/>
                  <a:pt x="1979113" y="1189973"/>
                </a:cubicBezTo>
                <a:cubicBezTo>
                  <a:pt x="1991639" y="1177447"/>
                  <a:pt x="2005350" y="1166004"/>
                  <a:pt x="2016691" y="1152395"/>
                </a:cubicBezTo>
                <a:cubicBezTo>
                  <a:pt x="2026329" y="1140830"/>
                  <a:pt x="2029988" y="1124221"/>
                  <a:pt x="2041743" y="1114817"/>
                </a:cubicBezTo>
                <a:cubicBezTo>
                  <a:pt x="2052053" y="1106569"/>
                  <a:pt x="2066795" y="1106466"/>
                  <a:pt x="2079321" y="1102291"/>
                </a:cubicBezTo>
                <a:cubicBezTo>
                  <a:pt x="2111744" y="1069868"/>
                  <a:pt x="2147107" y="1029592"/>
                  <a:pt x="2192055" y="1014609"/>
                </a:cubicBezTo>
                <a:cubicBezTo>
                  <a:pt x="2204581" y="1010434"/>
                  <a:pt x="2217823" y="1007988"/>
                  <a:pt x="2229633" y="1002083"/>
                </a:cubicBezTo>
                <a:cubicBezTo>
                  <a:pt x="2285569" y="974115"/>
                  <a:pt x="2259269" y="961212"/>
                  <a:pt x="2342367" y="951979"/>
                </a:cubicBezTo>
                <a:cubicBezTo>
                  <a:pt x="2396595" y="945954"/>
                  <a:pt x="2462886" y="941884"/>
                  <a:pt x="2517732" y="926926"/>
                </a:cubicBezTo>
                <a:cubicBezTo>
                  <a:pt x="2543209" y="919978"/>
                  <a:pt x="2567836" y="910225"/>
                  <a:pt x="2592888" y="901874"/>
                </a:cubicBezTo>
                <a:cubicBezTo>
                  <a:pt x="2629418" y="889697"/>
                  <a:pt x="2645191" y="886408"/>
                  <a:pt x="2680570" y="864296"/>
                </a:cubicBezTo>
                <a:cubicBezTo>
                  <a:pt x="2698273" y="853231"/>
                  <a:pt x="2713571" y="838690"/>
                  <a:pt x="2730674" y="826718"/>
                </a:cubicBezTo>
                <a:cubicBezTo>
                  <a:pt x="2755340" y="809452"/>
                  <a:pt x="2805830" y="776614"/>
                  <a:pt x="2805830" y="776614"/>
                </a:cubicBezTo>
                <a:cubicBezTo>
                  <a:pt x="2828733" y="742260"/>
                  <a:pt x="2847882" y="702889"/>
                  <a:pt x="2880987" y="676406"/>
                </a:cubicBezTo>
                <a:cubicBezTo>
                  <a:pt x="2892743" y="667002"/>
                  <a:pt x="2906039" y="659705"/>
                  <a:pt x="2918565" y="651354"/>
                </a:cubicBezTo>
                <a:cubicBezTo>
                  <a:pt x="2926916" y="638828"/>
                  <a:pt x="2931862" y="623180"/>
                  <a:pt x="2943617" y="613776"/>
                </a:cubicBezTo>
                <a:cubicBezTo>
                  <a:pt x="2953927" y="605528"/>
                  <a:pt x="2969385" y="607155"/>
                  <a:pt x="2981195" y="601250"/>
                </a:cubicBezTo>
                <a:cubicBezTo>
                  <a:pt x="2994660" y="594517"/>
                  <a:pt x="3005308" y="582931"/>
                  <a:pt x="3018773" y="576198"/>
                </a:cubicBezTo>
                <a:cubicBezTo>
                  <a:pt x="3030583" y="570293"/>
                  <a:pt x="3044541" y="569577"/>
                  <a:pt x="3056351" y="563672"/>
                </a:cubicBezTo>
                <a:cubicBezTo>
                  <a:pt x="3153479" y="515108"/>
                  <a:pt x="3037054" y="557578"/>
                  <a:pt x="3131507" y="526094"/>
                </a:cubicBezTo>
                <a:cubicBezTo>
                  <a:pt x="3214900" y="442701"/>
                  <a:pt x="3125090" y="521308"/>
                  <a:pt x="3206663" y="475989"/>
                </a:cubicBezTo>
                <a:cubicBezTo>
                  <a:pt x="3232983" y="461367"/>
                  <a:pt x="3253255" y="435406"/>
                  <a:pt x="3281819" y="425885"/>
                </a:cubicBezTo>
                <a:cubicBezTo>
                  <a:pt x="3306871" y="417534"/>
                  <a:pt x="3335004" y="415481"/>
                  <a:pt x="3356976" y="400833"/>
                </a:cubicBezTo>
                <a:lnTo>
                  <a:pt x="3432132" y="350729"/>
                </a:lnTo>
                <a:cubicBezTo>
                  <a:pt x="3440483" y="338203"/>
                  <a:pt x="3445429" y="322555"/>
                  <a:pt x="3457184" y="313151"/>
                </a:cubicBezTo>
                <a:cubicBezTo>
                  <a:pt x="3467494" y="304903"/>
                  <a:pt x="3482952" y="306530"/>
                  <a:pt x="3494762" y="300625"/>
                </a:cubicBezTo>
                <a:cubicBezTo>
                  <a:pt x="3508227" y="293892"/>
                  <a:pt x="3519814" y="283924"/>
                  <a:pt x="3532340" y="275573"/>
                </a:cubicBezTo>
                <a:cubicBezTo>
                  <a:pt x="3540691" y="263047"/>
                  <a:pt x="3547754" y="249560"/>
                  <a:pt x="3557392" y="237995"/>
                </a:cubicBezTo>
                <a:cubicBezTo>
                  <a:pt x="3568733" y="224386"/>
                  <a:pt x="3582444" y="212943"/>
                  <a:pt x="3594970" y="200417"/>
                </a:cubicBezTo>
                <a:lnTo>
                  <a:pt x="3620022" y="175365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CD782B4-D2D1-EBC4-0C6D-247BFC59319F}"/>
              </a:ext>
            </a:extLst>
          </p:cNvPr>
          <p:cNvSpPr/>
          <p:nvPr/>
        </p:nvSpPr>
        <p:spPr>
          <a:xfrm>
            <a:off x="1265129" y="2217107"/>
            <a:ext cx="3870542" cy="3582444"/>
          </a:xfrm>
          <a:custGeom>
            <a:avLst/>
            <a:gdLst>
              <a:gd name="connsiteX0" fmla="*/ 12526 w 3870542"/>
              <a:gd name="connsiteY0" fmla="*/ 0 h 3582444"/>
              <a:gd name="connsiteX1" fmla="*/ 0 w 3870542"/>
              <a:gd name="connsiteY1" fmla="*/ 100208 h 3582444"/>
              <a:gd name="connsiteX2" fmla="*/ 25052 w 3870542"/>
              <a:gd name="connsiteY2" fmla="*/ 237994 h 3582444"/>
              <a:gd name="connsiteX3" fmla="*/ 37578 w 3870542"/>
              <a:gd name="connsiteY3" fmla="*/ 313151 h 3582444"/>
              <a:gd name="connsiteX4" fmla="*/ 50104 w 3870542"/>
              <a:gd name="connsiteY4" fmla="*/ 350729 h 3582444"/>
              <a:gd name="connsiteX5" fmla="*/ 75156 w 3870542"/>
              <a:gd name="connsiteY5" fmla="*/ 450937 h 3582444"/>
              <a:gd name="connsiteX6" fmla="*/ 112734 w 3870542"/>
              <a:gd name="connsiteY6" fmla="*/ 538619 h 3582444"/>
              <a:gd name="connsiteX7" fmla="*/ 162838 w 3870542"/>
              <a:gd name="connsiteY7" fmla="*/ 626301 h 3582444"/>
              <a:gd name="connsiteX8" fmla="*/ 250520 w 3870542"/>
              <a:gd name="connsiteY8" fmla="*/ 776614 h 3582444"/>
              <a:gd name="connsiteX9" fmla="*/ 275572 w 3870542"/>
              <a:gd name="connsiteY9" fmla="*/ 814192 h 3582444"/>
              <a:gd name="connsiteX10" fmla="*/ 375781 w 3870542"/>
              <a:gd name="connsiteY10" fmla="*/ 901874 h 3582444"/>
              <a:gd name="connsiteX11" fmla="*/ 450937 w 3870542"/>
              <a:gd name="connsiteY11" fmla="*/ 977030 h 3582444"/>
              <a:gd name="connsiteX12" fmla="*/ 501041 w 3870542"/>
              <a:gd name="connsiteY12" fmla="*/ 1002082 h 3582444"/>
              <a:gd name="connsiteX13" fmla="*/ 576197 w 3870542"/>
              <a:gd name="connsiteY13" fmla="*/ 1077238 h 3582444"/>
              <a:gd name="connsiteX14" fmla="*/ 613775 w 3870542"/>
              <a:gd name="connsiteY14" fmla="*/ 1102290 h 3582444"/>
              <a:gd name="connsiteX15" fmla="*/ 701457 w 3870542"/>
              <a:gd name="connsiteY15" fmla="*/ 1189972 h 3582444"/>
              <a:gd name="connsiteX16" fmla="*/ 776613 w 3870542"/>
              <a:gd name="connsiteY16" fmla="*/ 1240077 h 3582444"/>
              <a:gd name="connsiteX17" fmla="*/ 839244 w 3870542"/>
              <a:gd name="connsiteY17" fmla="*/ 1302707 h 3582444"/>
              <a:gd name="connsiteX18" fmla="*/ 876822 w 3870542"/>
              <a:gd name="connsiteY18" fmla="*/ 1352811 h 3582444"/>
              <a:gd name="connsiteX19" fmla="*/ 914400 w 3870542"/>
              <a:gd name="connsiteY19" fmla="*/ 1390389 h 3582444"/>
              <a:gd name="connsiteX20" fmla="*/ 939452 w 3870542"/>
              <a:gd name="connsiteY20" fmla="*/ 1427967 h 3582444"/>
              <a:gd name="connsiteX21" fmla="*/ 977030 w 3870542"/>
              <a:gd name="connsiteY21" fmla="*/ 1465545 h 3582444"/>
              <a:gd name="connsiteX22" fmla="*/ 1002082 w 3870542"/>
              <a:gd name="connsiteY22" fmla="*/ 1503123 h 3582444"/>
              <a:gd name="connsiteX23" fmla="*/ 1077238 w 3870542"/>
              <a:gd name="connsiteY23" fmla="*/ 1565753 h 3582444"/>
              <a:gd name="connsiteX24" fmla="*/ 1102290 w 3870542"/>
              <a:gd name="connsiteY24" fmla="*/ 1603331 h 3582444"/>
              <a:gd name="connsiteX25" fmla="*/ 1139868 w 3870542"/>
              <a:gd name="connsiteY25" fmla="*/ 1640909 h 3582444"/>
              <a:gd name="connsiteX26" fmla="*/ 1189972 w 3870542"/>
              <a:gd name="connsiteY26" fmla="*/ 1703540 h 3582444"/>
              <a:gd name="connsiteX27" fmla="*/ 1265129 w 3870542"/>
              <a:gd name="connsiteY27" fmla="*/ 1766170 h 3582444"/>
              <a:gd name="connsiteX28" fmla="*/ 1352811 w 3870542"/>
              <a:gd name="connsiteY28" fmla="*/ 1891430 h 3582444"/>
              <a:gd name="connsiteX29" fmla="*/ 1453019 w 3870542"/>
              <a:gd name="connsiteY29" fmla="*/ 1991638 h 3582444"/>
              <a:gd name="connsiteX30" fmla="*/ 1528175 w 3870542"/>
              <a:gd name="connsiteY30" fmla="*/ 2104372 h 3582444"/>
              <a:gd name="connsiteX31" fmla="*/ 1553227 w 3870542"/>
              <a:gd name="connsiteY31" fmla="*/ 2141951 h 3582444"/>
              <a:gd name="connsiteX32" fmla="*/ 1578279 w 3870542"/>
              <a:gd name="connsiteY32" fmla="*/ 2192055 h 3582444"/>
              <a:gd name="connsiteX33" fmla="*/ 1603331 w 3870542"/>
              <a:gd name="connsiteY33" fmla="*/ 2229633 h 3582444"/>
              <a:gd name="connsiteX34" fmla="*/ 1615857 w 3870542"/>
              <a:gd name="connsiteY34" fmla="*/ 2267211 h 3582444"/>
              <a:gd name="connsiteX35" fmla="*/ 1665961 w 3870542"/>
              <a:gd name="connsiteY35" fmla="*/ 2342367 h 3582444"/>
              <a:gd name="connsiteX36" fmla="*/ 1716066 w 3870542"/>
              <a:gd name="connsiteY36" fmla="*/ 2430049 h 3582444"/>
              <a:gd name="connsiteX37" fmla="*/ 1741118 w 3870542"/>
              <a:gd name="connsiteY37" fmla="*/ 2480153 h 3582444"/>
              <a:gd name="connsiteX38" fmla="*/ 1766170 w 3870542"/>
              <a:gd name="connsiteY38" fmla="*/ 2517731 h 3582444"/>
              <a:gd name="connsiteX39" fmla="*/ 1791222 w 3870542"/>
              <a:gd name="connsiteY39" fmla="*/ 2567835 h 3582444"/>
              <a:gd name="connsiteX40" fmla="*/ 1841326 w 3870542"/>
              <a:gd name="connsiteY40" fmla="*/ 2642992 h 3582444"/>
              <a:gd name="connsiteX41" fmla="*/ 1866378 w 3870542"/>
              <a:gd name="connsiteY41" fmla="*/ 2680570 h 3582444"/>
              <a:gd name="connsiteX42" fmla="*/ 1903956 w 3870542"/>
              <a:gd name="connsiteY42" fmla="*/ 2755726 h 3582444"/>
              <a:gd name="connsiteX43" fmla="*/ 1929008 w 3870542"/>
              <a:gd name="connsiteY43" fmla="*/ 2805830 h 3582444"/>
              <a:gd name="connsiteX44" fmla="*/ 2016690 w 3870542"/>
              <a:gd name="connsiteY44" fmla="*/ 2918564 h 3582444"/>
              <a:gd name="connsiteX45" fmla="*/ 2066794 w 3870542"/>
              <a:gd name="connsiteY45" fmla="*/ 2993720 h 3582444"/>
              <a:gd name="connsiteX46" fmla="*/ 2091846 w 3870542"/>
              <a:gd name="connsiteY46" fmla="*/ 3031298 h 3582444"/>
              <a:gd name="connsiteX47" fmla="*/ 2141950 w 3870542"/>
              <a:gd name="connsiteY47" fmla="*/ 3181611 h 3582444"/>
              <a:gd name="connsiteX48" fmla="*/ 2154476 w 3870542"/>
              <a:gd name="connsiteY48" fmla="*/ 3219189 h 3582444"/>
              <a:gd name="connsiteX49" fmla="*/ 2167003 w 3870542"/>
              <a:gd name="connsiteY49" fmla="*/ 3256767 h 3582444"/>
              <a:gd name="connsiteX50" fmla="*/ 2179529 w 3870542"/>
              <a:gd name="connsiteY50" fmla="*/ 3356975 h 3582444"/>
              <a:gd name="connsiteX51" fmla="*/ 2217107 w 3870542"/>
              <a:gd name="connsiteY51" fmla="*/ 3469709 h 3582444"/>
              <a:gd name="connsiteX52" fmla="*/ 2242159 w 3870542"/>
              <a:gd name="connsiteY52" fmla="*/ 3544866 h 3582444"/>
              <a:gd name="connsiteX53" fmla="*/ 2254685 w 3870542"/>
              <a:gd name="connsiteY53" fmla="*/ 3582444 h 3582444"/>
              <a:gd name="connsiteX54" fmla="*/ 2279737 w 3870542"/>
              <a:gd name="connsiteY54" fmla="*/ 3507288 h 3582444"/>
              <a:gd name="connsiteX55" fmla="*/ 2329841 w 3870542"/>
              <a:gd name="connsiteY55" fmla="*/ 3432131 h 3582444"/>
              <a:gd name="connsiteX56" fmla="*/ 2342367 w 3870542"/>
              <a:gd name="connsiteY56" fmla="*/ 3394553 h 3582444"/>
              <a:gd name="connsiteX57" fmla="*/ 2417523 w 3870542"/>
              <a:gd name="connsiteY57" fmla="*/ 3331923 h 3582444"/>
              <a:gd name="connsiteX58" fmla="*/ 2455101 w 3870542"/>
              <a:gd name="connsiteY58" fmla="*/ 3294345 h 3582444"/>
              <a:gd name="connsiteX59" fmla="*/ 2492679 w 3870542"/>
              <a:gd name="connsiteY59" fmla="*/ 3269293 h 3582444"/>
              <a:gd name="connsiteX60" fmla="*/ 2580361 w 3870542"/>
              <a:gd name="connsiteY60" fmla="*/ 3194137 h 3582444"/>
              <a:gd name="connsiteX61" fmla="*/ 2655518 w 3870542"/>
              <a:gd name="connsiteY61" fmla="*/ 3144033 h 3582444"/>
              <a:gd name="connsiteX62" fmla="*/ 2730674 w 3870542"/>
              <a:gd name="connsiteY62" fmla="*/ 3081403 h 3582444"/>
              <a:gd name="connsiteX63" fmla="*/ 2755726 w 3870542"/>
              <a:gd name="connsiteY63" fmla="*/ 3043825 h 3582444"/>
              <a:gd name="connsiteX64" fmla="*/ 2793304 w 3870542"/>
              <a:gd name="connsiteY64" fmla="*/ 3006246 h 3582444"/>
              <a:gd name="connsiteX65" fmla="*/ 2818356 w 3870542"/>
              <a:gd name="connsiteY65" fmla="*/ 2956142 h 3582444"/>
              <a:gd name="connsiteX66" fmla="*/ 2843408 w 3870542"/>
              <a:gd name="connsiteY66" fmla="*/ 2918564 h 3582444"/>
              <a:gd name="connsiteX67" fmla="*/ 2868460 w 3870542"/>
              <a:gd name="connsiteY67" fmla="*/ 2868460 h 3582444"/>
              <a:gd name="connsiteX68" fmla="*/ 2880986 w 3870542"/>
              <a:gd name="connsiteY68" fmla="*/ 2830882 h 3582444"/>
              <a:gd name="connsiteX69" fmla="*/ 2918564 w 3870542"/>
              <a:gd name="connsiteY69" fmla="*/ 2780778 h 3582444"/>
              <a:gd name="connsiteX70" fmla="*/ 2943616 w 3870542"/>
              <a:gd name="connsiteY70" fmla="*/ 2693096 h 3582444"/>
              <a:gd name="connsiteX71" fmla="*/ 3006246 w 3870542"/>
              <a:gd name="connsiteY71" fmla="*/ 2630466 h 3582444"/>
              <a:gd name="connsiteX72" fmla="*/ 3144033 w 3870542"/>
              <a:gd name="connsiteY72" fmla="*/ 2517731 h 3582444"/>
              <a:gd name="connsiteX73" fmla="*/ 3181611 w 3870542"/>
              <a:gd name="connsiteY73" fmla="*/ 2492679 h 3582444"/>
              <a:gd name="connsiteX74" fmla="*/ 3256767 w 3870542"/>
              <a:gd name="connsiteY74" fmla="*/ 2455101 h 3582444"/>
              <a:gd name="connsiteX75" fmla="*/ 3294345 w 3870542"/>
              <a:gd name="connsiteY75" fmla="*/ 2417523 h 3582444"/>
              <a:gd name="connsiteX76" fmla="*/ 3331923 w 3870542"/>
              <a:gd name="connsiteY76" fmla="*/ 2392471 h 3582444"/>
              <a:gd name="connsiteX77" fmla="*/ 3369501 w 3870542"/>
              <a:gd name="connsiteY77" fmla="*/ 2354893 h 3582444"/>
              <a:gd name="connsiteX78" fmla="*/ 3444657 w 3870542"/>
              <a:gd name="connsiteY78" fmla="*/ 2292263 h 3582444"/>
              <a:gd name="connsiteX79" fmla="*/ 3494761 w 3870542"/>
              <a:gd name="connsiteY79" fmla="*/ 2217107 h 3582444"/>
              <a:gd name="connsiteX80" fmla="*/ 3519813 w 3870542"/>
              <a:gd name="connsiteY80" fmla="*/ 2179529 h 3582444"/>
              <a:gd name="connsiteX81" fmla="*/ 3544866 w 3870542"/>
              <a:gd name="connsiteY81" fmla="*/ 2154477 h 3582444"/>
              <a:gd name="connsiteX82" fmla="*/ 3594970 w 3870542"/>
              <a:gd name="connsiteY82" fmla="*/ 2104372 h 3582444"/>
              <a:gd name="connsiteX83" fmla="*/ 3632548 w 3870542"/>
              <a:gd name="connsiteY83" fmla="*/ 2066794 h 3582444"/>
              <a:gd name="connsiteX84" fmla="*/ 3707704 w 3870542"/>
              <a:gd name="connsiteY84" fmla="*/ 2016690 h 3582444"/>
              <a:gd name="connsiteX85" fmla="*/ 3745282 w 3870542"/>
              <a:gd name="connsiteY85" fmla="*/ 1979112 h 3582444"/>
              <a:gd name="connsiteX86" fmla="*/ 3782860 w 3870542"/>
              <a:gd name="connsiteY86" fmla="*/ 1966586 h 3582444"/>
              <a:gd name="connsiteX87" fmla="*/ 3820438 w 3870542"/>
              <a:gd name="connsiteY87" fmla="*/ 1941534 h 3582444"/>
              <a:gd name="connsiteX88" fmla="*/ 3832964 w 3870542"/>
              <a:gd name="connsiteY88" fmla="*/ 1903956 h 3582444"/>
              <a:gd name="connsiteX89" fmla="*/ 3858016 w 3870542"/>
              <a:gd name="connsiteY89" fmla="*/ 1866378 h 3582444"/>
              <a:gd name="connsiteX90" fmla="*/ 3870542 w 3870542"/>
              <a:gd name="connsiteY90" fmla="*/ 1841326 h 35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870542" h="3582444">
                <a:moveTo>
                  <a:pt x="12526" y="0"/>
                </a:moveTo>
                <a:cubicBezTo>
                  <a:pt x="8351" y="33403"/>
                  <a:pt x="0" y="66545"/>
                  <a:pt x="0" y="100208"/>
                </a:cubicBezTo>
                <a:cubicBezTo>
                  <a:pt x="0" y="163892"/>
                  <a:pt x="14089" y="183178"/>
                  <a:pt x="25052" y="237994"/>
                </a:cubicBezTo>
                <a:cubicBezTo>
                  <a:pt x="30033" y="262899"/>
                  <a:pt x="32068" y="288358"/>
                  <a:pt x="37578" y="313151"/>
                </a:cubicBezTo>
                <a:cubicBezTo>
                  <a:pt x="40442" y="326040"/>
                  <a:pt x="46630" y="337991"/>
                  <a:pt x="50104" y="350729"/>
                </a:cubicBezTo>
                <a:cubicBezTo>
                  <a:pt x="59163" y="383946"/>
                  <a:pt x="59758" y="420141"/>
                  <a:pt x="75156" y="450937"/>
                </a:cubicBezTo>
                <a:cubicBezTo>
                  <a:pt x="158243" y="617111"/>
                  <a:pt x="57442" y="409603"/>
                  <a:pt x="112734" y="538619"/>
                </a:cubicBezTo>
                <a:cubicBezTo>
                  <a:pt x="152609" y="631661"/>
                  <a:pt x="120905" y="549425"/>
                  <a:pt x="162838" y="626301"/>
                </a:cubicBezTo>
                <a:cubicBezTo>
                  <a:pt x="261647" y="807451"/>
                  <a:pt x="168527" y="661823"/>
                  <a:pt x="250520" y="776614"/>
                </a:cubicBezTo>
                <a:cubicBezTo>
                  <a:pt x="259270" y="788864"/>
                  <a:pt x="265659" y="802862"/>
                  <a:pt x="275572" y="814192"/>
                </a:cubicBezTo>
                <a:cubicBezTo>
                  <a:pt x="414273" y="972706"/>
                  <a:pt x="280277" y="816982"/>
                  <a:pt x="375781" y="901874"/>
                </a:cubicBezTo>
                <a:cubicBezTo>
                  <a:pt x="402261" y="925412"/>
                  <a:pt x="419248" y="961186"/>
                  <a:pt x="450937" y="977030"/>
                </a:cubicBezTo>
                <a:cubicBezTo>
                  <a:pt x="467638" y="985381"/>
                  <a:pt x="486460" y="990417"/>
                  <a:pt x="501041" y="1002082"/>
                </a:cubicBezTo>
                <a:cubicBezTo>
                  <a:pt x="528706" y="1024214"/>
                  <a:pt x="546718" y="1057586"/>
                  <a:pt x="576197" y="1077238"/>
                </a:cubicBezTo>
                <a:cubicBezTo>
                  <a:pt x="588723" y="1085589"/>
                  <a:pt x="602585" y="1092219"/>
                  <a:pt x="613775" y="1102290"/>
                </a:cubicBezTo>
                <a:cubicBezTo>
                  <a:pt x="644498" y="1129941"/>
                  <a:pt x="667066" y="1167044"/>
                  <a:pt x="701457" y="1189972"/>
                </a:cubicBezTo>
                <a:lnTo>
                  <a:pt x="776613" y="1240077"/>
                </a:lnTo>
                <a:cubicBezTo>
                  <a:pt x="843424" y="1340290"/>
                  <a:pt x="755733" y="1219196"/>
                  <a:pt x="839244" y="1302707"/>
                </a:cubicBezTo>
                <a:cubicBezTo>
                  <a:pt x="854006" y="1317469"/>
                  <a:pt x="863236" y="1336960"/>
                  <a:pt x="876822" y="1352811"/>
                </a:cubicBezTo>
                <a:cubicBezTo>
                  <a:pt x="888350" y="1366261"/>
                  <a:pt x="903059" y="1376780"/>
                  <a:pt x="914400" y="1390389"/>
                </a:cubicBezTo>
                <a:cubicBezTo>
                  <a:pt x="924038" y="1401954"/>
                  <a:pt x="929814" y="1416402"/>
                  <a:pt x="939452" y="1427967"/>
                </a:cubicBezTo>
                <a:cubicBezTo>
                  <a:pt x="950793" y="1441576"/>
                  <a:pt x="965689" y="1451936"/>
                  <a:pt x="977030" y="1465545"/>
                </a:cubicBezTo>
                <a:cubicBezTo>
                  <a:pt x="986668" y="1477110"/>
                  <a:pt x="991437" y="1492478"/>
                  <a:pt x="1002082" y="1503123"/>
                </a:cubicBezTo>
                <a:cubicBezTo>
                  <a:pt x="1100613" y="1601654"/>
                  <a:pt x="974635" y="1442630"/>
                  <a:pt x="1077238" y="1565753"/>
                </a:cubicBezTo>
                <a:cubicBezTo>
                  <a:pt x="1086876" y="1577318"/>
                  <a:pt x="1092652" y="1591766"/>
                  <a:pt x="1102290" y="1603331"/>
                </a:cubicBezTo>
                <a:cubicBezTo>
                  <a:pt x="1113631" y="1616940"/>
                  <a:pt x="1128203" y="1627577"/>
                  <a:pt x="1139868" y="1640909"/>
                </a:cubicBezTo>
                <a:cubicBezTo>
                  <a:pt x="1157473" y="1661030"/>
                  <a:pt x="1171067" y="1684635"/>
                  <a:pt x="1189972" y="1703540"/>
                </a:cubicBezTo>
                <a:cubicBezTo>
                  <a:pt x="1262347" y="1775915"/>
                  <a:pt x="1193303" y="1673824"/>
                  <a:pt x="1265129" y="1766170"/>
                </a:cubicBezTo>
                <a:cubicBezTo>
                  <a:pt x="1294802" y="1804320"/>
                  <a:pt x="1319364" y="1854942"/>
                  <a:pt x="1352811" y="1891430"/>
                </a:cubicBezTo>
                <a:cubicBezTo>
                  <a:pt x="1384731" y="1926252"/>
                  <a:pt x="1426816" y="1952333"/>
                  <a:pt x="1453019" y="1991638"/>
                </a:cubicBezTo>
                <a:lnTo>
                  <a:pt x="1528175" y="2104372"/>
                </a:lnTo>
                <a:cubicBezTo>
                  <a:pt x="1536526" y="2116898"/>
                  <a:pt x="1546494" y="2128486"/>
                  <a:pt x="1553227" y="2141951"/>
                </a:cubicBezTo>
                <a:cubicBezTo>
                  <a:pt x="1561578" y="2158652"/>
                  <a:pt x="1569015" y="2175843"/>
                  <a:pt x="1578279" y="2192055"/>
                </a:cubicBezTo>
                <a:cubicBezTo>
                  <a:pt x="1585748" y="2205126"/>
                  <a:pt x="1596598" y="2216168"/>
                  <a:pt x="1603331" y="2229633"/>
                </a:cubicBezTo>
                <a:cubicBezTo>
                  <a:pt x="1609236" y="2241443"/>
                  <a:pt x="1609445" y="2255669"/>
                  <a:pt x="1615857" y="2267211"/>
                </a:cubicBezTo>
                <a:cubicBezTo>
                  <a:pt x="1630479" y="2293531"/>
                  <a:pt x="1652496" y="2315437"/>
                  <a:pt x="1665961" y="2342367"/>
                </a:cubicBezTo>
                <a:cubicBezTo>
                  <a:pt x="1741665" y="2493776"/>
                  <a:pt x="1645245" y="2306115"/>
                  <a:pt x="1716066" y="2430049"/>
                </a:cubicBezTo>
                <a:cubicBezTo>
                  <a:pt x="1725330" y="2446261"/>
                  <a:pt x="1731854" y="2463941"/>
                  <a:pt x="1741118" y="2480153"/>
                </a:cubicBezTo>
                <a:cubicBezTo>
                  <a:pt x="1748587" y="2493224"/>
                  <a:pt x="1758701" y="2504660"/>
                  <a:pt x="1766170" y="2517731"/>
                </a:cubicBezTo>
                <a:cubicBezTo>
                  <a:pt x="1775434" y="2533943"/>
                  <a:pt x="1781615" y="2551823"/>
                  <a:pt x="1791222" y="2567835"/>
                </a:cubicBezTo>
                <a:cubicBezTo>
                  <a:pt x="1806713" y="2593653"/>
                  <a:pt x="1824625" y="2617940"/>
                  <a:pt x="1841326" y="2642992"/>
                </a:cubicBezTo>
                <a:cubicBezTo>
                  <a:pt x="1849677" y="2655518"/>
                  <a:pt x="1861617" y="2666288"/>
                  <a:pt x="1866378" y="2680570"/>
                </a:cubicBezTo>
                <a:cubicBezTo>
                  <a:pt x="1889344" y="2749467"/>
                  <a:pt x="1865105" y="2687736"/>
                  <a:pt x="1903956" y="2755726"/>
                </a:cubicBezTo>
                <a:cubicBezTo>
                  <a:pt x="1913220" y="2771938"/>
                  <a:pt x="1919401" y="2789818"/>
                  <a:pt x="1929008" y="2805830"/>
                </a:cubicBezTo>
                <a:cubicBezTo>
                  <a:pt x="2037761" y="2987085"/>
                  <a:pt x="1929097" y="2805944"/>
                  <a:pt x="2016690" y="2918564"/>
                </a:cubicBezTo>
                <a:cubicBezTo>
                  <a:pt x="2035175" y="2942330"/>
                  <a:pt x="2050093" y="2968668"/>
                  <a:pt x="2066794" y="2993720"/>
                </a:cubicBezTo>
                <a:lnTo>
                  <a:pt x="2091846" y="3031298"/>
                </a:lnTo>
                <a:lnTo>
                  <a:pt x="2141950" y="3181611"/>
                </a:lnTo>
                <a:lnTo>
                  <a:pt x="2154476" y="3219189"/>
                </a:lnTo>
                <a:lnTo>
                  <a:pt x="2167003" y="3256767"/>
                </a:lnTo>
                <a:cubicBezTo>
                  <a:pt x="2171178" y="3290170"/>
                  <a:pt x="2172476" y="3324060"/>
                  <a:pt x="2179529" y="3356975"/>
                </a:cubicBezTo>
                <a:cubicBezTo>
                  <a:pt x="2179529" y="3356976"/>
                  <a:pt x="2210844" y="3450919"/>
                  <a:pt x="2217107" y="3469709"/>
                </a:cubicBezTo>
                <a:lnTo>
                  <a:pt x="2242159" y="3544866"/>
                </a:lnTo>
                <a:lnTo>
                  <a:pt x="2254685" y="3582444"/>
                </a:lnTo>
                <a:cubicBezTo>
                  <a:pt x="2263036" y="3557392"/>
                  <a:pt x="2265089" y="3529260"/>
                  <a:pt x="2279737" y="3507288"/>
                </a:cubicBezTo>
                <a:cubicBezTo>
                  <a:pt x="2296438" y="3482236"/>
                  <a:pt x="2320320" y="3460695"/>
                  <a:pt x="2329841" y="3432131"/>
                </a:cubicBezTo>
                <a:cubicBezTo>
                  <a:pt x="2334016" y="3419605"/>
                  <a:pt x="2335043" y="3405539"/>
                  <a:pt x="2342367" y="3394553"/>
                </a:cubicBezTo>
                <a:cubicBezTo>
                  <a:pt x="2369813" y="3353384"/>
                  <a:pt x="2382863" y="3360807"/>
                  <a:pt x="2417523" y="3331923"/>
                </a:cubicBezTo>
                <a:cubicBezTo>
                  <a:pt x="2431132" y="3320582"/>
                  <a:pt x="2441492" y="3305686"/>
                  <a:pt x="2455101" y="3294345"/>
                </a:cubicBezTo>
                <a:cubicBezTo>
                  <a:pt x="2466666" y="3284707"/>
                  <a:pt x="2481114" y="3278931"/>
                  <a:pt x="2492679" y="3269293"/>
                </a:cubicBezTo>
                <a:cubicBezTo>
                  <a:pt x="2589988" y="3188203"/>
                  <a:pt x="2463090" y="3276226"/>
                  <a:pt x="2580361" y="3194137"/>
                </a:cubicBezTo>
                <a:cubicBezTo>
                  <a:pt x="2605027" y="3176871"/>
                  <a:pt x="2634228" y="3165323"/>
                  <a:pt x="2655518" y="3144033"/>
                </a:cubicBezTo>
                <a:cubicBezTo>
                  <a:pt x="2703741" y="3095810"/>
                  <a:pt x="2678357" y="3116281"/>
                  <a:pt x="2730674" y="3081403"/>
                </a:cubicBezTo>
                <a:cubicBezTo>
                  <a:pt x="2739025" y="3068877"/>
                  <a:pt x="2746088" y="3055390"/>
                  <a:pt x="2755726" y="3043825"/>
                </a:cubicBezTo>
                <a:cubicBezTo>
                  <a:pt x="2767067" y="3030216"/>
                  <a:pt x="2783008" y="3020661"/>
                  <a:pt x="2793304" y="3006246"/>
                </a:cubicBezTo>
                <a:cubicBezTo>
                  <a:pt x="2804157" y="2991051"/>
                  <a:pt x="2809092" y="2972354"/>
                  <a:pt x="2818356" y="2956142"/>
                </a:cubicBezTo>
                <a:cubicBezTo>
                  <a:pt x="2825825" y="2943071"/>
                  <a:pt x="2835939" y="2931635"/>
                  <a:pt x="2843408" y="2918564"/>
                </a:cubicBezTo>
                <a:cubicBezTo>
                  <a:pt x="2852672" y="2902352"/>
                  <a:pt x="2861104" y="2885623"/>
                  <a:pt x="2868460" y="2868460"/>
                </a:cubicBezTo>
                <a:cubicBezTo>
                  <a:pt x="2873661" y="2856324"/>
                  <a:pt x="2874435" y="2842346"/>
                  <a:pt x="2880986" y="2830882"/>
                </a:cubicBezTo>
                <a:cubicBezTo>
                  <a:pt x="2891344" y="2812756"/>
                  <a:pt x="2906038" y="2797479"/>
                  <a:pt x="2918564" y="2780778"/>
                </a:cubicBezTo>
                <a:cubicBezTo>
                  <a:pt x="2922577" y="2764725"/>
                  <a:pt x="2934631" y="2711066"/>
                  <a:pt x="2943616" y="2693096"/>
                </a:cubicBezTo>
                <a:cubicBezTo>
                  <a:pt x="2971452" y="2637424"/>
                  <a:pt x="2961709" y="2669437"/>
                  <a:pt x="3006246" y="2630466"/>
                </a:cubicBezTo>
                <a:cubicBezTo>
                  <a:pt x="3140518" y="2512977"/>
                  <a:pt x="2992961" y="2618445"/>
                  <a:pt x="3144033" y="2517731"/>
                </a:cubicBezTo>
                <a:cubicBezTo>
                  <a:pt x="3156559" y="2509380"/>
                  <a:pt x="3167329" y="2497440"/>
                  <a:pt x="3181611" y="2492679"/>
                </a:cubicBezTo>
                <a:cubicBezTo>
                  <a:pt x="3219273" y="2480125"/>
                  <a:pt x="3224391" y="2482081"/>
                  <a:pt x="3256767" y="2455101"/>
                </a:cubicBezTo>
                <a:cubicBezTo>
                  <a:pt x="3270376" y="2443760"/>
                  <a:pt x="3280736" y="2428864"/>
                  <a:pt x="3294345" y="2417523"/>
                </a:cubicBezTo>
                <a:cubicBezTo>
                  <a:pt x="3305910" y="2407885"/>
                  <a:pt x="3320358" y="2402109"/>
                  <a:pt x="3331923" y="2392471"/>
                </a:cubicBezTo>
                <a:cubicBezTo>
                  <a:pt x="3345532" y="2381130"/>
                  <a:pt x="3355892" y="2366234"/>
                  <a:pt x="3369501" y="2354893"/>
                </a:cubicBezTo>
                <a:cubicBezTo>
                  <a:pt x="3415210" y="2316802"/>
                  <a:pt x="3404210" y="2344266"/>
                  <a:pt x="3444657" y="2292263"/>
                </a:cubicBezTo>
                <a:cubicBezTo>
                  <a:pt x="3463142" y="2268497"/>
                  <a:pt x="3478060" y="2242159"/>
                  <a:pt x="3494761" y="2217107"/>
                </a:cubicBezTo>
                <a:cubicBezTo>
                  <a:pt x="3503112" y="2204581"/>
                  <a:pt x="3509168" y="2190174"/>
                  <a:pt x="3519813" y="2179529"/>
                </a:cubicBezTo>
                <a:lnTo>
                  <a:pt x="3544866" y="2154477"/>
                </a:lnTo>
                <a:cubicBezTo>
                  <a:pt x="3568725" y="2082898"/>
                  <a:pt x="3537708" y="2142547"/>
                  <a:pt x="3594970" y="2104372"/>
                </a:cubicBezTo>
                <a:cubicBezTo>
                  <a:pt x="3609709" y="2094546"/>
                  <a:pt x="3618565" y="2077670"/>
                  <a:pt x="3632548" y="2066794"/>
                </a:cubicBezTo>
                <a:cubicBezTo>
                  <a:pt x="3656314" y="2048309"/>
                  <a:pt x="3686414" y="2037980"/>
                  <a:pt x="3707704" y="2016690"/>
                </a:cubicBezTo>
                <a:cubicBezTo>
                  <a:pt x="3720230" y="2004164"/>
                  <a:pt x="3730543" y="1988938"/>
                  <a:pt x="3745282" y="1979112"/>
                </a:cubicBezTo>
                <a:cubicBezTo>
                  <a:pt x="3756268" y="1971788"/>
                  <a:pt x="3771050" y="1972491"/>
                  <a:pt x="3782860" y="1966586"/>
                </a:cubicBezTo>
                <a:cubicBezTo>
                  <a:pt x="3796325" y="1959853"/>
                  <a:pt x="3807912" y="1949885"/>
                  <a:pt x="3820438" y="1941534"/>
                </a:cubicBezTo>
                <a:cubicBezTo>
                  <a:pt x="3824613" y="1929008"/>
                  <a:pt x="3827059" y="1915766"/>
                  <a:pt x="3832964" y="1903956"/>
                </a:cubicBezTo>
                <a:cubicBezTo>
                  <a:pt x="3839697" y="1890491"/>
                  <a:pt x="3850271" y="1879287"/>
                  <a:pt x="3858016" y="1866378"/>
                </a:cubicBezTo>
                <a:cubicBezTo>
                  <a:pt x="3862820" y="1858372"/>
                  <a:pt x="3866367" y="1849677"/>
                  <a:pt x="3870542" y="1841326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02F4789-4E65-BD70-43A2-38F210A39435}"/>
              </a:ext>
            </a:extLst>
          </p:cNvPr>
          <p:cNvSpPr/>
          <p:nvPr/>
        </p:nvSpPr>
        <p:spPr>
          <a:xfrm>
            <a:off x="3327510" y="2567836"/>
            <a:ext cx="7507504" cy="4255813"/>
          </a:xfrm>
          <a:custGeom>
            <a:avLst/>
            <a:gdLst>
              <a:gd name="connsiteX0" fmla="*/ 179778 w 7507504"/>
              <a:gd name="connsiteY0" fmla="*/ 3306871 h 4255813"/>
              <a:gd name="connsiteX1" fmla="*/ 204830 w 7507504"/>
              <a:gd name="connsiteY1" fmla="*/ 3369501 h 4255813"/>
              <a:gd name="connsiteX2" fmla="*/ 192304 w 7507504"/>
              <a:gd name="connsiteY2" fmla="*/ 3594969 h 4255813"/>
              <a:gd name="connsiteX3" fmla="*/ 167252 w 7507504"/>
              <a:gd name="connsiteY3" fmla="*/ 3720230 h 4255813"/>
              <a:gd name="connsiteX4" fmla="*/ 142200 w 7507504"/>
              <a:gd name="connsiteY4" fmla="*/ 3795386 h 4255813"/>
              <a:gd name="connsiteX5" fmla="*/ 129674 w 7507504"/>
              <a:gd name="connsiteY5" fmla="*/ 3832964 h 4255813"/>
              <a:gd name="connsiteX6" fmla="*/ 104622 w 7507504"/>
              <a:gd name="connsiteY6" fmla="*/ 3870542 h 4255813"/>
              <a:gd name="connsiteX7" fmla="*/ 54517 w 7507504"/>
              <a:gd name="connsiteY7" fmla="*/ 3983276 h 4255813"/>
              <a:gd name="connsiteX8" fmla="*/ 29465 w 7507504"/>
              <a:gd name="connsiteY8" fmla="*/ 4096011 h 4255813"/>
              <a:gd name="connsiteX9" fmla="*/ 4413 w 7507504"/>
              <a:gd name="connsiteY9" fmla="*/ 4246323 h 4255813"/>
              <a:gd name="connsiteX10" fmla="*/ 41991 w 7507504"/>
              <a:gd name="connsiteY10" fmla="*/ 4171167 h 4255813"/>
              <a:gd name="connsiteX11" fmla="*/ 117148 w 7507504"/>
              <a:gd name="connsiteY11" fmla="*/ 4121063 h 4255813"/>
              <a:gd name="connsiteX12" fmla="*/ 179778 w 7507504"/>
              <a:gd name="connsiteY12" fmla="*/ 4058432 h 4255813"/>
              <a:gd name="connsiteX13" fmla="*/ 254934 w 7507504"/>
              <a:gd name="connsiteY13" fmla="*/ 4033380 h 4255813"/>
              <a:gd name="connsiteX14" fmla="*/ 292512 w 7507504"/>
              <a:gd name="connsiteY14" fmla="*/ 4008328 h 4255813"/>
              <a:gd name="connsiteX15" fmla="*/ 330090 w 7507504"/>
              <a:gd name="connsiteY15" fmla="*/ 3995802 h 4255813"/>
              <a:gd name="connsiteX16" fmla="*/ 517980 w 7507504"/>
              <a:gd name="connsiteY16" fmla="*/ 3958224 h 4255813"/>
              <a:gd name="connsiteX17" fmla="*/ 618189 w 7507504"/>
              <a:gd name="connsiteY17" fmla="*/ 3933172 h 4255813"/>
              <a:gd name="connsiteX18" fmla="*/ 668293 w 7507504"/>
              <a:gd name="connsiteY18" fmla="*/ 3920646 h 4255813"/>
              <a:gd name="connsiteX19" fmla="*/ 705871 w 7507504"/>
              <a:gd name="connsiteY19" fmla="*/ 3908120 h 4255813"/>
              <a:gd name="connsiteX20" fmla="*/ 918813 w 7507504"/>
              <a:gd name="connsiteY20" fmla="*/ 3858016 h 4255813"/>
              <a:gd name="connsiteX21" fmla="*/ 1019022 w 7507504"/>
              <a:gd name="connsiteY21" fmla="*/ 3820438 h 4255813"/>
              <a:gd name="connsiteX22" fmla="*/ 1094178 w 7507504"/>
              <a:gd name="connsiteY22" fmla="*/ 3782860 h 4255813"/>
              <a:gd name="connsiteX23" fmla="*/ 1156808 w 7507504"/>
              <a:gd name="connsiteY23" fmla="*/ 3757808 h 4255813"/>
              <a:gd name="connsiteX24" fmla="*/ 1282068 w 7507504"/>
              <a:gd name="connsiteY24" fmla="*/ 3695178 h 4255813"/>
              <a:gd name="connsiteX25" fmla="*/ 1394802 w 7507504"/>
              <a:gd name="connsiteY25" fmla="*/ 3632548 h 4255813"/>
              <a:gd name="connsiteX26" fmla="*/ 1432380 w 7507504"/>
              <a:gd name="connsiteY26" fmla="*/ 3607496 h 4255813"/>
              <a:gd name="connsiteX27" fmla="*/ 1532589 w 7507504"/>
              <a:gd name="connsiteY27" fmla="*/ 3557391 h 4255813"/>
              <a:gd name="connsiteX28" fmla="*/ 1570167 w 7507504"/>
              <a:gd name="connsiteY28" fmla="*/ 3532339 h 4255813"/>
              <a:gd name="connsiteX29" fmla="*/ 1620271 w 7507504"/>
              <a:gd name="connsiteY29" fmla="*/ 3507287 h 4255813"/>
              <a:gd name="connsiteX30" fmla="*/ 1770583 w 7507504"/>
              <a:gd name="connsiteY30" fmla="*/ 3382027 h 4255813"/>
              <a:gd name="connsiteX31" fmla="*/ 1870791 w 7507504"/>
              <a:gd name="connsiteY31" fmla="*/ 3319397 h 4255813"/>
              <a:gd name="connsiteX32" fmla="*/ 1971000 w 7507504"/>
              <a:gd name="connsiteY32" fmla="*/ 3231715 h 4255813"/>
              <a:gd name="connsiteX33" fmla="*/ 2071208 w 7507504"/>
              <a:gd name="connsiteY33" fmla="*/ 3169085 h 4255813"/>
              <a:gd name="connsiteX34" fmla="*/ 2146364 w 7507504"/>
              <a:gd name="connsiteY34" fmla="*/ 3093928 h 4255813"/>
              <a:gd name="connsiteX35" fmla="*/ 2183942 w 7507504"/>
              <a:gd name="connsiteY35" fmla="*/ 3056350 h 4255813"/>
              <a:gd name="connsiteX36" fmla="*/ 2221520 w 7507504"/>
              <a:gd name="connsiteY36" fmla="*/ 3031298 h 4255813"/>
              <a:gd name="connsiteX37" fmla="*/ 2309202 w 7507504"/>
              <a:gd name="connsiteY37" fmla="*/ 2956142 h 4255813"/>
              <a:gd name="connsiteX38" fmla="*/ 2396885 w 7507504"/>
              <a:gd name="connsiteY38" fmla="*/ 2931090 h 4255813"/>
              <a:gd name="connsiteX39" fmla="*/ 2459515 w 7507504"/>
              <a:gd name="connsiteY39" fmla="*/ 2906038 h 4255813"/>
              <a:gd name="connsiteX40" fmla="*/ 2509619 w 7507504"/>
              <a:gd name="connsiteY40" fmla="*/ 2880986 h 4255813"/>
              <a:gd name="connsiteX41" fmla="*/ 2710035 w 7507504"/>
              <a:gd name="connsiteY41" fmla="*/ 2855934 h 4255813"/>
              <a:gd name="connsiteX42" fmla="*/ 2922978 w 7507504"/>
              <a:gd name="connsiteY42" fmla="*/ 2818356 h 4255813"/>
              <a:gd name="connsiteX43" fmla="*/ 3211076 w 7507504"/>
              <a:gd name="connsiteY43" fmla="*/ 2793304 h 4255813"/>
              <a:gd name="connsiteX44" fmla="*/ 3361389 w 7507504"/>
              <a:gd name="connsiteY44" fmla="*/ 2743200 h 4255813"/>
              <a:gd name="connsiteX45" fmla="*/ 3524227 w 7507504"/>
              <a:gd name="connsiteY45" fmla="*/ 2680569 h 4255813"/>
              <a:gd name="connsiteX46" fmla="*/ 3599383 w 7507504"/>
              <a:gd name="connsiteY46" fmla="*/ 2655517 h 4255813"/>
              <a:gd name="connsiteX47" fmla="*/ 3699591 w 7507504"/>
              <a:gd name="connsiteY47" fmla="*/ 2617939 h 4255813"/>
              <a:gd name="connsiteX48" fmla="*/ 3799800 w 7507504"/>
              <a:gd name="connsiteY48" fmla="*/ 2592887 h 4255813"/>
              <a:gd name="connsiteX49" fmla="*/ 3962638 w 7507504"/>
              <a:gd name="connsiteY49" fmla="*/ 2530257 h 4255813"/>
              <a:gd name="connsiteX50" fmla="*/ 4037794 w 7507504"/>
              <a:gd name="connsiteY50" fmla="*/ 2492679 h 4255813"/>
              <a:gd name="connsiteX51" fmla="*/ 4112950 w 7507504"/>
              <a:gd name="connsiteY51" fmla="*/ 2467627 h 4255813"/>
              <a:gd name="connsiteX52" fmla="*/ 4213158 w 7507504"/>
              <a:gd name="connsiteY52" fmla="*/ 2430049 h 4255813"/>
              <a:gd name="connsiteX53" fmla="*/ 4375997 w 7507504"/>
              <a:gd name="connsiteY53" fmla="*/ 2342367 h 4255813"/>
              <a:gd name="connsiteX54" fmla="*/ 4451153 w 7507504"/>
              <a:gd name="connsiteY54" fmla="*/ 2304789 h 4255813"/>
              <a:gd name="connsiteX55" fmla="*/ 4613991 w 7507504"/>
              <a:gd name="connsiteY55" fmla="*/ 2167002 h 4255813"/>
              <a:gd name="connsiteX56" fmla="*/ 4701674 w 7507504"/>
              <a:gd name="connsiteY56" fmla="*/ 2104372 h 4255813"/>
              <a:gd name="connsiteX57" fmla="*/ 4776830 w 7507504"/>
              <a:gd name="connsiteY57" fmla="*/ 2066794 h 4255813"/>
              <a:gd name="connsiteX58" fmla="*/ 4851986 w 7507504"/>
              <a:gd name="connsiteY58" fmla="*/ 1991638 h 4255813"/>
              <a:gd name="connsiteX59" fmla="*/ 4914616 w 7507504"/>
              <a:gd name="connsiteY59" fmla="*/ 1954060 h 4255813"/>
              <a:gd name="connsiteX60" fmla="*/ 4964720 w 7507504"/>
              <a:gd name="connsiteY60" fmla="*/ 1903956 h 4255813"/>
              <a:gd name="connsiteX61" fmla="*/ 5089980 w 7507504"/>
              <a:gd name="connsiteY61" fmla="*/ 1816274 h 4255813"/>
              <a:gd name="connsiteX62" fmla="*/ 5165137 w 7507504"/>
              <a:gd name="connsiteY62" fmla="*/ 1728591 h 4255813"/>
              <a:gd name="connsiteX63" fmla="*/ 5202715 w 7507504"/>
              <a:gd name="connsiteY63" fmla="*/ 1691013 h 4255813"/>
              <a:gd name="connsiteX64" fmla="*/ 5277871 w 7507504"/>
              <a:gd name="connsiteY64" fmla="*/ 1603331 h 4255813"/>
              <a:gd name="connsiteX65" fmla="*/ 5340501 w 7507504"/>
              <a:gd name="connsiteY65" fmla="*/ 1515649 h 4255813"/>
              <a:gd name="connsiteX66" fmla="*/ 5428183 w 7507504"/>
              <a:gd name="connsiteY66" fmla="*/ 1427967 h 4255813"/>
              <a:gd name="connsiteX67" fmla="*/ 5528391 w 7507504"/>
              <a:gd name="connsiteY67" fmla="*/ 1315232 h 4255813"/>
              <a:gd name="connsiteX68" fmla="*/ 5603548 w 7507504"/>
              <a:gd name="connsiteY68" fmla="*/ 1240076 h 4255813"/>
              <a:gd name="connsiteX69" fmla="*/ 5641126 w 7507504"/>
              <a:gd name="connsiteY69" fmla="*/ 1215024 h 4255813"/>
              <a:gd name="connsiteX70" fmla="*/ 5728808 w 7507504"/>
              <a:gd name="connsiteY70" fmla="*/ 1127342 h 4255813"/>
              <a:gd name="connsiteX71" fmla="*/ 5803964 w 7507504"/>
              <a:gd name="connsiteY71" fmla="*/ 1089764 h 4255813"/>
              <a:gd name="connsiteX72" fmla="*/ 5879120 w 7507504"/>
              <a:gd name="connsiteY72" fmla="*/ 1064712 h 4255813"/>
              <a:gd name="connsiteX73" fmla="*/ 5916698 w 7507504"/>
              <a:gd name="connsiteY73" fmla="*/ 1039660 h 4255813"/>
              <a:gd name="connsiteX74" fmla="*/ 5991854 w 7507504"/>
              <a:gd name="connsiteY74" fmla="*/ 1014608 h 4255813"/>
              <a:gd name="connsiteX75" fmla="*/ 6067011 w 7507504"/>
              <a:gd name="connsiteY75" fmla="*/ 977030 h 4255813"/>
              <a:gd name="connsiteX76" fmla="*/ 6154693 w 7507504"/>
              <a:gd name="connsiteY76" fmla="*/ 939452 h 4255813"/>
              <a:gd name="connsiteX77" fmla="*/ 6204797 w 7507504"/>
              <a:gd name="connsiteY77" fmla="*/ 914400 h 4255813"/>
              <a:gd name="connsiteX78" fmla="*/ 6305005 w 7507504"/>
              <a:gd name="connsiteY78" fmla="*/ 876822 h 4255813"/>
              <a:gd name="connsiteX79" fmla="*/ 6367635 w 7507504"/>
              <a:gd name="connsiteY79" fmla="*/ 839243 h 4255813"/>
              <a:gd name="connsiteX80" fmla="*/ 6442791 w 7507504"/>
              <a:gd name="connsiteY80" fmla="*/ 801665 h 4255813"/>
              <a:gd name="connsiteX81" fmla="*/ 6467843 w 7507504"/>
              <a:gd name="connsiteY81" fmla="*/ 764087 h 4255813"/>
              <a:gd name="connsiteX82" fmla="*/ 6543000 w 7507504"/>
              <a:gd name="connsiteY82" fmla="*/ 713983 h 4255813"/>
              <a:gd name="connsiteX83" fmla="*/ 6618156 w 7507504"/>
              <a:gd name="connsiteY83" fmla="*/ 663879 h 4255813"/>
              <a:gd name="connsiteX84" fmla="*/ 6655734 w 7507504"/>
              <a:gd name="connsiteY84" fmla="*/ 638827 h 4255813"/>
              <a:gd name="connsiteX85" fmla="*/ 6693312 w 7507504"/>
              <a:gd name="connsiteY85" fmla="*/ 613775 h 4255813"/>
              <a:gd name="connsiteX86" fmla="*/ 6918780 w 7507504"/>
              <a:gd name="connsiteY86" fmla="*/ 538619 h 4255813"/>
              <a:gd name="connsiteX87" fmla="*/ 6993937 w 7507504"/>
              <a:gd name="connsiteY87" fmla="*/ 513567 h 4255813"/>
              <a:gd name="connsiteX88" fmla="*/ 7031515 w 7507504"/>
              <a:gd name="connsiteY88" fmla="*/ 501041 h 4255813"/>
              <a:gd name="connsiteX89" fmla="*/ 7069093 w 7507504"/>
              <a:gd name="connsiteY89" fmla="*/ 475989 h 4255813"/>
              <a:gd name="connsiteX90" fmla="*/ 7144249 w 7507504"/>
              <a:gd name="connsiteY90" fmla="*/ 450937 h 4255813"/>
              <a:gd name="connsiteX91" fmla="*/ 7181827 w 7507504"/>
              <a:gd name="connsiteY91" fmla="*/ 425885 h 4255813"/>
              <a:gd name="connsiteX92" fmla="*/ 7294561 w 7507504"/>
              <a:gd name="connsiteY92" fmla="*/ 375780 h 4255813"/>
              <a:gd name="connsiteX93" fmla="*/ 7319613 w 7507504"/>
              <a:gd name="connsiteY93" fmla="*/ 338202 h 4255813"/>
              <a:gd name="connsiteX94" fmla="*/ 7357191 w 7507504"/>
              <a:gd name="connsiteY94" fmla="*/ 313150 h 4255813"/>
              <a:gd name="connsiteX95" fmla="*/ 7369717 w 7507504"/>
              <a:gd name="connsiteY95" fmla="*/ 275572 h 4255813"/>
              <a:gd name="connsiteX96" fmla="*/ 7394769 w 7507504"/>
              <a:gd name="connsiteY96" fmla="*/ 237994 h 4255813"/>
              <a:gd name="connsiteX97" fmla="*/ 7432348 w 7507504"/>
              <a:gd name="connsiteY97" fmla="*/ 125260 h 4255813"/>
              <a:gd name="connsiteX98" fmla="*/ 7444874 w 7507504"/>
              <a:gd name="connsiteY98" fmla="*/ 87682 h 4255813"/>
              <a:gd name="connsiteX99" fmla="*/ 7507504 w 7507504"/>
              <a:gd name="connsiteY99" fmla="*/ 0 h 425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507504" h="4255813">
                <a:moveTo>
                  <a:pt x="179778" y="3306871"/>
                </a:moveTo>
                <a:cubicBezTo>
                  <a:pt x="188129" y="3327748"/>
                  <a:pt x="203853" y="3347037"/>
                  <a:pt x="204830" y="3369501"/>
                </a:cubicBezTo>
                <a:cubicBezTo>
                  <a:pt x="208100" y="3444702"/>
                  <a:pt x="198555" y="3519957"/>
                  <a:pt x="192304" y="3594969"/>
                </a:cubicBezTo>
                <a:cubicBezTo>
                  <a:pt x="189699" y="3626223"/>
                  <a:pt x="177295" y="3686755"/>
                  <a:pt x="167252" y="3720230"/>
                </a:cubicBezTo>
                <a:cubicBezTo>
                  <a:pt x="159664" y="3745523"/>
                  <a:pt x="150551" y="3770334"/>
                  <a:pt x="142200" y="3795386"/>
                </a:cubicBezTo>
                <a:cubicBezTo>
                  <a:pt x="138025" y="3807912"/>
                  <a:pt x="136998" y="3821978"/>
                  <a:pt x="129674" y="3832964"/>
                </a:cubicBezTo>
                <a:cubicBezTo>
                  <a:pt x="121323" y="3845490"/>
                  <a:pt x="110736" y="3856785"/>
                  <a:pt x="104622" y="3870542"/>
                </a:cubicBezTo>
                <a:cubicBezTo>
                  <a:pt x="44996" y="4004699"/>
                  <a:pt x="111213" y="3898232"/>
                  <a:pt x="54517" y="3983276"/>
                </a:cubicBezTo>
                <a:cubicBezTo>
                  <a:pt x="41970" y="4033463"/>
                  <a:pt x="39007" y="4041940"/>
                  <a:pt x="29465" y="4096011"/>
                </a:cubicBezTo>
                <a:cubicBezTo>
                  <a:pt x="20638" y="4146033"/>
                  <a:pt x="-11650" y="4294511"/>
                  <a:pt x="4413" y="4246323"/>
                </a:cubicBezTo>
                <a:cubicBezTo>
                  <a:pt x="13348" y="4219518"/>
                  <a:pt x="19137" y="4191164"/>
                  <a:pt x="41991" y="4171167"/>
                </a:cubicBezTo>
                <a:cubicBezTo>
                  <a:pt x="64650" y="4151340"/>
                  <a:pt x="95858" y="4142353"/>
                  <a:pt x="117148" y="4121063"/>
                </a:cubicBezTo>
                <a:cubicBezTo>
                  <a:pt x="138025" y="4100186"/>
                  <a:pt x="151769" y="4067768"/>
                  <a:pt x="179778" y="4058432"/>
                </a:cubicBezTo>
                <a:cubicBezTo>
                  <a:pt x="204830" y="4050081"/>
                  <a:pt x="232962" y="4048028"/>
                  <a:pt x="254934" y="4033380"/>
                </a:cubicBezTo>
                <a:cubicBezTo>
                  <a:pt x="267460" y="4025029"/>
                  <a:pt x="279047" y="4015061"/>
                  <a:pt x="292512" y="4008328"/>
                </a:cubicBezTo>
                <a:cubicBezTo>
                  <a:pt x="304322" y="4002423"/>
                  <a:pt x="317352" y="3999276"/>
                  <a:pt x="330090" y="3995802"/>
                </a:cubicBezTo>
                <a:cubicBezTo>
                  <a:pt x="530245" y="3941214"/>
                  <a:pt x="335070" y="3994806"/>
                  <a:pt x="517980" y="3958224"/>
                </a:cubicBezTo>
                <a:cubicBezTo>
                  <a:pt x="551742" y="3951472"/>
                  <a:pt x="584786" y="3941523"/>
                  <a:pt x="618189" y="3933172"/>
                </a:cubicBezTo>
                <a:cubicBezTo>
                  <a:pt x="634890" y="3928997"/>
                  <a:pt x="651961" y="3926090"/>
                  <a:pt x="668293" y="3920646"/>
                </a:cubicBezTo>
                <a:cubicBezTo>
                  <a:pt x="680819" y="3916471"/>
                  <a:pt x="693133" y="3911594"/>
                  <a:pt x="705871" y="3908120"/>
                </a:cubicBezTo>
                <a:cubicBezTo>
                  <a:pt x="781525" y="3887487"/>
                  <a:pt x="841673" y="3875158"/>
                  <a:pt x="918813" y="3858016"/>
                </a:cubicBezTo>
                <a:cubicBezTo>
                  <a:pt x="1095304" y="3769771"/>
                  <a:pt x="848474" y="3888657"/>
                  <a:pt x="1019022" y="3820438"/>
                </a:cubicBezTo>
                <a:cubicBezTo>
                  <a:pt x="1045028" y="3810036"/>
                  <a:pt x="1068680" y="3794450"/>
                  <a:pt x="1094178" y="3782860"/>
                </a:cubicBezTo>
                <a:cubicBezTo>
                  <a:pt x="1114647" y="3773556"/>
                  <a:pt x="1136433" y="3767317"/>
                  <a:pt x="1156808" y="3757808"/>
                </a:cubicBezTo>
                <a:cubicBezTo>
                  <a:pt x="1199110" y="3738067"/>
                  <a:pt x="1245616" y="3724340"/>
                  <a:pt x="1282068" y="3695178"/>
                </a:cubicBezTo>
                <a:cubicBezTo>
                  <a:pt x="1358141" y="3634320"/>
                  <a:pt x="1318761" y="3651558"/>
                  <a:pt x="1394802" y="3632548"/>
                </a:cubicBezTo>
                <a:cubicBezTo>
                  <a:pt x="1407328" y="3624197"/>
                  <a:pt x="1419164" y="3614705"/>
                  <a:pt x="1432380" y="3607496"/>
                </a:cubicBezTo>
                <a:cubicBezTo>
                  <a:pt x="1465166" y="3589613"/>
                  <a:pt x="1501515" y="3578107"/>
                  <a:pt x="1532589" y="3557391"/>
                </a:cubicBezTo>
                <a:cubicBezTo>
                  <a:pt x="1545115" y="3549040"/>
                  <a:pt x="1557096" y="3539808"/>
                  <a:pt x="1570167" y="3532339"/>
                </a:cubicBezTo>
                <a:cubicBezTo>
                  <a:pt x="1586379" y="3523075"/>
                  <a:pt x="1605076" y="3518140"/>
                  <a:pt x="1620271" y="3507287"/>
                </a:cubicBezTo>
                <a:cubicBezTo>
                  <a:pt x="1725376" y="3432212"/>
                  <a:pt x="1552858" y="3490890"/>
                  <a:pt x="1770583" y="3382027"/>
                </a:cubicBezTo>
                <a:cubicBezTo>
                  <a:pt x="1821907" y="3356365"/>
                  <a:pt x="1825262" y="3358422"/>
                  <a:pt x="1870791" y="3319397"/>
                </a:cubicBezTo>
                <a:cubicBezTo>
                  <a:pt x="1946383" y="3254604"/>
                  <a:pt x="1865696" y="3305427"/>
                  <a:pt x="1971000" y="3231715"/>
                </a:cubicBezTo>
                <a:cubicBezTo>
                  <a:pt x="1976491" y="3227871"/>
                  <a:pt x="2056687" y="3181993"/>
                  <a:pt x="2071208" y="3169085"/>
                </a:cubicBezTo>
                <a:cubicBezTo>
                  <a:pt x="2097688" y="3145547"/>
                  <a:pt x="2121312" y="3118980"/>
                  <a:pt x="2146364" y="3093928"/>
                </a:cubicBezTo>
                <a:cubicBezTo>
                  <a:pt x="2158890" y="3081402"/>
                  <a:pt x="2169203" y="3066176"/>
                  <a:pt x="2183942" y="3056350"/>
                </a:cubicBezTo>
                <a:cubicBezTo>
                  <a:pt x="2196468" y="3047999"/>
                  <a:pt x="2209955" y="3040936"/>
                  <a:pt x="2221520" y="3031298"/>
                </a:cubicBezTo>
                <a:cubicBezTo>
                  <a:pt x="2269981" y="2990914"/>
                  <a:pt x="2249498" y="2990259"/>
                  <a:pt x="2309202" y="2956142"/>
                </a:cubicBezTo>
                <a:cubicBezTo>
                  <a:pt x="2326091" y="2946491"/>
                  <a:pt x="2382241" y="2935971"/>
                  <a:pt x="2396885" y="2931090"/>
                </a:cubicBezTo>
                <a:cubicBezTo>
                  <a:pt x="2418216" y="2923980"/>
                  <a:pt x="2438968" y="2915170"/>
                  <a:pt x="2459515" y="2906038"/>
                </a:cubicBezTo>
                <a:cubicBezTo>
                  <a:pt x="2476578" y="2898454"/>
                  <a:pt x="2491309" y="2884648"/>
                  <a:pt x="2509619" y="2880986"/>
                </a:cubicBezTo>
                <a:cubicBezTo>
                  <a:pt x="2575637" y="2867782"/>
                  <a:pt x="2643386" y="2865455"/>
                  <a:pt x="2710035" y="2855934"/>
                </a:cubicBezTo>
                <a:cubicBezTo>
                  <a:pt x="2835027" y="2838078"/>
                  <a:pt x="2721715" y="2835857"/>
                  <a:pt x="2922978" y="2818356"/>
                </a:cubicBezTo>
                <a:lnTo>
                  <a:pt x="3211076" y="2793304"/>
                </a:lnTo>
                <a:cubicBezTo>
                  <a:pt x="3400714" y="2698485"/>
                  <a:pt x="3175393" y="2801936"/>
                  <a:pt x="3361389" y="2743200"/>
                </a:cubicBezTo>
                <a:cubicBezTo>
                  <a:pt x="3416845" y="2725687"/>
                  <a:pt x="3469056" y="2698959"/>
                  <a:pt x="3524227" y="2680569"/>
                </a:cubicBezTo>
                <a:cubicBezTo>
                  <a:pt x="3549279" y="2672218"/>
                  <a:pt x="3574514" y="2664399"/>
                  <a:pt x="3599383" y="2655517"/>
                </a:cubicBezTo>
                <a:cubicBezTo>
                  <a:pt x="3632979" y="2643519"/>
                  <a:pt x="3665541" y="2628580"/>
                  <a:pt x="3699591" y="2617939"/>
                </a:cubicBezTo>
                <a:cubicBezTo>
                  <a:pt x="3732455" y="2607669"/>
                  <a:pt x="3766397" y="2601238"/>
                  <a:pt x="3799800" y="2592887"/>
                </a:cubicBezTo>
                <a:cubicBezTo>
                  <a:pt x="3992666" y="2496454"/>
                  <a:pt x="3749785" y="2612124"/>
                  <a:pt x="3962638" y="2530257"/>
                </a:cubicBezTo>
                <a:cubicBezTo>
                  <a:pt x="3988780" y="2520202"/>
                  <a:pt x="4011940" y="2503452"/>
                  <a:pt x="4037794" y="2492679"/>
                </a:cubicBezTo>
                <a:cubicBezTo>
                  <a:pt x="4062170" y="2482522"/>
                  <a:pt x="4088081" y="2476509"/>
                  <a:pt x="4112950" y="2467627"/>
                </a:cubicBezTo>
                <a:cubicBezTo>
                  <a:pt x="4146546" y="2455629"/>
                  <a:pt x="4180368" y="2444102"/>
                  <a:pt x="4213158" y="2430049"/>
                </a:cubicBezTo>
                <a:cubicBezTo>
                  <a:pt x="4277963" y="2402275"/>
                  <a:pt x="4312623" y="2376491"/>
                  <a:pt x="4375997" y="2342367"/>
                </a:cubicBezTo>
                <a:cubicBezTo>
                  <a:pt x="4400658" y="2329088"/>
                  <a:pt x="4428604" y="2321404"/>
                  <a:pt x="4451153" y="2304789"/>
                </a:cubicBezTo>
                <a:cubicBezTo>
                  <a:pt x="4508395" y="2262610"/>
                  <a:pt x="4556131" y="2208330"/>
                  <a:pt x="4613991" y="2167002"/>
                </a:cubicBezTo>
                <a:cubicBezTo>
                  <a:pt x="4643219" y="2146125"/>
                  <a:pt x="4671084" y="2123196"/>
                  <a:pt x="4701674" y="2104372"/>
                </a:cubicBezTo>
                <a:cubicBezTo>
                  <a:pt x="4725528" y="2089693"/>
                  <a:pt x="4754423" y="2083599"/>
                  <a:pt x="4776830" y="2066794"/>
                </a:cubicBezTo>
                <a:cubicBezTo>
                  <a:pt x="4805173" y="2045537"/>
                  <a:pt x="4824566" y="2014073"/>
                  <a:pt x="4851986" y="1991638"/>
                </a:cubicBezTo>
                <a:cubicBezTo>
                  <a:pt x="4870829" y="1976221"/>
                  <a:pt x="4895398" y="1969007"/>
                  <a:pt x="4914616" y="1954060"/>
                </a:cubicBezTo>
                <a:cubicBezTo>
                  <a:pt x="4933260" y="1939559"/>
                  <a:pt x="4946076" y="1918457"/>
                  <a:pt x="4964720" y="1903956"/>
                </a:cubicBezTo>
                <a:cubicBezTo>
                  <a:pt x="5051808" y="1836221"/>
                  <a:pt x="5006655" y="1899599"/>
                  <a:pt x="5089980" y="1816274"/>
                </a:cubicBezTo>
                <a:cubicBezTo>
                  <a:pt x="5117200" y="1789054"/>
                  <a:pt x="5139385" y="1757204"/>
                  <a:pt x="5165137" y="1728591"/>
                </a:cubicBezTo>
                <a:cubicBezTo>
                  <a:pt x="5176987" y="1715424"/>
                  <a:pt x="5192086" y="1705185"/>
                  <a:pt x="5202715" y="1691013"/>
                </a:cubicBezTo>
                <a:cubicBezTo>
                  <a:pt x="5270700" y="1600366"/>
                  <a:pt x="5206023" y="1651230"/>
                  <a:pt x="5277871" y="1603331"/>
                </a:cubicBezTo>
                <a:cubicBezTo>
                  <a:pt x="5298748" y="1574104"/>
                  <a:pt x="5317126" y="1542920"/>
                  <a:pt x="5340501" y="1515649"/>
                </a:cubicBezTo>
                <a:cubicBezTo>
                  <a:pt x="5367401" y="1484266"/>
                  <a:pt x="5405255" y="1462359"/>
                  <a:pt x="5428183" y="1427967"/>
                </a:cubicBezTo>
                <a:cubicBezTo>
                  <a:pt x="5472887" y="1360911"/>
                  <a:pt x="5442591" y="1401033"/>
                  <a:pt x="5528391" y="1315232"/>
                </a:cubicBezTo>
                <a:lnTo>
                  <a:pt x="5603548" y="1240076"/>
                </a:lnTo>
                <a:cubicBezTo>
                  <a:pt x="5616074" y="1231725"/>
                  <a:pt x="5629936" y="1225095"/>
                  <a:pt x="5641126" y="1215024"/>
                </a:cubicBezTo>
                <a:cubicBezTo>
                  <a:pt x="5671849" y="1187373"/>
                  <a:pt x="5689595" y="1140413"/>
                  <a:pt x="5728808" y="1127342"/>
                </a:cubicBezTo>
                <a:cubicBezTo>
                  <a:pt x="5865855" y="1081660"/>
                  <a:pt x="5658272" y="1154516"/>
                  <a:pt x="5803964" y="1089764"/>
                </a:cubicBezTo>
                <a:cubicBezTo>
                  <a:pt x="5828095" y="1079039"/>
                  <a:pt x="5857148" y="1079360"/>
                  <a:pt x="5879120" y="1064712"/>
                </a:cubicBezTo>
                <a:cubicBezTo>
                  <a:pt x="5891646" y="1056361"/>
                  <a:pt x="5902941" y="1045774"/>
                  <a:pt x="5916698" y="1039660"/>
                </a:cubicBezTo>
                <a:cubicBezTo>
                  <a:pt x="5940829" y="1028935"/>
                  <a:pt x="5969882" y="1029256"/>
                  <a:pt x="5991854" y="1014608"/>
                </a:cubicBezTo>
                <a:cubicBezTo>
                  <a:pt x="6040418" y="982232"/>
                  <a:pt x="6015150" y="994316"/>
                  <a:pt x="6067011" y="977030"/>
                </a:cubicBezTo>
                <a:cubicBezTo>
                  <a:pt x="6143164" y="926261"/>
                  <a:pt x="6062252" y="974117"/>
                  <a:pt x="6154693" y="939452"/>
                </a:cubicBezTo>
                <a:cubicBezTo>
                  <a:pt x="6172177" y="932896"/>
                  <a:pt x="6187313" y="920956"/>
                  <a:pt x="6204797" y="914400"/>
                </a:cubicBezTo>
                <a:cubicBezTo>
                  <a:pt x="6341235" y="863236"/>
                  <a:pt x="6165509" y="946570"/>
                  <a:pt x="6305005" y="876822"/>
                </a:cubicBezTo>
                <a:cubicBezTo>
                  <a:pt x="6353936" y="827889"/>
                  <a:pt x="6302594" y="871764"/>
                  <a:pt x="6367635" y="839243"/>
                </a:cubicBezTo>
                <a:cubicBezTo>
                  <a:pt x="6464763" y="790679"/>
                  <a:pt x="6348338" y="833149"/>
                  <a:pt x="6442791" y="801665"/>
                </a:cubicBezTo>
                <a:cubicBezTo>
                  <a:pt x="6451142" y="789139"/>
                  <a:pt x="6456513" y="774000"/>
                  <a:pt x="6467843" y="764087"/>
                </a:cubicBezTo>
                <a:cubicBezTo>
                  <a:pt x="6490502" y="744260"/>
                  <a:pt x="6517948" y="730684"/>
                  <a:pt x="6543000" y="713983"/>
                </a:cubicBezTo>
                <a:lnTo>
                  <a:pt x="6618156" y="663879"/>
                </a:lnTo>
                <a:lnTo>
                  <a:pt x="6655734" y="638827"/>
                </a:lnTo>
                <a:cubicBezTo>
                  <a:pt x="6668260" y="630476"/>
                  <a:pt x="6679030" y="618536"/>
                  <a:pt x="6693312" y="613775"/>
                </a:cubicBezTo>
                <a:lnTo>
                  <a:pt x="6918780" y="538619"/>
                </a:lnTo>
                <a:lnTo>
                  <a:pt x="6993937" y="513567"/>
                </a:lnTo>
                <a:cubicBezTo>
                  <a:pt x="7006463" y="509392"/>
                  <a:pt x="7020529" y="508365"/>
                  <a:pt x="7031515" y="501041"/>
                </a:cubicBezTo>
                <a:cubicBezTo>
                  <a:pt x="7044041" y="492690"/>
                  <a:pt x="7055336" y="482103"/>
                  <a:pt x="7069093" y="475989"/>
                </a:cubicBezTo>
                <a:cubicBezTo>
                  <a:pt x="7093224" y="465264"/>
                  <a:pt x="7122277" y="465585"/>
                  <a:pt x="7144249" y="450937"/>
                </a:cubicBezTo>
                <a:cubicBezTo>
                  <a:pt x="7156775" y="442586"/>
                  <a:pt x="7168070" y="431999"/>
                  <a:pt x="7181827" y="425885"/>
                </a:cubicBezTo>
                <a:cubicBezTo>
                  <a:pt x="7315984" y="366259"/>
                  <a:pt x="7209517" y="432476"/>
                  <a:pt x="7294561" y="375780"/>
                </a:cubicBezTo>
                <a:cubicBezTo>
                  <a:pt x="7302912" y="363254"/>
                  <a:pt x="7308968" y="348847"/>
                  <a:pt x="7319613" y="338202"/>
                </a:cubicBezTo>
                <a:cubicBezTo>
                  <a:pt x="7330258" y="327557"/>
                  <a:pt x="7347787" y="324905"/>
                  <a:pt x="7357191" y="313150"/>
                </a:cubicBezTo>
                <a:cubicBezTo>
                  <a:pt x="7365439" y="302840"/>
                  <a:pt x="7363812" y="287382"/>
                  <a:pt x="7369717" y="275572"/>
                </a:cubicBezTo>
                <a:cubicBezTo>
                  <a:pt x="7376450" y="262107"/>
                  <a:pt x="7388655" y="251751"/>
                  <a:pt x="7394769" y="237994"/>
                </a:cubicBezTo>
                <a:cubicBezTo>
                  <a:pt x="7394774" y="237984"/>
                  <a:pt x="7426083" y="144055"/>
                  <a:pt x="7432348" y="125260"/>
                </a:cubicBezTo>
                <a:cubicBezTo>
                  <a:pt x="7436523" y="112734"/>
                  <a:pt x="7437550" y="98668"/>
                  <a:pt x="7444874" y="87682"/>
                </a:cubicBezTo>
                <a:cubicBezTo>
                  <a:pt x="7498253" y="7613"/>
                  <a:pt x="7473688" y="33816"/>
                  <a:pt x="7507504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Alignment Formats are Pain!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2D17D-4EA2-862B-3AD6-CE80E09206DE}"/>
              </a:ext>
            </a:extLst>
          </p:cNvPr>
          <p:cNvSpPr txBox="1"/>
          <p:nvPr/>
        </p:nvSpPr>
        <p:spPr>
          <a:xfrm>
            <a:off x="325677" y="914400"/>
            <a:ext cx="107207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alignments that you create can be stored in many file formats</a:t>
            </a:r>
            <a:r>
              <a:rPr lang="en-US" sz="2800" dirty="0">
                <a:sym typeface="Wingdings" pitchFamily="2" charset="2"/>
              </a:rPr>
              <a:t> (</a:t>
            </a:r>
            <a:r>
              <a:rPr lang="en-US" sz="2800" dirty="0" err="1">
                <a:sym typeface="Wingdings" pitchFamily="2" charset="2"/>
              </a:rPr>
              <a:t>fasta</a:t>
            </a:r>
            <a:r>
              <a:rPr lang="en-US" sz="2800" dirty="0">
                <a:sym typeface="Wingdings" pitchFamily="2" charset="2"/>
              </a:rPr>
              <a:t>, nexus, </a:t>
            </a:r>
            <a:r>
              <a:rPr lang="en-US" sz="2800" dirty="0" err="1">
                <a:sym typeface="Wingdings" pitchFamily="2" charset="2"/>
              </a:rPr>
              <a:t>phylip</a:t>
            </a:r>
            <a:r>
              <a:rPr lang="en-US" sz="2800" dirty="0">
                <a:sym typeface="Wingdings" pitchFamily="2" charset="2"/>
              </a:rPr>
              <a:t>).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Packages in R like </a:t>
            </a:r>
            <a:r>
              <a:rPr lang="en-US" sz="2800" dirty="0" err="1">
                <a:sym typeface="Wingdings" pitchFamily="2" charset="2"/>
              </a:rPr>
              <a:t>seqinr</a:t>
            </a:r>
            <a:r>
              <a:rPr lang="en-US" sz="2800" dirty="0">
                <a:sym typeface="Wingdings" pitchFamily="2" charset="2"/>
              </a:rPr>
              <a:t>, ape, </a:t>
            </a:r>
            <a:r>
              <a:rPr lang="en-US" sz="2800" dirty="0" err="1">
                <a:sym typeface="Wingdings" pitchFamily="2" charset="2"/>
              </a:rPr>
              <a:t>phangorn</a:t>
            </a:r>
            <a:r>
              <a:rPr lang="en-US" sz="2800" dirty="0">
                <a:sym typeface="Wingdings" pitchFamily="2" charset="2"/>
              </a:rPr>
              <a:t> can often convert between types.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Models of sequence evolution describe how DNA changes?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019621-6EFF-AD18-D480-DAA2FA5C6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00417"/>
              </p:ext>
            </p:extLst>
          </p:nvPr>
        </p:nvGraphicFramePr>
        <p:xfrm>
          <a:off x="842028" y="1233233"/>
          <a:ext cx="24397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58">
                  <a:extLst>
                    <a:ext uri="{9D8B030D-6E8A-4147-A177-3AD203B41FA5}">
                      <a16:colId xmlns:a16="http://schemas.microsoft.com/office/drawing/2014/main" val="1910916530"/>
                    </a:ext>
                  </a:extLst>
                </a:gridCol>
                <a:gridCol w="487958">
                  <a:extLst>
                    <a:ext uri="{9D8B030D-6E8A-4147-A177-3AD203B41FA5}">
                      <a16:colId xmlns:a16="http://schemas.microsoft.com/office/drawing/2014/main" val="3762407345"/>
                    </a:ext>
                  </a:extLst>
                </a:gridCol>
                <a:gridCol w="487958">
                  <a:extLst>
                    <a:ext uri="{9D8B030D-6E8A-4147-A177-3AD203B41FA5}">
                      <a16:colId xmlns:a16="http://schemas.microsoft.com/office/drawing/2014/main" val="2017172361"/>
                    </a:ext>
                  </a:extLst>
                </a:gridCol>
                <a:gridCol w="487958">
                  <a:extLst>
                    <a:ext uri="{9D8B030D-6E8A-4147-A177-3AD203B41FA5}">
                      <a16:colId xmlns:a16="http://schemas.microsoft.com/office/drawing/2014/main" val="3667137584"/>
                    </a:ext>
                  </a:extLst>
                </a:gridCol>
                <a:gridCol w="487958">
                  <a:extLst>
                    <a:ext uri="{9D8B030D-6E8A-4147-A177-3AD203B41FA5}">
                      <a16:colId xmlns:a16="http://schemas.microsoft.com/office/drawing/2014/main" val="230309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42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54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31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43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6184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09E23D-944B-FC78-B5C8-E551844B8B8B}"/>
              </a:ext>
            </a:extLst>
          </p:cNvPr>
          <p:cNvSpPr txBox="1"/>
          <p:nvPr/>
        </p:nvSpPr>
        <p:spPr>
          <a:xfrm>
            <a:off x="3585576" y="1233233"/>
            <a:ext cx="8355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kern="1200" dirty="0">
                <a:effectLst/>
                <a:latin typeface="+mn-lt"/>
                <a:ea typeface="+mn-ea"/>
                <a:cs typeface="+mn-cs"/>
              </a:rPr>
              <a:t>Kimura’s two-parameter model</a:t>
            </a:r>
          </a:p>
          <a:p>
            <a:r>
              <a:rPr lang="el-GR" sz="1800" b="0" i="0" kern="1200" dirty="0"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800" b="0" i="0" kern="1200" dirty="0">
                <a:effectLst/>
                <a:latin typeface="+mn-lt"/>
                <a:ea typeface="+mn-ea"/>
                <a:cs typeface="+mn-cs"/>
              </a:rPr>
              <a:t> represents transitions A&lt;-&gt;G or C&lt;-&gt;T (purine to purine or pyrimidine to pyrimidine)</a:t>
            </a:r>
          </a:p>
          <a:p>
            <a:r>
              <a:rPr lang="el-GR" sz="1800" b="0" i="0" kern="1200" dirty="0">
                <a:effectLst/>
                <a:latin typeface="+mn-lt"/>
                <a:ea typeface="+mn-ea"/>
                <a:cs typeface="+mn-cs"/>
              </a:rPr>
              <a:t>β</a:t>
            </a:r>
            <a:r>
              <a:rPr lang="en-US" sz="1800" b="0" i="0" kern="1200" dirty="0">
                <a:effectLst/>
                <a:latin typeface="+mn-lt"/>
                <a:ea typeface="+mn-ea"/>
                <a:cs typeface="+mn-cs"/>
              </a:rPr>
              <a:t> represents transversions transitions between purines and pyrimidines</a:t>
            </a:r>
            <a:endParaRPr lang="en-US" b="0" dirty="0"/>
          </a:p>
          <a:p>
            <a:endParaRPr lang="en-US" sz="1800" b="1" i="0" kern="1200" dirty="0"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F3217A-2128-5B3A-65E2-3234363C8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87679"/>
              </p:ext>
            </p:extLst>
          </p:nvPr>
        </p:nvGraphicFramePr>
        <p:xfrm>
          <a:off x="842028" y="3928417"/>
          <a:ext cx="24397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58">
                  <a:extLst>
                    <a:ext uri="{9D8B030D-6E8A-4147-A177-3AD203B41FA5}">
                      <a16:colId xmlns:a16="http://schemas.microsoft.com/office/drawing/2014/main" val="1910916530"/>
                    </a:ext>
                  </a:extLst>
                </a:gridCol>
                <a:gridCol w="487958">
                  <a:extLst>
                    <a:ext uri="{9D8B030D-6E8A-4147-A177-3AD203B41FA5}">
                      <a16:colId xmlns:a16="http://schemas.microsoft.com/office/drawing/2014/main" val="3762407345"/>
                    </a:ext>
                  </a:extLst>
                </a:gridCol>
                <a:gridCol w="487958">
                  <a:extLst>
                    <a:ext uri="{9D8B030D-6E8A-4147-A177-3AD203B41FA5}">
                      <a16:colId xmlns:a16="http://schemas.microsoft.com/office/drawing/2014/main" val="2017172361"/>
                    </a:ext>
                  </a:extLst>
                </a:gridCol>
                <a:gridCol w="487958">
                  <a:extLst>
                    <a:ext uri="{9D8B030D-6E8A-4147-A177-3AD203B41FA5}">
                      <a16:colId xmlns:a16="http://schemas.microsoft.com/office/drawing/2014/main" val="3667137584"/>
                    </a:ext>
                  </a:extLst>
                </a:gridCol>
                <a:gridCol w="487958">
                  <a:extLst>
                    <a:ext uri="{9D8B030D-6E8A-4147-A177-3AD203B41FA5}">
                      <a16:colId xmlns:a16="http://schemas.microsoft.com/office/drawing/2014/main" val="230309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42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b="0" baseline="-25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54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31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43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6184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49FEE6-F9A5-FF5D-C004-A5EF42B486EB}"/>
              </a:ext>
            </a:extLst>
          </p:cNvPr>
          <p:cNvSpPr txBox="1"/>
          <p:nvPr/>
        </p:nvSpPr>
        <p:spPr>
          <a:xfrm>
            <a:off x="3585576" y="3928417"/>
            <a:ext cx="835590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kern="1200" dirty="0">
                <a:effectLst/>
                <a:latin typeface="+mn-lt"/>
                <a:ea typeface="+mn-ea"/>
                <a:cs typeface="+mn-cs"/>
              </a:rPr>
              <a:t>General Time Reversible Model</a:t>
            </a:r>
          </a:p>
          <a:p>
            <a:r>
              <a:rPr lang="en-US" sz="1800" b="0" i="0" kern="1200" dirty="0">
                <a:effectLst/>
                <a:latin typeface="+mn-lt"/>
                <a:ea typeface="+mn-ea"/>
                <a:cs typeface="+mn-cs"/>
              </a:rPr>
              <a:t>Each type of transition has its own rate but </a:t>
            </a:r>
            <a:r>
              <a:rPr lang="en-US" dirty="0"/>
              <a:t>reverse rates equal forward rates</a:t>
            </a:r>
            <a:endParaRPr lang="en-US" b="0" dirty="0"/>
          </a:p>
          <a:p>
            <a:endParaRPr lang="en-US" sz="1800" b="1" i="0" kern="1200" dirty="0"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696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How do we handle models?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9E23D-944B-FC78-B5C8-E551844B8B8B}"/>
              </a:ext>
            </a:extLst>
          </p:cNvPr>
          <p:cNvSpPr txBox="1"/>
          <p:nvPr/>
        </p:nvSpPr>
        <p:spPr>
          <a:xfrm>
            <a:off x="496011" y="1080833"/>
            <a:ext cx="115158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0" kern="1200" dirty="0">
                <a:effectLst/>
              </a:rPr>
              <a:t>Just use GTR and forget about it.</a:t>
            </a:r>
            <a:r>
              <a:rPr lang="en-US" sz="3200" i="0" kern="1200" baseline="30000" dirty="0">
                <a:effectLst/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0" kern="1200" dirty="0">
                <a:effectLst/>
              </a:rPr>
              <a:t>Pick the best model (</a:t>
            </a:r>
            <a:r>
              <a:rPr lang="en-US" sz="3200" i="0" kern="1200" dirty="0" err="1">
                <a:effectLst/>
              </a:rPr>
              <a:t>jModel</a:t>
            </a:r>
            <a:r>
              <a:rPr lang="en-US" sz="3200" i="0" kern="1200" dirty="0">
                <a:effectLst/>
              </a:rPr>
              <a:t> Test, Model Test NG, IQ-Tree)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i="0" kern="12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/>
              <a:t>Average across models based on probability (</a:t>
            </a:r>
            <a:r>
              <a:rPr lang="en-US" sz="3200" b="0" dirty="0" err="1"/>
              <a:t>MrBayes</a:t>
            </a:r>
            <a:r>
              <a:rPr lang="en-US" sz="3200" b="0" dirty="0"/>
              <a:t>, </a:t>
            </a:r>
            <a:r>
              <a:rPr lang="en-US" sz="3200" b="0" dirty="0" err="1"/>
              <a:t>RevBayes</a:t>
            </a:r>
            <a:r>
              <a:rPr lang="en-US" sz="3200" b="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E7272-67DA-3A71-5063-F675E1B0B6E4}"/>
              </a:ext>
            </a:extLst>
          </p:cNvPr>
          <p:cNvSpPr txBox="1"/>
          <p:nvPr/>
        </p:nvSpPr>
        <p:spPr>
          <a:xfrm>
            <a:off x="5915891" y="60914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 Abadi, S.,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Azouri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Pupko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 and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Mayrose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I., 2019. Model selection may not be a mandatory step for phylogeny reconstruction.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communications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p.934.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1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How do we actually choose among trees and branch lengths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A050A5-72BE-58B3-3614-828B2159E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749097"/>
              </p:ext>
            </p:extLst>
          </p:nvPr>
        </p:nvGraphicFramePr>
        <p:xfrm>
          <a:off x="391090" y="1371019"/>
          <a:ext cx="11446005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335">
                  <a:extLst>
                    <a:ext uri="{9D8B030D-6E8A-4147-A177-3AD203B41FA5}">
                      <a16:colId xmlns:a16="http://schemas.microsoft.com/office/drawing/2014/main" val="288042620"/>
                    </a:ext>
                  </a:extLst>
                </a:gridCol>
                <a:gridCol w="3815335">
                  <a:extLst>
                    <a:ext uri="{9D8B030D-6E8A-4147-A177-3AD203B41FA5}">
                      <a16:colId xmlns:a16="http://schemas.microsoft.com/office/drawing/2014/main" val="2925107593"/>
                    </a:ext>
                  </a:extLst>
                </a:gridCol>
                <a:gridCol w="3815335">
                  <a:extLst>
                    <a:ext uri="{9D8B030D-6E8A-4147-A177-3AD203B41FA5}">
                      <a16:colId xmlns:a16="http://schemas.microsoft.com/office/drawing/2014/main" val="806436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Parsimony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Maximum Likelihood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Bayesian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915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Simple and intuitive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Uses an explicit model of evolution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Uses an explicit model of evolution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55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Fast for moderate datasets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Relatively quick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Incorporates priors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41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Possibly more appropriate for complex morphological characters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Statistically sound and less impacted by long-branch attraction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Allows comparisons of hypotheses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59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Ignores some of our understanding about how sequences evolve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Requires model selection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Natural representations of uncertainty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08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Susceptible to long-branch attraction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Uncertainty is captured mainly by bootstrapping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Computationally intensive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390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Incorporates priors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8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Requires MCMC diagnosis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129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1512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5912D96-3267-EA23-D368-EDDF2D1A9861}"/>
              </a:ext>
            </a:extLst>
          </p:cNvPr>
          <p:cNvSpPr/>
          <p:nvPr/>
        </p:nvSpPr>
        <p:spPr>
          <a:xfrm>
            <a:off x="479686" y="1783830"/>
            <a:ext cx="3657600" cy="3612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A6796-95F1-4894-9A85-4DDF1194DC31}"/>
              </a:ext>
            </a:extLst>
          </p:cNvPr>
          <p:cNvSpPr/>
          <p:nvPr/>
        </p:nvSpPr>
        <p:spPr>
          <a:xfrm>
            <a:off x="8099686" y="1776334"/>
            <a:ext cx="3657600" cy="3612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BC7D0D-2B59-7063-71BE-62289D53B6FB}"/>
              </a:ext>
            </a:extLst>
          </p:cNvPr>
          <p:cNvSpPr/>
          <p:nvPr/>
        </p:nvSpPr>
        <p:spPr>
          <a:xfrm>
            <a:off x="4289686" y="1783829"/>
            <a:ext cx="3657600" cy="3612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Maximum likelihood algorithm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65E448B-037E-22E4-F46D-7117D5D0A06A}"/>
              </a:ext>
            </a:extLst>
          </p:cNvPr>
          <p:cNvGrpSpPr/>
          <p:nvPr/>
        </p:nvGrpSpPr>
        <p:grpSpPr>
          <a:xfrm>
            <a:off x="245838" y="792287"/>
            <a:ext cx="3559051" cy="830997"/>
            <a:chOff x="245838" y="792287"/>
            <a:chExt cx="3559051" cy="8309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529A0F1-3167-37E5-8CB6-C0AB4D58C631}"/>
                    </a:ext>
                  </a:extLst>
                </p:cNvPr>
                <p:cNvSpPr txBox="1"/>
                <p:nvPr/>
              </p:nvSpPr>
              <p:spPr>
                <a:xfrm>
                  <a:off x="245838" y="792287"/>
                  <a:ext cx="3559051" cy="830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d>
                      </m:oMath>
                    </m:oMathPara>
                  </a14:m>
                  <a:endParaRPr lang="en-US" sz="5400" b="1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529A0F1-3167-37E5-8CB6-C0AB4D58C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38" y="792287"/>
                  <a:ext cx="3559051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3915" t="-7576" b="-37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DEBA77A-DCD1-1C81-73DC-FCCA63D42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9817" y="969818"/>
              <a:ext cx="492509" cy="4759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2B58FD8-BC6C-D02C-ADD6-2B9383958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2514" y="969818"/>
              <a:ext cx="579327" cy="47593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1431D7-ADAC-BC2D-971D-531ED0295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8517" y="937761"/>
              <a:ext cx="706917" cy="540048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DEFA12D-4F6F-9886-A552-A16F434073DF}"/>
              </a:ext>
            </a:extLst>
          </p:cNvPr>
          <p:cNvSpPr txBox="1"/>
          <p:nvPr/>
        </p:nvSpPr>
        <p:spPr>
          <a:xfrm>
            <a:off x="690446" y="2293495"/>
            <a:ext cx="8104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Pick a random starting value for all parameters</a:t>
            </a:r>
          </a:p>
          <a:p>
            <a:pPr marL="342900" indent="-342900">
              <a:buAutoNum type="arabicParenR"/>
            </a:pPr>
            <a:r>
              <a:rPr lang="en-US" sz="2400" dirty="0"/>
              <a:t>Calculate the likelihood above</a:t>
            </a:r>
          </a:p>
          <a:p>
            <a:pPr marL="342900" indent="-342900">
              <a:buAutoNum type="arabicParenR"/>
            </a:pPr>
            <a:r>
              <a:rPr lang="en-US" sz="2400" dirty="0"/>
              <a:t>Make a small change to one of the parameters</a:t>
            </a:r>
          </a:p>
          <a:p>
            <a:pPr marL="342900" indent="-342900">
              <a:buAutoNum type="arabicParenR"/>
            </a:pPr>
            <a:r>
              <a:rPr lang="en-US" sz="2400" dirty="0"/>
              <a:t>Keep that change if the likelihood of the alignment improved</a:t>
            </a:r>
          </a:p>
          <a:p>
            <a:pPr marL="342900" indent="-342900">
              <a:buAutoNum type="arabicParenR"/>
            </a:pPr>
            <a:r>
              <a:rPr lang="en-US" sz="2400" dirty="0"/>
              <a:t>Repeat until you get no further improvement in likelihood</a:t>
            </a:r>
          </a:p>
        </p:txBody>
      </p:sp>
    </p:spTree>
    <p:extLst>
      <p:ext uri="{BB962C8B-B14F-4D97-AF65-F5344CB8AC3E}">
        <p14:creationId xmlns:p14="http://schemas.microsoft.com/office/powerpoint/2010/main" val="37380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Maximum likelihood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65E448B-037E-22E4-F46D-7117D5D0A06A}"/>
              </a:ext>
            </a:extLst>
          </p:cNvPr>
          <p:cNvGrpSpPr/>
          <p:nvPr/>
        </p:nvGrpSpPr>
        <p:grpSpPr>
          <a:xfrm>
            <a:off x="245838" y="792287"/>
            <a:ext cx="3559051" cy="830997"/>
            <a:chOff x="245838" y="792287"/>
            <a:chExt cx="3559051" cy="8309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529A0F1-3167-37E5-8CB6-C0AB4D58C631}"/>
                    </a:ext>
                  </a:extLst>
                </p:cNvPr>
                <p:cNvSpPr txBox="1"/>
                <p:nvPr/>
              </p:nvSpPr>
              <p:spPr>
                <a:xfrm>
                  <a:off x="245838" y="792287"/>
                  <a:ext cx="3559051" cy="830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d>
                      </m:oMath>
                    </m:oMathPara>
                  </a14:m>
                  <a:endParaRPr lang="en-US" sz="5400" b="1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529A0F1-3167-37E5-8CB6-C0AB4D58C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38" y="792287"/>
                  <a:ext cx="3559051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3915" t="-7576" b="-37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DEBA77A-DCD1-1C81-73DC-FCCA63D42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9817" y="969818"/>
              <a:ext cx="492509" cy="4759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2B58FD8-BC6C-D02C-ADD6-2B9383958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2514" y="969818"/>
              <a:ext cx="579327" cy="47593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1431D7-ADAC-BC2D-971D-531ED0295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8517" y="937761"/>
              <a:ext cx="706917" cy="540048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46280D6-07EA-DAA1-84D2-B7C51B74A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865" y="792287"/>
            <a:ext cx="5773789" cy="59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Maximum likelihood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29A0F1-3167-37E5-8CB6-C0AB4D58C631}"/>
                  </a:ext>
                </a:extLst>
              </p:cNvPr>
              <p:cNvSpPr txBox="1"/>
              <p:nvPr/>
            </p:nvSpPr>
            <p:spPr>
              <a:xfrm>
                <a:off x="245838" y="792287"/>
                <a:ext cx="355905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</m:oMath>
                  </m:oMathPara>
                </a14:m>
                <a:endParaRPr lang="en-US" sz="54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29A0F1-3167-37E5-8CB6-C0AB4D58C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38" y="792287"/>
                <a:ext cx="3559051" cy="830997"/>
              </a:xfrm>
              <a:prstGeom prst="rect">
                <a:avLst/>
              </a:prstGeom>
              <a:blipFill>
                <a:blip r:embed="rId2"/>
                <a:stretch>
                  <a:fillRect l="-3915" t="-7576" b="-3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DDEBA77A-DCD1-1C81-73DC-FCCA63D42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17" y="969818"/>
            <a:ext cx="492509" cy="4759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B58FD8-BC6C-D02C-ADD6-2B9383958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14" y="969818"/>
            <a:ext cx="579327" cy="4759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1431D7-ADAC-BC2D-971D-531ED0295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517" y="937761"/>
            <a:ext cx="706917" cy="5400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6280D6-07EA-DAA1-84D2-B7C51B74A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865" y="792287"/>
            <a:ext cx="5773789" cy="59350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52AE70-0D1C-1E5C-4498-C2AEDC912CBD}"/>
              </a:ext>
            </a:extLst>
          </p:cNvPr>
          <p:cNvSpPr/>
          <p:nvPr/>
        </p:nvSpPr>
        <p:spPr>
          <a:xfrm>
            <a:off x="7208874" y="5560828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C4AB68-18A8-407A-D350-1A8286E11A51}"/>
              </a:ext>
            </a:extLst>
          </p:cNvPr>
          <p:cNvSpPr/>
          <p:nvPr/>
        </p:nvSpPr>
        <p:spPr>
          <a:xfrm>
            <a:off x="7113181" y="5313533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465837-990F-4DE2-3A79-1D6768F81323}"/>
              </a:ext>
            </a:extLst>
          </p:cNvPr>
          <p:cNvSpPr/>
          <p:nvPr/>
        </p:nvSpPr>
        <p:spPr>
          <a:xfrm>
            <a:off x="7065334" y="5066238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0573DF-0E12-3A7F-F02E-87D38F838674}"/>
              </a:ext>
            </a:extLst>
          </p:cNvPr>
          <p:cNvSpPr/>
          <p:nvPr/>
        </p:nvSpPr>
        <p:spPr>
          <a:xfrm>
            <a:off x="7017487" y="4810879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FB115E-BE10-9D64-93CC-1883F8F305C4}"/>
              </a:ext>
            </a:extLst>
          </p:cNvPr>
          <p:cNvSpPr/>
          <p:nvPr/>
        </p:nvSpPr>
        <p:spPr>
          <a:xfrm>
            <a:off x="6879759" y="4650635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57EE9-0CBE-1CC4-A861-D9152B45794D}"/>
              </a:ext>
            </a:extLst>
          </p:cNvPr>
          <p:cNvSpPr/>
          <p:nvPr/>
        </p:nvSpPr>
        <p:spPr>
          <a:xfrm>
            <a:off x="6784066" y="4486561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863C53-9372-AB8D-F236-DCF2616DFBB6}"/>
              </a:ext>
            </a:extLst>
          </p:cNvPr>
          <p:cNvSpPr/>
          <p:nvPr/>
        </p:nvSpPr>
        <p:spPr>
          <a:xfrm>
            <a:off x="6688373" y="4239266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1DF0DD-F8E3-1B2F-B1D4-B1564B227C0D}"/>
              </a:ext>
            </a:extLst>
          </p:cNvPr>
          <p:cNvSpPr/>
          <p:nvPr/>
        </p:nvSpPr>
        <p:spPr>
          <a:xfrm>
            <a:off x="6628667" y="3983907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A71362-8939-4AD2-0518-E19755D289C1}"/>
              </a:ext>
            </a:extLst>
          </p:cNvPr>
          <p:cNvSpPr/>
          <p:nvPr/>
        </p:nvSpPr>
        <p:spPr>
          <a:xfrm>
            <a:off x="6676513" y="3784458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A32CC2-9791-D4B8-A10B-08F89F77290B}"/>
              </a:ext>
            </a:extLst>
          </p:cNvPr>
          <p:cNvSpPr/>
          <p:nvPr/>
        </p:nvSpPr>
        <p:spPr>
          <a:xfrm>
            <a:off x="6689961" y="3557054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3B9792-1EE2-2018-166C-12B60BB29B45}"/>
              </a:ext>
            </a:extLst>
          </p:cNvPr>
          <p:cNvSpPr/>
          <p:nvPr/>
        </p:nvSpPr>
        <p:spPr>
          <a:xfrm>
            <a:off x="6640526" y="3349542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C9AAEE-963A-936A-790E-47C35CF79851}"/>
              </a:ext>
            </a:extLst>
          </p:cNvPr>
          <p:cNvSpPr/>
          <p:nvPr/>
        </p:nvSpPr>
        <p:spPr>
          <a:xfrm>
            <a:off x="6688372" y="3150400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EF40AD-0CC4-C2AE-8ED0-12C57A023CCC}"/>
              </a:ext>
            </a:extLst>
          </p:cNvPr>
          <p:cNvSpPr/>
          <p:nvPr/>
        </p:nvSpPr>
        <p:spPr>
          <a:xfrm>
            <a:off x="6712500" y="2932942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09565E-147C-FCAD-1FEF-EFE930058A17}"/>
              </a:ext>
            </a:extLst>
          </p:cNvPr>
          <p:cNvSpPr/>
          <p:nvPr/>
        </p:nvSpPr>
        <p:spPr>
          <a:xfrm>
            <a:off x="6760346" y="2803793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C77568-7968-3BE1-8626-8E6D694ECB4D}"/>
              </a:ext>
            </a:extLst>
          </p:cNvPr>
          <p:cNvSpPr/>
          <p:nvPr/>
        </p:nvSpPr>
        <p:spPr>
          <a:xfrm>
            <a:off x="6814706" y="2687565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What is Bayesian Statistics?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8194" name="Picture 2" descr="Frequentists vs. Bayesians">
            <a:extLst>
              <a:ext uri="{FF2B5EF4-FFF2-40B4-BE49-F238E27FC236}">
                <a16:creationId xmlns:a16="http://schemas.microsoft.com/office/drawing/2014/main" id="{F12C3CB1-B0E9-F144-D22C-985253925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9"/>
          <a:stretch/>
        </p:blipFill>
        <p:spPr bwMode="auto">
          <a:xfrm>
            <a:off x="0" y="1364104"/>
            <a:ext cx="5284279" cy="46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requentists vs. Bayesians">
            <a:extLst>
              <a:ext uri="{FF2B5EF4-FFF2-40B4-BE49-F238E27FC236}">
                <a16:creationId xmlns:a16="http://schemas.microsoft.com/office/drawing/2014/main" id="{C2CA90BC-DD74-A043-5623-2C9560DB9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4"/>
          <a:stretch/>
        </p:blipFill>
        <p:spPr bwMode="auto">
          <a:xfrm>
            <a:off x="4566841" y="1588957"/>
            <a:ext cx="7011628" cy="44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34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Bayes’ Theorem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403ACB-904E-405D-FEC8-175CEEF9BDB6}"/>
              </a:ext>
            </a:extLst>
          </p:cNvPr>
          <p:cNvGrpSpPr/>
          <p:nvPr/>
        </p:nvGrpSpPr>
        <p:grpSpPr>
          <a:xfrm>
            <a:off x="1082969" y="985844"/>
            <a:ext cx="10026061" cy="1858303"/>
            <a:chOff x="1029946" y="909168"/>
            <a:chExt cx="10026061" cy="18583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529A0F1-3167-37E5-8CB6-C0AB4D58C631}"/>
                    </a:ext>
                  </a:extLst>
                </p:cNvPr>
                <p:cNvSpPr txBox="1"/>
                <p:nvPr/>
              </p:nvSpPr>
              <p:spPr>
                <a:xfrm>
                  <a:off x="4924136" y="909168"/>
                  <a:ext cx="6131871" cy="1661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</m:oMath>
                  </a14:m>
                  <a:r>
                    <a:rPr lang="en-US" sz="5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(          )</m:t>
                      </m:r>
                    </m:oMath>
                  </a14:m>
                  <a:endParaRPr lang="en-US" sz="5400" b="1" dirty="0"/>
                </a:p>
                <a:p>
                  <a:endParaRPr lang="en-US" sz="5400" b="1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529A0F1-3167-37E5-8CB6-C0AB4D58C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136" y="909168"/>
                  <a:ext cx="6131871" cy="1661993"/>
                </a:xfrm>
                <a:prstGeom prst="rect">
                  <a:avLst/>
                </a:prstGeom>
                <a:blipFill>
                  <a:blip r:embed="rId2"/>
                  <a:stretch>
                    <a:fillRect l="-3719" t="-3788" r="-43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DEBA77A-DCD1-1C81-73DC-FCCA63D42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115" y="1086699"/>
              <a:ext cx="492509" cy="4759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2B58FD8-BC6C-D02C-ADD6-2B9383958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3828" y="1086699"/>
              <a:ext cx="579327" cy="47593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1431D7-ADAC-BC2D-971D-531ED0295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6815" y="1054642"/>
              <a:ext cx="706917" cy="54004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556A59-FB3B-C176-5B59-C37367CF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7048" y="1118756"/>
              <a:ext cx="492509" cy="47593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2190EE-6BC6-B1F2-DAA9-A617F996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2234" y="1086699"/>
              <a:ext cx="706917" cy="540048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018640-639C-5C90-044A-69CAFFEE19F5}"/>
                </a:ext>
              </a:extLst>
            </p:cNvPr>
            <p:cNvCxnSpPr>
              <a:cxnSpLocks/>
              <a:stCxn id="2" idx="1"/>
              <a:endCxn id="2" idx="3"/>
            </p:cNvCxnSpPr>
            <p:nvPr/>
          </p:nvCxnSpPr>
          <p:spPr>
            <a:xfrm>
              <a:off x="4924136" y="1740165"/>
              <a:ext cx="61318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E876D68-98E3-8479-D860-B3EEB9784F3C}"/>
                    </a:ext>
                  </a:extLst>
                </p:cNvPr>
                <p:cNvSpPr txBox="1"/>
                <p:nvPr/>
              </p:nvSpPr>
              <p:spPr>
                <a:xfrm>
                  <a:off x="6705600" y="1844141"/>
                  <a:ext cx="2396836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(    )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E876D68-98E3-8479-D860-B3EEB9784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1844141"/>
                  <a:ext cx="2396836" cy="923330"/>
                </a:xfrm>
                <a:prstGeom prst="rect">
                  <a:avLst/>
                </a:prstGeom>
                <a:blipFill>
                  <a:blip r:embed="rId6"/>
                  <a:stretch>
                    <a:fillRect t="-1351" r="-2116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587F490-711B-35E2-D86E-EC5D6E16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8154" y="2105650"/>
              <a:ext cx="579327" cy="47593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E610F15-541B-1BBF-1AE0-CEAA2C8D56C0}"/>
                    </a:ext>
                  </a:extLst>
                </p:cNvPr>
                <p:cNvSpPr txBox="1"/>
                <p:nvPr/>
              </p:nvSpPr>
              <p:spPr>
                <a:xfrm>
                  <a:off x="1029946" y="1278500"/>
                  <a:ext cx="389419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</m:d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E610F15-541B-1BBF-1AE0-CEAA2C8D5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946" y="1278500"/>
                  <a:ext cx="3894190" cy="923330"/>
                </a:xfrm>
                <a:prstGeom prst="rect">
                  <a:avLst/>
                </a:prstGeom>
                <a:blipFill>
                  <a:blip r:embed="rId7"/>
                  <a:stretch>
                    <a:fillRect l="-1629" t="-1351" r="-4560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B6C6355-8B93-F3EA-DE2D-61E5E6437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2109" y="1586801"/>
              <a:ext cx="492509" cy="47593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FC4169E-6A0C-6C7B-A3CC-1C8D7B764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9865" y="1522687"/>
              <a:ext cx="706917" cy="54004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19C7F4-65A7-0A6F-5522-89DF8F604093}"/>
              </a:ext>
            </a:extLst>
          </p:cNvPr>
          <p:cNvGrpSpPr/>
          <p:nvPr/>
        </p:nvGrpSpPr>
        <p:grpSpPr>
          <a:xfrm>
            <a:off x="0" y="2658260"/>
            <a:ext cx="6877392" cy="1175476"/>
            <a:chOff x="0" y="2658260"/>
            <a:chExt cx="6877392" cy="117547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757BEA1-1910-62D4-67BC-7630A684C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3378" y="2658260"/>
              <a:ext cx="1444014" cy="7599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1DDD85-6363-38DB-70E8-3674A96183A0}"/>
                </a:ext>
              </a:extLst>
            </p:cNvPr>
            <p:cNvSpPr txBox="1"/>
            <p:nvPr/>
          </p:nvSpPr>
          <p:spPr>
            <a:xfrm>
              <a:off x="0" y="3002739"/>
              <a:ext cx="5697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Impractical to calculate for non-trivial problems but can be avoided via MCMC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9494E4D-EB94-D384-42DE-B7FBACD39D74}"/>
              </a:ext>
            </a:extLst>
          </p:cNvPr>
          <p:cNvSpPr txBox="1"/>
          <p:nvPr/>
        </p:nvSpPr>
        <p:spPr>
          <a:xfrm>
            <a:off x="0" y="5549116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Reverend Thomas Bayes (1701–1761) was an English statistician, philosopher, and Presbyterian minister best known for Bayes' Theorem, which provides a mathematical framework for updating probabilities based on new evidence. His posthumously published work laid the foundation for Bayesian inference, a cornerstone of modern statistics, machine learning, and phylogenetics.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34D239-A282-FFA4-7B50-F68F709C7F1D}"/>
              </a:ext>
            </a:extLst>
          </p:cNvPr>
          <p:cNvGrpSpPr/>
          <p:nvPr/>
        </p:nvGrpSpPr>
        <p:grpSpPr>
          <a:xfrm>
            <a:off x="8036754" y="1913011"/>
            <a:ext cx="4291887" cy="2126049"/>
            <a:chOff x="8036754" y="1913011"/>
            <a:chExt cx="4291887" cy="212604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5B357BD-97C8-8ED4-5010-2EC68BB3E6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93985" y="1913011"/>
              <a:ext cx="162883" cy="150522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28BF0-9C7E-8B75-B39E-F35DB66D3B6A}"/>
                </a:ext>
              </a:extLst>
            </p:cNvPr>
            <p:cNvSpPr txBox="1"/>
            <p:nvPr/>
          </p:nvSpPr>
          <p:spPr>
            <a:xfrm>
              <a:off x="8036754" y="3577395"/>
              <a:ext cx="429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These are the priors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0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MCMC algorithm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16652-BDC1-0CFB-5D80-28ECF540AC81}"/>
              </a:ext>
            </a:extLst>
          </p:cNvPr>
          <p:cNvSpPr txBox="1"/>
          <p:nvPr/>
        </p:nvSpPr>
        <p:spPr>
          <a:xfrm>
            <a:off x="775855" y="1288473"/>
            <a:ext cx="53600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Pick starting values</a:t>
            </a:r>
          </a:p>
          <a:p>
            <a:pPr marL="342900" indent="-342900">
              <a:buAutoNum type="arabicParenR"/>
            </a:pPr>
            <a:r>
              <a:rPr lang="en-US" dirty="0"/>
              <a:t>Calculate the probability</a:t>
            </a:r>
          </a:p>
          <a:p>
            <a:pPr marL="342900" indent="-342900">
              <a:buAutoNum type="arabicParenR"/>
            </a:pPr>
            <a:r>
              <a:rPr lang="en-US" dirty="0"/>
              <a:t>Make a small change to one parameter</a:t>
            </a:r>
          </a:p>
          <a:p>
            <a:pPr marL="342900" indent="-342900">
              <a:buAutoNum type="arabicParenR"/>
            </a:pPr>
            <a:r>
              <a:rPr lang="en-US" dirty="0"/>
              <a:t>Calculate the new probability</a:t>
            </a:r>
          </a:p>
          <a:p>
            <a:pPr marL="342900" indent="-342900">
              <a:buAutoNum type="arabicParenR"/>
            </a:pPr>
            <a:r>
              <a:rPr lang="en-US" dirty="0"/>
              <a:t>Accept the changed parameter with this probability</a:t>
            </a:r>
          </a:p>
          <a:p>
            <a:pPr marL="342900" indent="-342900">
              <a:buAutoNum type="arabicParenR"/>
            </a:pPr>
            <a:r>
              <a:rPr lang="en-US" dirty="0"/>
              <a:t>Return to step 3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/>
              <a:t>Repeat steps 3-6 1,000,0000s of times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5B9DEA-893B-9362-EFFA-1FF15F8C3A9D}"/>
              </a:ext>
            </a:extLst>
          </p:cNvPr>
          <p:cNvGrpSpPr/>
          <p:nvPr/>
        </p:nvGrpSpPr>
        <p:grpSpPr>
          <a:xfrm>
            <a:off x="6096000" y="1103807"/>
            <a:ext cx="4925804" cy="1846660"/>
            <a:chOff x="6096000" y="1103807"/>
            <a:chExt cx="4925804" cy="18466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2ECF7E-54CE-026A-689B-30A7C13E2349}"/>
                </a:ext>
              </a:extLst>
            </p:cNvPr>
            <p:cNvGrpSpPr/>
            <p:nvPr/>
          </p:nvGrpSpPr>
          <p:grpSpPr>
            <a:xfrm>
              <a:off x="6888019" y="1103807"/>
              <a:ext cx="3894190" cy="923330"/>
              <a:chOff x="708892" y="2869180"/>
              <a:chExt cx="3894190" cy="92333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E610F15-541B-1BBF-1AE0-CEAA2C8D56C0}"/>
                      </a:ext>
                    </a:extLst>
                  </p:cNvPr>
                  <p:cNvSpPr txBox="1"/>
                  <p:nvPr/>
                </p:nvSpPr>
                <p:spPr>
                  <a:xfrm>
                    <a:off x="708892" y="2869180"/>
                    <a:ext cx="3894190" cy="9233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d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E610F15-541B-1BBF-1AE0-CEAA2C8D56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892" y="2869180"/>
                    <a:ext cx="3894190" cy="92333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135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B6C6355-8B93-F3EA-DE2D-61E5E6437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132" y="3177481"/>
                <a:ext cx="492509" cy="47593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FC4169E-6A0C-6C7B-A3CC-1C8D7B764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2888" y="3113367"/>
                <a:ext cx="706917" cy="54004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05F283-90C9-61F6-3315-2626F8FACC7E}"/>
                </a:ext>
              </a:extLst>
            </p:cNvPr>
            <p:cNvGrpSpPr/>
            <p:nvPr/>
          </p:nvGrpSpPr>
          <p:grpSpPr>
            <a:xfrm>
              <a:off x="6888019" y="2027137"/>
              <a:ext cx="3894190" cy="923330"/>
              <a:chOff x="708892" y="2869180"/>
              <a:chExt cx="3894190" cy="92333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C0D5E65C-AF57-4E24-D3AF-FD38F4ACC251}"/>
                      </a:ext>
                    </a:extLst>
                  </p:cNvPr>
                  <p:cNvSpPr txBox="1"/>
                  <p:nvPr/>
                </p:nvSpPr>
                <p:spPr>
                  <a:xfrm>
                    <a:off x="708892" y="2869180"/>
                    <a:ext cx="3894190" cy="9233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d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C0D5E65C-AF57-4E24-D3AF-FD38F4ACC2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892" y="2869180"/>
                    <a:ext cx="3894190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35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C8F124C-263A-A584-EC47-27E9B368B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132" y="3177481"/>
                <a:ext cx="492509" cy="47593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0EAA9FE-952B-5578-ED67-12E232A20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2888" y="3113367"/>
                <a:ext cx="706917" cy="540048"/>
              </a:xfrm>
              <a:prstGeom prst="rect">
                <a:avLst/>
              </a:prstGeom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C81628-7379-0899-CE94-ABA907D2E821}"/>
                </a:ext>
              </a:extLst>
            </p:cNvPr>
            <p:cNvCxnSpPr/>
            <p:nvPr/>
          </p:nvCxnSpPr>
          <p:spPr>
            <a:xfrm>
              <a:off x="7245927" y="2054847"/>
              <a:ext cx="32558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FD3A3D-60C0-471B-6A4E-13E29A0905C2}"/>
                </a:ext>
              </a:extLst>
            </p:cNvPr>
            <p:cNvSpPr txBox="1"/>
            <p:nvPr/>
          </p:nvSpPr>
          <p:spPr>
            <a:xfrm>
              <a:off x="10021136" y="1641145"/>
              <a:ext cx="873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B29EDC-98DB-610F-AA2F-1988A8F79764}"/>
                </a:ext>
              </a:extLst>
            </p:cNvPr>
            <p:cNvSpPr txBox="1"/>
            <p:nvPr/>
          </p:nvSpPr>
          <p:spPr>
            <a:xfrm>
              <a:off x="10033392" y="2581135"/>
              <a:ext cx="988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previous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1823BA4-C1FB-A822-DED1-7C413356969E}"/>
                </a:ext>
              </a:extLst>
            </p:cNvPr>
            <p:cNvCxnSpPr/>
            <p:nvPr/>
          </p:nvCxnSpPr>
          <p:spPr>
            <a:xfrm flipV="1">
              <a:off x="6096000" y="2054847"/>
              <a:ext cx="969818" cy="526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0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630620" y="346841"/>
            <a:ext cx="7323672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</a:pP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Conceptual Foundations 1 hour</a:t>
            </a:r>
            <a:endParaRPr lang="en-US" sz="2400" b="1" dirty="0">
              <a:effectLst/>
            </a:endParaRPr>
          </a:p>
          <a:p>
            <a:pPr lvl="1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What is a phylogeny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Why perform phylogenetic inference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Data for phylogenetics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Overview of models of evolution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Methods of inference</a:t>
            </a:r>
          </a:p>
          <a:p>
            <a:pPr lvl="1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Interpreting trees</a:t>
            </a:r>
          </a:p>
          <a:p>
            <a:pPr rtl="0">
              <a:spcBef>
                <a:spcPts val="1800"/>
              </a:spcBef>
              <a:spcAft>
                <a:spcPts val="400"/>
              </a:spcAft>
            </a:pP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Hands-On Tools and Methods 1 hour</a:t>
            </a:r>
            <a:endParaRPr lang="en-US" sz="2400" b="1" dirty="0">
              <a:effectLst/>
            </a:endParaRPr>
          </a:p>
          <a:p>
            <a:pPr lvl="1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Exercise 1: Running a Simple </a:t>
            </a:r>
            <a:r>
              <a:rPr lang="en-US" sz="240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RAxML</a:t>
            </a: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Analysis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Exercise 2: Setting up a Basic BEAST Run</a:t>
            </a:r>
          </a:p>
          <a:p>
            <a:pPr lvl="1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Exercise 3: Visualizing and evaluating trees in R</a:t>
            </a:r>
          </a:p>
          <a:p>
            <a:pPr rtl="0">
              <a:spcBef>
                <a:spcPts val="1800"/>
              </a:spcBef>
              <a:spcAft>
                <a:spcPts val="400"/>
              </a:spcAft>
            </a:pP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Mini-Project and Discussion 1 hour</a:t>
            </a:r>
            <a:endParaRPr lang="en-US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5344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MCMC Run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46280D6-07EA-DAA1-84D2-B7C51B74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65" y="792287"/>
            <a:ext cx="5773789" cy="59350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52AE70-0D1C-1E5C-4498-C2AEDC912CBD}"/>
              </a:ext>
            </a:extLst>
          </p:cNvPr>
          <p:cNvSpPr/>
          <p:nvPr/>
        </p:nvSpPr>
        <p:spPr>
          <a:xfrm>
            <a:off x="7208874" y="5560828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C4AB68-18A8-407A-D350-1A8286E11A51}"/>
              </a:ext>
            </a:extLst>
          </p:cNvPr>
          <p:cNvSpPr/>
          <p:nvPr/>
        </p:nvSpPr>
        <p:spPr>
          <a:xfrm>
            <a:off x="7113181" y="5313533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465837-990F-4DE2-3A79-1D6768F81323}"/>
              </a:ext>
            </a:extLst>
          </p:cNvPr>
          <p:cNvSpPr/>
          <p:nvPr/>
        </p:nvSpPr>
        <p:spPr>
          <a:xfrm>
            <a:off x="7065334" y="5066238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0573DF-0E12-3A7F-F02E-87D38F838674}"/>
              </a:ext>
            </a:extLst>
          </p:cNvPr>
          <p:cNvSpPr/>
          <p:nvPr/>
        </p:nvSpPr>
        <p:spPr>
          <a:xfrm>
            <a:off x="7017487" y="4810879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FB115E-BE10-9D64-93CC-1883F8F305C4}"/>
              </a:ext>
            </a:extLst>
          </p:cNvPr>
          <p:cNvSpPr/>
          <p:nvPr/>
        </p:nvSpPr>
        <p:spPr>
          <a:xfrm>
            <a:off x="6856039" y="4842523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57EE9-0CBE-1CC4-A861-D9152B45794D}"/>
              </a:ext>
            </a:extLst>
          </p:cNvPr>
          <p:cNvSpPr/>
          <p:nvPr/>
        </p:nvSpPr>
        <p:spPr>
          <a:xfrm>
            <a:off x="6882362" y="4626936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863C53-9372-AB8D-F236-DCF2616DFBB6}"/>
              </a:ext>
            </a:extLst>
          </p:cNvPr>
          <p:cNvSpPr/>
          <p:nvPr/>
        </p:nvSpPr>
        <p:spPr>
          <a:xfrm>
            <a:off x="6772206" y="4489078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1DF0DD-F8E3-1B2F-B1D4-B1564B227C0D}"/>
              </a:ext>
            </a:extLst>
          </p:cNvPr>
          <p:cNvSpPr/>
          <p:nvPr/>
        </p:nvSpPr>
        <p:spPr>
          <a:xfrm>
            <a:off x="6580820" y="4536924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A71362-8939-4AD2-0518-E19755D289C1}"/>
              </a:ext>
            </a:extLst>
          </p:cNvPr>
          <p:cNvSpPr/>
          <p:nvPr/>
        </p:nvSpPr>
        <p:spPr>
          <a:xfrm>
            <a:off x="6455449" y="4393385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A32CC2-9791-D4B8-A10B-08F89F77290B}"/>
              </a:ext>
            </a:extLst>
          </p:cNvPr>
          <p:cNvSpPr/>
          <p:nvPr/>
        </p:nvSpPr>
        <p:spPr>
          <a:xfrm>
            <a:off x="6616807" y="4329412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3B9792-1EE2-2018-166C-12B60BB29B45}"/>
              </a:ext>
            </a:extLst>
          </p:cNvPr>
          <p:cNvSpPr/>
          <p:nvPr/>
        </p:nvSpPr>
        <p:spPr>
          <a:xfrm>
            <a:off x="6808192" y="4281565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C9AAEE-963A-936A-790E-47C35CF79851}"/>
              </a:ext>
            </a:extLst>
          </p:cNvPr>
          <p:cNvSpPr/>
          <p:nvPr/>
        </p:nvSpPr>
        <p:spPr>
          <a:xfrm>
            <a:off x="7025341" y="4325582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EF40AD-0CC4-C2AE-8ED0-12C57A023CCC}"/>
              </a:ext>
            </a:extLst>
          </p:cNvPr>
          <p:cNvSpPr/>
          <p:nvPr/>
        </p:nvSpPr>
        <p:spPr>
          <a:xfrm>
            <a:off x="7017104" y="4097897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09565E-147C-FCAD-1FEF-EFE930058A17}"/>
              </a:ext>
            </a:extLst>
          </p:cNvPr>
          <p:cNvSpPr/>
          <p:nvPr/>
        </p:nvSpPr>
        <p:spPr>
          <a:xfrm>
            <a:off x="6930208" y="3825482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C77568-7968-3BE1-8626-8E6D694ECB4D}"/>
              </a:ext>
            </a:extLst>
          </p:cNvPr>
          <p:cNvSpPr/>
          <p:nvPr/>
        </p:nvSpPr>
        <p:spPr>
          <a:xfrm>
            <a:off x="6826464" y="3571819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B8C9CD-493A-217C-43A1-AD27A13D3B08}"/>
              </a:ext>
            </a:extLst>
          </p:cNvPr>
          <p:cNvGrpSpPr/>
          <p:nvPr/>
        </p:nvGrpSpPr>
        <p:grpSpPr>
          <a:xfrm>
            <a:off x="98675" y="759067"/>
            <a:ext cx="3894190" cy="923330"/>
            <a:chOff x="708892" y="2869180"/>
            <a:chExt cx="3894190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354585-A8BF-3C63-7430-DB437891993F}"/>
                    </a:ext>
                  </a:extLst>
                </p:cNvPr>
                <p:cNvSpPr txBox="1"/>
                <p:nvPr/>
              </p:nvSpPr>
              <p:spPr>
                <a:xfrm>
                  <a:off x="708892" y="2869180"/>
                  <a:ext cx="389419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</m:d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354585-A8BF-3C63-7430-DB43789199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92" y="2869180"/>
                  <a:ext cx="3894190" cy="923330"/>
                </a:xfrm>
                <a:prstGeom prst="rect">
                  <a:avLst/>
                </a:prstGeom>
                <a:blipFill>
                  <a:blip r:embed="rId3"/>
                  <a:stretch>
                    <a:fillRect t="-2740" b="-28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0756AA-AAB6-26E7-D199-8D552BB9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5132" y="3177481"/>
              <a:ext cx="492509" cy="47593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01D44E5-C2CB-7A52-3E68-E57CF85FA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2888" y="3113367"/>
              <a:ext cx="706917" cy="540048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6B122A2-39B4-9C42-0D8D-66100650CFD2}"/>
              </a:ext>
            </a:extLst>
          </p:cNvPr>
          <p:cNvSpPr/>
          <p:nvPr/>
        </p:nvSpPr>
        <p:spPr>
          <a:xfrm>
            <a:off x="6767050" y="3381153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591D18-7764-A902-82FF-262F20AC45BA}"/>
              </a:ext>
            </a:extLst>
          </p:cNvPr>
          <p:cNvSpPr/>
          <p:nvPr/>
        </p:nvSpPr>
        <p:spPr>
          <a:xfrm>
            <a:off x="6611257" y="3414523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374C68-2F00-DFBF-4FEF-6A9BE3F463E9}"/>
              </a:ext>
            </a:extLst>
          </p:cNvPr>
          <p:cNvSpPr/>
          <p:nvPr/>
        </p:nvSpPr>
        <p:spPr>
          <a:xfrm>
            <a:off x="6458539" y="3435814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15DA9F-9649-CE68-E4E0-F3DBC355A9EC}"/>
              </a:ext>
            </a:extLst>
          </p:cNvPr>
          <p:cNvSpPr/>
          <p:nvPr/>
        </p:nvSpPr>
        <p:spPr>
          <a:xfrm>
            <a:off x="6611256" y="3223026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657DFA-3102-15C1-5003-2EAE9AEC5BE5}"/>
              </a:ext>
            </a:extLst>
          </p:cNvPr>
          <p:cNvSpPr/>
          <p:nvPr/>
        </p:nvSpPr>
        <p:spPr>
          <a:xfrm>
            <a:off x="6659102" y="3037056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63708F7-76D5-9B91-4400-E98E3A6CA7EB}"/>
              </a:ext>
            </a:extLst>
          </p:cNvPr>
          <p:cNvSpPr/>
          <p:nvPr/>
        </p:nvSpPr>
        <p:spPr>
          <a:xfrm>
            <a:off x="6814901" y="3065745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C0306DE-72F0-A270-59FA-D5D7E682BCD1}"/>
              </a:ext>
            </a:extLst>
          </p:cNvPr>
          <p:cNvSpPr/>
          <p:nvPr/>
        </p:nvSpPr>
        <p:spPr>
          <a:xfrm>
            <a:off x="6730771" y="3190127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FFA3EF-0015-D515-3A2A-2BE74DDA948C}"/>
              </a:ext>
            </a:extLst>
          </p:cNvPr>
          <p:cNvSpPr/>
          <p:nvPr/>
        </p:nvSpPr>
        <p:spPr>
          <a:xfrm>
            <a:off x="6864787" y="2955924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025234-B1C4-2740-13E1-FE1EFC4F7498}"/>
              </a:ext>
            </a:extLst>
          </p:cNvPr>
          <p:cNvSpPr/>
          <p:nvPr/>
        </p:nvSpPr>
        <p:spPr>
          <a:xfrm>
            <a:off x="6780265" y="2888847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265A43-102D-A992-AE65-E0A4F7668734}"/>
              </a:ext>
            </a:extLst>
          </p:cNvPr>
          <p:cNvSpPr/>
          <p:nvPr/>
        </p:nvSpPr>
        <p:spPr>
          <a:xfrm>
            <a:off x="6837860" y="2767100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DDD5D7-9A32-09A6-E723-9C550E3F7684}"/>
              </a:ext>
            </a:extLst>
          </p:cNvPr>
          <p:cNvSpPr/>
          <p:nvPr/>
        </p:nvSpPr>
        <p:spPr>
          <a:xfrm>
            <a:off x="6814901" y="2657062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34A17B4-04A1-3A25-8A6F-863CB0C0271D}"/>
              </a:ext>
            </a:extLst>
          </p:cNvPr>
          <p:cNvSpPr/>
          <p:nvPr/>
        </p:nvSpPr>
        <p:spPr>
          <a:xfrm>
            <a:off x="6712499" y="2764465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0C9A1A-1F84-39E7-0237-FB50C027B23F}"/>
              </a:ext>
            </a:extLst>
          </p:cNvPr>
          <p:cNvSpPr/>
          <p:nvPr/>
        </p:nvSpPr>
        <p:spPr>
          <a:xfrm>
            <a:off x="6944002" y="2839359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BB08DF-0A86-801D-8BAC-C08E36221722}"/>
              </a:ext>
            </a:extLst>
          </p:cNvPr>
          <p:cNvSpPr/>
          <p:nvPr/>
        </p:nvSpPr>
        <p:spPr>
          <a:xfrm>
            <a:off x="6905904" y="2754521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97BF336-4570-02AD-0E21-BEA54FC0DA37}"/>
              </a:ext>
            </a:extLst>
          </p:cNvPr>
          <p:cNvSpPr/>
          <p:nvPr/>
        </p:nvSpPr>
        <p:spPr>
          <a:xfrm>
            <a:off x="6774072" y="2793154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5EA202-7228-A509-609D-272519402634}"/>
              </a:ext>
            </a:extLst>
          </p:cNvPr>
          <p:cNvSpPr/>
          <p:nvPr/>
        </p:nvSpPr>
        <p:spPr>
          <a:xfrm>
            <a:off x="6758120" y="2704705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AC1EAB-7742-1FDA-355F-171A914CA682}"/>
              </a:ext>
            </a:extLst>
          </p:cNvPr>
          <p:cNvSpPr/>
          <p:nvPr/>
        </p:nvSpPr>
        <p:spPr>
          <a:xfrm>
            <a:off x="6628666" y="2900760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3605E8-4700-AF42-1469-3BA8C272907E}"/>
              </a:ext>
            </a:extLst>
          </p:cNvPr>
          <p:cNvSpPr/>
          <p:nvPr/>
        </p:nvSpPr>
        <p:spPr>
          <a:xfrm>
            <a:off x="6693995" y="2817991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95D4E84-F42F-3AD4-F061-98B96798FEE1}"/>
              </a:ext>
            </a:extLst>
          </p:cNvPr>
          <p:cNvSpPr/>
          <p:nvPr/>
        </p:nvSpPr>
        <p:spPr>
          <a:xfrm>
            <a:off x="6856038" y="2709640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F076860-B80A-A5BB-F08C-69060480EF8A}"/>
              </a:ext>
            </a:extLst>
          </p:cNvPr>
          <p:cNvSpPr/>
          <p:nvPr/>
        </p:nvSpPr>
        <p:spPr>
          <a:xfrm>
            <a:off x="6860342" y="2854468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3105ECC-01BC-93A4-3B7F-7D9F011A59B7}"/>
              </a:ext>
            </a:extLst>
          </p:cNvPr>
          <p:cNvSpPr/>
          <p:nvPr/>
        </p:nvSpPr>
        <p:spPr>
          <a:xfrm>
            <a:off x="6738467" y="2765852"/>
            <a:ext cx="95693" cy="95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9BB6E05-4DA2-CB4E-6FBB-F275483B2C50}"/>
              </a:ext>
            </a:extLst>
          </p:cNvPr>
          <p:cNvSpPr/>
          <p:nvPr/>
        </p:nvSpPr>
        <p:spPr>
          <a:xfrm>
            <a:off x="6920693" y="2908077"/>
            <a:ext cx="95693" cy="9569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MCMC Run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908CB0B-0E96-CF5E-D80E-27E050FD0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/>
          <a:stretch/>
        </p:blipFill>
        <p:spPr bwMode="auto">
          <a:xfrm>
            <a:off x="2382982" y="584775"/>
            <a:ext cx="7772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38B8D99-2910-7343-9989-BF2F7FB0CDFA}"/>
              </a:ext>
            </a:extLst>
          </p:cNvPr>
          <p:cNvGrpSpPr/>
          <p:nvPr/>
        </p:nvGrpSpPr>
        <p:grpSpPr>
          <a:xfrm>
            <a:off x="2382982" y="969818"/>
            <a:ext cx="1953491" cy="4186798"/>
            <a:chOff x="2382982" y="969818"/>
            <a:chExt cx="1953491" cy="418679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F1AC7E0-28AA-BACF-F7A1-F4A18601EDFC}"/>
                </a:ext>
              </a:extLst>
            </p:cNvPr>
            <p:cNvSpPr/>
            <p:nvPr/>
          </p:nvSpPr>
          <p:spPr>
            <a:xfrm>
              <a:off x="2382982" y="1724193"/>
              <a:ext cx="1953491" cy="343242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E3B93F-DDBC-0603-80A5-8A26FD1D0EE8}"/>
                </a:ext>
              </a:extLst>
            </p:cNvPr>
            <p:cNvSpPr txBox="1"/>
            <p:nvPr/>
          </p:nvSpPr>
          <p:spPr>
            <a:xfrm>
              <a:off x="2382982" y="969818"/>
              <a:ext cx="179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This is the </a:t>
              </a:r>
              <a:r>
                <a:rPr lang="en-US" dirty="0" err="1">
                  <a:solidFill>
                    <a:srgbClr val="C00000"/>
                  </a:solidFill>
                </a:rPr>
                <a:t>burnin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FC4D5C-C71A-8B6E-E3FB-9526375864CC}"/>
              </a:ext>
            </a:extLst>
          </p:cNvPr>
          <p:cNvGrpSpPr/>
          <p:nvPr/>
        </p:nvGrpSpPr>
        <p:grpSpPr>
          <a:xfrm>
            <a:off x="4488871" y="969818"/>
            <a:ext cx="5320145" cy="3782064"/>
            <a:chOff x="4488871" y="969818"/>
            <a:chExt cx="5320145" cy="378206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E591EFB-CEAB-6BA4-ACE5-15E0646ECCCA}"/>
                </a:ext>
              </a:extLst>
            </p:cNvPr>
            <p:cNvSpPr/>
            <p:nvPr/>
          </p:nvSpPr>
          <p:spPr>
            <a:xfrm flipH="1">
              <a:off x="4488871" y="1798820"/>
              <a:ext cx="5320145" cy="2953062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33E548-1807-CA27-475E-F19910DCA3C2}"/>
                </a:ext>
              </a:extLst>
            </p:cNvPr>
            <p:cNvSpPr txBox="1"/>
            <p:nvPr/>
          </p:nvSpPr>
          <p:spPr>
            <a:xfrm>
              <a:off x="5653336" y="969818"/>
              <a:ext cx="3372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This is the sample of the posterior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8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What do branch lengths mean?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3285C-94EB-FAB8-3480-C627E871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15" y="831472"/>
            <a:ext cx="5119604" cy="4185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B2050-AD10-3E18-69ED-613CBAF30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471" y="773545"/>
            <a:ext cx="5610514" cy="4243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8920E-F48C-C08A-7D03-66E7C54FAE47}"/>
              </a:ext>
            </a:extLst>
          </p:cNvPr>
          <p:cNvSpPr txBox="1"/>
          <p:nvPr/>
        </p:nvSpPr>
        <p:spPr>
          <a:xfrm>
            <a:off x="554182" y="5657196"/>
            <a:ext cx="791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Typically, branch lengths will either be expected substitutions per site or time (MY)</a:t>
            </a:r>
          </a:p>
        </p:txBody>
      </p:sp>
    </p:spTree>
    <p:extLst>
      <p:ext uri="{BB962C8B-B14F-4D97-AF65-F5344CB8AC3E}">
        <p14:creationId xmlns:p14="http://schemas.microsoft.com/office/powerpoint/2010/main" val="1483055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Questions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B2050-AD10-3E18-69ED-613CBAF30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66" b="74477"/>
          <a:stretch/>
        </p:blipFill>
        <p:spPr>
          <a:xfrm>
            <a:off x="387928" y="831472"/>
            <a:ext cx="5040730" cy="2424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8920E-F48C-C08A-7D03-66E7C54FAE47}"/>
              </a:ext>
            </a:extLst>
          </p:cNvPr>
          <p:cNvSpPr txBox="1"/>
          <p:nvPr/>
        </p:nvSpPr>
        <p:spPr>
          <a:xfrm>
            <a:off x="387928" y="3502515"/>
            <a:ext cx="73984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Name two species that are sister.</a:t>
            </a:r>
          </a:p>
          <a:p>
            <a:endParaRPr lang="en-US" sz="1000" dirty="0"/>
          </a:p>
          <a:p>
            <a:r>
              <a:rPr lang="en-US" sz="2800" dirty="0"/>
              <a:t>Which species is most closely related to t18?</a:t>
            </a:r>
          </a:p>
          <a:p>
            <a:endParaRPr lang="en-US" sz="1000" dirty="0"/>
          </a:p>
          <a:p>
            <a:r>
              <a:rPr lang="en-US" sz="2800" dirty="0"/>
              <a:t>What does the red dot indicate?</a:t>
            </a:r>
          </a:p>
          <a:p>
            <a:endParaRPr lang="en-US" sz="1000" dirty="0"/>
          </a:p>
          <a:p>
            <a:r>
              <a:rPr lang="en-US" sz="2800" dirty="0"/>
              <a:t>What are the tradeoffs between ML and Bayesian</a:t>
            </a:r>
          </a:p>
          <a:p>
            <a:endParaRPr lang="en-US" sz="1000" dirty="0"/>
          </a:p>
          <a:p>
            <a:r>
              <a:rPr lang="en-US" sz="2800" dirty="0"/>
              <a:t>Why do we need phylogenies?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0C83DB5-701A-7504-93FA-0A4CEC7F6B86}"/>
              </a:ext>
            </a:extLst>
          </p:cNvPr>
          <p:cNvSpPr/>
          <p:nvPr/>
        </p:nvSpPr>
        <p:spPr>
          <a:xfrm>
            <a:off x="2189018" y="2563091"/>
            <a:ext cx="235527" cy="2355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If this is your future what next?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8920E-F48C-C08A-7D03-66E7C54FAE47}"/>
              </a:ext>
            </a:extLst>
          </p:cNvPr>
          <p:cNvSpPr txBox="1"/>
          <p:nvPr/>
        </p:nvSpPr>
        <p:spPr>
          <a:xfrm>
            <a:off x="239842" y="834266"/>
            <a:ext cx="11317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Read inferring phylogenies!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Talk to your mentors about good labs that might interest you.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 you start grad school look for workshops (MBL Mol. </a:t>
            </a:r>
            <a:r>
              <a:rPr lang="en-US" sz="2800" dirty="0" err="1"/>
              <a:t>Evol</a:t>
            </a:r>
            <a:r>
              <a:rPr lang="en-US" sz="2800" dirty="0"/>
              <a:t>. Course)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Amazing </a:t>
            </a:r>
            <a:r>
              <a:rPr lang="en-US" sz="2800" dirty="0" err="1"/>
              <a:t>youtube</a:t>
            </a:r>
            <a:r>
              <a:rPr lang="en-US" sz="2800" dirty="0"/>
              <a:t> </a:t>
            </a:r>
            <a:r>
              <a:rPr lang="en-US" sz="2800" dirty="0" err="1"/>
              <a:t>vidoes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software have manuals that are very informative. For instance, the </a:t>
            </a:r>
            <a:r>
              <a:rPr lang="en-US" sz="2800" dirty="0" err="1"/>
              <a:t>MrBayes</a:t>
            </a:r>
            <a:r>
              <a:rPr lang="en-US" sz="2800" dirty="0"/>
              <a:t> manual is really a short course on all things Bayesian as well as how to run </a:t>
            </a:r>
            <a:r>
              <a:rPr lang="en-US" sz="2800" dirty="0" err="1"/>
              <a:t>MrBayes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are also a wealth of online tutorials.</a:t>
            </a:r>
          </a:p>
        </p:txBody>
      </p:sp>
    </p:spTree>
    <p:extLst>
      <p:ext uri="{BB962C8B-B14F-4D97-AF65-F5344CB8AC3E}">
        <p14:creationId xmlns:p14="http://schemas.microsoft.com/office/powerpoint/2010/main" val="2091009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If this is your future what next?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8920E-F48C-C08A-7D03-66E7C54FAE47}"/>
              </a:ext>
            </a:extLst>
          </p:cNvPr>
          <p:cNvSpPr txBox="1"/>
          <p:nvPr/>
        </p:nvSpPr>
        <p:spPr>
          <a:xfrm>
            <a:off x="239842" y="834266"/>
            <a:ext cx="11317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Guided walkthrough of running </a:t>
            </a:r>
            <a:r>
              <a:rPr lang="en-US" sz="2800" dirty="0" err="1"/>
              <a:t>raxml</a:t>
            </a:r>
            <a:r>
              <a:rPr lang="en-US" sz="2800" dirty="0"/>
              <a:t> / </a:t>
            </a:r>
            <a:r>
              <a:rPr lang="en-US" sz="2800" dirty="0" err="1"/>
              <a:t>mrbayes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Visualizing trees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16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630620" y="346841"/>
            <a:ext cx="7323672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</a:pP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Conceptual Foundations 1 hour</a:t>
            </a:r>
            <a:endParaRPr lang="en-US" sz="2400" b="1" dirty="0">
              <a:effectLst/>
            </a:endParaRPr>
          </a:p>
          <a:p>
            <a:pPr lvl="1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What is a phylogeny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Why perform phylogenetic inference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Data for phylogenetics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Overview of models of evolution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Methods of inference</a:t>
            </a:r>
          </a:p>
          <a:p>
            <a:pPr lvl="1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Interpreting trees</a:t>
            </a:r>
          </a:p>
          <a:p>
            <a:pPr rtl="0">
              <a:spcBef>
                <a:spcPts val="1800"/>
              </a:spcBef>
              <a:spcAft>
                <a:spcPts val="400"/>
              </a:spcAft>
            </a:pPr>
            <a:r>
              <a:rPr lang="en-US" sz="2400" b="1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Hands-On Tools and Methods 1 hour</a:t>
            </a:r>
            <a:endParaRPr lang="en-US" sz="2400" b="1" dirty="0">
              <a:solidFill>
                <a:schemeClr val="bg2"/>
              </a:solidFill>
              <a:effectLst/>
            </a:endParaRPr>
          </a:p>
          <a:p>
            <a:pPr lvl="1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Exercise 1: Running a Simple </a:t>
            </a:r>
            <a:r>
              <a:rPr lang="en-US" sz="2400" i="0" u="none" strike="noStrike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RAxML</a:t>
            </a: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Analysis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Exercise 2: Setting up a Basic BEAST Run</a:t>
            </a:r>
          </a:p>
          <a:p>
            <a:pPr lvl="1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Exercise 3: Visualizing and evaluating trees in R</a:t>
            </a:r>
          </a:p>
          <a:p>
            <a:pPr rtl="0">
              <a:spcBef>
                <a:spcPts val="1800"/>
              </a:spcBef>
              <a:spcAft>
                <a:spcPts val="400"/>
              </a:spcAft>
            </a:pPr>
            <a:r>
              <a:rPr lang="en-US" sz="2400" b="1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Mini-Project and Discussion 1 hour</a:t>
            </a:r>
            <a:endParaRPr lang="en-US" sz="2400" b="1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277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There is a beauty in phylogenies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195F358-9679-66DB-224E-DDC587C1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8" y="1184063"/>
            <a:ext cx="6215373" cy="50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9EB72E-E71F-DF89-06FB-AA9770D7F42C}"/>
              </a:ext>
            </a:extLst>
          </p:cNvPr>
          <p:cNvSpPr txBox="1"/>
          <p:nvPr/>
        </p:nvSpPr>
        <p:spPr>
          <a:xfrm>
            <a:off x="7045377" y="2252193"/>
            <a:ext cx="4876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There is grandeur in this view of life, with its several powers, having been originally breathed into a few forms or into one; and that, whilst this planet has gone cycling on according to the fixed law of gravity, from so simple a beginning endless forms most beautiful and most wonderful have been, and are being, evolved.</a:t>
            </a:r>
          </a:p>
          <a:p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r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Darwin 1859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What is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Phylogenetic Tree- Definition, Types, Steps, Methods, Uses">
            <a:extLst>
              <a:ext uri="{FF2B5EF4-FFF2-40B4-BE49-F238E27FC236}">
                <a16:creationId xmlns:a16="http://schemas.microsoft.com/office/drawing/2014/main" id="{5CB9977D-6190-7C42-E05D-EBB99E5C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91" y="1073876"/>
            <a:ext cx="9616966" cy="503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5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What is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8DEA5-6ED8-B5E5-6509-D534F092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30" y="714704"/>
            <a:ext cx="8758508" cy="59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Why infer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20D943-63A2-DF3E-302C-A1BBF4C46964}"/>
              </a:ext>
            </a:extLst>
          </p:cNvPr>
          <p:cNvGrpSpPr/>
          <p:nvPr/>
        </p:nvGrpSpPr>
        <p:grpSpPr>
          <a:xfrm>
            <a:off x="157655" y="704850"/>
            <a:ext cx="4289972" cy="4134507"/>
            <a:chOff x="157655" y="704850"/>
            <a:chExt cx="4289972" cy="4134507"/>
          </a:xfrm>
        </p:grpSpPr>
        <p:pic>
          <p:nvPicPr>
            <p:cNvPr id="2" name="Google Shape;471;p20">
              <a:extLst>
                <a:ext uri="{FF2B5EF4-FFF2-40B4-BE49-F238E27FC236}">
                  <a16:creationId xmlns:a16="http://schemas.microsoft.com/office/drawing/2014/main" id="{60088BBE-0FC1-F209-D3E2-1A4B5FF9A45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863" t="2651" r="5016" b="1171"/>
            <a:stretch/>
          </p:blipFill>
          <p:spPr>
            <a:xfrm>
              <a:off x="350712" y="704850"/>
              <a:ext cx="4096915" cy="4108888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" name="Google Shape;472;p20">
              <a:extLst>
                <a:ext uri="{FF2B5EF4-FFF2-40B4-BE49-F238E27FC236}">
                  <a16:creationId xmlns:a16="http://schemas.microsoft.com/office/drawing/2014/main" id="{3FB9DF94-ED97-367C-C5F4-DB2AFD55358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7655" y="4543139"/>
              <a:ext cx="1128920" cy="296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6AD36A-46D6-9149-B769-75FD92D6EE4F}"/>
              </a:ext>
            </a:extLst>
          </p:cNvPr>
          <p:cNvGrpSpPr/>
          <p:nvPr/>
        </p:nvGrpSpPr>
        <p:grpSpPr>
          <a:xfrm>
            <a:off x="4447627" y="730469"/>
            <a:ext cx="3610227" cy="4108888"/>
            <a:chOff x="4447627" y="730469"/>
            <a:chExt cx="3610227" cy="4108888"/>
          </a:xfrm>
        </p:grpSpPr>
        <p:pic>
          <p:nvPicPr>
            <p:cNvPr id="5" name="Google Shape;911;p39" descr="Rplot34.eps">
              <a:extLst>
                <a:ext uri="{FF2B5EF4-FFF2-40B4-BE49-F238E27FC236}">
                  <a16:creationId xmlns:a16="http://schemas.microsoft.com/office/drawing/2014/main" id="{AFA9D3C1-6260-E416-2598-13980723ECB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3099" t="15630" r="48268" b="20169"/>
            <a:stretch/>
          </p:blipFill>
          <p:spPr>
            <a:xfrm>
              <a:off x="4447627" y="730469"/>
              <a:ext cx="2336347" cy="4108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F8B379F-934A-0EE2-A56C-5045CB6C000C}"/>
                </a:ext>
              </a:extLst>
            </p:cNvPr>
            <p:cNvSpPr/>
            <p:nvPr/>
          </p:nvSpPr>
          <p:spPr>
            <a:xfrm>
              <a:off x="6857546" y="855934"/>
              <a:ext cx="262759" cy="2123091"/>
            </a:xfrm>
            <a:prstGeom prst="righ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CE369435-6D78-7B20-3F4D-B380F6C27733}"/>
                </a:ext>
              </a:extLst>
            </p:cNvPr>
            <p:cNvSpPr/>
            <p:nvPr/>
          </p:nvSpPr>
          <p:spPr>
            <a:xfrm>
              <a:off x="6868055" y="3834960"/>
              <a:ext cx="262759" cy="857252"/>
            </a:xfrm>
            <a:prstGeom prst="righ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A39BFF4A-72BE-7408-9431-C852F1F5237B}"/>
                </a:ext>
              </a:extLst>
            </p:cNvPr>
            <p:cNvSpPr/>
            <p:nvPr/>
          </p:nvSpPr>
          <p:spPr>
            <a:xfrm>
              <a:off x="6857546" y="3131425"/>
              <a:ext cx="262759" cy="646387"/>
            </a:xfrm>
            <a:prstGeom prst="righ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E6F2F-0224-7B94-214A-F6343EE06DF2}"/>
                </a:ext>
              </a:extLst>
            </p:cNvPr>
            <p:cNvSpPr txBox="1"/>
            <p:nvPr/>
          </p:nvSpPr>
          <p:spPr>
            <a:xfrm>
              <a:off x="7169295" y="1732813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Clade 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887C71-5309-43C4-3410-278A4A33E9D6}"/>
                </a:ext>
              </a:extLst>
            </p:cNvPr>
            <p:cNvSpPr txBox="1"/>
            <p:nvPr/>
          </p:nvSpPr>
          <p:spPr>
            <a:xfrm>
              <a:off x="7169294" y="3269952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Clade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8D1D37-753B-95C6-0A72-402FEF2D5AF8}"/>
                </a:ext>
              </a:extLst>
            </p:cNvPr>
            <p:cNvSpPr txBox="1"/>
            <p:nvPr/>
          </p:nvSpPr>
          <p:spPr>
            <a:xfrm>
              <a:off x="7179087" y="407892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Clade 3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C6A718A-F69D-543F-6AE1-7B3C791B6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186" y="1933414"/>
            <a:ext cx="3495436" cy="21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5C23E3-12D7-7CBE-75DD-D4A98B540B6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525" lvl="1" algn="ctr" fontAlgn="base">
              <a:spcBef>
                <a:spcPts val="1000"/>
              </a:spcBef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Why infer a phylogeny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6F02B-CAE8-605F-8A02-95E2F0453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90867"/>
            <a:ext cx="5316631" cy="4323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FF6820-63B7-7492-2C3A-F74516DA4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1" y="982233"/>
            <a:ext cx="4788133" cy="53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1157</Words>
  <Application>Microsoft Macintosh PowerPoint</Application>
  <PresentationFormat>Widescreen</PresentationFormat>
  <Paragraphs>315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</vt:lpstr>
      <vt:lpstr>Verdana</vt:lpstr>
      <vt:lpstr>Office Theme</vt:lpstr>
      <vt:lpstr>Introduction to Phylogenetics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Phylogenetics</dc:title>
  <dc:creator>Heath Blackmon</dc:creator>
  <cp:lastModifiedBy>Heath Blackmon</cp:lastModifiedBy>
  <cp:revision>7</cp:revision>
  <dcterms:created xsi:type="dcterms:W3CDTF">2024-12-18T20:37:05Z</dcterms:created>
  <dcterms:modified xsi:type="dcterms:W3CDTF">2024-12-20T14:52:14Z</dcterms:modified>
</cp:coreProperties>
</file>