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87" r:id="rId4"/>
    <p:sldId id="275" r:id="rId5"/>
    <p:sldId id="314" r:id="rId6"/>
    <p:sldId id="264" r:id="rId7"/>
    <p:sldId id="268" r:id="rId8"/>
    <p:sldId id="302" r:id="rId9"/>
    <p:sldId id="272" r:id="rId10"/>
    <p:sldId id="271" r:id="rId11"/>
    <p:sldId id="270" r:id="rId12"/>
    <p:sldId id="269" r:id="rId13"/>
    <p:sldId id="267" r:id="rId14"/>
    <p:sldId id="273" r:id="rId15"/>
    <p:sldId id="276" r:id="rId16"/>
    <p:sldId id="277" r:id="rId17"/>
    <p:sldId id="281" r:id="rId18"/>
    <p:sldId id="297" r:id="rId19"/>
    <p:sldId id="296" r:id="rId20"/>
    <p:sldId id="313" r:id="rId21"/>
    <p:sldId id="279" r:id="rId22"/>
    <p:sldId id="316" r:id="rId23"/>
    <p:sldId id="312" r:id="rId24"/>
    <p:sldId id="260" r:id="rId25"/>
    <p:sldId id="303" r:id="rId26"/>
    <p:sldId id="263" r:id="rId27"/>
    <p:sldId id="306" r:id="rId28"/>
    <p:sldId id="308" r:id="rId29"/>
    <p:sldId id="311" r:id="rId30"/>
    <p:sldId id="310" r:id="rId31"/>
    <p:sldId id="309" r:id="rId32"/>
    <p:sldId id="307" r:id="rId33"/>
    <p:sldId id="315" r:id="rId34"/>
    <p:sldId id="265" r:id="rId35"/>
    <p:sldId id="266" r:id="rId36"/>
    <p:sldId id="288" r:id="rId37"/>
    <p:sldId id="292" r:id="rId38"/>
    <p:sldId id="298" r:id="rId39"/>
    <p:sldId id="299" r:id="rId40"/>
    <p:sldId id="293" r:id="rId41"/>
    <p:sldId id="300" r:id="rId42"/>
    <p:sldId id="294" r:id="rId43"/>
    <p:sldId id="295" r:id="rId44"/>
    <p:sldId id="301" r:id="rId45"/>
    <p:sldId id="28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03"/>
    <p:restoredTop sz="94556"/>
  </p:normalViewPr>
  <p:slideViewPr>
    <p:cSldViewPr snapToGrid="0" snapToObjects="1">
      <p:cViewPr varScale="1">
        <p:scale>
          <a:sx n="110" d="100"/>
          <a:sy n="110" d="100"/>
        </p:scale>
        <p:origin x="6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9B4D1-0A28-FA4A-9134-5F79B138F3AC}" type="datetimeFigureOut">
              <a:rPr lang="en-US" smtClean="0"/>
              <a:t>9/6/23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4A19F-9A5E-D240-8FF1-934ECF97C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83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8699-CE29-634D-83B5-1061B2BD35A6}" type="datetimeFigureOut">
              <a:rPr lang="en-US" smtClean="0"/>
              <a:t>9/6/23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24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8699-CE29-634D-83B5-1061B2BD35A6}" type="datetimeFigureOut">
              <a:rPr lang="en-US" smtClean="0"/>
              <a:t>9/6/23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288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8699-CE29-634D-83B5-1061B2BD35A6}" type="datetimeFigureOut">
              <a:rPr lang="en-US" smtClean="0"/>
              <a:t>9/6/23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417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8699-CE29-634D-83B5-1061B2BD35A6}" type="datetimeFigureOut">
              <a:rPr lang="en-US" smtClean="0"/>
              <a:t>9/6/23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74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8699-CE29-634D-83B5-1061B2BD35A6}" type="datetimeFigureOut">
              <a:rPr lang="en-US" smtClean="0"/>
              <a:t>9/6/23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489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8699-CE29-634D-83B5-1061B2BD35A6}" type="datetimeFigureOut">
              <a:rPr lang="en-US" smtClean="0"/>
              <a:t>9/6/23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33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8699-CE29-634D-83B5-1061B2BD35A6}" type="datetimeFigureOut">
              <a:rPr lang="en-US" smtClean="0"/>
              <a:t>9/6/23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95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8699-CE29-634D-83B5-1061B2BD35A6}" type="datetimeFigureOut">
              <a:rPr lang="en-US" smtClean="0"/>
              <a:t>9/6/23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400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8699-CE29-634D-83B5-1061B2BD35A6}" type="datetimeFigureOut">
              <a:rPr lang="en-US" smtClean="0"/>
              <a:t>9/6/23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679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8699-CE29-634D-83B5-1061B2BD35A6}" type="datetimeFigureOut">
              <a:rPr lang="en-US" smtClean="0"/>
              <a:t>9/6/23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992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8699-CE29-634D-83B5-1061B2BD35A6}" type="datetimeFigureOut">
              <a:rPr lang="en-US" smtClean="0"/>
              <a:t>9/6/23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54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08699-CE29-634D-83B5-1061B2BD35A6}" type="datetimeFigureOut">
              <a:rPr lang="en-US" smtClean="0"/>
              <a:t>9/6/23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F2244-9A50-AE4D-AE61-8B44ECB34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04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or-blindness.com/coblis-color-blindness-simulator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wiley.com/assets/7323/92/electronic_artwork_guidelines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matplotlib.org/gallery.html" TargetMode="External"/><Relationship Id="rId7" Type="http://schemas.openxmlformats.org/officeDocument/2006/relationships/hyperlink" Target="https://www.amazon.com/Edward-R.-Tufte/e/B000APET3Y" TargetMode="External"/><Relationship Id="rId2" Type="http://schemas.openxmlformats.org/officeDocument/2006/relationships/hyperlink" Target="https://www.r-graph-galler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vizcatalogue.com/index.html" TargetMode="External"/><Relationship Id="rId5" Type="http://schemas.openxmlformats.org/officeDocument/2006/relationships/hyperlink" Target="https://plot.ly/create/" TargetMode="External"/><Relationship Id="rId4" Type="http://schemas.openxmlformats.org/officeDocument/2006/relationships/hyperlink" Target="http://colorbrewer2.org/#type=sequential&amp;scheme=BuGn&amp;n=3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journals.plos.org/plosgenetics/article?id=10.1371/journal.pgen.1009076#pgen-1009076-g00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15" y="0"/>
            <a:ext cx="10499463" cy="427797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Visualizing Data</a:t>
            </a:r>
            <a:br>
              <a:rPr lang="en-US" dirty="0"/>
            </a:br>
            <a:r>
              <a:rPr lang="en-US" sz="4000" dirty="0"/>
              <a:t>Biology 683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Week 3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2800" dirty="0"/>
              <a:t>Heath Blackmon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4FD008-CBC5-8944-B65C-753A5094E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07" y="0"/>
            <a:ext cx="6479764" cy="4382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1620EC-9BEC-EB0E-0591-052B433B679B}"/>
              </a:ext>
            </a:extLst>
          </p:cNvPr>
          <p:cNvSpPr/>
          <p:nvPr/>
        </p:nvSpPr>
        <p:spPr>
          <a:xfrm>
            <a:off x="218581" y="4743420"/>
            <a:ext cx="73975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fontAlgn="base">
              <a:buFont typeface="Arial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What are some causes of the reproducibility crisis?</a:t>
            </a:r>
          </a:p>
          <a:p>
            <a:pPr marL="571500" indent="-571500" fontAlgn="base">
              <a:buFont typeface="Arial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What is a p-value</a:t>
            </a:r>
          </a:p>
          <a:p>
            <a:pPr marL="571500" indent="-571500" fontAlgn="base">
              <a:buFont typeface="Arial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Ways of messing up experiments (non-independence, bias, creating temporal patterns, etc.)</a:t>
            </a:r>
            <a:br>
              <a:rPr lang="en-US" sz="2400" dirty="0">
                <a:solidFill>
                  <a:srgbClr val="C00000"/>
                </a:solidFill>
              </a:rPr>
            </a:b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10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Avoid distorting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15613-5051-E74A-9E54-19A264A5E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523" y="1825894"/>
            <a:ext cx="5321300" cy="422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21548D-E404-4542-AF4B-0A3D73C3B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91" y="1825894"/>
            <a:ext cx="53213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09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Rules for plots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832" y="1182624"/>
            <a:ext cx="417133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Show the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distorting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chart junk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31728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Avoid chart junk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6C7F8-9A4D-904F-BE67-B2E0D6BB3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46" y="2030277"/>
            <a:ext cx="4714732" cy="3747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3478DE-0CA7-9D4B-AEAF-3D10884E3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501" y="2154264"/>
            <a:ext cx="4338944" cy="34483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3DA23B-D0E4-674C-985B-A6D274629D48}"/>
              </a:ext>
            </a:extLst>
          </p:cNvPr>
          <p:cNvSpPr/>
          <p:nvPr/>
        </p:nvSpPr>
        <p:spPr>
          <a:xfrm>
            <a:off x="7005234" y="2154264"/>
            <a:ext cx="3828081" cy="3068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85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Rules for plots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832" y="1182624"/>
            <a:ext cx="834145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Show the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distorting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chart junk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Maximize </a:t>
            </a:r>
            <a:r>
              <a:rPr lang="en-US" sz="3200" dirty="0" err="1"/>
              <a:t>data:ink</a:t>
            </a:r>
            <a:r>
              <a:rPr lang="en-US" sz="3200" dirty="0"/>
              <a:t> ratio maximize information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2168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Maximize </a:t>
            </a:r>
            <a:r>
              <a:rPr lang="en-US" b="1" dirty="0" err="1">
                <a:solidFill>
                  <a:schemeClr val="bg1"/>
                </a:solidFill>
              </a:rPr>
              <a:t>data:ink</a:t>
            </a:r>
            <a:r>
              <a:rPr lang="en-US" b="1" dirty="0">
                <a:solidFill>
                  <a:schemeClr val="bg1"/>
                </a:solidFill>
              </a:rPr>
              <a:t> ratio maximize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25446E-D638-2544-975C-390E967AF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601" y="1484931"/>
            <a:ext cx="7429841" cy="482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73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Rules for plots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832" y="1182624"/>
            <a:ext cx="9491316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Show the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distorting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chart junk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Maximize </a:t>
            </a:r>
            <a:r>
              <a:rPr lang="en-US" sz="3200" dirty="0" err="1"/>
              <a:t>data:ink</a:t>
            </a:r>
            <a:r>
              <a:rPr lang="en-US" sz="3200" dirty="0"/>
              <a:t> ratio maximize 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Make it accessible to all (5% color blind + BW prints).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9582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Make it accessible to 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A2B20-3F22-E947-AB4E-03C1AA790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553" y="1540771"/>
            <a:ext cx="5982453" cy="427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20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Make it accessible to all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F0BD93-8991-5641-BA36-1C1578593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134" y="1537227"/>
            <a:ext cx="6182747" cy="4282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4F1CB5-48AD-5C40-AA82-5DF5B0B064D0}"/>
              </a:ext>
            </a:extLst>
          </p:cNvPr>
          <p:cNvSpPr txBox="1"/>
          <p:nvPr/>
        </p:nvSpPr>
        <p:spPr>
          <a:xfrm>
            <a:off x="8989016" y="1352561"/>
            <a:ext cx="27533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the </a:t>
            </a:r>
            <a:r>
              <a:rPr lang="en-US" dirty="0" err="1"/>
              <a:t>viridis</a:t>
            </a:r>
            <a:r>
              <a:rPr lang="en-US" dirty="0"/>
              <a:t> color palette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Color blind simulator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796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Rules for plots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832" y="1182624"/>
            <a:ext cx="9491316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Show the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distorting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chart junk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Maximize </a:t>
            </a:r>
            <a:r>
              <a:rPr lang="en-US" sz="3200" dirty="0" err="1"/>
              <a:t>data:ink</a:t>
            </a:r>
            <a:r>
              <a:rPr lang="en-US" sz="3200" dirty="0"/>
              <a:t> ratio maximize 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Make it accessible to all (5% color blind + BW prints).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Axes and legends that are informative and useful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12224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Axes and legends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56CB1F-3C5B-6846-871B-79DC7D0A5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785" y="1864751"/>
            <a:ext cx="4893402" cy="399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3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Plan for today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832" y="1182624"/>
            <a:ext cx="572047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Importance of figures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General rules for making plots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Programs for plotting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Resources for plotting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35123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Rules for plots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832" y="1182624"/>
            <a:ext cx="949131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Show the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distorting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chart junk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Maximize </a:t>
            </a:r>
            <a:r>
              <a:rPr lang="en-US" sz="3200" dirty="0" err="1"/>
              <a:t>data:ink</a:t>
            </a:r>
            <a:r>
              <a:rPr lang="en-US" sz="3200" dirty="0"/>
              <a:t> ratio maximize 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Make it accessible to all (5% color blind + BW prints).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Axes and legends that are informative and useful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Use vector art when possible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03577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Types of images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605" y="945502"/>
            <a:ext cx="35473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Raster images</a:t>
            </a:r>
          </a:p>
          <a:p>
            <a:endParaRPr lang="en-US" sz="2000" u="sng" dirty="0"/>
          </a:p>
          <a:p>
            <a:endParaRPr lang="en-US" sz="2000" u="sng" dirty="0"/>
          </a:p>
          <a:p>
            <a:endParaRPr lang="en-US" sz="2000" u="sng" dirty="0"/>
          </a:p>
          <a:p>
            <a:endParaRPr lang="en-US" sz="2000" u="sng" dirty="0"/>
          </a:p>
          <a:p>
            <a:endParaRPr lang="en-US" sz="2000" u="sng" dirty="0"/>
          </a:p>
          <a:p>
            <a:endParaRPr lang="en-US" sz="2000" u="sng" dirty="0"/>
          </a:p>
          <a:p>
            <a:endParaRPr lang="en-US" sz="2000" u="sng" dirty="0"/>
          </a:p>
          <a:p>
            <a:endParaRPr lang="en-US" sz="2000" u="sng" dirty="0"/>
          </a:p>
          <a:p>
            <a:endParaRPr lang="en-US" sz="2000" u="sng" dirty="0"/>
          </a:p>
          <a:p>
            <a:r>
              <a:rPr lang="en-US" sz="2000" u="sng" dirty="0"/>
              <a:t>Vector images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F6A1DE-E572-3E44-AA87-F50CD8E61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838"/>
          <a:stretch/>
        </p:blipFill>
        <p:spPr>
          <a:xfrm>
            <a:off x="0" y="1280899"/>
            <a:ext cx="3547325" cy="1882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5240C0-E206-414D-AACC-F82D3FB67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967"/>
          <a:stretch/>
        </p:blipFill>
        <p:spPr>
          <a:xfrm>
            <a:off x="102605" y="4351546"/>
            <a:ext cx="3590273" cy="16495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7B8E7E-DF77-2B4A-AA08-465B388EB0B8}"/>
              </a:ext>
            </a:extLst>
          </p:cNvPr>
          <p:cNvSpPr txBox="1"/>
          <p:nvPr/>
        </p:nvSpPr>
        <p:spPr>
          <a:xfrm>
            <a:off x="102605" y="3050176"/>
            <a:ext cx="299857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jpg, tiff, </a:t>
            </a:r>
            <a:r>
              <a:rPr lang="en-US" sz="2400" dirty="0" err="1"/>
              <a:t>png</a:t>
            </a:r>
            <a:r>
              <a:rPr lang="en-US" sz="2400" dirty="0"/>
              <a:t>, bmp, raw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eps, pdf, </a:t>
            </a:r>
            <a:r>
              <a:rPr lang="en-US" sz="2400" dirty="0" err="1"/>
              <a:t>svg</a:t>
            </a:r>
            <a:r>
              <a:rPr lang="en-US" sz="24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023C55-B703-2247-842F-5717CD0280C4}"/>
              </a:ext>
            </a:extLst>
          </p:cNvPr>
          <p:cNvSpPr txBox="1"/>
          <p:nvPr/>
        </p:nvSpPr>
        <p:spPr>
          <a:xfrm>
            <a:off x="4857226" y="1400961"/>
            <a:ext cx="3259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Example of journal requirements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4B3840-23CD-CB40-A50E-81B42FAD934F}"/>
              </a:ext>
            </a:extLst>
          </p:cNvPr>
          <p:cNvSpPr txBox="1"/>
          <p:nvPr/>
        </p:nvSpPr>
        <p:spPr>
          <a:xfrm>
            <a:off x="4957894" y="2164360"/>
            <a:ext cx="42021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Photos (edit in Adobe photoshop; gimp)</a:t>
            </a:r>
          </a:p>
          <a:p>
            <a:endParaRPr lang="en-US" dirty="0"/>
          </a:p>
          <a:p>
            <a:r>
              <a:rPr lang="en-US" dirty="0"/>
              <a:t>Plots (R; edit in </a:t>
            </a:r>
            <a:r>
              <a:rPr lang="en-US" dirty="0" err="1"/>
              <a:t>inkscape</a:t>
            </a:r>
            <a:r>
              <a:rPr lang="en-US" dirty="0"/>
              <a:t>; Adobe illustrator)</a:t>
            </a:r>
          </a:p>
          <a:p>
            <a:endParaRPr lang="en-US" dirty="0"/>
          </a:p>
          <a:p>
            <a:r>
              <a:rPr lang="en-US" dirty="0"/>
              <a:t>Complex plots (PPT; Adobe illustrator)</a:t>
            </a:r>
          </a:p>
        </p:txBody>
      </p:sp>
    </p:spTree>
    <p:extLst>
      <p:ext uri="{BB962C8B-B14F-4D97-AF65-F5344CB8AC3E}">
        <p14:creationId xmlns:p14="http://schemas.microsoft.com/office/powerpoint/2010/main" val="993870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Rules for plots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832" y="1182624"/>
            <a:ext cx="949131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Show the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distorting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chart junk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Maximize </a:t>
            </a:r>
            <a:r>
              <a:rPr lang="en-US" sz="3200" dirty="0" err="1"/>
              <a:t>data:ink</a:t>
            </a:r>
            <a:r>
              <a:rPr lang="en-US" sz="3200" dirty="0"/>
              <a:t> ratio maximize 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Make it accessible to all (5% color blind + BW prints).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Axes and legends that are informative and useful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Use vector art when possible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Humans aren’t good at pie charts don’t use them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89862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Plots with problems!</a:t>
            </a:r>
          </a:p>
        </p:txBody>
      </p:sp>
    </p:spTree>
    <p:extLst>
      <p:ext uri="{BB962C8B-B14F-4D97-AF65-F5344CB8AC3E}">
        <p14:creationId xmlns:p14="http://schemas.microsoft.com/office/powerpoint/2010/main" val="802163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F16F8D-DAE6-8D17-21E3-165068FF0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671" y="0"/>
            <a:ext cx="593855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343821-269A-FBD6-820B-0ED82E6EA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56" y="503498"/>
            <a:ext cx="4684801" cy="58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42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9AE826-4829-9E2C-3E7B-FA32906E4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006" y="1044935"/>
            <a:ext cx="5510649" cy="4768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D255EF-0963-5607-C22A-384328136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45" y="1462147"/>
            <a:ext cx="6325121" cy="393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36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AB134C-BC9C-7B49-972E-A57ECD3D9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949" y="625033"/>
            <a:ext cx="6026368" cy="5677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693805-6834-954C-8F03-9AFCE62D0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3" y="1380298"/>
            <a:ext cx="5504597" cy="347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9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D2736-C7BF-4C42-8459-5C49FEF18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450850"/>
            <a:ext cx="114935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93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8A628-2B6C-2C4F-A418-DCAD56B0C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70" y="0"/>
            <a:ext cx="8982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69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D54512-086B-A247-908E-7AABB7DBA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326" y="0"/>
            <a:ext cx="9739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90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Importance of figures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68DE5-F755-7248-8A5A-1A5D0AF1E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245" y="1061594"/>
            <a:ext cx="6644489" cy="554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45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D5068-4594-1E46-84F9-0CB521731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552" y="0"/>
            <a:ext cx="9608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57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8EC620-F5C3-054F-985A-4466D55C3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64" y="0"/>
            <a:ext cx="10064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37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7886A-8AC7-984C-AAD7-CDEC9B3E4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47" y="0"/>
            <a:ext cx="536253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B9164F-4604-99CB-4296-A700A79A9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331" y="0"/>
            <a:ext cx="5324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65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F632E1-7EA7-8623-2B42-49A5F699F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898" y="613458"/>
            <a:ext cx="7772400" cy="581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41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Use the right tool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768" y="1241931"/>
            <a:ext cx="5702756" cy="479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Plotting continuous or discrete data</a:t>
            </a:r>
          </a:p>
          <a:p>
            <a:endParaRPr lang="en-US" sz="1200" dirty="0"/>
          </a:p>
          <a:p>
            <a:r>
              <a:rPr lang="en-US" b="1" dirty="0"/>
              <a:t>Matplotlib</a:t>
            </a:r>
            <a:r>
              <a:rPr lang="en-US" dirty="0"/>
              <a:t>: is a python plotting library, </a:t>
            </a:r>
          </a:p>
          <a:p>
            <a:endParaRPr lang="en-US" sz="1100" dirty="0"/>
          </a:p>
          <a:p>
            <a:r>
              <a:rPr lang="en-US" b="1" dirty="0"/>
              <a:t>R</a:t>
            </a:r>
            <a:r>
              <a:rPr lang="en-US" dirty="0"/>
              <a:t>: endless packages for plotting though base and ggplot2 are the most popular.</a:t>
            </a:r>
          </a:p>
          <a:p>
            <a:endParaRPr lang="en-US" sz="1050" dirty="0"/>
          </a:p>
          <a:p>
            <a:r>
              <a:rPr lang="en-US" b="1" dirty="0"/>
              <a:t>Inkscape</a:t>
            </a:r>
            <a:r>
              <a:rPr lang="en-US" dirty="0"/>
              <a:t>: free vector graphics editor. Can read PDF and let you tweak things you couldn’t quite fix in your script generated version.</a:t>
            </a:r>
          </a:p>
          <a:p>
            <a:endParaRPr lang="en-US" sz="1100" dirty="0"/>
          </a:p>
          <a:p>
            <a:r>
              <a:rPr lang="en-US" b="1" dirty="0" err="1"/>
              <a:t>Circos</a:t>
            </a:r>
            <a:r>
              <a:rPr lang="en-US" dirty="0"/>
              <a:t>: created plots that compare genomes but can show connections between any large datasets.</a:t>
            </a:r>
          </a:p>
          <a:p>
            <a:endParaRPr lang="en-US" sz="1100" dirty="0"/>
          </a:p>
          <a:p>
            <a:r>
              <a:rPr lang="en-US" dirty="0"/>
              <a:t>Excel: it is possible but you have very limited options and control</a:t>
            </a:r>
          </a:p>
          <a:p>
            <a:endParaRPr lang="en-US" sz="1100" dirty="0"/>
          </a:p>
          <a:p>
            <a:r>
              <a:rPr lang="en-US" dirty="0"/>
              <a:t>Adobe Illustrator: Similar to </a:t>
            </a:r>
            <a:r>
              <a:rPr lang="en-US" dirty="0" err="1"/>
              <a:t>inkscape</a:t>
            </a:r>
            <a:r>
              <a:rPr lang="en-US" dirty="0"/>
              <a:t> particularly useful for building complex multipart figures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9FF1B-1F93-3641-AA22-A10C1B4AB832}"/>
              </a:ext>
            </a:extLst>
          </p:cNvPr>
          <p:cNvSpPr txBox="1"/>
          <p:nvPr/>
        </p:nvSpPr>
        <p:spPr>
          <a:xfrm>
            <a:off x="6250983" y="1241930"/>
            <a:ext cx="57027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Image Manipulation</a:t>
            </a:r>
          </a:p>
          <a:p>
            <a:endParaRPr lang="en-US" dirty="0"/>
          </a:p>
          <a:p>
            <a:r>
              <a:rPr lang="en-US" b="1" dirty="0"/>
              <a:t>GIMP</a:t>
            </a:r>
            <a:r>
              <a:rPr lang="en-US" dirty="0"/>
              <a:t>: Think of it as free photoshop. Steep learning curve but can do just about whatever you want</a:t>
            </a:r>
          </a:p>
          <a:p>
            <a:endParaRPr lang="en-US" sz="1100" dirty="0"/>
          </a:p>
          <a:p>
            <a:r>
              <a:rPr lang="en-US" b="1" dirty="0"/>
              <a:t>ImageJ</a:t>
            </a:r>
            <a:r>
              <a:rPr lang="en-US" dirty="0"/>
              <a:t>: Similar to GIMP but with many packages for analyses of specific image types.</a:t>
            </a:r>
          </a:p>
          <a:p>
            <a:endParaRPr lang="en-US" sz="1100" dirty="0"/>
          </a:p>
          <a:p>
            <a:r>
              <a:rPr lang="en-US" dirty="0"/>
              <a:t>Photoshop: Image manipulation steep learning curve very powerful and definitely worth learning if your research includes figures of FISH results.</a:t>
            </a:r>
          </a:p>
          <a:p>
            <a:endParaRPr lang="en-US" sz="1100" dirty="0"/>
          </a:p>
          <a:p>
            <a:r>
              <a:rPr lang="en-US" u="sng" dirty="0"/>
              <a:t>General Editing</a:t>
            </a:r>
          </a:p>
          <a:p>
            <a:endParaRPr lang="en-US" sz="1100" dirty="0"/>
          </a:p>
          <a:p>
            <a:r>
              <a:rPr lang="en-US" dirty="0"/>
              <a:t>Adobe acrobat: often the easiest way to tweak something small you couldn’t get exactly right in your script.</a:t>
            </a:r>
          </a:p>
          <a:p>
            <a:endParaRPr lang="en-US" sz="1100" dirty="0"/>
          </a:p>
          <a:p>
            <a:r>
              <a:rPr lang="en-US" dirty="0" err="1"/>
              <a:t>Powerpoint</a:t>
            </a:r>
            <a:r>
              <a:rPr lang="en-US" dirty="0"/>
              <a:t>: not elegant but often the easiest way to combine different elements into a single plot.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D17C5A-EC46-5B4A-9A53-47EF33B52104}"/>
              </a:ext>
            </a:extLst>
          </p:cNvPr>
          <p:cNvSpPr txBox="1"/>
          <p:nvPr/>
        </p:nvSpPr>
        <p:spPr>
          <a:xfrm>
            <a:off x="10712502" y="6256926"/>
            <a:ext cx="124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Bold</a:t>
            </a:r>
            <a:r>
              <a:rPr lang="en-US" dirty="0"/>
              <a:t> = Free</a:t>
            </a:r>
          </a:p>
        </p:txBody>
      </p:sp>
    </p:spTree>
    <p:extLst>
      <p:ext uri="{BB962C8B-B14F-4D97-AF65-F5344CB8AC3E}">
        <p14:creationId xmlns:p14="http://schemas.microsoft.com/office/powerpoint/2010/main" val="2253664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768" y="1241931"/>
            <a:ext cx="57027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2"/>
              </a:rPr>
              <a:t>R graph gallery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hlinkClick r:id="rId3"/>
              </a:rPr>
              <a:t>Python graph gallery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hlinkClick r:id="rId4"/>
              </a:rPr>
              <a:t>Color Brewer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hlinkClick r:id="rId5"/>
              </a:rPr>
              <a:t>Plotly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hlinkClick r:id="rId6"/>
              </a:rPr>
              <a:t>Data Visualization Catalog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5">
            <a:hlinkClick r:id="rId7"/>
            <a:extLst>
              <a:ext uri="{FF2B5EF4-FFF2-40B4-BE49-F238E27FC236}">
                <a16:creationId xmlns:a16="http://schemas.microsoft.com/office/drawing/2014/main" id="{1ADD1B24-D923-874E-81E3-61BBA650D2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4420" y="1993848"/>
            <a:ext cx="6286285" cy="25112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92A34A-020B-014B-B144-08279A2ABD76}"/>
              </a:ext>
            </a:extLst>
          </p:cNvPr>
          <p:cNvSpPr txBox="1"/>
          <p:nvPr/>
        </p:nvSpPr>
        <p:spPr>
          <a:xfrm>
            <a:off x="6452338" y="1289478"/>
            <a:ext cx="4830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Philosophy of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110058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Steps in making a great figure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E59ED-791A-6D49-9A8A-856195DF3A10}"/>
              </a:ext>
            </a:extLst>
          </p:cNvPr>
          <p:cNvSpPr txBox="1"/>
          <p:nvPr/>
        </p:nvSpPr>
        <p:spPr>
          <a:xfrm>
            <a:off x="215398" y="1326528"/>
            <a:ext cx="58072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/>
              <a:t>Figure out the purpose of the figure. Usually you will have a sentence in the paper or a point you want to make in a talk.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endParaRPr lang="en-US" sz="2000" dirty="0"/>
          </a:p>
          <a:p>
            <a:endParaRPr lang="en-US" sz="2000" i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530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Steps in making a great figure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E59ED-791A-6D49-9A8A-856195DF3A10}"/>
              </a:ext>
            </a:extLst>
          </p:cNvPr>
          <p:cNvSpPr txBox="1"/>
          <p:nvPr/>
        </p:nvSpPr>
        <p:spPr>
          <a:xfrm>
            <a:off x="215398" y="1326528"/>
            <a:ext cx="58072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/>
              <a:t>Figure out the purpose of the figure. Usually you will have a sentence in the paper or a point you want to make in a talk.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endParaRPr lang="en-US" sz="2000" dirty="0"/>
          </a:p>
          <a:p>
            <a:endParaRPr lang="en-US" sz="2000" i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1A4A1B-879C-E84C-AF8C-C43AD6265B42}"/>
              </a:ext>
            </a:extLst>
          </p:cNvPr>
          <p:cNvSpPr/>
          <p:nvPr/>
        </p:nvSpPr>
        <p:spPr>
          <a:xfrm>
            <a:off x="5880602" y="132652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Haploid chromosome number ranged from 7-50 across sample Polyneoptera species and an XO sex chromosome system was reconstructed as the most probable ancestral state for most orders.</a:t>
            </a:r>
          </a:p>
        </p:txBody>
      </p:sp>
    </p:spTree>
    <p:extLst>
      <p:ext uri="{BB962C8B-B14F-4D97-AF65-F5344CB8AC3E}">
        <p14:creationId xmlns:p14="http://schemas.microsoft.com/office/powerpoint/2010/main" val="11324962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Steps in making a great figure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E59ED-791A-6D49-9A8A-856195DF3A10}"/>
              </a:ext>
            </a:extLst>
          </p:cNvPr>
          <p:cNvSpPr txBox="1"/>
          <p:nvPr/>
        </p:nvSpPr>
        <p:spPr>
          <a:xfrm>
            <a:off x="215398" y="1326528"/>
            <a:ext cx="58072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/>
              <a:t>Figure out the purpose of the figure. Usually you will have a sentence in the paper or a point you want to make in a talk.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r>
              <a:rPr lang="en-US" sz="2000" dirty="0"/>
              <a:t>Make a list of the data that will need to be included. Is it continuous, discrete, or more complex.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endParaRPr lang="en-US" sz="2000" dirty="0"/>
          </a:p>
          <a:p>
            <a:endParaRPr lang="en-US" sz="2000" i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1A4A1B-879C-E84C-AF8C-C43AD6265B42}"/>
              </a:ext>
            </a:extLst>
          </p:cNvPr>
          <p:cNvSpPr/>
          <p:nvPr/>
        </p:nvSpPr>
        <p:spPr>
          <a:xfrm>
            <a:off x="5880602" y="132652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Haploid chromosome number ranged from 7-50 across sample Polyneoptera species and an XO sex chromosome system was reconstructed as the most probable ancestral state for most orders.</a:t>
            </a:r>
          </a:p>
        </p:txBody>
      </p:sp>
    </p:spTree>
    <p:extLst>
      <p:ext uri="{BB962C8B-B14F-4D97-AF65-F5344CB8AC3E}">
        <p14:creationId xmlns:p14="http://schemas.microsoft.com/office/powerpoint/2010/main" val="848959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Steps in making a great figure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E59ED-791A-6D49-9A8A-856195DF3A10}"/>
              </a:ext>
            </a:extLst>
          </p:cNvPr>
          <p:cNvSpPr txBox="1"/>
          <p:nvPr/>
        </p:nvSpPr>
        <p:spPr>
          <a:xfrm>
            <a:off x="215398" y="1326528"/>
            <a:ext cx="58072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/>
              <a:t>Figure out the purpose of the figure. Usually you will have a sentence in the paper or a point you want to make in a talk.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r>
              <a:rPr lang="en-US" sz="2000" dirty="0"/>
              <a:t>Make a list of the data that will need to be included. Is it continuous, discrete, or more complex.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endParaRPr lang="en-US" sz="2000" dirty="0"/>
          </a:p>
          <a:p>
            <a:endParaRPr lang="en-US" sz="2000" i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1A4A1B-879C-E84C-AF8C-C43AD6265B42}"/>
              </a:ext>
            </a:extLst>
          </p:cNvPr>
          <p:cNvSpPr/>
          <p:nvPr/>
        </p:nvSpPr>
        <p:spPr>
          <a:xfrm>
            <a:off x="5880602" y="132652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Haploid chromosome number ranged from 7-50 across sample Polyneoptera species and an XO sex chromosome system was reconstructed as the most probable ancestral state for most orders.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607428-6E32-954E-8E13-03976A38B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804" y="2641177"/>
            <a:ext cx="4467121" cy="292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54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Serve a purpose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DAABBF2-6230-EEE0-AC3B-82B394915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865" y="2184753"/>
            <a:ext cx="8703728" cy="321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565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Steps in making a great figure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E59ED-791A-6D49-9A8A-856195DF3A10}"/>
              </a:ext>
            </a:extLst>
          </p:cNvPr>
          <p:cNvSpPr txBox="1"/>
          <p:nvPr/>
        </p:nvSpPr>
        <p:spPr>
          <a:xfrm>
            <a:off x="215398" y="1326528"/>
            <a:ext cx="58072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/>
              <a:t>Figure out the purpose of the figure. Usually you will have a sentence in the paper or a point you want to make in a talk.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r>
              <a:rPr lang="en-US" sz="2000" dirty="0"/>
              <a:t>Make a list of the data that will need to be included. Is it continuous, discrete, or more complex.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r>
              <a:rPr lang="en-US" sz="2000" dirty="0"/>
              <a:t>Sketch out what you think it will look like. Don’t waste time figuring out how to make the perfect plot in your tool until you have settled on a best approach. Check out other papers and the graph gallery for ideas.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endParaRPr lang="en-US" sz="2000" i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1A4A1B-879C-E84C-AF8C-C43AD6265B42}"/>
              </a:ext>
            </a:extLst>
          </p:cNvPr>
          <p:cNvSpPr/>
          <p:nvPr/>
        </p:nvSpPr>
        <p:spPr>
          <a:xfrm>
            <a:off x="5880602" y="132652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Haploid chromosome number ranged from 7-50 across sample Polyneoptera species and an XO sex chromosome system was reconstructed as the most probable ancestral state for most orders.</a:t>
            </a:r>
          </a:p>
        </p:txBody>
      </p:sp>
    </p:spTree>
    <p:extLst>
      <p:ext uri="{BB962C8B-B14F-4D97-AF65-F5344CB8AC3E}">
        <p14:creationId xmlns:p14="http://schemas.microsoft.com/office/powerpoint/2010/main" val="20860113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Steps in making a great figure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E59ED-791A-6D49-9A8A-856195DF3A10}"/>
              </a:ext>
            </a:extLst>
          </p:cNvPr>
          <p:cNvSpPr txBox="1"/>
          <p:nvPr/>
        </p:nvSpPr>
        <p:spPr>
          <a:xfrm>
            <a:off x="215398" y="1326528"/>
            <a:ext cx="58072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/>
              <a:t>Figure out the purpose of the figure. Usually you will have a sentence in the paper or a point you want to make in a talk.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r>
              <a:rPr lang="en-US" sz="2000" dirty="0"/>
              <a:t>Make a list of the data that will need to be included. Is it continuous, discrete, or more complex.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r>
              <a:rPr lang="en-US" sz="2000" dirty="0"/>
              <a:t>Sketch out what you think it will look like. Don’t waste time figuring out how to make the perfect plot in your tool until you have settled on a best approach. Check out other papers and the graph gallery for ideas.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endParaRPr lang="en-US" sz="2000" i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1A4A1B-879C-E84C-AF8C-C43AD6265B42}"/>
              </a:ext>
            </a:extLst>
          </p:cNvPr>
          <p:cNvSpPr/>
          <p:nvPr/>
        </p:nvSpPr>
        <p:spPr>
          <a:xfrm>
            <a:off x="5880602" y="132652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Haploid chromosome number ranged from 7-50 across sample Polyneoptera species and an XO sex chromosome system was reconstructed as the most probable ancestral state for most orders.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230036-9686-9A46-81FE-445271AEA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579" y="2500924"/>
            <a:ext cx="4236046" cy="353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683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Steps in making a great figure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E59ED-791A-6D49-9A8A-856195DF3A10}"/>
              </a:ext>
            </a:extLst>
          </p:cNvPr>
          <p:cNvSpPr txBox="1"/>
          <p:nvPr/>
        </p:nvSpPr>
        <p:spPr>
          <a:xfrm>
            <a:off x="215398" y="1326528"/>
            <a:ext cx="58072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/>
              <a:t>Figure out the purpose of the figure. Usually you will have a sentence in the paper or a point you want to make in a talk.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r>
              <a:rPr lang="en-US" sz="2000" dirty="0"/>
              <a:t>Make a list of the data that will need to be included. Is it continuous, discrete, or more complex.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r>
              <a:rPr lang="en-US" sz="2000" dirty="0"/>
              <a:t>Sketch out what you think it will look like. Don’t waste time figuring out how to make the perfect plot in your tool until you have settled on a best approach. Check out other papers and the graph gallery for ideas.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endParaRPr lang="en-US" sz="2000" i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1A4A1B-879C-E84C-AF8C-C43AD6265B42}"/>
              </a:ext>
            </a:extLst>
          </p:cNvPr>
          <p:cNvSpPr/>
          <p:nvPr/>
        </p:nvSpPr>
        <p:spPr>
          <a:xfrm>
            <a:off x="5880602" y="132652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Haploid chromosome number ranged from 7-50 across sample Polyneoptera species and an XO sex chromosome system was reconstructed as the most probable ancestral state for most orders.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230036-9686-9A46-81FE-445271AEA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579" y="2500924"/>
            <a:ext cx="4236046" cy="3534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49E1D2-C128-1744-9E1C-024889ECD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008" y="2375390"/>
            <a:ext cx="6082796" cy="37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477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Steps in making a great figure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E59ED-791A-6D49-9A8A-856195DF3A10}"/>
              </a:ext>
            </a:extLst>
          </p:cNvPr>
          <p:cNvSpPr txBox="1"/>
          <p:nvPr/>
        </p:nvSpPr>
        <p:spPr>
          <a:xfrm>
            <a:off x="215398" y="1326528"/>
            <a:ext cx="58072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/>
              <a:t>Figure out the purpose of the figure. Usually you will have a sentence in the paper or a point you want to make in a talk.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r>
              <a:rPr lang="en-US" sz="2000" dirty="0"/>
              <a:t>Make a list of the data that will need to be included. Is it continuous, discrete, or more complex.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pPr marL="342900" indent="-342900">
              <a:buAutoNum type="arabicParenR"/>
            </a:pPr>
            <a:r>
              <a:rPr lang="en-US" sz="2000" dirty="0"/>
              <a:t>Sketch out what you think it will look like. Don’t waste time figuring out how to make the perfect plot in your tool until you have settled on a best approach. Check out other papers and the graph gallery for ideas.</a:t>
            </a:r>
          </a:p>
          <a:p>
            <a:pPr marL="342900" indent="-342900">
              <a:buAutoNum type="arabicParenR"/>
            </a:pPr>
            <a:endParaRPr lang="en-US" sz="2000" dirty="0"/>
          </a:p>
          <a:p>
            <a:endParaRPr lang="en-US" sz="2000" i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1A4A1B-879C-E84C-AF8C-C43AD6265B42}"/>
              </a:ext>
            </a:extLst>
          </p:cNvPr>
          <p:cNvSpPr/>
          <p:nvPr/>
        </p:nvSpPr>
        <p:spPr>
          <a:xfrm>
            <a:off x="5880602" y="132652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Garamond" panose="02020404030301010803" pitchFamily="18" charset="0"/>
              </a:rPr>
              <a:t>Haploid chromosome number ranged from 7-50 across sample Polyneoptera species and an XO sex chromosome system was reconstructed as the most probable ancestral state for most orders.</a:t>
            </a:r>
          </a:p>
        </p:txBody>
      </p:sp>
      <p:pic>
        <p:nvPicPr>
          <p:cNvPr id="8" name="Picture 2" descr="Figure 1. ">
            <a:extLst>
              <a:ext uri="{FF2B5EF4-FFF2-40B4-BE49-F238E27FC236}">
                <a16:creationId xmlns:a16="http://schemas.microsoft.com/office/drawing/2014/main" id="{C8981D5F-00F7-C149-9D24-7A314DDC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024" y="2249858"/>
            <a:ext cx="4850842" cy="463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0801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How I make a plot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A01EDD-D880-EE4E-8112-E1F00EC9817C}"/>
              </a:ext>
            </a:extLst>
          </p:cNvPr>
          <p:cNvSpPr txBox="1"/>
          <p:nvPr/>
        </p:nvSpPr>
        <p:spPr>
          <a:xfrm>
            <a:off x="451692" y="935915"/>
            <a:ext cx="10985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1) Decide why you are making the plot. Often times you will have a sentence in your paper that demands a plot. On almost every project I’ve ever been involved in we have much more data than is ever included in a figure in the final paper.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19D61D-318A-A649-8DB5-3995975A07D1}"/>
              </a:ext>
            </a:extLst>
          </p:cNvPr>
          <p:cNvSpPr/>
          <p:nvPr/>
        </p:nvSpPr>
        <p:spPr>
          <a:xfrm>
            <a:off x="451692" y="20662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202020"/>
                </a:solidFill>
                <a:latin typeface="Garamond" panose="02020404030301010803" pitchFamily="18" charset="0"/>
              </a:rPr>
              <a:t>The </a:t>
            </a:r>
            <a:r>
              <a:rPr lang="el-GR" i="1" dirty="0">
                <a:solidFill>
                  <a:srgbClr val="202020"/>
                </a:solidFill>
                <a:latin typeface="Garamond" panose="02020404030301010803" pitchFamily="18" charset="0"/>
              </a:rPr>
              <a:t>Δ</a:t>
            </a:r>
            <a:r>
              <a:rPr lang="en-US" i="1" dirty="0">
                <a:solidFill>
                  <a:srgbClr val="202020"/>
                </a:solidFill>
                <a:latin typeface="Garamond" panose="02020404030301010803" pitchFamily="18" charset="0"/>
              </a:rPr>
              <a:t>R</a:t>
            </a:r>
            <a:r>
              <a:rPr lang="en-US" i="1" baseline="-25000" dirty="0">
                <a:solidFill>
                  <a:srgbClr val="202020"/>
                </a:solidFill>
                <a:latin typeface="Garamond" panose="02020404030301010803" pitchFamily="18" charset="0"/>
              </a:rPr>
              <a:t>x</a:t>
            </a:r>
            <a:r>
              <a:rPr lang="en-US" i="1" dirty="0">
                <a:solidFill>
                  <a:srgbClr val="202020"/>
                </a:solidFill>
                <a:latin typeface="Garamond" panose="02020404030301010803" pitchFamily="18" charset="0"/>
              </a:rPr>
              <a:t> statistics for fusions, fissions and polyploidy had credible intervals that overlapped zero (</a:t>
            </a:r>
            <a:r>
              <a:rPr lang="en-US" i="1" u="sng" dirty="0">
                <a:solidFill>
                  <a:srgbClr val="16A127"/>
                </a:solidFill>
                <a:latin typeface="Garamond" panose="02020404030301010803" pitchFamily="18" charset="0"/>
                <a:hlinkClick r:id="rId2"/>
              </a:rPr>
              <a:t>Fig 2A</a:t>
            </a:r>
            <a:r>
              <a:rPr lang="en-US" i="1" dirty="0">
                <a:solidFill>
                  <a:srgbClr val="202020"/>
                </a:solidFill>
                <a:latin typeface="Garamond" panose="02020404030301010803" pitchFamily="18" charset="0"/>
              </a:rPr>
              <a:t>). </a:t>
            </a:r>
            <a:endParaRPr lang="en-US" i="1" dirty="0">
              <a:latin typeface="Garamond" panose="020204040303010108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A52779-42B0-CB41-8DA9-858969986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92" y="2795160"/>
            <a:ext cx="2806553" cy="3709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DDE3CA-3B6F-9741-849D-2AA122E91212}"/>
              </a:ext>
            </a:extLst>
          </p:cNvPr>
          <p:cNvSpPr txBox="1"/>
          <p:nvPr/>
        </p:nvSpPr>
        <p:spPr>
          <a:xfrm>
            <a:off x="1090570" y="6488668"/>
            <a:ext cx="1330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10,000 rows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70CBAD-B46D-0647-9C94-706EA34FCD1B}"/>
              </a:ext>
            </a:extLst>
          </p:cNvPr>
          <p:cNvGrpSpPr/>
          <p:nvPr/>
        </p:nvGrpSpPr>
        <p:grpSpPr>
          <a:xfrm>
            <a:off x="7363140" y="1681884"/>
            <a:ext cx="4146555" cy="4991450"/>
            <a:chOff x="6801078" y="1795244"/>
            <a:chExt cx="4146555" cy="49914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04F7D3-8F48-FE4D-99B4-050C8D6350FF}"/>
                </a:ext>
              </a:extLst>
            </p:cNvPr>
            <p:cNvGrpSpPr/>
            <p:nvPr/>
          </p:nvGrpSpPr>
          <p:grpSpPr>
            <a:xfrm>
              <a:off x="6801078" y="2021860"/>
              <a:ext cx="3988471" cy="4637729"/>
              <a:chOff x="6801078" y="2021860"/>
              <a:chExt cx="3988471" cy="463772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15D71B0-6DB4-0C4F-981B-A9DD6620E7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01078" y="2021860"/>
                <a:ext cx="3988471" cy="325273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63B3B2C-3B7C-854B-A70A-5CA0EEDDAE14}"/>
                  </a:ext>
                </a:extLst>
              </p:cNvPr>
              <p:cNvSpPr/>
              <p:nvPr/>
            </p:nvSpPr>
            <p:spPr>
              <a:xfrm>
                <a:off x="7130642" y="5274594"/>
                <a:ext cx="3658907" cy="138499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202020"/>
                    </a:solidFill>
                    <a:latin typeface="Helvetica" pitchFamily="2" charset="0"/>
                  </a:rPr>
                  <a:t>Each curve represents the posterior distribution of the </a:t>
                </a:r>
                <a:r>
                  <a:rPr lang="el-GR" sz="1400" dirty="0">
                    <a:solidFill>
                      <a:srgbClr val="202020"/>
                    </a:solidFill>
                    <a:latin typeface="Helvetica" pitchFamily="2" charset="0"/>
                  </a:rPr>
                  <a:t>Δ</a:t>
                </a:r>
                <a:r>
                  <a:rPr lang="en-US" sz="1400" i="1" dirty="0">
                    <a:solidFill>
                      <a:srgbClr val="202020"/>
                    </a:solidFill>
                    <a:latin typeface="Helvetica" pitchFamily="2" charset="0"/>
                  </a:rPr>
                  <a:t>R</a:t>
                </a:r>
                <a:r>
                  <a:rPr lang="en-US" sz="1400" i="1" baseline="-25000" dirty="0">
                    <a:solidFill>
                      <a:srgbClr val="202020"/>
                    </a:solidFill>
                    <a:latin typeface="Helvetica" pitchFamily="2" charset="0"/>
                  </a:rPr>
                  <a:t>x</a:t>
                </a:r>
                <a:r>
                  <a:rPr lang="en-US" sz="1400" dirty="0">
                    <a:solidFill>
                      <a:srgbClr val="202020"/>
                    </a:solidFill>
                    <a:latin typeface="Helvetica" pitchFamily="2" charset="0"/>
                  </a:rPr>
                  <a:t> statistic, where </a:t>
                </a:r>
                <a:r>
                  <a:rPr lang="en-US" sz="1400" i="1" dirty="0">
                    <a:solidFill>
                      <a:srgbClr val="202020"/>
                    </a:solidFill>
                    <a:latin typeface="Helvetica" pitchFamily="2" charset="0"/>
                  </a:rPr>
                  <a:t>x</a:t>
                </a:r>
                <a:r>
                  <a:rPr lang="en-US" sz="1400" dirty="0">
                    <a:solidFill>
                      <a:srgbClr val="202020"/>
                    </a:solidFill>
                    <a:latin typeface="Helvetica" pitchFamily="2" charset="0"/>
                  </a:rPr>
                  <a:t> is either fission, fusion, or polyploidy which is indicated by the color of the fill. Below the curves the lines indicate the 95% credible interval of each statistic. </a:t>
                </a:r>
                <a:endParaRPr lang="en-US" sz="1400" dirty="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EE4E18-5E5A-7C43-B7C9-4E50A9D3322D}"/>
                </a:ext>
              </a:extLst>
            </p:cNvPr>
            <p:cNvSpPr/>
            <p:nvPr/>
          </p:nvSpPr>
          <p:spPr>
            <a:xfrm>
              <a:off x="6801078" y="1795244"/>
              <a:ext cx="4146555" cy="49914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532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Plotting in this 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768" y="1241931"/>
            <a:ext cx="115869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Over the course of the semester we will plot using several approaches (base, </a:t>
            </a:r>
            <a:r>
              <a:rPr lang="en-US" sz="2000" b="1" dirty="0" err="1"/>
              <a:t>ggplot</a:t>
            </a:r>
            <a:r>
              <a:rPr lang="en-US" sz="2000" b="1" dirty="0"/>
              <a:t>, custom packages)</a:t>
            </a:r>
          </a:p>
          <a:p>
            <a:endParaRPr lang="en-US" sz="2000" b="1" dirty="0"/>
          </a:p>
          <a:p>
            <a:r>
              <a:rPr lang="en-US" sz="2000" b="1" dirty="0"/>
              <a:t>Our next topic is intro to R and then we will come back to plotting once you have some tools in your toolbox.</a:t>
            </a:r>
          </a:p>
          <a:p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AB0CCB-E9FE-3E87-A763-D5571A82AAAB}"/>
              </a:ext>
            </a:extLst>
          </p:cNvPr>
          <p:cNvSpPr txBox="1"/>
          <p:nvPr/>
        </p:nvSpPr>
        <p:spPr>
          <a:xfrm>
            <a:off x="382717" y="3179163"/>
            <a:ext cx="60939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800" dirty="0"/>
              <a:t>Show the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Avoid distorting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Avoid chart junk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Maximize </a:t>
            </a:r>
            <a:r>
              <a:rPr lang="en-US" sz="1800" dirty="0" err="1"/>
              <a:t>data:ink</a:t>
            </a:r>
            <a:r>
              <a:rPr lang="en-US" sz="1800" dirty="0"/>
              <a:t> ratio maximize 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Make it accessible to all (5% color blind + BW prints).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Axes and legends that are informative and useful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Use vector art when possible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0DD9104A-1C8C-07B7-5E1A-B6F08E50D089}"/>
              </a:ext>
            </a:extLst>
          </p:cNvPr>
          <p:cNvSpPr/>
          <p:nvPr/>
        </p:nvSpPr>
        <p:spPr>
          <a:xfrm>
            <a:off x="6141559" y="3179163"/>
            <a:ext cx="335070" cy="187369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3F4840-2328-CABC-B0A0-396447EC5AEB}"/>
              </a:ext>
            </a:extLst>
          </p:cNvPr>
          <p:cNvSpPr txBox="1"/>
          <p:nvPr/>
        </p:nvSpPr>
        <p:spPr>
          <a:xfrm>
            <a:off x="6717756" y="3587311"/>
            <a:ext cx="4572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will evaluate all the plots you make this semester on these criteria. Can you break these? Yes but only for really good reasons!</a:t>
            </a:r>
          </a:p>
        </p:txBody>
      </p:sp>
    </p:spTree>
    <p:extLst>
      <p:ext uri="{BB962C8B-B14F-4D97-AF65-F5344CB8AC3E}">
        <p14:creationId xmlns:p14="http://schemas.microsoft.com/office/powerpoint/2010/main" val="868881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Serve a purpose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2491BE-C951-6205-7BCB-7842C70FD176}"/>
              </a:ext>
            </a:extLst>
          </p:cNvPr>
          <p:cNvGrpSpPr/>
          <p:nvPr/>
        </p:nvGrpSpPr>
        <p:grpSpPr>
          <a:xfrm>
            <a:off x="184688" y="1299664"/>
            <a:ext cx="3006671" cy="3084158"/>
            <a:chOff x="184688" y="1299664"/>
            <a:chExt cx="3006671" cy="308415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40EC6D-58D8-6D44-B45B-40F0E8489109}"/>
                </a:ext>
              </a:extLst>
            </p:cNvPr>
            <p:cNvGrpSpPr/>
            <p:nvPr/>
          </p:nvGrpSpPr>
          <p:grpSpPr>
            <a:xfrm>
              <a:off x="439631" y="1498004"/>
              <a:ext cx="2538372" cy="2885818"/>
              <a:chOff x="316937" y="1903158"/>
              <a:chExt cx="2538372" cy="288581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E23AA5E-7233-4945-8DFB-422968B4CB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16937" y="2422456"/>
                <a:ext cx="2454479" cy="236652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4B6AA7-2500-944A-AF50-9E846F4174DC}"/>
                  </a:ext>
                </a:extLst>
              </p:cNvPr>
              <p:cNvSpPr txBox="1"/>
              <p:nvPr/>
            </p:nvSpPr>
            <p:spPr>
              <a:xfrm>
                <a:off x="402957" y="1903158"/>
                <a:ext cx="24523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The Problem/Question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2AB24C1-5269-8B45-A5B9-BFA544095567}"/>
                </a:ext>
              </a:extLst>
            </p:cNvPr>
            <p:cNvSpPr/>
            <p:nvPr/>
          </p:nvSpPr>
          <p:spPr>
            <a:xfrm>
              <a:off x="184688" y="1299664"/>
              <a:ext cx="3006671" cy="30841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D77ED4-ADB9-ED06-19B8-9D4D8B3FFC47}"/>
              </a:ext>
            </a:extLst>
          </p:cNvPr>
          <p:cNvGrpSpPr/>
          <p:nvPr/>
        </p:nvGrpSpPr>
        <p:grpSpPr>
          <a:xfrm>
            <a:off x="7401799" y="1498003"/>
            <a:ext cx="4648385" cy="3707233"/>
            <a:chOff x="7401799" y="1498003"/>
            <a:chExt cx="4648385" cy="37072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BD9EF1B-3B5C-B946-838B-EA9388ADC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1799" y="2017302"/>
              <a:ext cx="4648385" cy="282339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A73496-7B9B-E043-B628-FFDDE1A84577}"/>
                </a:ext>
              </a:extLst>
            </p:cNvPr>
            <p:cNvSpPr txBox="1"/>
            <p:nvPr/>
          </p:nvSpPr>
          <p:spPr>
            <a:xfrm>
              <a:off x="8984848" y="1528017"/>
              <a:ext cx="17668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The Answer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83AE068-58A1-4944-8312-CFBFC4200FE8}"/>
                </a:ext>
              </a:extLst>
            </p:cNvPr>
            <p:cNvSpPr/>
            <p:nvPr/>
          </p:nvSpPr>
          <p:spPr>
            <a:xfrm>
              <a:off x="7444690" y="1498003"/>
              <a:ext cx="4580702" cy="37072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7C3E22E-5927-602C-92D7-358D7A222D0A}"/>
              </a:ext>
            </a:extLst>
          </p:cNvPr>
          <p:cNvGrpSpPr/>
          <p:nvPr/>
        </p:nvGrpSpPr>
        <p:grpSpPr>
          <a:xfrm>
            <a:off x="3717043" y="1146263"/>
            <a:ext cx="3235107" cy="4585915"/>
            <a:chOff x="3717043" y="1146263"/>
            <a:chExt cx="3235107" cy="45859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1CFE95-AE37-674E-87CE-7D7250F4A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6311" y="1886875"/>
              <a:ext cx="2589269" cy="169748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591D85F-FD40-C14A-94FB-F487BA5DF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9184" y="3701901"/>
              <a:ext cx="2269503" cy="184471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1D91AB-BF4E-2147-BA90-F67A7ED4B7A3}"/>
                </a:ext>
              </a:extLst>
            </p:cNvPr>
            <p:cNvSpPr txBox="1"/>
            <p:nvPr/>
          </p:nvSpPr>
          <p:spPr>
            <a:xfrm>
              <a:off x="4199184" y="1172544"/>
              <a:ext cx="2336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New tool and it works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FA5848F-88FF-8F41-8835-310256BC99D4}"/>
                </a:ext>
              </a:extLst>
            </p:cNvPr>
            <p:cNvSpPr/>
            <p:nvPr/>
          </p:nvSpPr>
          <p:spPr>
            <a:xfrm>
              <a:off x="3717043" y="1146263"/>
              <a:ext cx="3235107" cy="45859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214472F-08BF-917F-8BCA-B85A4BC97FFA}"/>
              </a:ext>
            </a:extLst>
          </p:cNvPr>
          <p:cNvSpPr txBox="1"/>
          <p:nvPr/>
        </p:nvSpPr>
        <p:spPr>
          <a:xfrm flipH="1">
            <a:off x="336889" y="5854041"/>
            <a:ext cx="3006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Mammals have a weird distribution of numbers and types of chromosomes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CE138-A6A0-A536-EDB3-70BBF59351F6}"/>
              </a:ext>
            </a:extLst>
          </p:cNvPr>
          <p:cNvSpPr txBox="1"/>
          <p:nvPr/>
        </p:nvSpPr>
        <p:spPr>
          <a:xfrm flipH="1">
            <a:off x="3830599" y="5854041"/>
            <a:ext cx="3006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 made this new model and it can test this hypothesis and it works pretty good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461494-CA7F-5E9D-D540-9DBD371C7BC9}"/>
              </a:ext>
            </a:extLst>
          </p:cNvPr>
          <p:cNvSpPr txBox="1"/>
          <p:nvPr/>
        </p:nvSpPr>
        <p:spPr>
          <a:xfrm flipH="1">
            <a:off x="7444689" y="5854041"/>
            <a:ext cx="4648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most groups of mammals I show strong support for the existing hypothesis we should assume it is right but maybe not in 1-2 groups.</a:t>
            </a:r>
          </a:p>
        </p:txBody>
      </p:sp>
    </p:spTree>
    <p:extLst>
      <p:ext uri="{BB962C8B-B14F-4D97-AF65-F5344CB8AC3E}">
        <p14:creationId xmlns:p14="http://schemas.microsoft.com/office/powerpoint/2010/main" val="81240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Rules for plots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832" y="1182624"/>
            <a:ext cx="310136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Show the data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40641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Show the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EAFC07-4DB6-BA49-8414-D9BF2C94E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041" y="1670911"/>
            <a:ext cx="5321300" cy="4229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8EF12E-786B-7649-A66B-300809C3E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84" y="1670911"/>
            <a:ext cx="53213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7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Showing the data can reveal patterns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4" y="1194099"/>
            <a:ext cx="10662131" cy="535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t="1596" b="3365"/>
          <a:stretch/>
        </p:blipFill>
        <p:spPr>
          <a:xfrm>
            <a:off x="741274" y="1194099"/>
            <a:ext cx="10662131" cy="53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99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59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Rules for plots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832" y="1182624"/>
            <a:ext cx="417133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Show the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Avoid distorting data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03355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6991</TotalTime>
  <Words>1699</Words>
  <Application>Microsoft Macintosh PowerPoint</Application>
  <PresentationFormat>Widescreen</PresentationFormat>
  <Paragraphs>210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Garamond</vt:lpstr>
      <vt:lpstr>Helvetica</vt:lpstr>
      <vt:lpstr>Office Theme</vt:lpstr>
      <vt:lpstr>Visualizing Data Biology 683  Week 3   Heath Blackmon</vt:lpstr>
      <vt:lpstr>Plan for today</vt:lpstr>
      <vt:lpstr>Importance of figures</vt:lpstr>
      <vt:lpstr>Serve a purpose</vt:lpstr>
      <vt:lpstr>Serve a purpose</vt:lpstr>
      <vt:lpstr>Rules for plots</vt:lpstr>
      <vt:lpstr>Show the data</vt:lpstr>
      <vt:lpstr>Showing the data can reveal patterns</vt:lpstr>
      <vt:lpstr>Rules for plots</vt:lpstr>
      <vt:lpstr>Avoid distorting data</vt:lpstr>
      <vt:lpstr>Rules for plots</vt:lpstr>
      <vt:lpstr>Avoid chart junk</vt:lpstr>
      <vt:lpstr>Rules for plots</vt:lpstr>
      <vt:lpstr>Maximize data:ink ratio maximize information</vt:lpstr>
      <vt:lpstr>Rules for plots</vt:lpstr>
      <vt:lpstr>Make it accessible to all</vt:lpstr>
      <vt:lpstr>Make it accessible to all</vt:lpstr>
      <vt:lpstr>Rules for plots</vt:lpstr>
      <vt:lpstr>Axes and legends</vt:lpstr>
      <vt:lpstr>Rules for plots</vt:lpstr>
      <vt:lpstr>Types of images</vt:lpstr>
      <vt:lpstr>Rules for plots</vt:lpstr>
      <vt:lpstr>Plots with problems!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the right tool</vt:lpstr>
      <vt:lpstr>Resources</vt:lpstr>
      <vt:lpstr>Steps in making a great figure</vt:lpstr>
      <vt:lpstr>Steps in making a great figure</vt:lpstr>
      <vt:lpstr>Steps in making a great figure</vt:lpstr>
      <vt:lpstr>Steps in making a great figure</vt:lpstr>
      <vt:lpstr>Steps in making a great figure</vt:lpstr>
      <vt:lpstr>Steps in making a great figure</vt:lpstr>
      <vt:lpstr>Steps in making a great figure</vt:lpstr>
      <vt:lpstr>Steps in making a great figure</vt:lpstr>
      <vt:lpstr>How I make a plot</vt:lpstr>
      <vt:lpstr>Plotting in this class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Probability and Bayes Theorem Biology 683  Lecture 3   Heath Blackmon</dc:title>
  <dc:creator>Heath Blackmon</dc:creator>
  <cp:lastModifiedBy>Heath Blackmon</cp:lastModifiedBy>
  <cp:revision>64</cp:revision>
  <cp:lastPrinted>2018-01-03T19:12:41Z</cp:lastPrinted>
  <dcterms:created xsi:type="dcterms:W3CDTF">2018-01-03T17:15:04Z</dcterms:created>
  <dcterms:modified xsi:type="dcterms:W3CDTF">2023-09-06T19:31:17Z</dcterms:modified>
</cp:coreProperties>
</file>