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tiff" ContentType="image/tiff"/>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ppt/notesSlides/notesSlide324.xml" ContentType="application/vnd.openxmlformats-officedocument.presentationml.notesSlide+xml"/>
  <Override PartName="/ppt/notesSlides/notesSlide325.xml" ContentType="application/vnd.openxmlformats-officedocument.presentationml.notesSlide+xml"/>
  <Override PartName="/ppt/notesSlides/notesSlide326.xml" ContentType="application/vnd.openxmlformats-officedocument.presentationml.notesSlide+xml"/>
  <Override PartName="/ppt/notesSlides/notesSlide327.xml" ContentType="application/vnd.openxmlformats-officedocument.presentationml.notesSlide+xml"/>
  <Override PartName="/ppt/notesSlides/notesSlide328.xml" ContentType="application/vnd.openxmlformats-officedocument.presentationml.notesSlide+xml"/>
  <Override PartName="/ppt/notesSlides/notesSlide329.xml" ContentType="application/vnd.openxmlformats-officedocument.presentationml.notesSlide+xml"/>
  <Override PartName="/ppt/notesSlides/notesSlide330.xml" ContentType="application/vnd.openxmlformats-officedocument.presentationml.notesSlide+xml"/>
  <Override PartName="/ppt/notesSlides/notesSlide331.xml" ContentType="application/vnd.openxmlformats-officedocument.presentationml.notesSlide+xml"/>
  <Override PartName="/ppt/notesSlides/notesSlide332.xml" ContentType="application/vnd.openxmlformats-officedocument.presentationml.notesSlide+xml"/>
  <Override PartName="/ppt/notesSlides/notesSlide333.xml" ContentType="application/vnd.openxmlformats-officedocument.presentationml.notesSlide+xml"/>
  <Override PartName="/ppt/notesSlides/notesSlide334.xml" ContentType="application/vnd.openxmlformats-officedocument.presentationml.notesSlide+xml"/>
  <Override PartName="/ppt/notesSlides/notesSlide335.xml" ContentType="application/vnd.openxmlformats-officedocument.presentationml.notesSlide+xml"/>
  <Override PartName="/ppt/notesSlides/notesSlide336.xml" ContentType="application/vnd.openxmlformats-officedocument.presentationml.notesSlide+xml"/>
  <Override PartName="/ppt/notesSlides/notesSlide337.xml" ContentType="application/vnd.openxmlformats-officedocument.presentationml.notesSlide+xml"/>
  <Override PartName="/ppt/notesSlides/notesSlide338.xml" ContentType="application/vnd.openxmlformats-officedocument.presentationml.notesSlide+xml"/>
  <Override PartName="/ppt/notesSlides/notesSlide339.xml" ContentType="application/vnd.openxmlformats-officedocument.presentationml.notesSlide+xml"/>
  <Override PartName="/ppt/notesSlides/notesSlide340.xml" ContentType="application/vnd.openxmlformats-officedocument.presentationml.notesSlide+xml"/>
  <Override PartName="/ppt/notesSlides/notesSlide341.xml" ContentType="application/vnd.openxmlformats-officedocument.presentationml.notesSlide+xml"/>
  <Override PartName="/ppt/notesSlides/notesSlide342.xml" ContentType="application/vnd.openxmlformats-officedocument.presentationml.notesSlide+xml"/>
  <Override PartName="/ppt/notesSlides/notesSlide343.xml" ContentType="application/vnd.openxmlformats-officedocument.presentationml.notesSlide+xml"/>
  <Override PartName="/ppt/notesSlides/notesSlide344.xml" ContentType="application/vnd.openxmlformats-officedocument.presentationml.notesSlide+xml"/>
  <Override PartName="/ppt/notesSlides/notesSlide345.xml" ContentType="application/vnd.openxmlformats-officedocument.presentationml.notesSlide+xml"/>
  <Override PartName="/ppt/notesSlides/notesSlide346.xml" ContentType="application/vnd.openxmlformats-officedocument.presentationml.notesSlide+xml"/>
  <Override PartName="/ppt/notesSlides/notesSlide347.xml" ContentType="application/vnd.openxmlformats-officedocument.presentationml.notesSlide+xml"/>
  <Override PartName="/ppt/notesSlides/notesSlide348.xml" ContentType="application/vnd.openxmlformats-officedocument.presentationml.notesSlide+xml"/>
  <Override PartName="/ppt/notesSlides/notesSlide349.xml" ContentType="application/vnd.openxmlformats-officedocument.presentationml.notesSlide+xml"/>
  <Override PartName="/ppt/notesSlides/notesSlide350.xml" ContentType="application/vnd.openxmlformats-officedocument.presentationml.notesSlide+xml"/>
  <Override PartName="/ppt/notesSlides/notesSlide351.xml" ContentType="application/vnd.openxmlformats-officedocument.presentationml.notesSlide+xml"/>
  <Override PartName="/ppt/notesSlides/notesSlide352.xml" ContentType="application/vnd.openxmlformats-officedocument.presentationml.notesSlide+xml"/>
  <Override PartName="/ppt/notesSlides/notesSlide353.xml" ContentType="application/vnd.openxmlformats-officedocument.presentationml.notesSlide+xml"/>
  <Override PartName="/ppt/notesSlides/notesSlide354.xml" ContentType="application/vnd.openxmlformats-officedocument.presentationml.notesSlide+xml"/>
  <Override PartName="/ppt/notesSlides/notesSlide355.xml" ContentType="application/vnd.openxmlformats-officedocument.presentationml.notesSlide+xml"/>
  <Override PartName="/ppt/notesSlides/notesSlide356.xml" ContentType="application/vnd.openxmlformats-officedocument.presentationml.notesSlide+xml"/>
  <Override PartName="/ppt/notesSlides/notesSlide357.xml" ContentType="application/vnd.openxmlformats-officedocument.presentationml.notesSlide+xml"/>
  <Override PartName="/ppt/notesSlides/notesSlide358.xml" ContentType="application/vnd.openxmlformats-officedocument.presentationml.notesSlide+xml"/>
  <Override PartName="/ppt/notesSlides/notesSlide359.xml" ContentType="application/vnd.openxmlformats-officedocument.presentationml.notesSlide+xml"/>
  <Override PartName="/ppt/notesSlides/notesSlide360.xml" ContentType="application/vnd.openxmlformats-officedocument.presentationml.notesSlide+xml"/>
  <Override PartName="/ppt/notesSlides/notesSlide361.xml" ContentType="application/vnd.openxmlformats-officedocument.presentationml.notesSlide+xml"/>
  <Override PartName="/ppt/notesSlides/notesSlide362.xml" ContentType="application/vnd.openxmlformats-officedocument.presentationml.notesSlide+xml"/>
  <Override PartName="/ppt/notesSlides/notesSlide363.xml" ContentType="application/vnd.openxmlformats-officedocument.presentationml.notesSlide+xml"/>
  <Override PartName="/ppt/notesSlides/notesSlide364.xml" ContentType="application/vnd.openxmlformats-officedocument.presentationml.notesSlide+xml"/>
  <Override PartName="/ppt/notesSlides/notesSlide365.xml" ContentType="application/vnd.openxmlformats-officedocument.presentationml.notesSlide+xml"/>
  <Override PartName="/ppt/notesSlides/notesSlide366.xml" ContentType="application/vnd.openxmlformats-officedocument.presentationml.notesSlide+xml"/>
  <Override PartName="/ppt/notesSlides/notesSlide367.xml" ContentType="application/vnd.openxmlformats-officedocument.presentationml.notesSlide+xml"/>
  <Override PartName="/ppt/notesSlides/notesSlide368.xml" ContentType="application/vnd.openxmlformats-officedocument.presentationml.notesSlide+xml"/>
  <Override PartName="/ppt/notesSlides/notesSlide369.xml" ContentType="application/vnd.openxmlformats-officedocument.presentationml.notesSlide+xml"/>
  <Override PartName="/ppt/notesSlides/notesSlide370.xml" ContentType="application/vnd.openxmlformats-officedocument.presentationml.notesSlide+xml"/>
  <Override PartName="/ppt/notesSlides/notesSlide371.xml" ContentType="application/vnd.openxmlformats-officedocument.presentationml.notesSlide+xml"/>
  <Override PartName="/ppt/notesSlides/notesSlide372.xml" ContentType="application/vnd.openxmlformats-officedocument.presentationml.notesSlide+xml"/>
  <Override PartName="/ppt/notesSlides/notesSlide373.xml" ContentType="application/vnd.openxmlformats-officedocument.presentationml.notesSlide+xml"/>
  <Override PartName="/ppt/notesSlides/notesSlide374.xml" ContentType="application/vnd.openxmlformats-officedocument.presentationml.notesSlide+xml"/>
  <Override PartName="/ppt/notesSlides/notesSlide375.xml" ContentType="application/vnd.openxmlformats-officedocument.presentationml.notesSlide+xml"/>
  <Override PartName="/ppt/notesSlides/notesSlide376.xml" ContentType="application/vnd.openxmlformats-officedocument.presentationml.notesSlide+xml"/>
  <Override PartName="/ppt/notesSlides/notesSlide377.xml" ContentType="application/vnd.openxmlformats-officedocument.presentationml.notesSlide+xml"/>
  <Override PartName="/ppt/notesSlides/notesSlide378.xml" ContentType="application/vnd.openxmlformats-officedocument.presentationml.notesSlide+xml"/>
  <Override PartName="/ppt/notesSlides/notesSlide379.xml" ContentType="application/vnd.openxmlformats-officedocument.presentationml.notesSlide+xml"/>
  <Override PartName="/ppt/notesSlides/notesSlide380.xml" ContentType="application/vnd.openxmlformats-officedocument.presentationml.notesSlide+xml"/>
  <Override PartName="/ppt/notesSlides/notesSlide381.xml" ContentType="application/vnd.openxmlformats-officedocument.presentationml.notesSlide+xml"/>
  <Override PartName="/ppt/notesSlides/notesSlide382.xml" ContentType="application/vnd.openxmlformats-officedocument.presentationml.notesSlide+xml"/>
  <Override PartName="/ppt/notesSlides/notesSlide383.xml" ContentType="application/vnd.openxmlformats-officedocument.presentationml.notesSlide+xml"/>
  <Override PartName="/ppt/notesSlides/notesSlide384.xml" ContentType="application/vnd.openxmlformats-officedocument.presentationml.notesSlide+xml"/>
  <Override PartName="/ppt/notesSlides/notesSlide385.xml" ContentType="application/vnd.openxmlformats-officedocument.presentationml.notesSlide+xml"/>
  <Override PartName="/ppt/notesSlides/notesSlide386.xml" ContentType="application/vnd.openxmlformats-officedocument.presentationml.notesSlide+xml"/>
  <Override PartName="/ppt/notesSlides/notesSlide387.xml" ContentType="application/vnd.openxmlformats-officedocument.presentationml.notesSlide+xml"/>
  <Override PartName="/ppt/notesSlides/notesSlide388.xml" ContentType="application/vnd.openxmlformats-officedocument.presentationml.notesSlide+xml"/>
  <Override PartName="/ppt/notesSlides/notesSlide389.xml" ContentType="application/vnd.openxmlformats-officedocument.presentationml.notesSlide+xml"/>
  <Override PartName="/ppt/notesSlides/notesSlide390.xml" ContentType="application/vnd.openxmlformats-officedocument.presentationml.notesSlide+xml"/>
  <Override PartName="/ppt/notesSlides/notesSlide391.xml" ContentType="application/vnd.openxmlformats-officedocument.presentationml.notesSlide+xml"/>
  <Override PartName="/ppt/notesSlides/notesSlide392.xml" ContentType="application/vnd.openxmlformats-officedocument.presentationml.notesSlide+xml"/>
  <Override PartName="/ppt/notesSlides/notesSlide393.xml" ContentType="application/vnd.openxmlformats-officedocument.presentationml.notesSlide+xml"/>
  <Override PartName="/ppt/notesSlides/notesSlide394.xml" ContentType="application/vnd.openxmlformats-officedocument.presentationml.notesSlide+xml"/>
  <Override PartName="/ppt/notesSlides/notesSlide395.xml" ContentType="application/vnd.openxmlformats-officedocument.presentationml.notesSlide+xml"/>
  <Override PartName="/ppt/notesSlides/notesSlide396.xml" ContentType="application/vnd.openxmlformats-officedocument.presentationml.notesSlide+xml"/>
  <Override PartName="/ppt/notesSlides/notesSlide397.xml" ContentType="application/vnd.openxmlformats-officedocument.presentationml.notesSlide+xml"/>
  <Override PartName="/ppt/notesSlides/notesSlide398.xml" ContentType="application/vnd.openxmlformats-officedocument.presentationml.notesSlide+xml"/>
  <Override PartName="/ppt/notesSlides/notesSlide399.xml" ContentType="application/vnd.openxmlformats-officedocument.presentationml.notesSlide+xml"/>
  <Override PartName="/ppt/notesSlides/notesSlide400.xml" ContentType="application/vnd.openxmlformats-officedocument.presentationml.notesSlide+xml"/>
  <Override PartName="/ppt/notesSlides/notesSlide401.xml" ContentType="application/vnd.openxmlformats-officedocument.presentationml.notesSlide+xml"/>
  <Override PartName="/ppt/notesSlides/notesSlide402.xml" ContentType="application/vnd.openxmlformats-officedocument.presentationml.notesSlide+xml"/>
  <Override PartName="/ppt/notesSlides/notesSlide403.xml" ContentType="application/vnd.openxmlformats-officedocument.presentationml.notesSlide+xml"/>
  <Override PartName="/ppt/notesSlides/notesSlide404.xml" ContentType="application/vnd.openxmlformats-officedocument.presentationml.notesSlide+xml"/>
  <Override PartName="/ppt/notesSlides/notesSlide405.xml" ContentType="application/vnd.openxmlformats-officedocument.presentationml.notesSlide+xml"/>
  <Override PartName="/ppt/notesSlides/notesSlide406.xml" ContentType="application/vnd.openxmlformats-officedocument.presentationml.notesSlide+xml"/>
  <Override PartName="/ppt/notesSlides/notesSlide407.xml" ContentType="application/vnd.openxmlformats-officedocument.presentationml.notesSlide+xml"/>
  <Override PartName="/ppt/notesSlides/notesSlide408.xml" ContentType="application/vnd.openxmlformats-officedocument.presentationml.notesSlide+xml"/>
  <Override PartName="/ppt/notesSlides/notesSlide409.xml" ContentType="application/vnd.openxmlformats-officedocument.presentationml.notesSlide+xml"/>
  <Override PartName="/ppt/notesSlides/notesSlide410.xml" ContentType="application/vnd.openxmlformats-officedocument.presentationml.notesSlide+xml"/>
  <Override PartName="/ppt/notesSlides/notesSlide411.xml" ContentType="application/vnd.openxmlformats-officedocument.presentationml.notesSlide+xml"/>
  <Override PartName="/ppt/notesSlides/notesSlide412.xml" ContentType="application/vnd.openxmlformats-officedocument.presentationml.notesSlide+xml"/>
  <Override PartName="/ppt/notesSlides/notesSlide413.xml" ContentType="application/vnd.openxmlformats-officedocument.presentationml.notesSlide+xml"/>
  <Override PartName="/ppt/notesSlides/notesSlide414.xml" ContentType="application/vnd.openxmlformats-officedocument.presentationml.notesSlide+xml"/>
  <Override PartName="/ppt/notesSlides/notesSlide415.xml" ContentType="application/vnd.openxmlformats-officedocument.presentationml.notesSlide+xml"/>
  <Override PartName="/ppt/notesSlides/notesSlide416.xml" ContentType="application/vnd.openxmlformats-officedocument.presentationml.notesSlide+xml"/>
  <Override PartName="/ppt/notesSlides/notesSlide417.xml" ContentType="application/vnd.openxmlformats-officedocument.presentationml.notesSlide+xml"/>
  <Override PartName="/ppt/notesSlides/notesSlide418.xml" ContentType="application/vnd.openxmlformats-officedocument.presentationml.notesSlide+xml"/>
  <Override PartName="/ppt/notesSlides/notesSlide419.xml" ContentType="application/vnd.openxmlformats-officedocument.presentationml.notesSlide+xml"/>
  <Override PartName="/ppt/notesSlides/notesSlide420.xml" ContentType="application/vnd.openxmlformats-officedocument.presentationml.notesSlide+xml"/>
  <Override PartName="/ppt/notesSlides/notesSlide421.xml" ContentType="application/vnd.openxmlformats-officedocument.presentationml.notesSlide+xml"/>
  <Override PartName="/ppt/notesSlides/notesSlide422.xml" ContentType="application/vnd.openxmlformats-officedocument.presentationml.notesSlide+xml"/>
  <Override PartName="/ppt/notesSlides/notesSlide423.xml" ContentType="application/vnd.openxmlformats-officedocument.presentationml.notesSlide+xml"/>
  <Override PartName="/ppt/notesSlides/notesSlide424.xml" ContentType="application/vnd.openxmlformats-officedocument.presentationml.notesSlide+xml"/>
  <Override PartName="/ppt/notesSlides/notesSlide425.xml" ContentType="application/vnd.openxmlformats-officedocument.presentationml.notesSlide+xml"/>
  <Override PartName="/ppt/notesSlides/notesSlide426.xml" ContentType="application/vnd.openxmlformats-officedocument.presentationml.notesSlide+xml"/>
  <Override PartName="/ppt/notesSlides/notesSlide427.xml" ContentType="application/vnd.openxmlformats-officedocument.presentationml.notesSlide+xml"/>
  <Override PartName="/ppt/notesSlides/notesSlide428.xml" ContentType="application/vnd.openxmlformats-officedocument.presentationml.notesSlide+xml"/>
  <Override PartName="/ppt/notesSlides/notesSlide429.xml" ContentType="application/vnd.openxmlformats-officedocument.presentationml.notesSlide+xml"/>
  <Override PartName="/ppt/notesSlides/notesSlide430.xml" ContentType="application/vnd.openxmlformats-officedocument.presentationml.notesSlide+xml"/>
  <Override PartName="/ppt/notesSlides/notesSlide431.xml" ContentType="application/vnd.openxmlformats-officedocument.presentationml.notesSlide+xml"/>
  <Override PartName="/ppt/notesSlides/notesSlide432.xml" ContentType="application/vnd.openxmlformats-officedocument.presentationml.notesSlide+xml"/>
  <Override PartName="/ppt/notesSlides/notesSlide433.xml" ContentType="application/vnd.openxmlformats-officedocument.presentationml.notesSlide+xml"/>
  <Override PartName="/ppt/notesSlides/notesSlide434.xml" ContentType="application/vnd.openxmlformats-officedocument.presentationml.notesSlide+xml"/>
  <Override PartName="/ppt/notesSlides/notesSlide435.xml" ContentType="application/vnd.openxmlformats-officedocument.presentationml.notesSlide+xml"/>
  <Override PartName="/ppt/notesSlides/notesSlide436.xml" ContentType="application/vnd.openxmlformats-officedocument.presentationml.notesSlide+xml"/>
  <Override PartName="/ppt/notesSlides/notesSlide437.xml" ContentType="application/vnd.openxmlformats-officedocument.presentationml.notesSlide+xml"/>
  <Override PartName="/ppt/notesSlides/notesSlide438.xml" ContentType="application/vnd.openxmlformats-officedocument.presentationml.notesSlide+xml"/>
  <Override PartName="/ppt/notesSlides/notesSlide439.xml" ContentType="application/vnd.openxmlformats-officedocument.presentationml.notesSlide+xml"/>
  <Override PartName="/ppt/notesSlides/notesSlide440.xml" ContentType="application/vnd.openxmlformats-officedocument.presentationml.notesSlide+xml"/>
  <Override PartName="/ppt/notesSlides/notesSlide441.xml" ContentType="application/vnd.openxmlformats-officedocument.presentationml.notesSlide+xml"/>
  <Override PartName="/ppt/notesSlides/notesSlide442.xml" ContentType="application/vnd.openxmlformats-officedocument.presentationml.notesSlide+xml"/>
  <Override PartName="/ppt/notesSlides/notesSlide443.xml" ContentType="application/vnd.openxmlformats-officedocument.presentationml.notesSlide+xml"/>
  <Override PartName="/ppt/notesSlides/notesSlide444.xml" ContentType="application/vnd.openxmlformats-officedocument.presentationml.notesSlide+xml"/>
  <Override PartName="/ppt/notesSlides/notesSlide445.xml" ContentType="application/vnd.openxmlformats-officedocument.presentationml.notesSlide+xml"/>
  <Override PartName="/ppt/notesSlides/notesSlide446.xml" ContentType="application/vnd.openxmlformats-officedocument.presentationml.notesSlide+xml"/>
  <Override PartName="/ppt/notesSlides/notesSlide447.xml" ContentType="application/vnd.openxmlformats-officedocument.presentationml.notesSlide+xml"/>
  <Override PartName="/ppt/notesSlides/notesSlide448.xml" ContentType="application/vnd.openxmlformats-officedocument.presentationml.notesSlide+xml"/>
  <Override PartName="/ppt/notesSlides/notesSlide449.xml" ContentType="application/vnd.openxmlformats-officedocument.presentationml.notesSlide+xml"/>
  <Override PartName="/ppt/notesSlides/notesSlide450.xml" ContentType="application/vnd.openxmlformats-officedocument.presentationml.notesSlide+xml"/>
  <Override PartName="/ppt/notesSlides/notesSlide451.xml" ContentType="application/vnd.openxmlformats-officedocument.presentationml.notesSlide+xml"/>
  <Override PartName="/ppt/notesSlides/notesSlide452.xml" ContentType="application/vnd.openxmlformats-officedocument.presentationml.notesSlide+xml"/>
  <Override PartName="/ppt/notesSlides/notesSlide453.xml" ContentType="application/vnd.openxmlformats-officedocument.presentationml.notesSlide+xml"/>
  <Override PartName="/ppt/notesSlides/notesSlide454.xml" ContentType="application/vnd.openxmlformats-officedocument.presentationml.notesSlide+xml"/>
  <Override PartName="/ppt/notesSlides/notesSlide455.xml" ContentType="application/vnd.openxmlformats-officedocument.presentationml.notesSlide+xml"/>
  <Override PartName="/ppt/notesSlides/notesSlide456.xml" ContentType="application/vnd.openxmlformats-officedocument.presentationml.notesSlide+xml"/>
  <Override PartName="/ppt/notesSlides/notesSlide457.xml" ContentType="application/vnd.openxmlformats-officedocument.presentationml.notesSlide+xml"/>
  <Override PartName="/ppt/notesSlides/notesSlide458.xml" ContentType="application/vnd.openxmlformats-officedocument.presentationml.notesSlide+xml"/>
  <Override PartName="/ppt/notesSlides/notesSlide459.xml" ContentType="application/vnd.openxmlformats-officedocument.presentationml.notesSlide+xml"/>
  <Override PartName="/ppt/notesSlides/notesSlide460.xml" ContentType="application/vnd.openxmlformats-officedocument.presentationml.notesSlide+xml"/>
  <Override PartName="/ppt/notesSlides/notesSlide461.xml" ContentType="application/vnd.openxmlformats-officedocument.presentationml.notesSlide+xml"/>
  <Override PartName="/ppt/notesSlides/notesSlide462.xml" ContentType="application/vnd.openxmlformats-officedocument.presentationml.notesSlide+xml"/>
  <Override PartName="/ppt/notesSlides/notesSlide463.xml" ContentType="application/vnd.openxmlformats-officedocument.presentationml.notesSlide+xml"/>
  <Override PartName="/ppt/notesSlides/notesSlide464.xml" ContentType="application/vnd.openxmlformats-officedocument.presentationml.notesSlide+xml"/>
  <Override PartName="/ppt/notesSlides/notesSlide465.xml" ContentType="application/vnd.openxmlformats-officedocument.presentationml.notesSlide+xml"/>
  <Override PartName="/ppt/notesSlides/notesSlide466.xml" ContentType="application/vnd.openxmlformats-officedocument.presentationml.notesSlide+xml"/>
  <Override PartName="/ppt/notesSlides/notesSlide467.xml" ContentType="application/vnd.openxmlformats-officedocument.presentationml.notesSlide+xml"/>
  <Override PartName="/ppt/notesSlides/notesSlide468.xml" ContentType="application/vnd.openxmlformats-officedocument.presentationml.notesSlide+xml"/>
  <Override PartName="/ppt/notesSlides/notesSlide469.xml" ContentType="application/vnd.openxmlformats-officedocument.presentationml.notesSlide+xml"/>
  <Override PartName="/ppt/notesSlides/notesSlide470.xml" ContentType="application/vnd.openxmlformats-officedocument.presentationml.notesSlide+xml"/>
  <Override PartName="/ppt/notesSlides/notesSlide471.xml" ContentType="application/vnd.openxmlformats-officedocument.presentationml.notesSlide+xml"/>
  <Override PartName="/ppt/notesSlides/notesSlide472.xml" ContentType="application/vnd.openxmlformats-officedocument.presentationml.notesSlide+xml"/>
  <Override PartName="/ppt/notesSlides/notesSlide473.xml" ContentType="application/vnd.openxmlformats-officedocument.presentationml.notesSlide+xml"/>
  <Override PartName="/ppt/notesSlides/notesSlide474.xml" ContentType="application/vnd.openxmlformats-officedocument.presentationml.notesSlide+xml"/>
  <Override PartName="/ppt/notesSlides/notesSlide475.xml" ContentType="application/vnd.openxmlformats-officedocument.presentationml.notesSlide+xml"/>
  <Override PartName="/ppt/notesSlides/notesSlide476.xml" ContentType="application/vnd.openxmlformats-officedocument.presentationml.notesSlide+xml"/>
  <Override PartName="/ppt/notesSlides/notesSlide477.xml" ContentType="application/vnd.openxmlformats-officedocument.presentationml.notesSlide+xml"/>
  <Override PartName="/ppt/notesSlides/notesSlide478.xml" ContentType="application/vnd.openxmlformats-officedocument.presentationml.notesSlide+xml"/>
  <Override PartName="/ppt/notesSlides/notesSlide479.xml" ContentType="application/vnd.openxmlformats-officedocument.presentationml.notesSlide+xml"/>
  <Override PartName="/ppt/notesSlides/notesSlide480.xml" ContentType="application/vnd.openxmlformats-officedocument.presentationml.notesSlide+xml"/>
  <Override PartName="/ppt/notesSlides/notesSlide481.xml" ContentType="application/vnd.openxmlformats-officedocument.presentationml.notesSlide+xml"/>
  <Override PartName="/ppt/notesSlides/notesSlide482.xml" ContentType="application/vnd.openxmlformats-officedocument.presentationml.notesSlide+xml"/>
  <Override PartName="/ppt/notesSlides/notesSlide483.xml" ContentType="application/vnd.openxmlformats-officedocument.presentationml.notesSlide+xml"/>
  <Override PartName="/ppt/notesSlides/notesSlide484.xml" ContentType="application/vnd.openxmlformats-officedocument.presentationml.notesSlide+xml"/>
  <Override PartName="/ppt/notesSlides/notesSlide485.xml" ContentType="application/vnd.openxmlformats-officedocument.presentationml.notesSlide+xml"/>
  <Override PartName="/ppt/notesSlides/notesSlide486.xml" ContentType="application/vnd.openxmlformats-officedocument.presentationml.notesSlide+xml"/>
  <Override PartName="/ppt/notesSlides/notesSlide487.xml" ContentType="application/vnd.openxmlformats-officedocument.presentationml.notesSlide+xml"/>
  <Override PartName="/ppt/notesSlides/notesSlide488.xml" ContentType="application/vnd.openxmlformats-officedocument.presentationml.notesSlide+xml"/>
  <Override PartName="/ppt/notesSlides/notesSlide489.xml" ContentType="application/vnd.openxmlformats-officedocument.presentationml.notesSlide+xml"/>
  <Override PartName="/ppt/notesSlides/notesSlide490.xml" ContentType="application/vnd.openxmlformats-officedocument.presentationml.notesSlide+xml"/>
  <Override PartName="/ppt/notesSlides/notesSlide491.xml" ContentType="application/vnd.openxmlformats-officedocument.presentationml.notesSlide+xml"/>
  <Override PartName="/ppt/notesSlides/notesSlide492.xml" ContentType="application/vnd.openxmlformats-officedocument.presentationml.notesSlide+xml"/>
  <Override PartName="/ppt/notesSlides/notesSlide493.xml" ContentType="application/vnd.openxmlformats-officedocument.presentationml.notesSlide+xml"/>
  <Override PartName="/ppt/notesSlides/notesSlide494.xml" ContentType="application/vnd.openxmlformats-officedocument.presentationml.notesSlide+xml"/>
  <Override PartName="/ppt/notesSlides/notesSlide495.xml" ContentType="application/vnd.openxmlformats-officedocument.presentationml.notesSlide+xml"/>
  <Override PartName="/ppt/notesSlides/notesSlide496.xml" ContentType="application/vnd.openxmlformats-officedocument.presentationml.notesSlide+xml"/>
  <Override PartName="/ppt/notesSlides/notesSlide497.xml" ContentType="application/vnd.openxmlformats-officedocument.presentationml.notesSlide+xml"/>
  <Override PartName="/ppt/notesSlides/notesSlide498.xml" ContentType="application/vnd.openxmlformats-officedocument.presentationml.notesSlide+xml"/>
  <Override PartName="/ppt/notesSlides/notesSlide499.xml" ContentType="application/vnd.openxmlformats-officedocument.presentationml.notesSlide+xml"/>
  <Override PartName="/ppt/notesSlides/notesSlide500.xml" ContentType="application/vnd.openxmlformats-officedocument.presentationml.notesSlide+xml"/>
  <Override PartName="/ppt/notesSlides/notesSlide501.xml" ContentType="application/vnd.openxmlformats-officedocument.presentationml.notesSlide+xml"/>
  <Override PartName="/ppt/notesSlides/notesSlide502.xml" ContentType="application/vnd.openxmlformats-officedocument.presentationml.notesSlide+xml"/>
  <Override PartName="/ppt/notesSlides/notesSlide503.xml" ContentType="application/vnd.openxmlformats-officedocument.presentationml.notesSlide+xml"/>
  <Override PartName="/ppt/notesSlides/notesSlide504.xml" ContentType="application/vnd.openxmlformats-officedocument.presentationml.notesSlide+xml"/>
  <Override PartName="/ppt/notesSlides/notesSlide505.xml" ContentType="application/vnd.openxmlformats-officedocument.presentationml.notesSlide+xml"/>
  <Override PartName="/ppt/notesSlides/notesSlide506.xml" ContentType="application/vnd.openxmlformats-officedocument.presentationml.notesSlide+xml"/>
  <Override PartName="/ppt/notesSlides/notesSlide507.xml" ContentType="application/vnd.openxmlformats-officedocument.presentationml.notesSlide+xml"/>
  <Override PartName="/ppt/notesSlides/notesSlide508.xml" ContentType="application/vnd.openxmlformats-officedocument.presentationml.notesSlide+xml"/>
  <Override PartName="/ppt/notesSlides/notesSlide509.xml" ContentType="application/vnd.openxmlformats-officedocument.presentationml.notesSlide+xml"/>
  <Override PartName="/ppt/notesSlides/notesSlide510.xml" ContentType="application/vnd.openxmlformats-officedocument.presentationml.notesSlide+xml"/>
  <Override PartName="/ppt/notesSlides/notesSlide511.xml" ContentType="application/vnd.openxmlformats-officedocument.presentationml.notesSlide+xml"/>
  <Override PartName="/ppt/notesSlides/notesSlide512.xml" ContentType="application/vnd.openxmlformats-officedocument.presentationml.notesSlide+xml"/>
  <Override PartName="/ppt/notesSlides/notesSlide513.xml" ContentType="application/vnd.openxmlformats-officedocument.presentationml.notesSlide+xml"/>
  <Override PartName="/ppt/notesSlides/notesSlide514.xml" ContentType="application/vnd.openxmlformats-officedocument.presentationml.notesSlide+xml"/>
  <Override PartName="/ppt/notesSlides/notesSlide515.xml" ContentType="application/vnd.openxmlformats-officedocument.presentationml.notesSlide+xml"/>
  <Override PartName="/ppt/notesSlides/notesSlide516.xml" ContentType="application/vnd.openxmlformats-officedocument.presentationml.notesSlide+xml"/>
  <Override PartName="/ppt/notesSlides/notesSlide517.xml" ContentType="application/vnd.openxmlformats-officedocument.presentationml.notesSlide+xml"/>
  <Override PartName="/ppt/notesSlides/notesSlide518.xml" ContentType="application/vnd.openxmlformats-officedocument.presentationml.notesSlide+xml"/>
  <Override PartName="/ppt/notesSlides/notesSlide519.xml" ContentType="application/vnd.openxmlformats-officedocument.presentationml.notesSlide+xml"/>
  <Override PartName="/ppt/notesSlides/notesSlide520.xml" ContentType="application/vnd.openxmlformats-officedocument.presentationml.notesSlide+xml"/>
  <Override PartName="/ppt/notesSlides/notesSlide521.xml" ContentType="application/vnd.openxmlformats-officedocument.presentationml.notesSlide+xml"/>
  <Override PartName="/ppt/notesSlides/notesSlide522.xml" ContentType="application/vnd.openxmlformats-officedocument.presentationml.notesSlide+xml"/>
  <Override PartName="/ppt/notesSlides/notesSlide523.xml" ContentType="application/vnd.openxmlformats-officedocument.presentationml.notesSlide+xml"/>
  <Override PartName="/ppt/notesSlides/notesSlide524.xml" ContentType="application/vnd.openxmlformats-officedocument.presentationml.notesSlide+xml"/>
  <Override PartName="/ppt/notesSlides/notesSlide525.xml" ContentType="application/vnd.openxmlformats-officedocument.presentationml.notesSlide+xml"/>
  <Override PartName="/ppt/notesSlides/notesSlide526.xml" ContentType="application/vnd.openxmlformats-officedocument.presentationml.notesSlide+xml"/>
  <Override PartName="/ppt/notesSlides/notesSlide527.xml" ContentType="application/vnd.openxmlformats-officedocument.presentationml.notesSlide+xml"/>
  <Override PartName="/ppt/notesSlides/notesSlide528.xml" ContentType="application/vnd.openxmlformats-officedocument.presentationml.notesSlide+xml"/>
  <Override PartName="/ppt/notesSlides/notesSlide529.xml" ContentType="application/vnd.openxmlformats-officedocument.presentationml.notesSlide+xml"/>
  <Override PartName="/ppt/notesSlides/notesSlide530.xml" ContentType="application/vnd.openxmlformats-officedocument.presentationml.notesSlide+xml"/>
  <Override PartName="/ppt/notesSlides/notesSlide531.xml" ContentType="application/vnd.openxmlformats-officedocument.presentationml.notesSlide+xml"/>
  <Override PartName="/ppt/notesSlides/notesSlide532.xml" ContentType="application/vnd.openxmlformats-officedocument.presentationml.notesSlide+xml"/>
  <Override PartName="/ppt/notesSlides/notesSlide533.xml" ContentType="application/vnd.openxmlformats-officedocument.presentationml.notesSlide+xml"/>
  <Override PartName="/ppt/notesSlides/notesSlide534.xml" ContentType="application/vnd.openxmlformats-officedocument.presentationml.notesSlide+xml"/>
  <Override PartName="/ppt/notesSlides/notesSlide535.xml" ContentType="application/vnd.openxmlformats-officedocument.presentationml.notesSlide+xml"/>
  <Override PartName="/ppt/notesSlides/notesSlide536.xml" ContentType="application/vnd.openxmlformats-officedocument.presentationml.notesSlide+xml"/>
  <Override PartName="/ppt/notesSlides/notesSlide537.xml" ContentType="application/vnd.openxmlformats-officedocument.presentationml.notesSlide+xml"/>
  <Override PartName="/ppt/notesSlides/notesSlide538.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p="http://schemas.openxmlformats.org/presentationml/2006/main" xmlns:r="http://schemas.openxmlformats.org/officeDocument/2006/relationships">
  <p:sldMasterIdLst>
    <p:sldMasterId id="2147483648" r:id="rId2"/>
  </p:sldMasterIdLst>
  <p:notesMasterIdLst>
    <p:notesMasterId r:id="rId54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449" r:id="rId196"/>
    <p:sldId id="450" r:id="rId197"/>
    <p:sldId id="451" r:id="rId198"/>
    <p:sldId id="452" r:id="rId199"/>
    <p:sldId id="453" r:id="rId200"/>
    <p:sldId id="454" r:id="rId201"/>
    <p:sldId id="455" r:id="rId202"/>
    <p:sldId id="456" r:id="rId203"/>
    <p:sldId id="457" r:id="rId204"/>
    <p:sldId id="458" r:id="rId205"/>
    <p:sldId id="459" r:id="rId206"/>
    <p:sldId id="460" r:id="rId207"/>
    <p:sldId id="461" r:id="rId208"/>
    <p:sldId id="462" r:id="rId209"/>
    <p:sldId id="463" r:id="rId210"/>
    <p:sldId id="464" r:id="rId211"/>
    <p:sldId id="465" r:id="rId212"/>
    <p:sldId id="466" r:id="rId213"/>
    <p:sldId id="467" r:id="rId214"/>
    <p:sldId id="468" r:id="rId215"/>
    <p:sldId id="469" r:id="rId216"/>
    <p:sldId id="470" r:id="rId217"/>
    <p:sldId id="471" r:id="rId218"/>
    <p:sldId id="472" r:id="rId219"/>
    <p:sldId id="473" r:id="rId220"/>
    <p:sldId id="474" r:id="rId221"/>
    <p:sldId id="475" r:id="rId222"/>
    <p:sldId id="476" r:id="rId223"/>
    <p:sldId id="477" r:id="rId224"/>
    <p:sldId id="478" r:id="rId225"/>
    <p:sldId id="479" r:id="rId226"/>
    <p:sldId id="480" r:id="rId227"/>
    <p:sldId id="481" r:id="rId228"/>
    <p:sldId id="482" r:id="rId229"/>
    <p:sldId id="483" r:id="rId230"/>
    <p:sldId id="484" r:id="rId231"/>
    <p:sldId id="485" r:id="rId232"/>
    <p:sldId id="486" r:id="rId233"/>
    <p:sldId id="487" r:id="rId234"/>
    <p:sldId id="488" r:id="rId235"/>
    <p:sldId id="489" r:id="rId236"/>
    <p:sldId id="490" r:id="rId237"/>
    <p:sldId id="491" r:id="rId238"/>
    <p:sldId id="492" r:id="rId239"/>
    <p:sldId id="493" r:id="rId240"/>
    <p:sldId id="494" r:id="rId241"/>
    <p:sldId id="495" r:id="rId242"/>
    <p:sldId id="496" r:id="rId243"/>
    <p:sldId id="497" r:id="rId244"/>
    <p:sldId id="498" r:id="rId245"/>
    <p:sldId id="499" r:id="rId246"/>
    <p:sldId id="500" r:id="rId247"/>
    <p:sldId id="501" r:id="rId248"/>
    <p:sldId id="502" r:id="rId249"/>
    <p:sldId id="503" r:id="rId250"/>
    <p:sldId id="504" r:id="rId251"/>
    <p:sldId id="505" r:id="rId252"/>
    <p:sldId id="506" r:id="rId253"/>
    <p:sldId id="507" r:id="rId254"/>
    <p:sldId id="508" r:id="rId255"/>
    <p:sldId id="509" r:id="rId256"/>
    <p:sldId id="510" r:id="rId257"/>
    <p:sldId id="511" r:id="rId258"/>
    <p:sldId id="512" r:id="rId259"/>
    <p:sldId id="513" r:id="rId260"/>
    <p:sldId id="514" r:id="rId261"/>
    <p:sldId id="515" r:id="rId262"/>
    <p:sldId id="516" r:id="rId263"/>
    <p:sldId id="517" r:id="rId264"/>
    <p:sldId id="518" r:id="rId265"/>
    <p:sldId id="519" r:id="rId266"/>
    <p:sldId id="520" r:id="rId267"/>
    <p:sldId id="521" r:id="rId268"/>
    <p:sldId id="522" r:id="rId269"/>
    <p:sldId id="523" r:id="rId270"/>
    <p:sldId id="524" r:id="rId271"/>
    <p:sldId id="525" r:id="rId272"/>
    <p:sldId id="526" r:id="rId273"/>
    <p:sldId id="527" r:id="rId274"/>
    <p:sldId id="528" r:id="rId275"/>
    <p:sldId id="529" r:id="rId276"/>
    <p:sldId id="530" r:id="rId277"/>
    <p:sldId id="531" r:id="rId278"/>
    <p:sldId id="532" r:id="rId279"/>
    <p:sldId id="533" r:id="rId280"/>
    <p:sldId id="534" r:id="rId281"/>
    <p:sldId id="535" r:id="rId282"/>
    <p:sldId id="536" r:id="rId283"/>
    <p:sldId id="537" r:id="rId284"/>
    <p:sldId id="538" r:id="rId285"/>
    <p:sldId id="539" r:id="rId286"/>
    <p:sldId id="540" r:id="rId287"/>
    <p:sldId id="541" r:id="rId288"/>
    <p:sldId id="542" r:id="rId289"/>
    <p:sldId id="543" r:id="rId290"/>
    <p:sldId id="544" r:id="rId291"/>
    <p:sldId id="545" r:id="rId292"/>
    <p:sldId id="546" r:id="rId293"/>
    <p:sldId id="547" r:id="rId294"/>
    <p:sldId id="548" r:id="rId295"/>
    <p:sldId id="549" r:id="rId296"/>
    <p:sldId id="550" r:id="rId297"/>
    <p:sldId id="551" r:id="rId298"/>
    <p:sldId id="552" r:id="rId299"/>
    <p:sldId id="553" r:id="rId300"/>
    <p:sldId id="554" r:id="rId301"/>
    <p:sldId id="555" r:id="rId302"/>
    <p:sldId id="556" r:id="rId303"/>
    <p:sldId id="557" r:id="rId304"/>
    <p:sldId id="558" r:id="rId305"/>
    <p:sldId id="559" r:id="rId306"/>
    <p:sldId id="560" r:id="rId307"/>
    <p:sldId id="561" r:id="rId308"/>
    <p:sldId id="562" r:id="rId309"/>
    <p:sldId id="563" r:id="rId310"/>
    <p:sldId id="564" r:id="rId311"/>
    <p:sldId id="565" r:id="rId312"/>
    <p:sldId id="566" r:id="rId313"/>
    <p:sldId id="567" r:id="rId314"/>
    <p:sldId id="568" r:id="rId315"/>
    <p:sldId id="569" r:id="rId316"/>
    <p:sldId id="570" r:id="rId317"/>
    <p:sldId id="571" r:id="rId318"/>
    <p:sldId id="572" r:id="rId319"/>
    <p:sldId id="573" r:id="rId320"/>
    <p:sldId id="574" r:id="rId321"/>
    <p:sldId id="575" r:id="rId322"/>
    <p:sldId id="576" r:id="rId323"/>
    <p:sldId id="577" r:id="rId324"/>
    <p:sldId id="578" r:id="rId325"/>
    <p:sldId id="579" r:id="rId326"/>
    <p:sldId id="580" r:id="rId327"/>
    <p:sldId id="581" r:id="rId328"/>
    <p:sldId id="582" r:id="rId329"/>
    <p:sldId id="583" r:id="rId330"/>
    <p:sldId id="584" r:id="rId331"/>
    <p:sldId id="585" r:id="rId332"/>
    <p:sldId id="586" r:id="rId333"/>
    <p:sldId id="587" r:id="rId334"/>
    <p:sldId id="588" r:id="rId335"/>
    <p:sldId id="589" r:id="rId336"/>
    <p:sldId id="590" r:id="rId337"/>
    <p:sldId id="591" r:id="rId338"/>
    <p:sldId id="592" r:id="rId339"/>
    <p:sldId id="593" r:id="rId340"/>
    <p:sldId id="594" r:id="rId341"/>
    <p:sldId id="595" r:id="rId342"/>
    <p:sldId id="596" r:id="rId343"/>
    <p:sldId id="597" r:id="rId344"/>
    <p:sldId id="598" r:id="rId345"/>
    <p:sldId id="599" r:id="rId346"/>
    <p:sldId id="600" r:id="rId347"/>
    <p:sldId id="601" r:id="rId348"/>
    <p:sldId id="602" r:id="rId349"/>
    <p:sldId id="603" r:id="rId350"/>
    <p:sldId id="604" r:id="rId351"/>
    <p:sldId id="605" r:id="rId352"/>
    <p:sldId id="606" r:id="rId353"/>
    <p:sldId id="607" r:id="rId354"/>
    <p:sldId id="608" r:id="rId355"/>
    <p:sldId id="609" r:id="rId356"/>
    <p:sldId id="610" r:id="rId357"/>
    <p:sldId id="611" r:id="rId358"/>
    <p:sldId id="612" r:id="rId359"/>
    <p:sldId id="613" r:id="rId360"/>
    <p:sldId id="614" r:id="rId361"/>
    <p:sldId id="615" r:id="rId362"/>
    <p:sldId id="616" r:id="rId363"/>
    <p:sldId id="617" r:id="rId364"/>
    <p:sldId id="618" r:id="rId365"/>
    <p:sldId id="619" r:id="rId366"/>
    <p:sldId id="620" r:id="rId367"/>
    <p:sldId id="621" r:id="rId368"/>
    <p:sldId id="622" r:id="rId369"/>
    <p:sldId id="623" r:id="rId370"/>
    <p:sldId id="624" r:id="rId371"/>
    <p:sldId id="625" r:id="rId372"/>
    <p:sldId id="626" r:id="rId373"/>
    <p:sldId id="627" r:id="rId374"/>
    <p:sldId id="628" r:id="rId375"/>
    <p:sldId id="629" r:id="rId376"/>
    <p:sldId id="630" r:id="rId377"/>
    <p:sldId id="631" r:id="rId378"/>
    <p:sldId id="632" r:id="rId379"/>
    <p:sldId id="633" r:id="rId380"/>
    <p:sldId id="634" r:id="rId381"/>
    <p:sldId id="635" r:id="rId382"/>
    <p:sldId id="636" r:id="rId383"/>
    <p:sldId id="637" r:id="rId384"/>
    <p:sldId id="638" r:id="rId385"/>
    <p:sldId id="639" r:id="rId386"/>
    <p:sldId id="640" r:id="rId387"/>
    <p:sldId id="641" r:id="rId388"/>
    <p:sldId id="642" r:id="rId389"/>
    <p:sldId id="643" r:id="rId390"/>
    <p:sldId id="644" r:id="rId391"/>
    <p:sldId id="645" r:id="rId392"/>
    <p:sldId id="646" r:id="rId393"/>
    <p:sldId id="647" r:id="rId394"/>
    <p:sldId id="648" r:id="rId395"/>
    <p:sldId id="649" r:id="rId396"/>
    <p:sldId id="650" r:id="rId397"/>
    <p:sldId id="651" r:id="rId398"/>
    <p:sldId id="652" r:id="rId399"/>
    <p:sldId id="653" r:id="rId400"/>
    <p:sldId id="654" r:id="rId401"/>
    <p:sldId id="655" r:id="rId402"/>
    <p:sldId id="656" r:id="rId403"/>
    <p:sldId id="657" r:id="rId404"/>
    <p:sldId id="658" r:id="rId405"/>
    <p:sldId id="659" r:id="rId406"/>
    <p:sldId id="660" r:id="rId407"/>
    <p:sldId id="661" r:id="rId408"/>
    <p:sldId id="662" r:id="rId409"/>
    <p:sldId id="663" r:id="rId410"/>
    <p:sldId id="664" r:id="rId411"/>
    <p:sldId id="665" r:id="rId412"/>
    <p:sldId id="666" r:id="rId413"/>
    <p:sldId id="667" r:id="rId414"/>
    <p:sldId id="668" r:id="rId415"/>
    <p:sldId id="669" r:id="rId416"/>
    <p:sldId id="670" r:id="rId417"/>
    <p:sldId id="671" r:id="rId418"/>
    <p:sldId id="672" r:id="rId419"/>
    <p:sldId id="673" r:id="rId420"/>
    <p:sldId id="674" r:id="rId421"/>
    <p:sldId id="675" r:id="rId422"/>
    <p:sldId id="676" r:id="rId423"/>
    <p:sldId id="677" r:id="rId424"/>
    <p:sldId id="678" r:id="rId425"/>
    <p:sldId id="679" r:id="rId426"/>
    <p:sldId id="680" r:id="rId427"/>
    <p:sldId id="681" r:id="rId428"/>
    <p:sldId id="682" r:id="rId429"/>
    <p:sldId id="683" r:id="rId430"/>
    <p:sldId id="684" r:id="rId431"/>
    <p:sldId id="685" r:id="rId432"/>
    <p:sldId id="686" r:id="rId433"/>
    <p:sldId id="687" r:id="rId434"/>
    <p:sldId id="688" r:id="rId435"/>
    <p:sldId id="689" r:id="rId436"/>
    <p:sldId id="690" r:id="rId437"/>
    <p:sldId id="691" r:id="rId438"/>
    <p:sldId id="692" r:id="rId439"/>
    <p:sldId id="693" r:id="rId440"/>
    <p:sldId id="694" r:id="rId441"/>
    <p:sldId id="695" r:id="rId442"/>
    <p:sldId id="696" r:id="rId443"/>
    <p:sldId id="697" r:id="rId444"/>
    <p:sldId id="698" r:id="rId445"/>
    <p:sldId id="699" r:id="rId446"/>
    <p:sldId id="700" r:id="rId447"/>
    <p:sldId id="701" r:id="rId448"/>
    <p:sldId id="702" r:id="rId449"/>
    <p:sldId id="703" r:id="rId450"/>
    <p:sldId id="704" r:id="rId451"/>
    <p:sldId id="705" r:id="rId452"/>
    <p:sldId id="706" r:id="rId453"/>
    <p:sldId id="707" r:id="rId454"/>
    <p:sldId id="708" r:id="rId455"/>
    <p:sldId id="709" r:id="rId456"/>
    <p:sldId id="710" r:id="rId457"/>
    <p:sldId id="711" r:id="rId458"/>
    <p:sldId id="712" r:id="rId459"/>
    <p:sldId id="713" r:id="rId460"/>
    <p:sldId id="714" r:id="rId461"/>
    <p:sldId id="715" r:id="rId462"/>
    <p:sldId id="716" r:id="rId463"/>
    <p:sldId id="717" r:id="rId464"/>
    <p:sldId id="718" r:id="rId465"/>
    <p:sldId id="719" r:id="rId466"/>
    <p:sldId id="720" r:id="rId467"/>
    <p:sldId id="721" r:id="rId468"/>
    <p:sldId id="722" r:id="rId469"/>
    <p:sldId id="723" r:id="rId470"/>
    <p:sldId id="724" r:id="rId471"/>
    <p:sldId id="725" r:id="rId472"/>
    <p:sldId id="726" r:id="rId473"/>
    <p:sldId id="727" r:id="rId474"/>
    <p:sldId id="728" r:id="rId475"/>
    <p:sldId id="729" r:id="rId476"/>
    <p:sldId id="730" r:id="rId477"/>
    <p:sldId id="731" r:id="rId478"/>
    <p:sldId id="732" r:id="rId479"/>
    <p:sldId id="733" r:id="rId480"/>
    <p:sldId id="734" r:id="rId481"/>
    <p:sldId id="735" r:id="rId482"/>
    <p:sldId id="736" r:id="rId483"/>
    <p:sldId id="737" r:id="rId484"/>
    <p:sldId id="738" r:id="rId485"/>
    <p:sldId id="739" r:id="rId486"/>
    <p:sldId id="740" r:id="rId487"/>
    <p:sldId id="741" r:id="rId488"/>
    <p:sldId id="742" r:id="rId489"/>
    <p:sldId id="743" r:id="rId490"/>
    <p:sldId id="744" r:id="rId491"/>
    <p:sldId id="745" r:id="rId492"/>
    <p:sldId id="746" r:id="rId493"/>
    <p:sldId id="747" r:id="rId494"/>
    <p:sldId id="748" r:id="rId495"/>
    <p:sldId id="749" r:id="rId496"/>
    <p:sldId id="750" r:id="rId497"/>
    <p:sldId id="751" r:id="rId498"/>
    <p:sldId id="752" r:id="rId499"/>
    <p:sldId id="753" r:id="rId500"/>
    <p:sldId id="754" r:id="rId501"/>
    <p:sldId id="755" r:id="rId502"/>
    <p:sldId id="756" r:id="rId503"/>
    <p:sldId id="757" r:id="rId504"/>
    <p:sldId id="758" r:id="rId505"/>
    <p:sldId id="759" r:id="rId506"/>
    <p:sldId id="760" r:id="rId507"/>
    <p:sldId id="761" r:id="rId508"/>
    <p:sldId id="762" r:id="rId509"/>
    <p:sldId id="763" r:id="rId510"/>
    <p:sldId id="764" r:id="rId511"/>
    <p:sldId id="765" r:id="rId512"/>
    <p:sldId id="766" r:id="rId513"/>
    <p:sldId id="767" r:id="rId514"/>
    <p:sldId id="768" r:id="rId515"/>
    <p:sldId id="769" r:id="rId516"/>
    <p:sldId id="770" r:id="rId517"/>
    <p:sldId id="771" r:id="rId518"/>
    <p:sldId id="772" r:id="rId519"/>
    <p:sldId id="773" r:id="rId520"/>
    <p:sldId id="774" r:id="rId521"/>
    <p:sldId id="775" r:id="rId522"/>
    <p:sldId id="776" r:id="rId523"/>
    <p:sldId id="777" r:id="rId524"/>
    <p:sldId id="778" r:id="rId525"/>
    <p:sldId id="779" r:id="rId526"/>
    <p:sldId id="780" r:id="rId527"/>
    <p:sldId id="781" r:id="rId528"/>
    <p:sldId id="782" r:id="rId529"/>
    <p:sldId id="783" r:id="rId530"/>
    <p:sldId id="784" r:id="rId531"/>
    <p:sldId id="785" r:id="rId532"/>
    <p:sldId id="786" r:id="rId533"/>
    <p:sldId id="787" r:id="rId534"/>
    <p:sldId id="788" r:id="rId535"/>
    <p:sldId id="789" r:id="rId536"/>
    <p:sldId id="790" r:id="rId537"/>
    <p:sldId id="791" r:id="rId538"/>
    <p:sldId id="792" r:id="rId539"/>
    <p:sldId id="793" r:id="rId540"/>
    <p:sldId id="794" r:id="rId541"/>
    <p:sldId id="795" r:id="rId542"/>
  </p:sldIdLst>
  <p:sldSz cx="12192000" cy="6858000"/>
  <p:notesSz cx="6858000" cy="9144000"/>
</p:presentation>
</file>

<file path=ppt/presProps.xml><?xml version="1.0" encoding="utf-8"?>
<p:presentationPr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p="http://schemas.openxmlformats.org/presentationml/2006/main">
  <p:slideViewPr>
    <p:cSldViewPr snapToGrid="0" snapToObjects="1">
      <p:cViewPr>
        <p:scale>
          <a:sx d="1" n="1"/>
          <a:sy d="1" n="1"/>
        </p:scale>
        <p:origin x="0" y="0"/>
      </p:cViewPr>
      <p:guideLst/>
    </p:cSldViewPr>
  </p:slideViewPr>
  <p:gridSpacing cx="76200" cy="76200"/>
</p:viewPr>
</file>

<file path=ppt/_rels/presentation.xml.rels><?xml version="1.0" encoding="UTF-8"?><Relationships xmlns="http://schemas.openxmlformats.org/package/2006/relationships"><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slide" Target="slides/slide187.xml" /><Relationship Id="rId190" Type="http://schemas.openxmlformats.org/officeDocument/2006/relationships/slide" Target="slides/slide188.xml" /><Relationship Id="rId191" Type="http://schemas.openxmlformats.org/officeDocument/2006/relationships/slide" Target="slides/slide189.xml" /><Relationship Id="rId192" Type="http://schemas.openxmlformats.org/officeDocument/2006/relationships/slide" Target="slides/slide190.xml" /><Relationship Id="rId193" Type="http://schemas.openxmlformats.org/officeDocument/2006/relationships/slide" Target="slides/slide191.xml" /><Relationship Id="rId194" Type="http://schemas.openxmlformats.org/officeDocument/2006/relationships/slide" Target="slides/slide192.xml" /><Relationship Id="rId195" Type="http://schemas.openxmlformats.org/officeDocument/2006/relationships/slide" Target="slides/slide193.xml" /><Relationship Id="rId196" Type="http://schemas.openxmlformats.org/officeDocument/2006/relationships/slide" Target="slides/slide194.xml" /><Relationship Id="rId197" Type="http://schemas.openxmlformats.org/officeDocument/2006/relationships/slide" Target="slides/slide195.xml" /><Relationship Id="rId198" Type="http://schemas.openxmlformats.org/officeDocument/2006/relationships/slide" Target="slides/slide196.xml" /><Relationship Id="rId199" Type="http://schemas.openxmlformats.org/officeDocument/2006/relationships/slide" Target="slides/slide197.xml" /><Relationship Id="rId200" Type="http://schemas.openxmlformats.org/officeDocument/2006/relationships/slide" Target="slides/slide198.xml" /><Relationship Id="rId201" Type="http://schemas.openxmlformats.org/officeDocument/2006/relationships/slide" Target="slides/slide199.xml" /><Relationship Id="rId202" Type="http://schemas.openxmlformats.org/officeDocument/2006/relationships/slide" Target="slides/slide200.xml" /><Relationship Id="rId203" Type="http://schemas.openxmlformats.org/officeDocument/2006/relationships/slide" Target="slides/slide201.xml" /><Relationship Id="rId204" Type="http://schemas.openxmlformats.org/officeDocument/2006/relationships/slide" Target="slides/slide202.xml" /><Relationship Id="rId205" Type="http://schemas.openxmlformats.org/officeDocument/2006/relationships/slide" Target="slides/slide203.xml" /><Relationship Id="rId206" Type="http://schemas.openxmlformats.org/officeDocument/2006/relationships/slide" Target="slides/slide204.xml" /><Relationship Id="rId207" Type="http://schemas.openxmlformats.org/officeDocument/2006/relationships/slide" Target="slides/slide205.xml" /><Relationship Id="rId208" Type="http://schemas.openxmlformats.org/officeDocument/2006/relationships/slide" Target="slides/slide206.xml" /><Relationship Id="rId209" Type="http://schemas.openxmlformats.org/officeDocument/2006/relationships/slide" Target="slides/slide207.xml" /><Relationship Id="rId210" Type="http://schemas.openxmlformats.org/officeDocument/2006/relationships/slide" Target="slides/slide208.xml" /><Relationship Id="rId211" Type="http://schemas.openxmlformats.org/officeDocument/2006/relationships/slide" Target="slides/slide209.xml" /><Relationship Id="rId212" Type="http://schemas.openxmlformats.org/officeDocument/2006/relationships/slide" Target="slides/slide210.xml" /><Relationship Id="rId213" Type="http://schemas.openxmlformats.org/officeDocument/2006/relationships/slide" Target="slides/slide211.xml" /><Relationship Id="rId214" Type="http://schemas.openxmlformats.org/officeDocument/2006/relationships/slide" Target="slides/slide212.xml" /><Relationship Id="rId215" Type="http://schemas.openxmlformats.org/officeDocument/2006/relationships/slide" Target="slides/slide213.xml" /><Relationship Id="rId216" Type="http://schemas.openxmlformats.org/officeDocument/2006/relationships/slide" Target="slides/slide214.xml" /><Relationship Id="rId217" Type="http://schemas.openxmlformats.org/officeDocument/2006/relationships/slide" Target="slides/slide215.xml" /><Relationship Id="rId218" Type="http://schemas.openxmlformats.org/officeDocument/2006/relationships/slide" Target="slides/slide216.xml" /><Relationship Id="rId219" Type="http://schemas.openxmlformats.org/officeDocument/2006/relationships/slide" Target="slides/slide217.xml" /><Relationship Id="rId220" Type="http://schemas.openxmlformats.org/officeDocument/2006/relationships/slide" Target="slides/slide218.xml" /><Relationship Id="rId221" Type="http://schemas.openxmlformats.org/officeDocument/2006/relationships/slide" Target="slides/slide219.xml" /><Relationship Id="rId222" Type="http://schemas.openxmlformats.org/officeDocument/2006/relationships/slide" Target="slides/slide220.xml" /><Relationship Id="rId223" Type="http://schemas.openxmlformats.org/officeDocument/2006/relationships/slide" Target="slides/slide221.xml" /><Relationship Id="rId224" Type="http://schemas.openxmlformats.org/officeDocument/2006/relationships/slide" Target="slides/slide222.xml" /><Relationship Id="rId225" Type="http://schemas.openxmlformats.org/officeDocument/2006/relationships/slide" Target="slides/slide223.xml" /><Relationship Id="rId226" Type="http://schemas.openxmlformats.org/officeDocument/2006/relationships/slide" Target="slides/slide224.xml" /><Relationship Id="rId227" Type="http://schemas.openxmlformats.org/officeDocument/2006/relationships/slide" Target="slides/slide225.xml" /><Relationship Id="rId228" Type="http://schemas.openxmlformats.org/officeDocument/2006/relationships/slide" Target="slides/slide226.xml" /><Relationship Id="rId229" Type="http://schemas.openxmlformats.org/officeDocument/2006/relationships/slide" Target="slides/slide227.xml" /><Relationship Id="rId230" Type="http://schemas.openxmlformats.org/officeDocument/2006/relationships/slide" Target="slides/slide228.xml" /><Relationship Id="rId231" Type="http://schemas.openxmlformats.org/officeDocument/2006/relationships/slide" Target="slides/slide229.xml" /><Relationship Id="rId232" Type="http://schemas.openxmlformats.org/officeDocument/2006/relationships/slide" Target="slides/slide230.xml" /><Relationship Id="rId233" Type="http://schemas.openxmlformats.org/officeDocument/2006/relationships/slide" Target="slides/slide231.xml" /><Relationship Id="rId234" Type="http://schemas.openxmlformats.org/officeDocument/2006/relationships/slide" Target="slides/slide232.xml" /><Relationship Id="rId235" Type="http://schemas.openxmlformats.org/officeDocument/2006/relationships/slide" Target="slides/slide233.xml" /><Relationship Id="rId236" Type="http://schemas.openxmlformats.org/officeDocument/2006/relationships/slide" Target="slides/slide234.xml" /><Relationship Id="rId237" Type="http://schemas.openxmlformats.org/officeDocument/2006/relationships/slide" Target="slides/slide235.xml" /><Relationship Id="rId238" Type="http://schemas.openxmlformats.org/officeDocument/2006/relationships/slide" Target="slides/slide236.xml" /><Relationship Id="rId239" Type="http://schemas.openxmlformats.org/officeDocument/2006/relationships/slide" Target="slides/slide237.xml" /><Relationship Id="rId240" Type="http://schemas.openxmlformats.org/officeDocument/2006/relationships/slide" Target="slides/slide238.xml" /><Relationship Id="rId241" Type="http://schemas.openxmlformats.org/officeDocument/2006/relationships/slide" Target="slides/slide239.xml" /><Relationship Id="rId242" Type="http://schemas.openxmlformats.org/officeDocument/2006/relationships/slide" Target="slides/slide240.xml" /><Relationship Id="rId243" Type="http://schemas.openxmlformats.org/officeDocument/2006/relationships/slide" Target="slides/slide241.xml" /><Relationship Id="rId244" Type="http://schemas.openxmlformats.org/officeDocument/2006/relationships/slide" Target="slides/slide242.xml" /><Relationship Id="rId245" Type="http://schemas.openxmlformats.org/officeDocument/2006/relationships/slide" Target="slides/slide243.xml" /><Relationship Id="rId246" Type="http://schemas.openxmlformats.org/officeDocument/2006/relationships/slide" Target="slides/slide244.xml" /><Relationship Id="rId247" Type="http://schemas.openxmlformats.org/officeDocument/2006/relationships/slide" Target="slides/slide245.xml" /><Relationship Id="rId248" Type="http://schemas.openxmlformats.org/officeDocument/2006/relationships/slide" Target="slides/slide246.xml" /><Relationship Id="rId249" Type="http://schemas.openxmlformats.org/officeDocument/2006/relationships/slide" Target="slides/slide247.xml" /><Relationship Id="rId250" Type="http://schemas.openxmlformats.org/officeDocument/2006/relationships/slide" Target="slides/slide248.xml" /><Relationship Id="rId251" Type="http://schemas.openxmlformats.org/officeDocument/2006/relationships/slide" Target="slides/slide249.xml" /><Relationship Id="rId252" Type="http://schemas.openxmlformats.org/officeDocument/2006/relationships/slide" Target="slides/slide250.xml" /><Relationship Id="rId253" Type="http://schemas.openxmlformats.org/officeDocument/2006/relationships/slide" Target="slides/slide251.xml" /><Relationship Id="rId254" Type="http://schemas.openxmlformats.org/officeDocument/2006/relationships/slide" Target="slides/slide252.xml" /><Relationship Id="rId255" Type="http://schemas.openxmlformats.org/officeDocument/2006/relationships/slide" Target="slides/slide253.xml" /><Relationship Id="rId256" Type="http://schemas.openxmlformats.org/officeDocument/2006/relationships/slide" Target="slides/slide254.xml" /><Relationship Id="rId257" Type="http://schemas.openxmlformats.org/officeDocument/2006/relationships/slide" Target="slides/slide255.xml" /><Relationship Id="rId258" Type="http://schemas.openxmlformats.org/officeDocument/2006/relationships/slide" Target="slides/slide256.xml" /><Relationship Id="rId259" Type="http://schemas.openxmlformats.org/officeDocument/2006/relationships/slide" Target="slides/slide257.xml" /><Relationship Id="rId260" Type="http://schemas.openxmlformats.org/officeDocument/2006/relationships/slide" Target="slides/slide258.xml" /><Relationship Id="rId261" Type="http://schemas.openxmlformats.org/officeDocument/2006/relationships/slide" Target="slides/slide259.xml" /><Relationship Id="rId262" Type="http://schemas.openxmlformats.org/officeDocument/2006/relationships/slide" Target="slides/slide260.xml" /><Relationship Id="rId263" Type="http://schemas.openxmlformats.org/officeDocument/2006/relationships/slide" Target="slides/slide261.xml" /><Relationship Id="rId264" Type="http://schemas.openxmlformats.org/officeDocument/2006/relationships/slide" Target="slides/slide262.xml" /><Relationship Id="rId265" Type="http://schemas.openxmlformats.org/officeDocument/2006/relationships/slide" Target="slides/slide263.xml" /><Relationship Id="rId266" Type="http://schemas.openxmlformats.org/officeDocument/2006/relationships/slide" Target="slides/slide264.xml" /><Relationship Id="rId267" Type="http://schemas.openxmlformats.org/officeDocument/2006/relationships/slide" Target="slides/slide265.xml" /><Relationship Id="rId268" Type="http://schemas.openxmlformats.org/officeDocument/2006/relationships/slide" Target="slides/slide266.xml" /><Relationship Id="rId269" Type="http://schemas.openxmlformats.org/officeDocument/2006/relationships/slide" Target="slides/slide267.xml" /><Relationship Id="rId270" Type="http://schemas.openxmlformats.org/officeDocument/2006/relationships/slide" Target="slides/slide268.xml" /><Relationship Id="rId271" Type="http://schemas.openxmlformats.org/officeDocument/2006/relationships/slide" Target="slides/slide269.xml" /><Relationship Id="rId272" Type="http://schemas.openxmlformats.org/officeDocument/2006/relationships/slide" Target="slides/slide270.xml" /><Relationship Id="rId273" Type="http://schemas.openxmlformats.org/officeDocument/2006/relationships/slide" Target="slides/slide271.xml" /><Relationship Id="rId274" Type="http://schemas.openxmlformats.org/officeDocument/2006/relationships/slide" Target="slides/slide272.xml" /><Relationship Id="rId275" Type="http://schemas.openxmlformats.org/officeDocument/2006/relationships/slide" Target="slides/slide273.xml" /><Relationship Id="rId276" Type="http://schemas.openxmlformats.org/officeDocument/2006/relationships/slide" Target="slides/slide274.xml" /><Relationship Id="rId277" Type="http://schemas.openxmlformats.org/officeDocument/2006/relationships/slide" Target="slides/slide275.xml" /><Relationship Id="rId278" Type="http://schemas.openxmlformats.org/officeDocument/2006/relationships/slide" Target="slides/slide276.xml" /><Relationship Id="rId279" Type="http://schemas.openxmlformats.org/officeDocument/2006/relationships/slide" Target="slides/slide277.xml" /><Relationship Id="rId280" Type="http://schemas.openxmlformats.org/officeDocument/2006/relationships/slide" Target="slides/slide278.xml" /><Relationship Id="rId281" Type="http://schemas.openxmlformats.org/officeDocument/2006/relationships/slide" Target="slides/slide279.xml" /><Relationship Id="rId282" Type="http://schemas.openxmlformats.org/officeDocument/2006/relationships/slide" Target="slides/slide280.xml" /><Relationship Id="rId283" Type="http://schemas.openxmlformats.org/officeDocument/2006/relationships/slide" Target="slides/slide281.xml" /><Relationship Id="rId284" Type="http://schemas.openxmlformats.org/officeDocument/2006/relationships/slide" Target="slides/slide282.xml" /><Relationship Id="rId285" Type="http://schemas.openxmlformats.org/officeDocument/2006/relationships/slide" Target="slides/slide283.xml" /><Relationship Id="rId286" Type="http://schemas.openxmlformats.org/officeDocument/2006/relationships/slide" Target="slides/slide284.xml" /><Relationship Id="rId287" Type="http://schemas.openxmlformats.org/officeDocument/2006/relationships/slide" Target="slides/slide285.xml" /><Relationship Id="rId288" Type="http://schemas.openxmlformats.org/officeDocument/2006/relationships/slide" Target="slides/slide286.xml" /><Relationship Id="rId289" Type="http://schemas.openxmlformats.org/officeDocument/2006/relationships/slide" Target="slides/slide287.xml" /><Relationship Id="rId290" Type="http://schemas.openxmlformats.org/officeDocument/2006/relationships/slide" Target="slides/slide288.xml" /><Relationship Id="rId291" Type="http://schemas.openxmlformats.org/officeDocument/2006/relationships/slide" Target="slides/slide289.xml" /><Relationship Id="rId292" Type="http://schemas.openxmlformats.org/officeDocument/2006/relationships/slide" Target="slides/slide290.xml" /><Relationship Id="rId293" Type="http://schemas.openxmlformats.org/officeDocument/2006/relationships/slide" Target="slides/slide291.xml" /><Relationship Id="rId294" Type="http://schemas.openxmlformats.org/officeDocument/2006/relationships/slide" Target="slides/slide292.xml" /><Relationship Id="rId295" Type="http://schemas.openxmlformats.org/officeDocument/2006/relationships/slide" Target="slides/slide293.xml" /><Relationship Id="rId296" Type="http://schemas.openxmlformats.org/officeDocument/2006/relationships/slide" Target="slides/slide294.xml" /><Relationship Id="rId297" Type="http://schemas.openxmlformats.org/officeDocument/2006/relationships/slide" Target="slides/slide295.xml" /><Relationship Id="rId298" Type="http://schemas.openxmlformats.org/officeDocument/2006/relationships/slide" Target="slides/slide296.xml" /><Relationship Id="rId299" Type="http://schemas.openxmlformats.org/officeDocument/2006/relationships/slide" Target="slides/slide297.xml" /><Relationship Id="rId300" Type="http://schemas.openxmlformats.org/officeDocument/2006/relationships/slide" Target="slides/slide298.xml" /><Relationship Id="rId301" Type="http://schemas.openxmlformats.org/officeDocument/2006/relationships/slide" Target="slides/slide299.xml" /><Relationship Id="rId302" Type="http://schemas.openxmlformats.org/officeDocument/2006/relationships/slide" Target="slides/slide300.xml" /><Relationship Id="rId303" Type="http://schemas.openxmlformats.org/officeDocument/2006/relationships/slide" Target="slides/slide301.xml" /><Relationship Id="rId304" Type="http://schemas.openxmlformats.org/officeDocument/2006/relationships/slide" Target="slides/slide302.xml" /><Relationship Id="rId305" Type="http://schemas.openxmlformats.org/officeDocument/2006/relationships/slide" Target="slides/slide303.xml" /><Relationship Id="rId306" Type="http://schemas.openxmlformats.org/officeDocument/2006/relationships/slide" Target="slides/slide304.xml" /><Relationship Id="rId307" Type="http://schemas.openxmlformats.org/officeDocument/2006/relationships/slide" Target="slides/slide305.xml" /><Relationship Id="rId308" Type="http://schemas.openxmlformats.org/officeDocument/2006/relationships/slide" Target="slides/slide306.xml" /><Relationship Id="rId309" Type="http://schemas.openxmlformats.org/officeDocument/2006/relationships/slide" Target="slides/slide307.xml" /><Relationship Id="rId310" Type="http://schemas.openxmlformats.org/officeDocument/2006/relationships/slide" Target="slides/slide308.xml" /><Relationship Id="rId311" Type="http://schemas.openxmlformats.org/officeDocument/2006/relationships/slide" Target="slides/slide309.xml" /><Relationship Id="rId312" Type="http://schemas.openxmlformats.org/officeDocument/2006/relationships/slide" Target="slides/slide310.xml" /><Relationship Id="rId313" Type="http://schemas.openxmlformats.org/officeDocument/2006/relationships/slide" Target="slides/slide311.xml" /><Relationship Id="rId314" Type="http://schemas.openxmlformats.org/officeDocument/2006/relationships/slide" Target="slides/slide312.xml" /><Relationship Id="rId315" Type="http://schemas.openxmlformats.org/officeDocument/2006/relationships/slide" Target="slides/slide313.xml" /><Relationship Id="rId316" Type="http://schemas.openxmlformats.org/officeDocument/2006/relationships/slide" Target="slides/slide314.xml" /><Relationship Id="rId317" Type="http://schemas.openxmlformats.org/officeDocument/2006/relationships/slide" Target="slides/slide315.xml" /><Relationship Id="rId318" Type="http://schemas.openxmlformats.org/officeDocument/2006/relationships/slide" Target="slides/slide316.xml" /><Relationship Id="rId319" Type="http://schemas.openxmlformats.org/officeDocument/2006/relationships/slide" Target="slides/slide317.xml" /><Relationship Id="rId320" Type="http://schemas.openxmlformats.org/officeDocument/2006/relationships/slide" Target="slides/slide318.xml" /><Relationship Id="rId321" Type="http://schemas.openxmlformats.org/officeDocument/2006/relationships/slide" Target="slides/slide319.xml" /><Relationship Id="rId322" Type="http://schemas.openxmlformats.org/officeDocument/2006/relationships/slide" Target="slides/slide320.xml" /><Relationship Id="rId323" Type="http://schemas.openxmlformats.org/officeDocument/2006/relationships/slide" Target="slides/slide321.xml" /><Relationship Id="rId324" Type="http://schemas.openxmlformats.org/officeDocument/2006/relationships/slide" Target="slides/slide322.xml" /><Relationship Id="rId325" Type="http://schemas.openxmlformats.org/officeDocument/2006/relationships/slide" Target="slides/slide323.xml" /><Relationship Id="rId326" Type="http://schemas.openxmlformats.org/officeDocument/2006/relationships/slide" Target="slides/slide324.xml" /><Relationship Id="rId327" Type="http://schemas.openxmlformats.org/officeDocument/2006/relationships/slide" Target="slides/slide325.xml" /><Relationship Id="rId328" Type="http://schemas.openxmlformats.org/officeDocument/2006/relationships/slide" Target="slides/slide326.xml" /><Relationship Id="rId329" Type="http://schemas.openxmlformats.org/officeDocument/2006/relationships/slide" Target="slides/slide327.xml" /><Relationship Id="rId330" Type="http://schemas.openxmlformats.org/officeDocument/2006/relationships/slide" Target="slides/slide328.xml" /><Relationship Id="rId331" Type="http://schemas.openxmlformats.org/officeDocument/2006/relationships/slide" Target="slides/slide329.xml" /><Relationship Id="rId332" Type="http://schemas.openxmlformats.org/officeDocument/2006/relationships/slide" Target="slides/slide330.xml" /><Relationship Id="rId333" Type="http://schemas.openxmlformats.org/officeDocument/2006/relationships/slide" Target="slides/slide331.xml" /><Relationship Id="rId334" Type="http://schemas.openxmlformats.org/officeDocument/2006/relationships/slide" Target="slides/slide332.xml" /><Relationship Id="rId335" Type="http://schemas.openxmlformats.org/officeDocument/2006/relationships/slide" Target="slides/slide333.xml" /><Relationship Id="rId336" Type="http://schemas.openxmlformats.org/officeDocument/2006/relationships/slide" Target="slides/slide334.xml" /><Relationship Id="rId337" Type="http://schemas.openxmlformats.org/officeDocument/2006/relationships/slide" Target="slides/slide335.xml" /><Relationship Id="rId338" Type="http://schemas.openxmlformats.org/officeDocument/2006/relationships/slide" Target="slides/slide336.xml" /><Relationship Id="rId339" Type="http://schemas.openxmlformats.org/officeDocument/2006/relationships/slide" Target="slides/slide337.xml" /><Relationship Id="rId340" Type="http://schemas.openxmlformats.org/officeDocument/2006/relationships/slide" Target="slides/slide338.xml" /><Relationship Id="rId341" Type="http://schemas.openxmlformats.org/officeDocument/2006/relationships/slide" Target="slides/slide339.xml" /><Relationship Id="rId342" Type="http://schemas.openxmlformats.org/officeDocument/2006/relationships/slide" Target="slides/slide340.xml" /><Relationship Id="rId343" Type="http://schemas.openxmlformats.org/officeDocument/2006/relationships/slide" Target="slides/slide341.xml" /><Relationship Id="rId344" Type="http://schemas.openxmlformats.org/officeDocument/2006/relationships/slide" Target="slides/slide342.xml" /><Relationship Id="rId345" Type="http://schemas.openxmlformats.org/officeDocument/2006/relationships/slide" Target="slides/slide343.xml" /><Relationship Id="rId346" Type="http://schemas.openxmlformats.org/officeDocument/2006/relationships/slide" Target="slides/slide344.xml" /><Relationship Id="rId347" Type="http://schemas.openxmlformats.org/officeDocument/2006/relationships/slide" Target="slides/slide345.xml" /><Relationship Id="rId348" Type="http://schemas.openxmlformats.org/officeDocument/2006/relationships/slide" Target="slides/slide346.xml" /><Relationship Id="rId349" Type="http://schemas.openxmlformats.org/officeDocument/2006/relationships/slide" Target="slides/slide347.xml" /><Relationship Id="rId350" Type="http://schemas.openxmlformats.org/officeDocument/2006/relationships/slide" Target="slides/slide348.xml" /><Relationship Id="rId351" Type="http://schemas.openxmlformats.org/officeDocument/2006/relationships/slide" Target="slides/slide349.xml" /><Relationship Id="rId352" Type="http://schemas.openxmlformats.org/officeDocument/2006/relationships/slide" Target="slides/slide350.xml" /><Relationship Id="rId353" Type="http://schemas.openxmlformats.org/officeDocument/2006/relationships/slide" Target="slides/slide351.xml" /><Relationship Id="rId354" Type="http://schemas.openxmlformats.org/officeDocument/2006/relationships/slide" Target="slides/slide352.xml" /><Relationship Id="rId355" Type="http://schemas.openxmlformats.org/officeDocument/2006/relationships/slide" Target="slides/slide353.xml" /><Relationship Id="rId356" Type="http://schemas.openxmlformats.org/officeDocument/2006/relationships/slide" Target="slides/slide354.xml" /><Relationship Id="rId357" Type="http://schemas.openxmlformats.org/officeDocument/2006/relationships/slide" Target="slides/slide355.xml" /><Relationship Id="rId358" Type="http://schemas.openxmlformats.org/officeDocument/2006/relationships/slide" Target="slides/slide356.xml" /><Relationship Id="rId359" Type="http://schemas.openxmlformats.org/officeDocument/2006/relationships/slide" Target="slides/slide357.xml" /><Relationship Id="rId360" Type="http://schemas.openxmlformats.org/officeDocument/2006/relationships/slide" Target="slides/slide358.xml" /><Relationship Id="rId361" Type="http://schemas.openxmlformats.org/officeDocument/2006/relationships/slide" Target="slides/slide359.xml" /><Relationship Id="rId362" Type="http://schemas.openxmlformats.org/officeDocument/2006/relationships/slide" Target="slides/slide360.xml" /><Relationship Id="rId363" Type="http://schemas.openxmlformats.org/officeDocument/2006/relationships/slide" Target="slides/slide361.xml" /><Relationship Id="rId364" Type="http://schemas.openxmlformats.org/officeDocument/2006/relationships/slide" Target="slides/slide362.xml" /><Relationship Id="rId365" Type="http://schemas.openxmlformats.org/officeDocument/2006/relationships/slide" Target="slides/slide363.xml" /><Relationship Id="rId366" Type="http://schemas.openxmlformats.org/officeDocument/2006/relationships/slide" Target="slides/slide364.xml" /><Relationship Id="rId367" Type="http://schemas.openxmlformats.org/officeDocument/2006/relationships/slide" Target="slides/slide365.xml" /><Relationship Id="rId368" Type="http://schemas.openxmlformats.org/officeDocument/2006/relationships/slide" Target="slides/slide366.xml" /><Relationship Id="rId369" Type="http://schemas.openxmlformats.org/officeDocument/2006/relationships/slide" Target="slides/slide367.xml" /><Relationship Id="rId370" Type="http://schemas.openxmlformats.org/officeDocument/2006/relationships/slide" Target="slides/slide368.xml" /><Relationship Id="rId371" Type="http://schemas.openxmlformats.org/officeDocument/2006/relationships/slide" Target="slides/slide369.xml" /><Relationship Id="rId372" Type="http://schemas.openxmlformats.org/officeDocument/2006/relationships/slide" Target="slides/slide370.xml" /><Relationship Id="rId373" Type="http://schemas.openxmlformats.org/officeDocument/2006/relationships/slide" Target="slides/slide371.xml" /><Relationship Id="rId374" Type="http://schemas.openxmlformats.org/officeDocument/2006/relationships/slide" Target="slides/slide372.xml" /><Relationship Id="rId375" Type="http://schemas.openxmlformats.org/officeDocument/2006/relationships/slide" Target="slides/slide373.xml" /><Relationship Id="rId376" Type="http://schemas.openxmlformats.org/officeDocument/2006/relationships/slide" Target="slides/slide374.xml" /><Relationship Id="rId377" Type="http://schemas.openxmlformats.org/officeDocument/2006/relationships/slide" Target="slides/slide375.xml" /><Relationship Id="rId378" Type="http://schemas.openxmlformats.org/officeDocument/2006/relationships/slide" Target="slides/slide376.xml" /><Relationship Id="rId379" Type="http://schemas.openxmlformats.org/officeDocument/2006/relationships/slide" Target="slides/slide377.xml" /><Relationship Id="rId380" Type="http://schemas.openxmlformats.org/officeDocument/2006/relationships/slide" Target="slides/slide378.xml" /><Relationship Id="rId381" Type="http://schemas.openxmlformats.org/officeDocument/2006/relationships/slide" Target="slides/slide379.xml" /><Relationship Id="rId382" Type="http://schemas.openxmlformats.org/officeDocument/2006/relationships/slide" Target="slides/slide380.xml" /><Relationship Id="rId383" Type="http://schemas.openxmlformats.org/officeDocument/2006/relationships/slide" Target="slides/slide381.xml" /><Relationship Id="rId384" Type="http://schemas.openxmlformats.org/officeDocument/2006/relationships/slide" Target="slides/slide382.xml" /><Relationship Id="rId385" Type="http://schemas.openxmlformats.org/officeDocument/2006/relationships/slide" Target="slides/slide383.xml" /><Relationship Id="rId386" Type="http://schemas.openxmlformats.org/officeDocument/2006/relationships/slide" Target="slides/slide384.xml" /><Relationship Id="rId387" Type="http://schemas.openxmlformats.org/officeDocument/2006/relationships/slide" Target="slides/slide385.xml" /><Relationship Id="rId388" Type="http://schemas.openxmlformats.org/officeDocument/2006/relationships/slide" Target="slides/slide386.xml" /><Relationship Id="rId389" Type="http://schemas.openxmlformats.org/officeDocument/2006/relationships/slide" Target="slides/slide387.xml" /><Relationship Id="rId390" Type="http://schemas.openxmlformats.org/officeDocument/2006/relationships/slide" Target="slides/slide388.xml" /><Relationship Id="rId391" Type="http://schemas.openxmlformats.org/officeDocument/2006/relationships/slide" Target="slides/slide389.xml" /><Relationship Id="rId392" Type="http://schemas.openxmlformats.org/officeDocument/2006/relationships/slide" Target="slides/slide390.xml" /><Relationship Id="rId393" Type="http://schemas.openxmlformats.org/officeDocument/2006/relationships/slide" Target="slides/slide391.xml" /><Relationship Id="rId394" Type="http://schemas.openxmlformats.org/officeDocument/2006/relationships/slide" Target="slides/slide392.xml" /><Relationship Id="rId395" Type="http://schemas.openxmlformats.org/officeDocument/2006/relationships/slide" Target="slides/slide393.xml" /><Relationship Id="rId396" Type="http://schemas.openxmlformats.org/officeDocument/2006/relationships/slide" Target="slides/slide394.xml" /><Relationship Id="rId397" Type="http://schemas.openxmlformats.org/officeDocument/2006/relationships/slide" Target="slides/slide395.xml" /><Relationship Id="rId398" Type="http://schemas.openxmlformats.org/officeDocument/2006/relationships/slide" Target="slides/slide396.xml" /><Relationship Id="rId399" Type="http://schemas.openxmlformats.org/officeDocument/2006/relationships/slide" Target="slides/slide397.xml" /><Relationship Id="rId400" Type="http://schemas.openxmlformats.org/officeDocument/2006/relationships/slide" Target="slides/slide398.xml" /><Relationship Id="rId401" Type="http://schemas.openxmlformats.org/officeDocument/2006/relationships/slide" Target="slides/slide399.xml" /><Relationship Id="rId402" Type="http://schemas.openxmlformats.org/officeDocument/2006/relationships/slide" Target="slides/slide400.xml" /><Relationship Id="rId403" Type="http://schemas.openxmlformats.org/officeDocument/2006/relationships/slide" Target="slides/slide401.xml" /><Relationship Id="rId404" Type="http://schemas.openxmlformats.org/officeDocument/2006/relationships/slide" Target="slides/slide402.xml" /><Relationship Id="rId405" Type="http://schemas.openxmlformats.org/officeDocument/2006/relationships/slide" Target="slides/slide403.xml" /><Relationship Id="rId406" Type="http://schemas.openxmlformats.org/officeDocument/2006/relationships/slide" Target="slides/slide404.xml" /><Relationship Id="rId407" Type="http://schemas.openxmlformats.org/officeDocument/2006/relationships/slide" Target="slides/slide405.xml" /><Relationship Id="rId408" Type="http://schemas.openxmlformats.org/officeDocument/2006/relationships/slide" Target="slides/slide406.xml" /><Relationship Id="rId409" Type="http://schemas.openxmlformats.org/officeDocument/2006/relationships/slide" Target="slides/slide407.xml" /><Relationship Id="rId410" Type="http://schemas.openxmlformats.org/officeDocument/2006/relationships/slide" Target="slides/slide408.xml" /><Relationship Id="rId411" Type="http://schemas.openxmlformats.org/officeDocument/2006/relationships/slide" Target="slides/slide409.xml" /><Relationship Id="rId412" Type="http://schemas.openxmlformats.org/officeDocument/2006/relationships/slide" Target="slides/slide410.xml" /><Relationship Id="rId413" Type="http://schemas.openxmlformats.org/officeDocument/2006/relationships/slide" Target="slides/slide411.xml" /><Relationship Id="rId414" Type="http://schemas.openxmlformats.org/officeDocument/2006/relationships/slide" Target="slides/slide412.xml" /><Relationship Id="rId415" Type="http://schemas.openxmlformats.org/officeDocument/2006/relationships/slide" Target="slides/slide413.xml" /><Relationship Id="rId416" Type="http://schemas.openxmlformats.org/officeDocument/2006/relationships/slide" Target="slides/slide414.xml" /><Relationship Id="rId417" Type="http://schemas.openxmlformats.org/officeDocument/2006/relationships/slide" Target="slides/slide415.xml" /><Relationship Id="rId418" Type="http://schemas.openxmlformats.org/officeDocument/2006/relationships/slide" Target="slides/slide416.xml" /><Relationship Id="rId419" Type="http://schemas.openxmlformats.org/officeDocument/2006/relationships/slide" Target="slides/slide417.xml" /><Relationship Id="rId420" Type="http://schemas.openxmlformats.org/officeDocument/2006/relationships/slide" Target="slides/slide418.xml" /><Relationship Id="rId421" Type="http://schemas.openxmlformats.org/officeDocument/2006/relationships/slide" Target="slides/slide419.xml" /><Relationship Id="rId422" Type="http://schemas.openxmlformats.org/officeDocument/2006/relationships/slide" Target="slides/slide420.xml" /><Relationship Id="rId423" Type="http://schemas.openxmlformats.org/officeDocument/2006/relationships/slide" Target="slides/slide421.xml" /><Relationship Id="rId424" Type="http://schemas.openxmlformats.org/officeDocument/2006/relationships/slide" Target="slides/slide422.xml" /><Relationship Id="rId425" Type="http://schemas.openxmlformats.org/officeDocument/2006/relationships/slide" Target="slides/slide423.xml" /><Relationship Id="rId426" Type="http://schemas.openxmlformats.org/officeDocument/2006/relationships/slide" Target="slides/slide424.xml" /><Relationship Id="rId427" Type="http://schemas.openxmlformats.org/officeDocument/2006/relationships/slide" Target="slides/slide425.xml" /><Relationship Id="rId428" Type="http://schemas.openxmlformats.org/officeDocument/2006/relationships/slide" Target="slides/slide426.xml" /><Relationship Id="rId429" Type="http://schemas.openxmlformats.org/officeDocument/2006/relationships/slide" Target="slides/slide427.xml" /><Relationship Id="rId430" Type="http://schemas.openxmlformats.org/officeDocument/2006/relationships/slide" Target="slides/slide428.xml" /><Relationship Id="rId431" Type="http://schemas.openxmlformats.org/officeDocument/2006/relationships/slide" Target="slides/slide429.xml" /><Relationship Id="rId432" Type="http://schemas.openxmlformats.org/officeDocument/2006/relationships/slide" Target="slides/slide430.xml" /><Relationship Id="rId433" Type="http://schemas.openxmlformats.org/officeDocument/2006/relationships/slide" Target="slides/slide431.xml" /><Relationship Id="rId434" Type="http://schemas.openxmlformats.org/officeDocument/2006/relationships/slide" Target="slides/slide432.xml" /><Relationship Id="rId435" Type="http://schemas.openxmlformats.org/officeDocument/2006/relationships/slide" Target="slides/slide433.xml" /><Relationship Id="rId436" Type="http://schemas.openxmlformats.org/officeDocument/2006/relationships/slide" Target="slides/slide434.xml" /><Relationship Id="rId437" Type="http://schemas.openxmlformats.org/officeDocument/2006/relationships/slide" Target="slides/slide435.xml" /><Relationship Id="rId438" Type="http://schemas.openxmlformats.org/officeDocument/2006/relationships/slide" Target="slides/slide436.xml" /><Relationship Id="rId439" Type="http://schemas.openxmlformats.org/officeDocument/2006/relationships/slide" Target="slides/slide437.xml" /><Relationship Id="rId440" Type="http://schemas.openxmlformats.org/officeDocument/2006/relationships/slide" Target="slides/slide438.xml" /><Relationship Id="rId441" Type="http://schemas.openxmlformats.org/officeDocument/2006/relationships/slide" Target="slides/slide439.xml" /><Relationship Id="rId442" Type="http://schemas.openxmlformats.org/officeDocument/2006/relationships/slide" Target="slides/slide440.xml" /><Relationship Id="rId443" Type="http://schemas.openxmlformats.org/officeDocument/2006/relationships/slide" Target="slides/slide441.xml" /><Relationship Id="rId444" Type="http://schemas.openxmlformats.org/officeDocument/2006/relationships/slide" Target="slides/slide442.xml" /><Relationship Id="rId445" Type="http://schemas.openxmlformats.org/officeDocument/2006/relationships/slide" Target="slides/slide443.xml" /><Relationship Id="rId446" Type="http://schemas.openxmlformats.org/officeDocument/2006/relationships/slide" Target="slides/slide444.xml" /><Relationship Id="rId447" Type="http://schemas.openxmlformats.org/officeDocument/2006/relationships/slide" Target="slides/slide445.xml" /><Relationship Id="rId448" Type="http://schemas.openxmlformats.org/officeDocument/2006/relationships/slide" Target="slides/slide446.xml" /><Relationship Id="rId449" Type="http://schemas.openxmlformats.org/officeDocument/2006/relationships/slide" Target="slides/slide447.xml" /><Relationship Id="rId450" Type="http://schemas.openxmlformats.org/officeDocument/2006/relationships/slide" Target="slides/slide448.xml" /><Relationship Id="rId451" Type="http://schemas.openxmlformats.org/officeDocument/2006/relationships/slide" Target="slides/slide449.xml" /><Relationship Id="rId452" Type="http://schemas.openxmlformats.org/officeDocument/2006/relationships/slide" Target="slides/slide450.xml" /><Relationship Id="rId453" Type="http://schemas.openxmlformats.org/officeDocument/2006/relationships/slide" Target="slides/slide451.xml" /><Relationship Id="rId454" Type="http://schemas.openxmlformats.org/officeDocument/2006/relationships/slide" Target="slides/slide452.xml" /><Relationship Id="rId455" Type="http://schemas.openxmlformats.org/officeDocument/2006/relationships/slide" Target="slides/slide453.xml" /><Relationship Id="rId456" Type="http://schemas.openxmlformats.org/officeDocument/2006/relationships/slide" Target="slides/slide454.xml" /><Relationship Id="rId457" Type="http://schemas.openxmlformats.org/officeDocument/2006/relationships/slide" Target="slides/slide455.xml" /><Relationship Id="rId458" Type="http://schemas.openxmlformats.org/officeDocument/2006/relationships/slide" Target="slides/slide456.xml" /><Relationship Id="rId459" Type="http://schemas.openxmlformats.org/officeDocument/2006/relationships/slide" Target="slides/slide457.xml" /><Relationship Id="rId460" Type="http://schemas.openxmlformats.org/officeDocument/2006/relationships/slide" Target="slides/slide458.xml" /><Relationship Id="rId461" Type="http://schemas.openxmlformats.org/officeDocument/2006/relationships/slide" Target="slides/slide459.xml" /><Relationship Id="rId462" Type="http://schemas.openxmlformats.org/officeDocument/2006/relationships/slide" Target="slides/slide460.xml" /><Relationship Id="rId463" Type="http://schemas.openxmlformats.org/officeDocument/2006/relationships/slide" Target="slides/slide461.xml" /><Relationship Id="rId464" Type="http://schemas.openxmlformats.org/officeDocument/2006/relationships/slide" Target="slides/slide462.xml" /><Relationship Id="rId465" Type="http://schemas.openxmlformats.org/officeDocument/2006/relationships/slide" Target="slides/slide463.xml" /><Relationship Id="rId466" Type="http://schemas.openxmlformats.org/officeDocument/2006/relationships/slide" Target="slides/slide464.xml" /><Relationship Id="rId467" Type="http://schemas.openxmlformats.org/officeDocument/2006/relationships/slide" Target="slides/slide465.xml" /><Relationship Id="rId468" Type="http://schemas.openxmlformats.org/officeDocument/2006/relationships/slide" Target="slides/slide466.xml" /><Relationship Id="rId469" Type="http://schemas.openxmlformats.org/officeDocument/2006/relationships/slide" Target="slides/slide467.xml" /><Relationship Id="rId470" Type="http://schemas.openxmlformats.org/officeDocument/2006/relationships/slide" Target="slides/slide468.xml" /><Relationship Id="rId471" Type="http://schemas.openxmlformats.org/officeDocument/2006/relationships/slide" Target="slides/slide469.xml" /><Relationship Id="rId472" Type="http://schemas.openxmlformats.org/officeDocument/2006/relationships/slide" Target="slides/slide470.xml" /><Relationship Id="rId473" Type="http://schemas.openxmlformats.org/officeDocument/2006/relationships/slide" Target="slides/slide471.xml" /><Relationship Id="rId474" Type="http://schemas.openxmlformats.org/officeDocument/2006/relationships/slide" Target="slides/slide472.xml" /><Relationship Id="rId475" Type="http://schemas.openxmlformats.org/officeDocument/2006/relationships/slide" Target="slides/slide473.xml" /><Relationship Id="rId476" Type="http://schemas.openxmlformats.org/officeDocument/2006/relationships/slide" Target="slides/slide474.xml" /><Relationship Id="rId477" Type="http://schemas.openxmlformats.org/officeDocument/2006/relationships/slide" Target="slides/slide475.xml" /><Relationship Id="rId478" Type="http://schemas.openxmlformats.org/officeDocument/2006/relationships/slide" Target="slides/slide476.xml" /><Relationship Id="rId479" Type="http://schemas.openxmlformats.org/officeDocument/2006/relationships/slide" Target="slides/slide477.xml" /><Relationship Id="rId480" Type="http://schemas.openxmlformats.org/officeDocument/2006/relationships/slide" Target="slides/slide478.xml" /><Relationship Id="rId481" Type="http://schemas.openxmlformats.org/officeDocument/2006/relationships/slide" Target="slides/slide479.xml" /><Relationship Id="rId482" Type="http://schemas.openxmlformats.org/officeDocument/2006/relationships/slide" Target="slides/slide480.xml" /><Relationship Id="rId483" Type="http://schemas.openxmlformats.org/officeDocument/2006/relationships/slide" Target="slides/slide481.xml" /><Relationship Id="rId484" Type="http://schemas.openxmlformats.org/officeDocument/2006/relationships/slide" Target="slides/slide482.xml" /><Relationship Id="rId485" Type="http://schemas.openxmlformats.org/officeDocument/2006/relationships/slide" Target="slides/slide483.xml" /><Relationship Id="rId486" Type="http://schemas.openxmlformats.org/officeDocument/2006/relationships/slide" Target="slides/slide484.xml" /><Relationship Id="rId487" Type="http://schemas.openxmlformats.org/officeDocument/2006/relationships/slide" Target="slides/slide485.xml" /><Relationship Id="rId488" Type="http://schemas.openxmlformats.org/officeDocument/2006/relationships/slide" Target="slides/slide486.xml" /><Relationship Id="rId489" Type="http://schemas.openxmlformats.org/officeDocument/2006/relationships/slide" Target="slides/slide487.xml" /><Relationship Id="rId490" Type="http://schemas.openxmlformats.org/officeDocument/2006/relationships/slide" Target="slides/slide488.xml" /><Relationship Id="rId491" Type="http://schemas.openxmlformats.org/officeDocument/2006/relationships/slide" Target="slides/slide489.xml" /><Relationship Id="rId492" Type="http://schemas.openxmlformats.org/officeDocument/2006/relationships/slide" Target="slides/slide490.xml" /><Relationship Id="rId493" Type="http://schemas.openxmlformats.org/officeDocument/2006/relationships/slide" Target="slides/slide491.xml" /><Relationship Id="rId494" Type="http://schemas.openxmlformats.org/officeDocument/2006/relationships/slide" Target="slides/slide492.xml" /><Relationship Id="rId495" Type="http://schemas.openxmlformats.org/officeDocument/2006/relationships/slide" Target="slides/slide493.xml" /><Relationship Id="rId496" Type="http://schemas.openxmlformats.org/officeDocument/2006/relationships/slide" Target="slides/slide494.xml" /><Relationship Id="rId497" Type="http://schemas.openxmlformats.org/officeDocument/2006/relationships/slide" Target="slides/slide495.xml" /><Relationship Id="rId498" Type="http://schemas.openxmlformats.org/officeDocument/2006/relationships/slide" Target="slides/slide496.xml" /><Relationship Id="rId499" Type="http://schemas.openxmlformats.org/officeDocument/2006/relationships/slide" Target="slides/slide497.xml" /><Relationship Id="rId500" Type="http://schemas.openxmlformats.org/officeDocument/2006/relationships/slide" Target="slides/slide498.xml" /><Relationship Id="rId501" Type="http://schemas.openxmlformats.org/officeDocument/2006/relationships/slide" Target="slides/slide499.xml" /><Relationship Id="rId502" Type="http://schemas.openxmlformats.org/officeDocument/2006/relationships/slide" Target="slides/slide500.xml" /><Relationship Id="rId503" Type="http://schemas.openxmlformats.org/officeDocument/2006/relationships/slide" Target="slides/slide501.xml" /><Relationship Id="rId504" Type="http://schemas.openxmlformats.org/officeDocument/2006/relationships/slide" Target="slides/slide502.xml" /><Relationship Id="rId505" Type="http://schemas.openxmlformats.org/officeDocument/2006/relationships/slide" Target="slides/slide503.xml" /><Relationship Id="rId506" Type="http://schemas.openxmlformats.org/officeDocument/2006/relationships/slide" Target="slides/slide504.xml" /><Relationship Id="rId507" Type="http://schemas.openxmlformats.org/officeDocument/2006/relationships/slide" Target="slides/slide505.xml" /><Relationship Id="rId508" Type="http://schemas.openxmlformats.org/officeDocument/2006/relationships/slide" Target="slides/slide506.xml" /><Relationship Id="rId509" Type="http://schemas.openxmlformats.org/officeDocument/2006/relationships/slide" Target="slides/slide507.xml" /><Relationship Id="rId510" Type="http://schemas.openxmlformats.org/officeDocument/2006/relationships/slide" Target="slides/slide508.xml" /><Relationship Id="rId511" Type="http://schemas.openxmlformats.org/officeDocument/2006/relationships/slide" Target="slides/slide509.xml" /><Relationship Id="rId512" Type="http://schemas.openxmlformats.org/officeDocument/2006/relationships/slide" Target="slides/slide510.xml" /><Relationship Id="rId513" Type="http://schemas.openxmlformats.org/officeDocument/2006/relationships/slide" Target="slides/slide511.xml" /><Relationship Id="rId514" Type="http://schemas.openxmlformats.org/officeDocument/2006/relationships/slide" Target="slides/slide512.xml" /><Relationship Id="rId515" Type="http://schemas.openxmlformats.org/officeDocument/2006/relationships/slide" Target="slides/slide513.xml" /><Relationship Id="rId516" Type="http://schemas.openxmlformats.org/officeDocument/2006/relationships/slide" Target="slides/slide514.xml" /><Relationship Id="rId517" Type="http://schemas.openxmlformats.org/officeDocument/2006/relationships/slide" Target="slides/slide515.xml" /><Relationship Id="rId518" Type="http://schemas.openxmlformats.org/officeDocument/2006/relationships/slide" Target="slides/slide516.xml" /><Relationship Id="rId519" Type="http://schemas.openxmlformats.org/officeDocument/2006/relationships/slide" Target="slides/slide517.xml" /><Relationship Id="rId520" Type="http://schemas.openxmlformats.org/officeDocument/2006/relationships/slide" Target="slides/slide518.xml" /><Relationship Id="rId521" Type="http://schemas.openxmlformats.org/officeDocument/2006/relationships/slide" Target="slides/slide519.xml" /><Relationship Id="rId522" Type="http://schemas.openxmlformats.org/officeDocument/2006/relationships/slide" Target="slides/slide520.xml" /><Relationship Id="rId523" Type="http://schemas.openxmlformats.org/officeDocument/2006/relationships/slide" Target="slides/slide521.xml" /><Relationship Id="rId524" Type="http://schemas.openxmlformats.org/officeDocument/2006/relationships/slide" Target="slides/slide522.xml" /><Relationship Id="rId525" Type="http://schemas.openxmlformats.org/officeDocument/2006/relationships/slide" Target="slides/slide523.xml" /><Relationship Id="rId526" Type="http://schemas.openxmlformats.org/officeDocument/2006/relationships/slide" Target="slides/slide524.xml" /><Relationship Id="rId527" Type="http://schemas.openxmlformats.org/officeDocument/2006/relationships/slide" Target="slides/slide525.xml" /><Relationship Id="rId528" Type="http://schemas.openxmlformats.org/officeDocument/2006/relationships/slide" Target="slides/slide526.xml" /><Relationship Id="rId529" Type="http://schemas.openxmlformats.org/officeDocument/2006/relationships/slide" Target="slides/slide527.xml" /><Relationship Id="rId530" Type="http://schemas.openxmlformats.org/officeDocument/2006/relationships/slide" Target="slides/slide528.xml" /><Relationship Id="rId531" Type="http://schemas.openxmlformats.org/officeDocument/2006/relationships/slide" Target="slides/slide529.xml" /><Relationship Id="rId532" Type="http://schemas.openxmlformats.org/officeDocument/2006/relationships/slide" Target="slides/slide530.xml" /><Relationship Id="rId533" Type="http://schemas.openxmlformats.org/officeDocument/2006/relationships/slide" Target="slides/slide531.xml" /><Relationship Id="rId534" Type="http://schemas.openxmlformats.org/officeDocument/2006/relationships/slide" Target="slides/slide532.xml" /><Relationship Id="rId535" Type="http://schemas.openxmlformats.org/officeDocument/2006/relationships/slide" Target="slides/slide533.xml" /><Relationship Id="rId536" Type="http://schemas.openxmlformats.org/officeDocument/2006/relationships/slide" Target="slides/slide534.xml" /><Relationship Id="rId537" Type="http://schemas.openxmlformats.org/officeDocument/2006/relationships/slide" Target="slides/slide535.xml" /><Relationship Id="rId538" Type="http://schemas.openxmlformats.org/officeDocument/2006/relationships/slide" Target="slides/slide536.xml" /><Relationship Id="rId539" Type="http://schemas.openxmlformats.org/officeDocument/2006/relationships/slide" Target="slides/slide537.xml" /><Relationship Id="rId540" Type="http://schemas.openxmlformats.org/officeDocument/2006/relationships/slide" Target="slides/slide538.xml" /><Relationship Id="rId541" Type="http://schemas.openxmlformats.org/officeDocument/2006/relationships/slide" Target="slides/slide539.xml" /><Relationship Id="rId542" Type="http://schemas.openxmlformats.org/officeDocument/2006/relationships/slide" Target="slides/slide540.xml" /><Relationship Id="rId543" Type="http://schemas.openxmlformats.org/officeDocument/2006/relationships/notesMaster" Target="notesMasters/notesMaster1.xml" /><Relationship Id="rId1" Type="http://schemas.openxmlformats.org/officeDocument/2006/relationships/theme" Target="theme/theme1.xml" /><Relationship Id="rId2" Type="http://schemas.openxmlformats.org/officeDocument/2006/relationships/slideMaster" Target="slideMasters/slideMaster1.xml" /><Relationship Id="rId544" Type="http://schemas.openxmlformats.org/officeDocument/2006/relationships/presProps" Target="presProps.xml" /><Relationship Id="rId545" Type="http://schemas.openxmlformats.org/officeDocument/2006/relationships/viewProps" Target="viewProps.xml" /><Relationship Id="rId546" Type="http://schemas.openxmlformats.org/officeDocument/2006/relationships/tableStyles" Target="tableStyles.xml" /></Relationships>
</file>

<file path=ppt/notesMasters/_rels/notesMaster1.xml.rels><?xml version='1.0' encoding='utf-8'?>
<ns0:Relationships xmlns:ns0="http://schemas.openxmlformats.org/package/2006/relationships"><ns0:Relationship Type="http://schemas.openxmlformats.org/officeDocument/2006/relationships/theme" Target="../theme/theme3.xml" Id="rId1" /></ns0:Relationships>
</file>

<file path=ppt/notesMasters/notesMaster1.xml><?xml version="1.0" encoding="utf-8"?>
<p:notesMaster xmlns:a="http://schemas.openxmlformats.org/drawingml/2006/main"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2.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3.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4.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5.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6.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7.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8.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9.xml.rels><?xml version="1.0" encoding="UTF-8"?><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0.xml.rels><?xml version="1.0" encoding="UTF-8"?><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1.xml.rels><?xml version="1.0" encoding="UTF-8"?><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2.xml.rels><?xml version="1.0" encoding="UTF-8"?><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33.xml.rels><?xml version="1.0" encoding="UTF-8"?><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_rels/notesSlide34.xml.rels><?xml version="1.0" encoding="UTF-8"?><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_rels/notesSlide35.xml.rels><?xml version="1.0" encoding="UTF-8"?><Relationships xmlns="http://schemas.openxmlformats.org/package/2006/relationships"><Relationship Id="rId2" Type="http://schemas.openxmlformats.org/officeDocument/2006/relationships/slide" Target="../slides/slide36.xml" /><Relationship Id="rId1" Type="http://schemas.openxmlformats.org/officeDocument/2006/relationships/notesMaster" Target="../notesMasters/notesMaster1.xml" /></Relationships>
</file>

<file path=ppt/notesSlides/_rels/notesSlide36.xml.rels><?xml version="1.0" encoding="UTF-8"?><Relationships xmlns="http://schemas.openxmlformats.org/package/2006/relationships"><Relationship Id="rId2" Type="http://schemas.openxmlformats.org/officeDocument/2006/relationships/slide" Target="../slides/slide37.xml" /><Relationship Id="rId1" Type="http://schemas.openxmlformats.org/officeDocument/2006/relationships/notesMaster" Target="../notesMasters/notesMaster1.xml" /></Relationships>
</file>

<file path=ppt/notesSlides/_rels/notesSlide37.xml.rels><?xml version="1.0" encoding="UTF-8"?><Relationships xmlns="http://schemas.openxmlformats.org/package/2006/relationships"><Relationship Id="rId2" Type="http://schemas.openxmlformats.org/officeDocument/2006/relationships/slide" Target="../slides/slide38.xml" /><Relationship Id="rId1" Type="http://schemas.openxmlformats.org/officeDocument/2006/relationships/notesMaster" Target="../notesMasters/notesMaster1.xml" /></Relationships>
</file>

<file path=ppt/notesSlides/_rels/notesSlide38.xml.rels><?xml version="1.0" encoding="UTF-8"?><Relationships xmlns="http://schemas.openxmlformats.org/package/2006/relationships"><Relationship Id="rId2" Type="http://schemas.openxmlformats.org/officeDocument/2006/relationships/slide" Target="../slides/slide39.xml" /><Relationship Id="rId1" Type="http://schemas.openxmlformats.org/officeDocument/2006/relationships/notesMaster" Target="../notesMasters/notesMaster1.xml" /></Relationships>
</file>

<file path=ppt/notesSlides/_rels/notesSlide39.xml.rels><?xml version="1.0" encoding="UTF-8"?><Relationships xmlns="http://schemas.openxmlformats.org/package/2006/relationships"><Relationship Id="rId2" Type="http://schemas.openxmlformats.org/officeDocument/2006/relationships/slide" Target="../slides/slide40.xml" /><Relationship Id="rId1" Type="http://schemas.openxmlformats.org/officeDocument/2006/relationships/notesMaster" Target="../notesMasters/notesMaster1.xml" /></Relationships>
</file>

<file path=ppt/notesSlides/_rels/notesSlide40.xml.rels><?xml version="1.0" encoding="UTF-8"?><Relationships xmlns="http://schemas.openxmlformats.org/package/2006/relationships"><Relationship Id="rId2" Type="http://schemas.openxmlformats.org/officeDocument/2006/relationships/slide" Target="../slides/slide41.xml" /><Relationship Id="rId1" Type="http://schemas.openxmlformats.org/officeDocument/2006/relationships/notesMaster" Target="../notesMasters/notesMaster1.xml" /></Relationships>
</file>

<file path=ppt/notesSlides/_rels/notesSlide41.xml.rels><?xml version="1.0" encoding="UTF-8"?><Relationships xmlns="http://schemas.openxmlformats.org/package/2006/relationships"><Relationship Id="rId2" Type="http://schemas.openxmlformats.org/officeDocument/2006/relationships/slide" Target="../slides/slide42.xml" /><Relationship Id="rId1" Type="http://schemas.openxmlformats.org/officeDocument/2006/relationships/notesMaster" Target="../notesMasters/notesMaster1.xml" /></Relationships>
</file>

<file path=ppt/notesSlides/_rels/notesSlide42.xml.rels><?xml version="1.0" encoding="UTF-8"?><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43.xml.rels><?xml version="1.0" encoding="UTF-8"?><Relationships xmlns="http://schemas.openxmlformats.org/package/2006/relationships"><Relationship Id="rId2" Type="http://schemas.openxmlformats.org/officeDocument/2006/relationships/slide" Target="../slides/slide44.xml" /><Relationship Id="rId1" Type="http://schemas.openxmlformats.org/officeDocument/2006/relationships/notesMaster" Target="../notesMasters/notesMaster1.xml" /></Relationships>
</file>

<file path=ppt/notesSlides/_rels/notesSlide44.xml.rels><?xml version="1.0" encoding="UTF-8"?><Relationships xmlns="http://schemas.openxmlformats.org/package/2006/relationships"><Relationship Id="rId2" Type="http://schemas.openxmlformats.org/officeDocument/2006/relationships/slide" Target="../slides/slide45.xml" /><Relationship Id="rId1" Type="http://schemas.openxmlformats.org/officeDocument/2006/relationships/notesMaster" Target="../notesMasters/notesMaster1.xml" /></Relationships>
</file>

<file path=ppt/notesSlides/_rels/notesSlide45.xml.rels><?xml version="1.0" encoding="UTF-8"?><Relationships xmlns="http://schemas.openxmlformats.org/package/2006/relationships"><Relationship Id="rId2" Type="http://schemas.openxmlformats.org/officeDocument/2006/relationships/slide" Target="../slides/slide46.xml" /><Relationship Id="rId1" Type="http://schemas.openxmlformats.org/officeDocument/2006/relationships/notesMaster" Target="../notesMasters/notesMaster1.xml" /></Relationships>
</file>

<file path=ppt/notesSlides/_rels/notesSlide46.xml.rels><?xml version="1.0" encoding="UTF-8"?><Relationships xmlns="http://schemas.openxmlformats.org/package/2006/relationships"><Relationship Id="rId2" Type="http://schemas.openxmlformats.org/officeDocument/2006/relationships/slide" Target="../slides/slide47.xml" /><Relationship Id="rId1" Type="http://schemas.openxmlformats.org/officeDocument/2006/relationships/notesMaster" Target="../notesMasters/notesMaster1.xml" /></Relationships>
</file>

<file path=ppt/notesSlides/_rels/notesSlide47.xml.rels><?xml version="1.0" encoding="UTF-8"?><Relationships xmlns="http://schemas.openxmlformats.org/package/2006/relationships"><Relationship Id="rId2" Type="http://schemas.openxmlformats.org/officeDocument/2006/relationships/slide" Target="../slides/slide48.xml" /><Relationship Id="rId1" Type="http://schemas.openxmlformats.org/officeDocument/2006/relationships/notesMaster" Target="../notesMasters/notesMaster1.xml" /></Relationships>
</file>

<file path=ppt/notesSlides/_rels/notesSlide48.xml.rels><?xml version="1.0" encoding="UTF-8"?><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_rels/notesSlide49.xml.rels><?xml version="1.0" encoding="UTF-8"?><Relationships xmlns="http://schemas.openxmlformats.org/package/2006/relationships"><Relationship Id="rId2" Type="http://schemas.openxmlformats.org/officeDocument/2006/relationships/slide" Target="../slides/slide50.xml" /><Relationship Id="rId1" Type="http://schemas.openxmlformats.org/officeDocument/2006/relationships/notesMaster" Target="../notesMasters/notesMaster1.xml" /></Relationships>
</file>

<file path=ppt/notesSlides/_rels/notesSlide50.xml.rels><?xml version="1.0" encoding="UTF-8"?><Relationships xmlns="http://schemas.openxmlformats.org/package/2006/relationships"><Relationship Id="rId2" Type="http://schemas.openxmlformats.org/officeDocument/2006/relationships/slide" Target="../slides/slide51.xml" /><Relationship Id="rId1" Type="http://schemas.openxmlformats.org/officeDocument/2006/relationships/notesMaster" Target="../notesMasters/notesMaster1.xml" /></Relationships>
</file>

<file path=ppt/notesSlides/_rels/notesSlide51.xml.rels><?xml version="1.0" encoding="UTF-8"?><Relationships xmlns="http://schemas.openxmlformats.org/package/2006/relationships"><Relationship Id="rId2" Type="http://schemas.openxmlformats.org/officeDocument/2006/relationships/slide" Target="../slides/slide52.xml" /><Relationship Id="rId1" Type="http://schemas.openxmlformats.org/officeDocument/2006/relationships/notesMaster" Target="../notesMasters/notesMaster1.xml" /></Relationships>
</file>

<file path=ppt/notesSlides/_rels/notesSlide52.xml.rels><?xml version="1.0" encoding="UTF-8"?><Relationships xmlns="http://schemas.openxmlformats.org/package/2006/relationships"><Relationship Id="rId2" Type="http://schemas.openxmlformats.org/officeDocument/2006/relationships/slide" Target="../slides/slide53.xml" /><Relationship Id="rId1" Type="http://schemas.openxmlformats.org/officeDocument/2006/relationships/notesMaster" Target="../notesMasters/notesMaster1.xml" /></Relationships>
</file>

<file path=ppt/notesSlides/_rels/notesSlide53.xml.rels><?xml version="1.0" encoding="UTF-8"?><Relationships xmlns="http://schemas.openxmlformats.org/package/2006/relationships"><Relationship Id="rId2" Type="http://schemas.openxmlformats.org/officeDocument/2006/relationships/slide" Target="../slides/slide54.xml" /><Relationship Id="rId1" Type="http://schemas.openxmlformats.org/officeDocument/2006/relationships/notesMaster" Target="../notesMasters/notesMaster1.xml" /></Relationships>
</file>

<file path=ppt/notesSlides/_rels/notesSlide54.xml.rels><?xml version="1.0" encoding="UTF-8"?><Relationships xmlns="http://schemas.openxmlformats.org/package/2006/relationships"><Relationship Id="rId2" Type="http://schemas.openxmlformats.org/officeDocument/2006/relationships/slide" Target="../slides/slide55.xml" /><Relationship Id="rId1" Type="http://schemas.openxmlformats.org/officeDocument/2006/relationships/notesMaster" Target="../notesMasters/notesMaster1.xml" /></Relationships>
</file>

<file path=ppt/notesSlides/_rels/notesSlide55.xml.rels><?xml version="1.0" encoding="UTF-8"?><Relationships xmlns="http://schemas.openxmlformats.org/package/2006/relationships"><Relationship Id="rId2" Type="http://schemas.openxmlformats.org/officeDocument/2006/relationships/slide" Target="../slides/slide56.xml" /><Relationship Id="rId1" Type="http://schemas.openxmlformats.org/officeDocument/2006/relationships/notesMaster" Target="../notesMasters/notesMaster1.xml" /></Relationships>
</file>

<file path=ppt/notesSlides/_rels/notesSlide56.xml.rels><?xml version="1.0" encoding="UTF-8"?><Relationships xmlns="http://schemas.openxmlformats.org/package/2006/relationships"><Relationship Id="rId2" Type="http://schemas.openxmlformats.org/officeDocument/2006/relationships/slide" Target="../slides/slide57.xml" /><Relationship Id="rId1" Type="http://schemas.openxmlformats.org/officeDocument/2006/relationships/notesMaster" Target="../notesMasters/notesMaster1.xml" /></Relationships>
</file>

<file path=ppt/notesSlides/_rels/notesSlide57.xml.rels><?xml version="1.0" encoding="UTF-8"?><Relationships xmlns="http://schemas.openxmlformats.org/package/2006/relationships"><Relationship Id="rId2" Type="http://schemas.openxmlformats.org/officeDocument/2006/relationships/slide" Target="../slides/slide58.xml" /><Relationship Id="rId1" Type="http://schemas.openxmlformats.org/officeDocument/2006/relationships/notesMaster" Target="../notesMasters/notesMaster1.xml" /></Relationships>
</file>

<file path=ppt/notesSlides/_rels/notesSlide58.xml.rels><?xml version="1.0" encoding="UTF-8"?><Relationships xmlns="http://schemas.openxmlformats.org/package/2006/relationships"><Relationship Id="rId2" Type="http://schemas.openxmlformats.org/officeDocument/2006/relationships/slide" Target="../slides/slide59.xml" /><Relationship Id="rId1" Type="http://schemas.openxmlformats.org/officeDocument/2006/relationships/notesMaster" Target="../notesMasters/notesMaster1.xml" /></Relationships>
</file>

<file path=ppt/notesSlides/_rels/notesSlide59.xml.rels><?xml version="1.0" encoding="UTF-8"?><Relationships xmlns="http://schemas.openxmlformats.org/package/2006/relationships"><Relationship Id="rId2" Type="http://schemas.openxmlformats.org/officeDocument/2006/relationships/slide" Target="../slides/slide60.xml" /><Relationship Id="rId1" Type="http://schemas.openxmlformats.org/officeDocument/2006/relationships/notesMaster" Target="../notesMasters/notesMaster1.xml" /></Relationships>
</file>

<file path=ppt/notesSlides/_rels/notesSlide60.xml.rels><?xml version="1.0" encoding="UTF-8"?><Relationships xmlns="http://schemas.openxmlformats.org/package/2006/relationships"><Relationship Id="rId2" Type="http://schemas.openxmlformats.org/officeDocument/2006/relationships/slide" Target="../slides/slide61.xml" /><Relationship Id="rId1" Type="http://schemas.openxmlformats.org/officeDocument/2006/relationships/notesMaster" Target="../notesMasters/notesMaster1.xml" /></Relationships>
</file>

<file path=ppt/notesSlides/_rels/notesSlide61.xml.rels><?xml version="1.0" encoding="UTF-8"?><Relationships xmlns="http://schemas.openxmlformats.org/package/2006/relationships"><Relationship Id="rId2" Type="http://schemas.openxmlformats.org/officeDocument/2006/relationships/slide" Target="../slides/slide62.xml" /><Relationship Id="rId1" Type="http://schemas.openxmlformats.org/officeDocument/2006/relationships/notesMaster" Target="../notesMasters/notesMaster1.xml" /></Relationships>
</file>

<file path=ppt/notesSlides/_rels/notesSlide62.xml.rels><?xml version="1.0" encoding="UTF-8"?><Relationships xmlns="http://schemas.openxmlformats.org/package/2006/relationships"><Relationship Id="rId2" Type="http://schemas.openxmlformats.org/officeDocument/2006/relationships/slide" Target="../slides/slide63.xml" /><Relationship Id="rId1" Type="http://schemas.openxmlformats.org/officeDocument/2006/relationships/notesMaster" Target="../notesMasters/notesMaster1.xml" /></Relationships>
</file>

<file path=ppt/notesSlides/_rels/notesSlide63.xml.rels><?xml version="1.0" encoding="UTF-8"?><Relationships xmlns="http://schemas.openxmlformats.org/package/2006/relationships"><Relationship Id="rId2" Type="http://schemas.openxmlformats.org/officeDocument/2006/relationships/slide" Target="../slides/slide64.xml" /><Relationship Id="rId1" Type="http://schemas.openxmlformats.org/officeDocument/2006/relationships/notesMaster" Target="../notesMasters/notesMaster1.xml" /></Relationships>
</file>

<file path=ppt/notesSlides/_rels/notesSlide64.xml.rels><?xml version="1.0" encoding="UTF-8"?><Relationships xmlns="http://schemas.openxmlformats.org/package/2006/relationships"><Relationship Id="rId2" Type="http://schemas.openxmlformats.org/officeDocument/2006/relationships/slide" Target="../slides/slide65.xml" /><Relationship Id="rId1" Type="http://schemas.openxmlformats.org/officeDocument/2006/relationships/notesMaster" Target="../notesMasters/notesMaster1.xml" /></Relationships>
</file>

<file path=ppt/notesSlides/_rels/notesSlide65.xml.rels><?xml version="1.0" encoding="UTF-8"?><Relationships xmlns="http://schemas.openxmlformats.org/package/2006/relationships"><Relationship Id="rId2" Type="http://schemas.openxmlformats.org/officeDocument/2006/relationships/slide" Target="../slides/slide66.xml" /><Relationship Id="rId1" Type="http://schemas.openxmlformats.org/officeDocument/2006/relationships/notesMaster" Target="../notesMasters/notesMaster1.xml" /></Relationships>
</file>

<file path=ppt/notesSlides/_rels/notesSlide66.xml.rels><?xml version="1.0" encoding="UTF-8"?><Relationships xmlns="http://schemas.openxmlformats.org/package/2006/relationships"><Relationship Id="rId2" Type="http://schemas.openxmlformats.org/officeDocument/2006/relationships/slide" Target="../slides/slide67.xml" /><Relationship Id="rId1" Type="http://schemas.openxmlformats.org/officeDocument/2006/relationships/notesMaster" Target="../notesMasters/notesMaster1.xml" /></Relationships>
</file>

<file path=ppt/notesSlides/_rels/notesSlide67.xml.rels><?xml version="1.0" encoding="UTF-8"?><Relationships xmlns="http://schemas.openxmlformats.org/package/2006/relationships"><Relationship Id="rId2" Type="http://schemas.openxmlformats.org/officeDocument/2006/relationships/slide" Target="../slides/slide68.xml" /><Relationship Id="rId1" Type="http://schemas.openxmlformats.org/officeDocument/2006/relationships/notesMaster" Target="../notesMasters/notesMaster1.xml" /></Relationships>
</file>

<file path=ppt/notesSlides/_rels/notesSlide68.xml.rels><?xml version="1.0" encoding="UTF-8"?><Relationships xmlns="http://schemas.openxmlformats.org/package/2006/relationships"><Relationship Id="rId2" Type="http://schemas.openxmlformats.org/officeDocument/2006/relationships/slide" Target="../slides/slide69.xml" /><Relationship Id="rId1" Type="http://schemas.openxmlformats.org/officeDocument/2006/relationships/notesMaster" Target="../notesMasters/notesMaster1.xml" /></Relationships>
</file>

<file path=ppt/notesSlides/_rels/notesSlide69.xml.rels><?xml version="1.0" encoding="UTF-8"?><Relationships xmlns="http://schemas.openxmlformats.org/package/2006/relationships"><Relationship Id="rId2" Type="http://schemas.openxmlformats.org/officeDocument/2006/relationships/slide" Target="../slides/slide70.xml" /><Relationship Id="rId1" Type="http://schemas.openxmlformats.org/officeDocument/2006/relationships/notesMaster" Target="../notesMasters/notesMaster1.xml" /></Relationships>
</file>

<file path=ppt/notesSlides/_rels/notesSlide70.xml.rels><?xml version="1.0" encoding="UTF-8"?><Relationships xmlns="http://schemas.openxmlformats.org/package/2006/relationships"><Relationship Id="rId2" Type="http://schemas.openxmlformats.org/officeDocument/2006/relationships/slide" Target="../slides/slide71.xml" /><Relationship Id="rId1" Type="http://schemas.openxmlformats.org/officeDocument/2006/relationships/notesMaster" Target="../notesMasters/notesMaster1.xml" /></Relationships>
</file>

<file path=ppt/notesSlides/_rels/notesSlide71.xml.rels><?xml version="1.0" encoding="UTF-8"?><Relationships xmlns="http://schemas.openxmlformats.org/package/2006/relationships"><Relationship Id="rId2" Type="http://schemas.openxmlformats.org/officeDocument/2006/relationships/slide" Target="../slides/slide72.xml" /><Relationship Id="rId1" Type="http://schemas.openxmlformats.org/officeDocument/2006/relationships/notesMaster" Target="../notesMasters/notesMaster1.xml" /></Relationships>
</file>

<file path=ppt/notesSlides/_rels/notesSlide72.xml.rels><?xml version="1.0" encoding="UTF-8"?><Relationships xmlns="http://schemas.openxmlformats.org/package/2006/relationships"><Relationship Id="rId2" Type="http://schemas.openxmlformats.org/officeDocument/2006/relationships/slide" Target="../slides/slide73.xml" /><Relationship Id="rId1" Type="http://schemas.openxmlformats.org/officeDocument/2006/relationships/notesMaster" Target="../notesMasters/notesMaster1.xml" /></Relationships>
</file>

<file path=ppt/notesSlides/_rels/notesSlide73.xml.rels><?xml version="1.0" encoding="UTF-8"?><Relationships xmlns="http://schemas.openxmlformats.org/package/2006/relationships"><Relationship Id="rId2" Type="http://schemas.openxmlformats.org/officeDocument/2006/relationships/slide" Target="../slides/slide74.xml" /><Relationship Id="rId1" Type="http://schemas.openxmlformats.org/officeDocument/2006/relationships/notesMaster" Target="../notesMasters/notesMaster1.xml" /></Relationships>
</file>

<file path=ppt/notesSlides/_rels/notesSlide74.xml.rels><?xml version="1.0" encoding="UTF-8"?><Relationships xmlns="http://schemas.openxmlformats.org/package/2006/relationships"><Relationship Id="rId2" Type="http://schemas.openxmlformats.org/officeDocument/2006/relationships/slide" Target="../slides/slide75.xml" /><Relationship Id="rId1" Type="http://schemas.openxmlformats.org/officeDocument/2006/relationships/notesMaster" Target="../notesMasters/notesMaster1.xml" /></Relationships>
</file>

<file path=ppt/notesSlides/_rels/notesSlide75.xml.rels><?xml version="1.0" encoding="UTF-8"?><Relationships xmlns="http://schemas.openxmlformats.org/package/2006/relationships"><Relationship Id="rId2" Type="http://schemas.openxmlformats.org/officeDocument/2006/relationships/slide" Target="../slides/slide76.xml" /><Relationship Id="rId1" Type="http://schemas.openxmlformats.org/officeDocument/2006/relationships/notesMaster" Target="../notesMasters/notesMaster1.xml" /></Relationships>
</file>

<file path=ppt/notesSlides/_rels/notesSlide76.xml.rels><?xml version="1.0" encoding="UTF-8"?><Relationships xmlns="http://schemas.openxmlformats.org/package/2006/relationships"><Relationship Id="rId2" Type="http://schemas.openxmlformats.org/officeDocument/2006/relationships/slide" Target="../slides/slide77.xml" /><Relationship Id="rId1" Type="http://schemas.openxmlformats.org/officeDocument/2006/relationships/notesMaster" Target="../notesMasters/notesMaster1.xml" /></Relationships>
</file>

<file path=ppt/notesSlides/_rels/notesSlide77.xml.rels><?xml version="1.0" encoding="UTF-8"?><Relationships xmlns="http://schemas.openxmlformats.org/package/2006/relationships"><Relationship Id="rId2" Type="http://schemas.openxmlformats.org/officeDocument/2006/relationships/slide" Target="../slides/slide78.xml" /><Relationship Id="rId1" Type="http://schemas.openxmlformats.org/officeDocument/2006/relationships/notesMaster" Target="../notesMasters/notesMaster1.xml" /></Relationships>
</file>

<file path=ppt/notesSlides/_rels/notesSlide78.xml.rels><?xml version="1.0" encoding="UTF-8"?><Relationships xmlns="http://schemas.openxmlformats.org/package/2006/relationships"><Relationship Id="rId2" Type="http://schemas.openxmlformats.org/officeDocument/2006/relationships/slide" Target="../slides/slide79.xml" /><Relationship Id="rId1" Type="http://schemas.openxmlformats.org/officeDocument/2006/relationships/notesMaster" Target="../notesMasters/notesMaster1.xml" /></Relationships>
</file>

<file path=ppt/notesSlides/_rels/notesSlide79.xml.rels><?xml version="1.0" encoding="UTF-8"?><Relationships xmlns="http://schemas.openxmlformats.org/package/2006/relationships"><Relationship Id="rId2" Type="http://schemas.openxmlformats.org/officeDocument/2006/relationships/slide" Target="../slides/slide80.xml" /><Relationship Id="rId1" Type="http://schemas.openxmlformats.org/officeDocument/2006/relationships/notesMaster" Target="../notesMasters/notesMaster1.xml" /></Relationships>
</file>

<file path=ppt/notesSlides/_rels/notesSlide80.xml.rels><?xml version="1.0" encoding="UTF-8"?><Relationships xmlns="http://schemas.openxmlformats.org/package/2006/relationships"><Relationship Id="rId2" Type="http://schemas.openxmlformats.org/officeDocument/2006/relationships/slide" Target="../slides/slide81.xml" /><Relationship Id="rId1" Type="http://schemas.openxmlformats.org/officeDocument/2006/relationships/notesMaster" Target="../notesMasters/notesMaster1.xml" /></Relationships>
</file>

<file path=ppt/notesSlides/_rels/notesSlide81.xml.rels><?xml version="1.0" encoding="UTF-8"?><Relationships xmlns="http://schemas.openxmlformats.org/package/2006/relationships"><Relationship Id="rId2" Type="http://schemas.openxmlformats.org/officeDocument/2006/relationships/slide" Target="../slides/slide82.xml" /><Relationship Id="rId1" Type="http://schemas.openxmlformats.org/officeDocument/2006/relationships/notesMaster" Target="../notesMasters/notesMaster1.xml" /></Relationships>
</file>

<file path=ppt/notesSlides/_rels/notesSlide82.xml.rels><?xml version="1.0" encoding="UTF-8"?><Relationships xmlns="http://schemas.openxmlformats.org/package/2006/relationships"><Relationship Id="rId2" Type="http://schemas.openxmlformats.org/officeDocument/2006/relationships/slide" Target="../slides/slide83.xml" /><Relationship Id="rId1" Type="http://schemas.openxmlformats.org/officeDocument/2006/relationships/notesMaster" Target="../notesMasters/notesMaster1.xml" /></Relationships>
</file>

<file path=ppt/notesSlides/_rels/notesSlide83.xml.rels><?xml version="1.0" encoding="UTF-8"?><Relationships xmlns="http://schemas.openxmlformats.org/package/2006/relationships"><Relationship Id="rId2" Type="http://schemas.openxmlformats.org/officeDocument/2006/relationships/slide" Target="../slides/slide84.xml" /><Relationship Id="rId1" Type="http://schemas.openxmlformats.org/officeDocument/2006/relationships/notesMaster" Target="../notesMasters/notesMaster1.xml" /></Relationships>
</file>

<file path=ppt/notesSlides/_rels/notesSlide84.xml.rels><?xml version="1.0" encoding="UTF-8"?><Relationships xmlns="http://schemas.openxmlformats.org/package/2006/relationships"><Relationship Id="rId2" Type="http://schemas.openxmlformats.org/officeDocument/2006/relationships/slide" Target="../slides/slide85.xml" /><Relationship Id="rId1" Type="http://schemas.openxmlformats.org/officeDocument/2006/relationships/notesMaster" Target="../notesMasters/notesMaster1.xml" /></Relationships>
</file>

<file path=ppt/notesSlides/_rels/notesSlide85.xml.rels><?xml version="1.0" encoding="UTF-8"?><Relationships xmlns="http://schemas.openxmlformats.org/package/2006/relationships"><Relationship Id="rId2" Type="http://schemas.openxmlformats.org/officeDocument/2006/relationships/slide" Target="../slides/slide86.xml" /><Relationship Id="rId1" Type="http://schemas.openxmlformats.org/officeDocument/2006/relationships/notesMaster" Target="../notesMasters/notesMaster1.xml" /></Relationships>
</file>

<file path=ppt/notesSlides/_rels/notesSlide86.xml.rels><?xml version="1.0" encoding="UTF-8"?><Relationships xmlns="http://schemas.openxmlformats.org/package/2006/relationships"><Relationship Id="rId2" Type="http://schemas.openxmlformats.org/officeDocument/2006/relationships/slide" Target="../slides/slide87.xml" /><Relationship Id="rId1" Type="http://schemas.openxmlformats.org/officeDocument/2006/relationships/notesMaster" Target="../notesMasters/notesMaster1.xml" /></Relationships>
</file>

<file path=ppt/notesSlides/_rels/notesSlide87.xml.rels><?xml version="1.0" encoding="UTF-8"?><Relationships xmlns="http://schemas.openxmlformats.org/package/2006/relationships"><Relationship Id="rId2" Type="http://schemas.openxmlformats.org/officeDocument/2006/relationships/slide" Target="../slides/slide88.xml" /><Relationship Id="rId1" Type="http://schemas.openxmlformats.org/officeDocument/2006/relationships/notesMaster" Target="../notesMasters/notesMaster1.xml" /></Relationships>
</file>

<file path=ppt/notesSlides/_rels/notesSlide88.xml.rels><?xml version="1.0" encoding="UTF-8"?><Relationships xmlns="http://schemas.openxmlformats.org/package/2006/relationships"><Relationship Id="rId2" Type="http://schemas.openxmlformats.org/officeDocument/2006/relationships/slide" Target="../slides/slide89.xml" /><Relationship Id="rId1" Type="http://schemas.openxmlformats.org/officeDocument/2006/relationships/notesMaster" Target="../notesMasters/notesMaster1.xml" /></Relationships>
</file>

<file path=ppt/notesSlides/_rels/notesSlide89.xml.rels><?xml version="1.0" encoding="UTF-8"?><Relationships xmlns="http://schemas.openxmlformats.org/package/2006/relationships"><Relationship Id="rId2" Type="http://schemas.openxmlformats.org/officeDocument/2006/relationships/slide" Target="../slides/slide90.xml" /><Relationship Id="rId1" Type="http://schemas.openxmlformats.org/officeDocument/2006/relationships/notesMaster" Target="../notesMasters/notesMaster1.xml" /></Relationships>
</file>

<file path=ppt/notesSlides/_rels/notesSlide90.xml.rels><?xml version="1.0" encoding="UTF-8"?><Relationships xmlns="http://schemas.openxmlformats.org/package/2006/relationships"><Relationship Id="rId2" Type="http://schemas.openxmlformats.org/officeDocument/2006/relationships/slide" Target="../slides/slide91.xml" /><Relationship Id="rId1" Type="http://schemas.openxmlformats.org/officeDocument/2006/relationships/notesMaster" Target="../notesMasters/notesMaster1.xml" /></Relationships>
</file>

<file path=ppt/notesSlides/_rels/notesSlide91.xml.rels><?xml version="1.0" encoding="UTF-8"?><Relationships xmlns="http://schemas.openxmlformats.org/package/2006/relationships"><Relationship Id="rId2" Type="http://schemas.openxmlformats.org/officeDocument/2006/relationships/slide" Target="../slides/slide92.xml" /><Relationship Id="rId1" Type="http://schemas.openxmlformats.org/officeDocument/2006/relationships/notesMaster" Target="../notesMasters/notesMaster1.xml" /></Relationships>
</file>

<file path=ppt/notesSlides/_rels/notesSlide92.xml.rels><?xml version="1.0" encoding="UTF-8"?><Relationships xmlns="http://schemas.openxmlformats.org/package/2006/relationships"><Relationship Id="rId2" Type="http://schemas.openxmlformats.org/officeDocument/2006/relationships/slide" Target="../slides/slide93.xml" /><Relationship Id="rId1" Type="http://schemas.openxmlformats.org/officeDocument/2006/relationships/notesMaster" Target="../notesMasters/notesMaster1.xml" /></Relationships>
</file>

<file path=ppt/notesSlides/_rels/notesSlide93.xml.rels><?xml version="1.0" encoding="UTF-8"?><Relationships xmlns="http://schemas.openxmlformats.org/package/2006/relationships"><Relationship Id="rId2" Type="http://schemas.openxmlformats.org/officeDocument/2006/relationships/slide" Target="../slides/slide94.xml" /><Relationship Id="rId1" Type="http://schemas.openxmlformats.org/officeDocument/2006/relationships/notesMaster" Target="../notesMasters/notesMaster1.xml" /></Relationships>
</file>

<file path=ppt/notesSlides/_rels/notesSlide94.xml.rels><?xml version="1.0" encoding="UTF-8"?><Relationships xmlns="http://schemas.openxmlformats.org/package/2006/relationships"><Relationship Id="rId2" Type="http://schemas.openxmlformats.org/officeDocument/2006/relationships/slide" Target="../slides/slide95.xml" /><Relationship Id="rId1" Type="http://schemas.openxmlformats.org/officeDocument/2006/relationships/notesMaster" Target="../notesMasters/notesMaster1.xml" /></Relationships>
</file>

<file path=ppt/notesSlides/_rels/notesSlide95.xml.rels><?xml version="1.0" encoding="UTF-8"?><Relationships xmlns="http://schemas.openxmlformats.org/package/2006/relationships"><Relationship Id="rId2" Type="http://schemas.openxmlformats.org/officeDocument/2006/relationships/slide" Target="../slides/slide96.xml" /><Relationship Id="rId1" Type="http://schemas.openxmlformats.org/officeDocument/2006/relationships/notesMaster" Target="../notesMasters/notesMaster1.xml" /></Relationships>
</file>

<file path=ppt/notesSlides/_rels/notesSlide96.xml.rels><?xml version="1.0" encoding="UTF-8"?><Relationships xmlns="http://schemas.openxmlformats.org/package/2006/relationships"><Relationship Id="rId2" Type="http://schemas.openxmlformats.org/officeDocument/2006/relationships/slide" Target="../slides/slide97.xml" /><Relationship Id="rId1" Type="http://schemas.openxmlformats.org/officeDocument/2006/relationships/notesMaster" Target="../notesMasters/notesMaster1.xml" /></Relationships>
</file>

<file path=ppt/notesSlides/_rels/notesSlide97.xml.rels><?xml version="1.0" encoding="UTF-8"?><Relationships xmlns="http://schemas.openxmlformats.org/package/2006/relationships"><Relationship Id="rId2" Type="http://schemas.openxmlformats.org/officeDocument/2006/relationships/slide" Target="../slides/slide98.xml" /><Relationship Id="rId1" Type="http://schemas.openxmlformats.org/officeDocument/2006/relationships/notesMaster" Target="../notesMasters/notesMaster1.xml" /></Relationships>
</file>

<file path=ppt/notesSlides/_rels/notesSlide98.xml.rels><?xml version="1.0" encoding="UTF-8"?><Relationships xmlns="http://schemas.openxmlformats.org/package/2006/relationships"><Relationship Id="rId2" Type="http://schemas.openxmlformats.org/officeDocument/2006/relationships/slide" Target="../slides/slide99.xml" /><Relationship Id="rId1" Type="http://schemas.openxmlformats.org/officeDocument/2006/relationships/notesMaster" Target="../notesMasters/notesMaster1.xml" /></Relationships>
</file>

<file path=ppt/notesSlides/_rels/notesSlide99.xml.rels><?xml version="1.0" encoding="UTF-8"?><Relationships xmlns="http://schemas.openxmlformats.org/package/2006/relationships"><Relationship Id="rId2" Type="http://schemas.openxmlformats.org/officeDocument/2006/relationships/slide" Target="../slides/slide100.xml" /><Relationship Id="rId1" Type="http://schemas.openxmlformats.org/officeDocument/2006/relationships/notesMaster" Target="../notesMasters/notesMaster1.xml" /></Relationships>
</file>

<file path=ppt/notesSlides/_rels/notesSlide100.xml.rels><?xml version="1.0" encoding="UTF-8"?><Relationships xmlns="http://schemas.openxmlformats.org/package/2006/relationships"><Relationship Id="rId2" Type="http://schemas.openxmlformats.org/officeDocument/2006/relationships/slide" Target="../slides/slide101.xml" /><Relationship Id="rId1" Type="http://schemas.openxmlformats.org/officeDocument/2006/relationships/notesMaster" Target="../notesMasters/notesMaster1.xml" /></Relationships>
</file>

<file path=ppt/notesSlides/_rels/notesSlide101.xml.rels><?xml version="1.0" encoding="UTF-8"?><Relationships xmlns="http://schemas.openxmlformats.org/package/2006/relationships"><Relationship Id="rId2" Type="http://schemas.openxmlformats.org/officeDocument/2006/relationships/slide" Target="../slides/slide102.xml" /><Relationship Id="rId1" Type="http://schemas.openxmlformats.org/officeDocument/2006/relationships/notesMaster" Target="../notesMasters/notesMaster1.xml" /></Relationships>
</file>

<file path=ppt/notesSlides/_rels/notesSlide102.xml.rels><?xml version="1.0" encoding="UTF-8"?><Relationships xmlns="http://schemas.openxmlformats.org/package/2006/relationships"><Relationship Id="rId2" Type="http://schemas.openxmlformats.org/officeDocument/2006/relationships/slide" Target="../slides/slide103.xml" /><Relationship Id="rId1" Type="http://schemas.openxmlformats.org/officeDocument/2006/relationships/notesMaster" Target="../notesMasters/notesMaster1.xml" /></Relationships>
</file>

<file path=ppt/notesSlides/_rels/notesSlide103.xml.rels><?xml version="1.0" encoding="UTF-8"?><Relationships xmlns="http://schemas.openxmlformats.org/package/2006/relationships"><Relationship Id="rId2" Type="http://schemas.openxmlformats.org/officeDocument/2006/relationships/slide" Target="../slides/slide104.xml" /><Relationship Id="rId1" Type="http://schemas.openxmlformats.org/officeDocument/2006/relationships/notesMaster" Target="../notesMasters/notesMaster1.xml" /></Relationships>
</file>

<file path=ppt/notesSlides/_rels/notesSlide104.xml.rels><?xml version="1.0" encoding="UTF-8"?><Relationships xmlns="http://schemas.openxmlformats.org/package/2006/relationships"><Relationship Id="rId2" Type="http://schemas.openxmlformats.org/officeDocument/2006/relationships/slide" Target="../slides/slide105.xml" /><Relationship Id="rId1" Type="http://schemas.openxmlformats.org/officeDocument/2006/relationships/notesMaster" Target="../notesMasters/notesMaster1.xml" /></Relationships>
</file>

<file path=ppt/notesSlides/_rels/notesSlide105.xml.rels><?xml version="1.0" encoding="UTF-8"?><Relationships xmlns="http://schemas.openxmlformats.org/package/2006/relationships"><Relationship Id="rId2" Type="http://schemas.openxmlformats.org/officeDocument/2006/relationships/slide" Target="../slides/slide106.xml" /><Relationship Id="rId1" Type="http://schemas.openxmlformats.org/officeDocument/2006/relationships/notesMaster" Target="../notesMasters/notesMaster1.xml" /></Relationships>
</file>

<file path=ppt/notesSlides/_rels/notesSlide106.xml.rels><?xml version="1.0" encoding="UTF-8"?><Relationships xmlns="http://schemas.openxmlformats.org/package/2006/relationships"><Relationship Id="rId2" Type="http://schemas.openxmlformats.org/officeDocument/2006/relationships/slide" Target="../slides/slide107.xml" /><Relationship Id="rId1" Type="http://schemas.openxmlformats.org/officeDocument/2006/relationships/notesMaster" Target="../notesMasters/notesMaster1.xml" /></Relationships>
</file>

<file path=ppt/notesSlides/_rels/notesSlide107.xml.rels><?xml version="1.0" encoding="UTF-8"?><Relationships xmlns="http://schemas.openxmlformats.org/package/2006/relationships"><Relationship Id="rId2" Type="http://schemas.openxmlformats.org/officeDocument/2006/relationships/slide" Target="../slides/slide108.xml" /><Relationship Id="rId1" Type="http://schemas.openxmlformats.org/officeDocument/2006/relationships/notesMaster" Target="../notesMasters/notesMaster1.xml" /></Relationships>
</file>

<file path=ppt/notesSlides/_rels/notesSlide108.xml.rels><?xml version="1.0" encoding="UTF-8"?><Relationships xmlns="http://schemas.openxmlformats.org/package/2006/relationships"><Relationship Id="rId2" Type="http://schemas.openxmlformats.org/officeDocument/2006/relationships/slide" Target="../slides/slide109.xml" /><Relationship Id="rId1" Type="http://schemas.openxmlformats.org/officeDocument/2006/relationships/notesMaster" Target="../notesMasters/notesMaster1.xml" /></Relationships>
</file>

<file path=ppt/notesSlides/_rels/notesSlide109.xml.rels><?xml version="1.0" encoding="UTF-8"?><Relationships xmlns="http://schemas.openxmlformats.org/package/2006/relationships"><Relationship Id="rId2" Type="http://schemas.openxmlformats.org/officeDocument/2006/relationships/slide" Target="../slides/slide110.xml" /><Relationship Id="rId1" Type="http://schemas.openxmlformats.org/officeDocument/2006/relationships/notesMaster" Target="../notesMasters/notesMaster1.xml" /></Relationships>
</file>

<file path=ppt/notesSlides/_rels/notesSlide110.xml.rels><?xml version="1.0" encoding="UTF-8"?><Relationships xmlns="http://schemas.openxmlformats.org/package/2006/relationships"><Relationship Id="rId2" Type="http://schemas.openxmlformats.org/officeDocument/2006/relationships/slide" Target="../slides/slide111.xml" /><Relationship Id="rId1" Type="http://schemas.openxmlformats.org/officeDocument/2006/relationships/notesMaster" Target="../notesMasters/notesMaster1.xml" /></Relationships>
</file>

<file path=ppt/notesSlides/_rels/notesSlide111.xml.rels><?xml version="1.0" encoding="UTF-8"?><Relationships xmlns="http://schemas.openxmlformats.org/package/2006/relationships"><Relationship Id="rId2" Type="http://schemas.openxmlformats.org/officeDocument/2006/relationships/slide" Target="../slides/slide112.xml" /><Relationship Id="rId1" Type="http://schemas.openxmlformats.org/officeDocument/2006/relationships/notesMaster" Target="../notesMasters/notesMaster1.xml" /></Relationships>
</file>

<file path=ppt/notesSlides/_rels/notesSlide112.xml.rels><?xml version="1.0" encoding="UTF-8"?><Relationships xmlns="http://schemas.openxmlformats.org/package/2006/relationships"><Relationship Id="rId2" Type="http://schemas.openxmlformats.org/officeDocument/2006/relationships/slide" Target="../slides/slide113.xml" /><Relationship Id="rId1" Type="http://schemas.openxmlformats.org/officeDocument/2006/relationships/notesMaster" Target="../notesMasters/notesMaster1.xml" /></Relationships>
</file>

<file path=ppt/notesSlides/_rels/notesSlide113.xml.rels><?xml version="1.0" encoding="UTF-8"?><Relationships xmlns="http://schemas.openxmlformats.org/package/2006/relationships"><Relationship Id="rId2" Type="http://schemas.openxmlformats.org/officeDocument/2006/relationships/slide" Target="../slides/slide114.xml" /><Relationship Id="rId1" Type="http://schemas.openxmlformats.org/officeDocument/2006/relationships/notesMaster" Target="../notesMasters/notesMaster1.xml" /></Relationships>
</file>

<file path=ppt/notesSlides/_rels/notesSlide114.xml.rels><?xml version="1.0" encoding="UTF-8"?><Relationships xmlns="http://schemas.openxmlformats.org/package/2006/relationships"><Relationship Id="rId2" Type="http://schemas.openxmlformats.org/officeDocument/2006/relationships/slide" Target="../slides/slide115.xml" /><Relationship Id="rId1" Type="http://schemas.openxmlformats.org/officeDocument/2006/relationships/notesMaster" Target="../notesMasters/notesMaster1.xml" /></Relationships>
</file>

<file path=ppt/notesSlides/_rels/notesSlide115.xml.rels><?xml version="1.0" encoding="UTF-8"?><Relationships xmlns="http://schemas.openxmlformats.org/package/2006/relationships"><Relationship Id="rId2" Type="http://schemas.openxmlformats.org/officeDocument/2006/relationships/slide" Target="../slides/slide116.xml" /><Relationship Id="rId1" Type="http://schemas.openxmlformats.org/officeDocument/2006/relationships/notesMaster" Target="../notesMasters/notesMaster1.xml" /></Relationships>
</file>

<file path=ppt/notesSlides/_rels/notesSlide116.xml.rels><?xml version="1.0" encoding="UTF-8"?><Relationships xmlns="http://schemas.openxmlformats.org/package/2006/relationships"><Relationship Id="rId2" Type="http://schemas.openxmlformats.org/officeDocument/2006/relationships/slide" Target="../slides/slide117.xml" /><Relationship Id="rId1" Type="http://schemas.openxmlformats.org/officeDocument/2006/relationships/notesMaster" Target="../notesMasters/notesMaster1.xml" /></Relationships>
</file>

<file path=ppt/notesSlides/_rels/notesSlide117.xml.rels><?xml version="1.0" encoding="UTF-8"?><Relationships xmlns="http://schemas.openxmlformats.org/package/2006/relationships"><Relationship Id="rId2" Type="http://schemas.openxmlformats.org/officeDocument/2006/relationships/slide" Target="../slides/slide118.xml" /><Relationship Id="rId1" Type="http://schemas.openxmlformats.org/officeDocument/2006/relationships/notesMaster" Target="../notesMasters/notesMaster1.xml" /></Relationships>
</file>

<file path=ppt/notesSlides/_rels/notesSlide118.xml.rels><?xml version="1.0" encoding="UTF-8"?><Relationships xmlns="http://schemas.openxmlformats.org/package/2006/relationships"><Relationship Id="rId2" Type="http://schemas.openxmlformats.org/officeDocument/2006/relationships/slide" Target="../slides/slide119.xml" /><Relationship Id="rId1" Type="http://schemas.openxmlformats.org/officeDocument/2006/relationships/notesMaster" Target="../notesMasters/notesMaster1.xml" /></Relationships>
</file>

<file path=ppt/notesSlides/_rels/notesSlide119.xml.rels><?xml version="1.0" encoding="UTF-8"?><Relationships xmlns="http://schemas.openxmlformats.org/package/2006/relationships"><Relationship Id="rId2" Type="http://schemas.openxmlformats.org/officeDocument/2006/relationships/slide" Target="../slides/slide120.xml" /><Relationship Id="rId1" Type="http://schemas.openxmlformats.org/officeDocument/2006/relationships/notesMaster" Target="../notesMasters/notesMaster1.xml" /></Relationships>
</file>

<file path=ppt/notesSlides/_rels/notesSlide120.xml.rels><?xml version="1.0" encoding="UTF-8"?><Relationships xmlns="http://schemas.openxmlformats.org/package/2006/relationships"><Relationship Id="rId2" Type="http://schemas.openxmlformats.org/officeDocument/2006/relationships/slide" Target="../slides/slide121.xml" /><Relationship Id="rId1" Type="http://schemas.openxmlformats.org/officeDocument/2006/relationships/notesMaster" Target="../notesMasters/notesMaster1.xml" /></Relationships>
</file>

<file path=ppt/notesSlides/_rels/notesSlide121.xml.rels><?xml version="1.0" encoding="UTF-8"?><Relationships xmlns="http://schemas.openxmlformats.org/package/2006/relationships"><Relationship Id="rId2" Type="http://schemas.openxmlformats.org/officeDocument/2006/relationships/slide" Target="../slides/slide122.xml" /><Relationship Id="rId1" Type="http://schemas.openxmlformats.org/officeDocument/2006/relationships/notesMaster" Target="../notesMasters/notesMaster1.xml" /></Relationships>
</file>

<file path=ppt/notesSlides/_rels/notesSlide122.xml.rels><?xml version="1.0" encoding="UTF-8"?><Relationships xmlns="http://schemas.openxmlformats.org/package/2006/relationships"><Relationship Id="rId2" Type="http://schemas.openxmlformats.org/officeDocument/2006/relationships/slide" Target="../slides/slide123.xml" /><Relationship Id="rId1" Type="http://schemas.openxmlformats.org/officeDocument/2006/relationships/notesMaster" Target="../notesMasters/notesMaster1.xml" /></Relationships>
</file>

<file path=ppt/notesSlides/_rels/notesSlide123.xml.rels><?xml version="1.0" encoding="UTF-8"?><Relationships xmlns="http://schemas.openxmlformats.org/package/2006/relationships"><Relationship Id="rId2" Type="http://schemas.openxmlformats.org/officeDocument/2006/relationships/slide" Target="../slides/slide124.xml" /><Relationship Id="rId1" Type="http://schemas.openxmlformats.org/officeDocument/2006/relationships/notesMaster" Target="../notesMasters/notesMaster1.xml" /></Relationships>
</file>

<file path=ppt/notesSlides/_rels/notesSlide124.xml.rels><?xml version="1.0" encoding="UTF-8"?><Relationships xmlns="http://schemas.openxmlformats.org/package/2006/relationships"><Relationship Id="rId2" Type="http://schemas.openxmlformats.org/officeDocument/2006/relationships/slide" Target="../slides/slide125.xml" /><Relationship Id="rId1" Type="http://schemas.openxmlformats.org/officeDocument/2006/relationships/notesMaster" Target="../notesMasters/notesMaster1.xml" /></Relationships>
</file>

<file path=ppt/notesSlides/_rels/notesSlide125.xml.rels><?xml version="1.0" encoding="UTF-8"?><Relationships xmlns="http://schemas.openxmlformats.org/package/2006/relationships"><Relationship Id="rId2" Type="http://schemas.openxmlformats.org/officeDocument/2006/relationships/slide" Target="../slides/slide126.xml" /><Relationship Id="rId1" Type="http://schemas.openxmlformats.org/officeDocument/2006/relationships/notesMaster" Target="../notesMasters/notesMaster1.xml" /></Relationships>
</file>

<file path=ppt/notesSlides/_rels/notesSlide126.xml.rels><?xml version="1.0" encoding="UTF-8"?><Relationships xmlns="http://schemas.openxmlformats.org/package/2006/relationships"><Relationship Id="rId2" Type="http://schemas.openxmlformats.org/officeDocument/2006/relationships/slide" Target="../slides/slide127.xml" /><Relationship Id="rId1" Type="http://schemas.openxmlformats.org/officeDocument/2006/relationships/notesMaster" Target="../notesMasters/notesMaster1.xml" /></Relationships>
</file>

<file path=ppt/notesSlides/_rels/notesSlide127.xml.rels><?xml version="1.0" encoding="UTF-8"?><Relationships xmlns="http://schemas.openxmlformats.org/package/2006/relationships"><Relationship Id="rId2" Type="http://schemas.openxmlformats.org/officeDocument/2006/relationships/slide" Target="../slides/slide128.xml" /><Relationship Id="rId1" Type="http://schemas.openxmlformats.org/officeDocument/2006/relationships/notesMaster" Target="../notesMasters/notesMaster1.xml" /></Relationships>
</file>

<file path=ppt/notesSlides/_rels/notesSlide128.xml.rels><?xml version="1.0" encoding="UTF-8"?><Relationships xmlns="http://schemas.openxmlformats.org/package/2006/relationships"><Relationship Id="rId2" Type="http://schemas.openxmlformats.org/officeDocument/2006/relationships/slide" Target="../slides/slide129.xml" /><Relationship Id="rId1" Type="http://schemas.openxmlformats.org/officeDocument/2006/relationships/notesMaster" Target="../notesMasters/notesMaster1.xml" /></Relationships>
</file>

<file path=ppt/notesSlides/_rels/notesSlide129.xml.rels><?xml version="1.0" encoding="UTF-8"?><Relationships xmlns="http://schemas.openxmlformats.org/package/2006/relationships"><Relationship Id="rId2" Type="http://schemas.openxmlformats.org/officeDocument/2006/relationships/slide" Target="../slides/slide130.xml" /><Relationship Id="rId1" Type="http://schemas.openxmlformats.org/officeDocument/2006/relationships/notesMaster" Target="../notesMasters/notesMaster1.xml" /></Relationships>
</file>

<file path=ppt/notesSlides/_rels/notesSlide130.xml.rels><?xml version="1.0" encoding="UTF-8"?><Relationships xmlns="http://schemas.openxmlformats.org/package/2006/relationships"><Relationship Id="rId2" Type="http://schemas.openxmlformats.org/officeDocument/2006/relationships/slide" Target="../slides/slide131.xml" /><Relationship Id="rId1" Type="http://schemas.openxmlformats.org/officeDocument/2006/relationships/notesMaster" Target="../notesMasters/notesMaster1.xml" /></Relationships>
</file>

<file path=ppt/notesSlides/_rels/notesSlide131.xml.rels><?xml version="1.0" encoding="UTF-8"?><Relationships xmlns="http://schemas.openxmlformats.org/package/2006/relationships"><Relationship Id="rId2" Type="http://schemas.openxmlformats.org/officeDocument/2006/relationships/slide" Target="../slides/slide132.xml" /><Relationship Id="rId1" Type="http://schemas.openxmlformats.org/officeDocument/2006/relationships/notesMaster" Target="../notesMasters/notesMaster1.xml" /></Relationships>
</file>

<file path=ppt/notesSlides/_rels/notesSlide132.xml.rels><?xml version="1.0" encoding="UTF-8"?><Relationships xmlns="http://schemas.openxmlformats.org/package/2006/relationships"><Relationship Id="rId2" Type="http://schemas.openxmlformats.org/officeDocument/2006/relationships/slide" Target="../slides/slide133.xml" /><Relationship Id="rId1" Type="http://schemas.openxmlformats.org/officeDocument/2006/relationships/notesMaster" Target="../notesMasters/notesMaster1.xml" /></Relationships>
</file>

<file path=ppt/notesSlides/_rels/notesSlide133.xml.rels><?xml version="1.0" encoding="UTF-8"?><Relationships xmlns="http://schemas.openxmlformats.org/package/2006/relationships"><Relationship Id="rId2" Type="http://schemas.openxmlformats.org/officeDocument/2006/relationships/slide" Target="../slides/slide134.xml" /><Relationship Id="rId1" Type="http://schemas.openxmlformats.org/officeDocument/2006/relationships/notesMaster" Target="../notesMasters/notesMaster1.xml" /></Relationships>
</file>

<file path=ppt/notesSlides/_rels/notesSlide134.xml.rels><?xml version="1.0" encoding="UTF-8"?><Relationships xmlns="http://schemas.openxmlformats.org/package/2006/relationships"><Relationship Id="rId2" Type="http://schemas.openxmlformats.org/officeDocument/2006/relationships/slide" Target="../slides/slide135.xml" /><Relationship Id="rId1" Type="http://schemas.openxmlformats.org/officeDocument/2006/relationships/notesMaster" Target="../notesMasters/notesMaster1.xml" /></Relationships>
</file>

<file path=ppt/notesSlides/_rels/notesSlide135.xml.rels><?xml version="1.0" encoding="UTF-8"?><Relationships xmlns="http://schemas.openxmlformats.org/package/2006/relationships"><Relationship Id="rId2" Type="http://schemas.openxmlformats.org/officeDocument/2006/relationships/slide" Target="../slides/slide136.xml" /><Relationship Id="rId1" Type="http://schemas.openxmlformats.org/officeDocument/2006/relationships/notesMaster" Target="../notesMasters/notesMaster1.xml" /></Relationships>
</file>

<file path=ppt/notesSlides/_rels/notesSlide136.xml.rels><?xml version="1.0" encoding="UTF-8"?><Relationships xmlns="http://schemas.openxmlformats.org/package/2006/relationships"><Relationship Id="rId2" Type="http://schemas.openxmlformats.org/officeDocument/2006/relationships/slide" Target="../slides/slide137.xml" /><Relationship Id="rId1" Type="http://schemas.openxmlformats.org/officeDocument/2006/relationships/notesMaster" Target="../notesMasters/notesMaster1.xml" /></Relationships>
</file>

<file path=ppt/notesSlides/_rels/notesSlide137.xml.rels><?xml version="1.0" encoding="UTF-8"?><Relationships xmlns="http://schemas.openxmlformats.org/package/2006/relationships"><Relationship Id="rId2" Type="http://schemas.openxmlformats.org/officeDocument/2006/relationships/slide" Target="../slides/slide138.xml" /><Relationship Id="rId1" Type="http://schemas.openxmlformats.org/officeDocument/2006/relationships/notesMaster" Target="../notesMasters/notesMaster1.xml" /></Relationships>
</file>

<file path=ppt/notesSlides/_rels/notesSlide138.xml.rels><?xml version="1.0" encoding="UTF-8"?><Relationships xmlns="http://schemas.openxmlformats.org/package/2006/relationships"><Relationship Id="rId2" Type="http://schemas.openxmlformats.org/officeDocument/2006/relationships/slide" Target="../slides/slide139.xml" /><Relationship Id="rId1" Type="http://schemas.openxmlformats.org/officeDocument/2006/relationships/notesMaster" Target="../notesMasters/notesMaster1.xml" /></Relationships>
</file>

<file path=ppt/notesSlides/_rels/notesSlide139.xml.rels><?xml version="1.0" encoding="UTF-8"?><Relationships xmlns="http://schemas.openxmlformats.org/package/2006/relationships"><Relationship Id="rId2" Type="http://schemas.openxmlformats.org/officeDocument/2006/relationships/slide" Target="../slides/slide140.xml" /><Relationship Id="rId1" Type="http://schemas.openxmlformats.org/officeDocument/2006/relationships/notesMaster" Target="../notesMasters/notesMaster1.xml" /></Relationships>
</file>

<file path=ppt/notesSlides/_rels/notesSlide140.xml.rels><?xml version="1.0" encoding="UTF-8"?><Relationships xmlns="http://schemas.openxmlformats.org/package/2006/relationships"><Relationship Id="rId2" Type="http://schemas.openxmlformats.org/officeDocument/2006/relationships/slide" Target="../slides/slide141.xml" /><Relationship Id="rId1" Type="http://schemas.openxmlformats.org/officeDocument/2006/relationships/notesMaster" Target="../notesMasters/notesMaster1.xml" /></Relationships>
</file>

<file path=ppt/notesSlides/_rels/notesSlide141.xml.rels><?xml version="1.0" encoding="UTF-8"?><Relationships xmlns="http://schemas.openxmlformats.org/package/2006/relationships"><Relationship Id="rId2" Type="http://schemas.openxmlformats.org/officeDocument/2006/relationships/slide" Target="../slides/slide142.xml" /><Relationship Id="rId1" Type="http://schemas.openxmlformats.org/officeDocument/2006/relationships/notesMaster" Target="../notesMasters/notesMaster1.xml" /></Relationships>
</file>

<file path=ppt/notesSlides/_rels/notesSlide142.xml.rels><?xml version="1.0" encoding="UTF-8"?><Relationships xmlns="http://schemas.openxmlformats.org/package/2006/relationships"><Relationship Id="rId2" Type="http://schemas.openxmlformats.org/officeDocument/2006/relationships/slide" Target="../slides/slide143.xml" /><Relationship Id="rId1" Type="http://schemas.openxmlformats.org/officeDocument/2006/relationships/notesMaster" Target="../notesMasters/notesMaster1.xml" /></Relationships>
</file>

<file path=ppt/notesSlides/_rels/notesSlide143.xml.rels><?xml version="1.0" encoding="UTF-8"?><Relationships xmlns="http://schemas.openxmlformats.org/package/2006/relationships"><Relationship Id="rId2" Type="http://schemas.openxmlformats.org/officeDocument/2006/relationships/slide" Target="../slides/slide144.xml" /><Relationship Id="rId1" Type="http://schemas.openxmlformats.org/officeDocument/2006/relationships/notesMaster" Target="../notesMasters/notesMaster1.xml" /></Relationships>
</file>

<file path=ppt/notesSlides/_rels/notesSlide144.xml.rels><?xml version="1.0" encoding="UTF-8"?><Relationships xmlns="http://schemas.openxmlformats.org/package/2006/relationships"><Relationship Id="rId2" Type="http://schemas.openxmlformats.org/officeDocument/2006/relationships/slide" Target="../slides/slide145.xml" /><Relationship Id="rId1" Type="http://schemas.openxmlformats.org/officeDocument/2006/relationships/notesMaster" Target="../notesMasters/notesMaster1.xml" /></Relationships>
</file>

<file path=ppt/notesSlides/_rels/notesSlide145.xml.rels><?xml version="1.0" encoding="UTF-8"?><Relationships xmlns="http://schemas.openxmlformats.org/package/2006/relationships"><Relationship Id="rId2" Type="http://schemas.openxmlformats.org/officeDocument/2006/relationships/slide" Target="../slides/slide146.xml" /><Relationship Id="rId1" Type="http://schemas.openxmlformats.org/officeDocument/2006/relationships/notesMaster" Target="../notesMasters/notesMaster1.xml" /></Relationships>
</file>

<file path=ppt/notesSlides/_rels/notesSlide146.xml.rels><?xml version="1.0" encoding="UTF-8"?><Relationships xmlns="http://schemas.openxmlformats.org/package/2006/relationships"><Relationship Id="rId2" Type="http://schemas.openxmlformats.org/officeDocument/2006/relationships/slide" Target="../slides/slide147.xml" /><Relationship Id="rId1" Type="http://schemas.openxmlformats.org/officeDocument/2006/relationships/notesMaster" Target="../notesMasters/notesMaster1.xml" /></Relationships>
</file>

<file path=ppt/notesSlides/_rels/notesSlide147.xml.rels><?xml version="1.0" encoding="UTF-8"?><Relationships xmlns="http://schemas.openxmlformats.org/package/2006/relationships"><Relationship Id="rId2" Type="http://schemas.openxmlformats.org/officeDocument/2006/relationships/slide" Target="../slides/slide148.xml" /><Relationship Id="rId1" Type="http://schemas.openxmlformats.org/officeDocument/2006/relationships/notesMaster" Target="../notesMasters/notesMaster1.xml" /></Relationships>
</file>

<file path=ppt/notesSlides/_rels/notesSlide148.xml.rels><?xml version="1.0" encoding="UTF-8"?><Relationships xmlns="http://schemas.openxmlformats.org/package/2006/relationships"><Relationship Id="rId2" Type="http://schemas.openxmlformats.org/officeDocument/2006/relationships/slide" Target="../slides/slide149.xml" /><Relationship Id="rId1" Type="http://schemas.openxmlformats.org/officeDocument/2006/relationships/notesMaster" Target="../notesMasters/notesMaster1.xml" /></Relationships>
</file>

<file path=ppt/notesSlides/_rels/notesSlide149.xml.rels><?xml version="1.0" encoding="UTF-8"?><Relationships xmlns="http://schemas.openxmlformats.org/package/2006/relationships"><Relationship Id="rId2" Type="http://schemas.openxmlformats.org/officeDocument/2006/relationships/slide" Target="../slides/slide150.xml" /><Relationship Id="rId1" Type="http://schemas.openxmlformats.org/officeDocument/2006/relationships/notesMaster" Target="../notesMasters/notesMaster1.xml" /></Relationships>
</file>

<file path=ppt/notesSlides/_rels/notesSlide150.xml.rels><?xml version="1.0" encoding="UTF-8"?><Relationships xmlns="http://schemas.openxmlformats.org/package/2006/relationships"><Relationship Id="rId2" Type="http://schemas.openxmlformats.org/officeDocument/2006/relationships/slide" Target="../slides/slide151.xml" /><Relationship Id="rId1" Type="http://schemas.openxmlformats.org/officeDocument/2006/relationships/notesMaster" Target="../notesMasters/notesMaster1.xml" /></Relationships>
</file>

<file path=ppt/notesSlides/_rels/notesSlide151.xml.rels><?xml version="1.0" encoding="UTF-8"?><Relationships xmlns="http://schemas.openxmlformats.org/package/2006/relationships"><Relationship Id="rId2" Type="http://schemas.openxmlformats.org/officeDocument/2006/relationships/slide" Target="../slides/slide152.xml" /><Relationship Id="rId1" Type="http://schemas.openxmlformats.org/officeDocument/2006/relationships/notesMaster" Target="../notesMasters/notesMaster1.xml" /></Relationships>
</file>

<file path=ppt/notesSlides/_rels/notesSlide152.xml.rels><?xml version="1.0" encoding="UTF-8"?><Relationships xmlns="http://schemas.openxmlformats.org/package/2006/relationships"><Relationship Id="rId2" Type="http://schemas.openxmlformats.org/officeDocument/2006/relationships/slide" Target="../slides/slide153.xml" /><Relationship Id="rId1" Type="http://schemas.openxmlformats.org/officeDocument/2006/relationships/notesMaster" Target="../notesMasters/notesMaster1.xml" /></Relationships>
</file>

<file path=ppt/notesSlides/_rels/notesSlide153.xml.rels><?xml version="1.0" encoding="UTF-8"?><Relationships xmlns="http://schemas.openxmlformats.org/package/2006/relationships"><Relationship Id="rId2" Type="http://schemas.openxmlformats.org/officeDocument/2006/relationships/slide" Target="../slides/slide154.xml" /><Relationship Id="rId1" Type="http://schemas.openxmlformats.org/officeDocument/2006/relationships/notesMaster" Target="../notesMasters/notesMaster1.xml" /></Relationships>
</file>

<file path=ppt/notesSlides/_rels/notesSlide154.xml.rels><?xml version="1.0" encoding="UTF-8"?><Relationships xmlns="http://schemas.openxmlformats.org/package/2006/relationships"><Relationship Id="rId2" Type="http://schemas.openxmlformats.org/officeDocument/2006/relationships/slide" Target="../slides/slide155.xml" /><Relationship Id="rId1" Type="http://schemas.openxmlformats.org/officeDocument/2006/relationships/notesMaster" Target="../notesMasters/notesMaster1.xml" /></Relationships>
</file>

<file path=ppt/notesSlides/_rels/notesSlide155.xml.rels><?xml version="1.0" encoding="UTF-8"?><Relationships xmlns="http://schemas.openxmlformats.org/package/2006/relationships"><Relationship Id="rId2" Type="http://schemas.openxmlformats.org/officeDocument/2006/relationships/slide" Target="../slides/slide156.xml" /><Relationship Id="rId1" Type="http://schemas.openxmlformats.org/officeDocument/2006/relationships/notesMaster" Target="../notesMasters/notesMaster1.xml" /></Relationships>
</file>

<file path=ppt/notesSlides/_rels/notesSlide156.xml.rels><?xml version="1.0" encoding="UTF-8"?><Relationships xmlns="http://schemas.openxmlformats.org/package/2006/relationships"><Relationship Id="rId2" Type="http://schemas.openxmlformats.org/officeDocument/2006/relationships/slide" Target="../slides/slide157.xml" /><Relationship Id="rId1" Type="http://schemas.openxmlformats.org/officeDocument/2006/relationships/notesMaster" Target="../notesMasters/notesMaster1.xml" /></Relationships>
</file>

<file path=ppt/notesSlides/_rels/notesSlide157.xml.rels><?xml version="1.0" encoding="UTF-8"?><Relationships xmlns="http://schemas.openxmlformats.org/package/2006/relationships"><Relationship Id="rId2" Type="http://schemas.openxmlformats.org/officeDocument/2006/relationships/slide" Target="../slides/slide158.xml" /><Relationship Id="rId1" Type="http://schemas.openxmlformats.org/officeDocument/2006/relationships/notesMaster" Target="../notesMasters/notesMaster1.xml" /></Relationships>
</file>

<file path=ppt/notesSlides/_rels/notesSlide158.xml.rels><?xml version="1.0" encoding="UTF-8"?><Relationships xmlns="http://schemas.openxmlformats.org/package/2006/relationships"><Relationship Id="rId2" Type="http://schemas.openxmlformats.org/officeDocument/2006/relationships/slide" Target="../slides/slide159.xml" /><Relationship Id="rId1" Type="http://schemas.openxmlformats.org/officeDocument/2006/relationships/notesMaster" Target="../notesMasters/notesMaster1.xml" /></Relationships>
</file>

<file path=ppt/notesSlides/_rels/notesSlide159.xml.rels><?xml version="1.0" encoding="UTF-8"?><Relationships xmlns="http://schemas.openxmlformats.org/package/2006/relationships"><Relationship Id="rId2" Type="http://schemas.openxmlformats.org/officeDocument/2006/relationships/slide" Target="../slides/slide160.xml" /><Relationship Id="rId1" Type="http://schemas.openxmlformats.org/officeDocument/2006/relationships/notesMaster" Target="../notesMasters/notesMaster1.xml" /></Relationships>
</file>

<file path=ppt/notesSlides/_rels/notesSlide160.xml.rels><?xml version="1.0" encoding="UTF-8"?><Relationships xmlns="http://schemas.openxmlformats.org/package/2006/relationships"><Relationship Id="rId2" Type="http://schemas.openxmlformats.org/officeDocument/2006/relationships/slide" Target="../slides/slide161.xml" /><Relationship Id="rId1" Type="http://schemas.openxmlformats.org/officeDocument/2006/relationships/notesMaster" Target="../notesMasters/notesMaster1.xml" /></Relationships>
</file>

<file path=ppt/notesSlides/_rels/notesSlide161.xml.rels><?xml version="1.0" encoding="UTF-8"?><Relationships xmlns="http://schemas.openxmlformats.org/package/2006/relationships"><Relationship Id="rId2" Type="http://schemas.openxmlformats.org/officeDocument/2006/relationships/slide" Target="../slides/slide162.xml" /><Relationship Id="rId1" Type="http://schemas.openxmlformats.org/officeDocument/2006/relationships/notesMaster" Target="../notesMasters/notesMaster1.xml" /></Relationships>
</file>

<file path=ppt/notesSlides/_rels/notesSlide162.xml.rels><?xml version="1.0" encoding="UTF-8"?><Relationships xmlns="http://schemas.openxmlformats.org/package/2006/relationships"><Relationship Id="rId2" Type="http://schemas.openxmlformats.org/officeDocument/2006/relationships/slide" Target="../slides/slide163.xml" /><Relationship Id="rId1" Type="http://schemas.openxmlformats.org/officeDocument/2006/relationships/notesMaster" Target="../notesMasters/notesMaster1.xml" /></Relationships>
</file>

<file path=ppt/notesSlides/_rels/notesSlide163.xml.rels><?xml version="1.0" encoding="UTF-8"?><Relationships xmlns="http://schemas.openxmlformats.org/package/2006/relationships"><Relationship Id="rId2" Type="http://schemas.openxmlformats.org/officeDocument/2006/relationships/slide" Target="../slides/slide164.xml" /><Relationship Id="rId1" Type="http://schemas.openxmlformats.org/officeDocument/2006/relationships/notesMaster" Target="../notesMasters/notesMaster1.xml" /></Relationships>
</file>

<file path=ppt/notesSlides/_rels/notesSlide164.xml.rels><?xml version="1.0" encoding="UTF-8"?><Relationships xmlns="http://schemas.openxmlformats.org/package/2006/relationships"><Relationship Id="rId2" Type="http://schemas.openxmlformats.org/officeDocument/2006/relationships/slide" Target="../slides/slide165.xml" /><Relationship Id="rId1" Type="http://schemas.openxmlformats.org/officeDocument/2006/relationships/notesMaster" Target="../notesMasters/notesMaster1.xml" /></Relationships>
</file>

<file path=ppt/notesSlides/_rels/notesSlide165.xml.rels><?xml version="1.0" encoding="UTF-8"?><Relationships xmlns="http://schemas.openxmlformats.org/package/2006/relationships"><Relationship Id="rId2" Type="http://schemas.openxmlformats.org/officeDocument/2006/relationships/slide" Target="../slides/slide166.xml" /><Relationship Id="rId1" Type="http://schemas.openxmlformats.org/officeDocument/2006/relationships/notesMaster" Target="../notesMasters/notesMaster1.xml" /></Relationships>
</file>

<file path=ppt/notesSlides/_rels/notesSlide166.xml.rels><?xml version="1.0" encoding="UTF-8"?><Relationships xmlns="http://schemas.openxmlformats.org/package/2006/relationships"><Relationship Id="rId2" Type="http://schemas.openxmlformats.org/officeDocument/2006/relationships/slide" Target="../slides/slide167.xml" /><Relationship Id="rId1" Type="http://schemas.openxmlformats.org/officeDocument/2006/relationships/notesMaster" Target="../notesMasters/notesMaster1.xml" /></Relationships>
</file>

<file path=ppt/notesSlides/_rels/notesSlide167.xml.rels><?xml version="1.0" encoding="UTF-8"?><Relationships xmlns="http://schemas.openxmlformats.org/package/2006/relationships"><Relationship Id="rId2" Type="http://schemas.openxmlformats.org/officeDocument/2006/relationships/slide" Target="../slides/slide168.xml" /><Relationship Id="rId1" Type="http://schemas.openxmlformats.org/officeDocument/2006/relationships/notesMaster" Target="../notesMasters/notesMaster1.xml" /></Relationships>
</file>

<file path=ppt/notesSlides/_rels/notesSlide168.xml.rels><?xml version="1.0" encoding="UTF-8"?><Relationships xmlns="http://schemas.openxmlformats.org/package/2006/relationships"><Relationship Id="rId2" Type="http://schemas.openxmlformats.org/officeDocument/2006/relationships/slide" Target="../slides/slide169.xml" /><Relationship Id="rId1" Type="http://schemas.openxmlformats.org/officeDocument/2006/relationships/notesMaster" Target="../notesMasters/notesMaster1.xml" /></Relationships>
</file>

<file path=ppt/notesSlides/_rels/notesSlide169.xml.rels><?xml version="1.0" encoding="UTF-8"?><Relationships xmlns="http://schemas.openxmlformats.org/package/2006/relationships"><Relationship Id="rId2" Type="http://schemas.openxmlformats.org/officeDocument/2006/relationships/slide" Target="../slides/slide170.xml" /><Relationship Id="rId1" Type="http://schemas.openxmlformats.org/officeDocument/2006/relationships/notesMaster" Target="../notesMasters/notesMaster1.xml" /></Relationships>
</file>

<file path=ppt/notesSlides/_rels/notesSlide170.xml.rels><?xml version="1.0" encoding="UTF-8"?><Relationships xmlns="http://schemas.openxmlformats.org/package/2006/relationships"><Relationship Id="rId2" Type="http://schemas.openxmlformats.org/officeDocument/2006/relationships/slide" Target="../slides/slide171.xml" /><Relationship Id="rId1" Type="http://schemas.openxmlformats.org/officeDocument/2006/relationships/notesMaster" Target="../notesMasters/notesMaster1.xml" /></Relationships>
</file>

<file path=ppt/notesSlides/_rels/notesSlide171.xml.rels><?xml version="1.0" encoding="UTF-8"?><Relationships xmlns="http://schemas.openxmlformats.org/package/2006/relationships"><Relationship Id="rId2" Type="http://schemas.openxmlformats.org/officeDocument/2006/relationships/slide" Target="../slides/slide172.xml" /><Relationship Id="rId1" Type="http://schemas.openxmlformats.org/officeDocument/2006/relationships/notesMaster" Target="../notesMasters/notesMaster1.xml" /></Relationships>
</file>

<file path=ppt/notesSlides/_rels/notesSlide172.xml.rels><?xml version="1.0" encoding="UTF-8"?><Relationships xmlns="http://schemas.openxmlformats.org/package/2006/relationships"><Relationship Id="rId2" Type="http://schemas.openxmlformats.org/officeDocument/2006/relationships/slide" Target="../slides/slide173.xml" /><Relationship Id="rId1" Type="http://schemas.openxmlformats.org/officeDocument/2006/relationships/notesMaster" Target="../notesMasters/notesMaster1.xml" /></Relationships>
</file>

<file path=ppt/notesSlides/_rels/notesSlide173.xml.rels><?xml version="1.0" encoding="UTF-8"?><Relationships xmlns="http://schemas.openxmlformats.org/package/2006/relationships"><Relationship Id="rId2" Type="http://schemas.openxmlformats.org/officeDocument/2006/relationships/slide" Target="../slides/slide174.xml" /><Relationship Id="rId1" Type="http://schemas.openxmlformats.org/officeDocument/2006/relationships/notesMaster" Target="../notesMasters/notesMaster1.xml" /></Relationships>
</file>

<file path=ppt/notesSlides/_rels/notesSlide174.xml.rels><?xml version="1.0" encoding="UTF-8"?><Relationships xmlns="http://schemas.openxmlformats.org/package/2006/relationships"><Relationship Id="rId2" Type="http://schemas.openxmlformats.org/officeDocument/2006/relationships/slide" Target="../slides/slide175.xml" /><Relationship Id="rId1" Type="http://schemas.openxmlformats.org/officeDocument/2006/relationships/notesMaster" Target="../notesMasters/notesMaster1.xml" /></Relationships>
</file>

<file path=ppt/notesSlides/_rels/notesSlide175.xml.rels><?xml version="1.0" encoding="UTF-8"?><Relationships xmlns="http://schemas.openxmlformats.org/package/2006/relationships"><Relationship Id="rId2" Type="http://schemas.openxmlformats.org/officeDocument/2006/relationships/slide" Target="../slides/slide176.xml" /><Relationship Id="rId1" Type="http://schemas.openxmlformats.org/officeDocument/2006/relationships/notesMaster" Target="../notesMasters/notesMaster1.xml" /></Relationships>
</file>

<file path=ppt/notesSlides/_rels/notesSlide176.xml.rels><?xml version="1.0" encoding="UTF-8"?><Relationships xmlns="http://schemas.openxmlformats.org/package/2006/relationships"><Relationship Id="rId2" Type="http://schemas.openxmlformats.org/officeDocument/2006/relationships/slide" Target="../slides/slide177.xml" /><Relationship Id="rId1" Type="http://schemas.openxmlformats.org/officeDocument/2006/relationships/notesMaster" Target="../notesMasters/notesMaster1.xml" /></Relationships>
</file>

<file path=ppt/notesSlides/_rels/notesSlide177.xml.rels><?xml version="1.0" encoding="UTF-8"?><Relationships xmlns="http://schemas.openxmlformats.org/package/2006/relationships"><Relationship Id="rId2" Type="http://schemas.openxmlformats.org/officeDocument/2006/relationships/slide" Target="../slides/slide178.xml" /><Relationship Id="rId1" Type="http://schemas.openxmlformats.org/officeDocument/2006/relationships/notesMaster" Target="../notesMasters/notesMaster1.xml" /></Relationships>
</file>

<file path=ppt/notesSlides/_rels/notesSlide178.xml.rels><?xml version="1.0" encoding="UTF-8"?><Relationships xmlns="http://schemas.openxmlformats.org/package/2006/relationships"><Relationship Id="rId2" Type="http://schemas.openxmlformats.org/officeDocument/2006/relationships/slide" Target="../slides/slide179.xml" /><Relationship Id="rId1" Type="http://schemas.openxmlformats.org/officeDocument/2006/relationships/notesMaster" Target="../notesMasters/notesMaster1.xml" /></Relationships>
</file>

<file path=ppt/notesSlides/_rels/notesSlide179.xml.rels><?xml version="1.0" encoding="UTF-8"?><Relationships xmlns="http://schemas.openxmlformats.org/package/2006/relationships"><Relationship Id="rId2" Type="http://schemas.openxmlformats.org/officeDocument/2006/relationships/slide" Target="../slides/slide180.xml" /><Relationship Id="rId1" Type="http://schemas.openxmlformats.org/officeDocument/2006/relationships/notesMaster" Target="../notesMasters/notesMaster1.xml" /></Relationships>
</file>

<file path=ppt/notesSlides/_rels/notesSlide180.xml.rels><?xml version="1.0" encoding="UTF-8"?><Relationships xmlns="http://schemas.openxmlformats.org/package/2006/relationships"><Relationship Id="rId2" Type="http://schemas.openxmlformats.org/officeDocument/2006/relationships/slide" Target="../slides/slide181.xml" /><Relationship Id="rId1" Type="http://schemas.openxmlformats.org/officeDocument/2006/relationships/notesMaster" Target="../notesMasters/notesMaster1.xml" /></Relationships>
</file>

<file path=ppt/notesSlides/_rels/notesSlide181.xml.rels><?xml version="1.0" encoding="UTF-8"?><Relationships xmlns="http://schemas.openxmlformats.org/package/2006/relationships"><Relationship Id="rId2" Type="http://schemas.openxmlformats.org/officeDocument/2006/relationships/slide" Target="../slides/slide182.xml" /><Relationship Id="rId1" Type="http://schemas.openxmlformats.org/officeDocument/2006/relationships/notesMaster" Target="../notesMasters/notesMaster1.xml" /></Relationships>
</file>

<file path=ppt/notesSlides/_rels/notesSlide182.xml.rels><?xml version="1.0" encoding="UTF-8"?><Relationships xmlns="http://schemas.openxmlformats.org/package/2006/relationships"><Relationship Id="rId2" Type="http://schemas.openxmlformats.org/officeDocument/2006/relationships/slide" Target="../slides/slide183.xml" /><Relationship Id="rId1" Type="http://schemas.openxmlformats.org/officeDocument/2006/relationships/notesMaster" Target="../notesMasters/notesMaster1.xml" /></Relationships>
</file>

<file path=ppt/notesSlides/_rels/notesSlide183.xml.rels><?xml version="1.0" encoding="UTF-8"?><Relationships xmlns="http://schemas.openxmlformats.org/package/2006/relationships"><Relationship Id="rId2" Type="http://schemas.openxmlformats.org/officeDocument/2006/relationships/slide" Target="../slides/slide184.xml" /><Relationship Id="rId1" Type="http://schemas.openxmlformats.org/officeDocument/2006/relationships/notesMaster" Target="../notesMasters/notesMaster1.xml" /></Relationships>
</file>

<file path=ppt/notesSlides/_rels/notesSlide184.xml.rels><?xml version="1.0" encoding="UTF-8"?><Relationships xmlns="http://schemas.openxmlformats.org/package/2006/relationships"><Relationship Id="rId2" Type="http://schemas.openxmlformats.org/officeDocument/2006/relationships/slide" Target="../slides/slide185.xml" /><Relationship Id="rId1" Type="http://schemas.openxmlformats.org/officeDocument/2006/relationships/notesMaster" Target="../notesMasters/notesMaster1.xml" /></Relationships>
</file>

<file path=ppt/notesSlides/_rels/notesSlide185.xml.rels><?xml version="1.0" encoding="UTF-8"?><Relationships xmlns="http://schemas.openxmlformats.org/package/2006/relationships"><Relationship Id="rId2" Type="http://schemas.openxmlformats.org/officeDocument/2006/relationships/slide" Target="../slides/slide186.xml" /><Relationship Id="rId1" Type="http://schemas.openxmlformats.org/officeDocument/2006/relationships/notesMaster" Target="../notesMasters/notesMaster1.xml" /></Relationships>
</file>

<file path=ppt/notesSlides/_rels/notesSlide186.xml.rels><?xml version="1.0" encoding="UTF-8"?><Relationships xmlns="http://schemas.openxmlformats.org/package/2006/relationships"><Relationship Id="rId2" Type="http://schemas.openxmlformats.org/officeDocument/2006/relationships/slide" Target="../slides/slide187.xml" /><Relationship Id="rId1" Type="http://schemas.openxmlformats.org/officeDocument/2006/relationships/notesMaster" Target="../notesMasters/notesMaster1.xml" /></Relationships>
</file>

<file path=ppt/notesSlides/_rels/notesSlide187.xml.rels><?xml version="1.0" encoding="UTF-8"?><Relationships xmlns="http://schemas.openxmlformats.org/package/2006/relationships"><Relationship Id="rId2" Type="http://schemas.openxmlformats.org/officeDocument/2006/relationships/slide" Target="../slides/slide188.xml" /><Relationship Id="rId1" Type="http://schemas.openxmlformats.org/officeDocument/2006/relationships/notesMaster" Target="../notesMasters/notesMaster1.xml" /></Relationships>
</file>

<file path=ppt/notesSlides/_rels/notesSlide188.xml.rels><?xml version="1.0" encoding="UTF-8"?><Relationships xmlns="http://schemas.openxmlformats.org/package/2006/relationships"><Relationship Id="rId2" Type="http://schemas.openxmlformats.org/officeDocument/2006/relationships/slide" Target="../slides/slide189.xml" /><Relationship Id="rId1" Type="http://schemas.openxmlformats.org/officeDocument/2006/relationships/notesMaster" Target="../notesMasters/notesMaster1.xml" /></Relationships>
</file>

<file path=ppt/notesSlides/_rels/notesSlide189.xml.rels><?xml version="1.0" encoding="UTF-8"?><Relationships xmlns="http://schemas.openxmlformats.org/package/2006/relationships"><Relationship Id="rId2" Type="http://schemas.openxmlformats.org/officeDocument/2006/relationships/slide" Target="../slides/slide190.xml" /><Relationship Id="rId1" Type="http://schemas.openxmlformats.org/officeDocument/2006/relationships/notesMaster" Target="../notesMasters/notesMaster1.xml" /></Relationships>
</file>

<file path=ppt/notesSlides/_rels/notesSlide190.xml.rels><?xml version="1.0" encoding="UTF-8"?><Relationships xmlns="http://schemas.openxmlformats.org/package/2006/relationships"><Relationship Id="rId2" Type="http://schemas.openxmlformats.org/officeDocument/2006/relationships/slide" Target="../slides/slide191.xml" /><Relationship Id="rId1" Type="http://schemas.openxmlformats.org/officeDocument/2006/relationships/notesMaster" Target="../notesMasters/notesMaster1.xml" /></Relationships>
</file>

<file path=ppt/notesSlides/_rels/notesSlide191.xml.rels><?xml version="1.0" encoding="UTF-8"?><Relationships xmlns="http://schemas.openxmlformats.org/package/2006/relationships"><Relationship Id="rId2" Type="http://schemas.openxmlformats.org/officeDocument/2006/relationships/slide" Target="../slides/slide192.xml" /><Relationship Id="rId1" Type="http://schemas.openxmlformats.org/officeDocument/2006/relationships/notesMaster" Target="../notesMasters/notesMaster1.xml" /></Relationships>
</file>

<file path=ppt/notesSlides/_rels/notesSlide192.xml.rels><?xml version="1.0" encoding="UTF-8"?><Relationships xmlns="http://schemas.openxmlformats.org/package/2006/relationships"><Relationship Id="rId2" Type="http://schemas.openxmlformats.org/officeDocument/2006/relationships/slide" Target="../slides/slide193.xml" /><Relationship Id="rId1" Type="http://schemas.openxmlformats.org/officeDocument/2006/relationships/notesMaster" Target="../notesMasters/notesMaster1.xml" /></Relationships>
</file>

<file path=ppt/notesSlides/_rels/notesSlide193.xml.rels><?xml version="1.0" encoding="UTF-8"?><Relationships xmlns="http://schemas.openxmlformats.org/package/2006/relationships"><Relationship Id="rId2" Type="http://schemas.openxmlformats.org/officeDocument/2006/relationships/slide" Target="../slides/slide194.xml" /><Relationship Id="rId1" Type="http://schemas.openxmlformats.org/officeDocument/2006/relationships/notesMaster" Target="../notesMasters/notesMaster1.xml" /></Relationships>
</file>

<file path=ppt/notesSlides/_rels/notesSlide194.xml.rels><?xml version="1.0" encoding="UTF-8"?><Relationships xmlns="http://schemas.openxmlformats.org/package/2006/relationships"><Relationship Id="rId2" Type="http://schemas.openxmlformats.org/officeDocument/2006/relationships/slide" Target="../slides/slide195.xml" /><Relationship Id="rId1" Type="http://schemas.openxmlformats.org/officeDocument/2006/relationships/notesMaster" Target="../notesMasters/notesMaster1.xml" /></Relationships>
</file>

<file path=ppt/notesSlides/_rels/notesSlide195.xml.rels><?xml version="1.0" encoding="UTF-8"?><Relationships xmlns="http://schemas.openxmlformats.org/package/2006/relationships"><Relationship Id="rId2" Type="http://schemas.openxmlformats.org/officeDocument/2006/relationships/slide" Target="../slides/slide196.xml" /><Relationship Id="rId1" Type="http://schemas.openxmlformats.org/officeDocument/2006/relationships/notesMaster" Target="../notesMasters/notesMaster1.xml" /></Relationships>
</file>

<file path=ppt/notesSlides/_rels/notesSlide196.xml.rels><?xml version="1.0" encoding="UTF-8"?><Relationships xmlns="http://schemas.openxmlformats.org/package/2006/relationships"><Relationship Id="rId2" Type="http://schemas.openxmlformats.org/officeDocument/2006/relationships/slide" Target="../slides/slide197.xml" /><Relationship Id="rId1" Type="http://schemas.openxmlformats.org/officeDocument/2006/relationships/notesMaster" Target="../notesMasters/notesMaster1.xml" /></Relationships>
</file>

<file path=ppt/notesSlides/_rels/notesSlide197.xml.rels><?xml version="1.0" encoding="UTF-8"?><Relationships xmlns="http://schemas.openxmlformats.org/package/2006/relationships"><Relationship Id="rId2" Type="http://schemas.openxmlformats.org/officeDocument/2006/relationships/slide" Target="../slides/slide198.xml" /><Relationship Id="rId1" Type="http://schemas.openxmlformats.org/officeDocument/2006/relationships/notesMaster" Target="../notesMasters/notesMaster1.xml" /></Relationships>
</file>

<file path=ppt/notesSlides/_rels/notesSlide198.xml.rels><?xml version="1.0" encoding="UTF-8"?><Relationships xmlns="http://schemas.openxmlformats.org/package/2006/relationships"><Relationship Id="rId2" Type="http://schemas.openxmlformats.org/officeDocument/2006/relationships/slide" Target="../slides/slide199.xml" /><Relationship Id="rId1" Type="http://schemas.openxmlformats.org/officeDocument/2006/relationships/notesMaster" Target="../notesMasters/notesMaster1.xml" /></Relationships>
</file>

<file path=ppt/notesSlides/_rels/notesSlide199.xml.rels><?xml version="1.0" encoding="UTF-8"?><Relationships xmlns="http://schemas.openxmlformats.org/package/2006/relationships"><Relationship Id="rId2" Type="http://schemas.openxmlformats.org/officeDocument/2006/relationships/slide" Target="../slides/slide200.xml" /><Relationship Id="rId1" Type="http://schemas.openxmlformats.org/officeDocument/2006/relationships/notesMaster" Target="../notesMasters/notesMaster1.xml" /></Relationships>
</file>

<file path=ppt/notesSlides/_rels/notesSlide200.xml.rels><?xml version="1.0" encoding="UTF-8"?><Relationships xmlns="http://schemas.openxmlformats.org/package/2006/relationships"><Relationship Id="rId2" Type="http://schemas.openxmlformats.org/officeDocument/2006/relationships/slide" Target="../slides/slide201.xml" /><Relationship Id="rId1" Type="http://schemas.openxmlformats.org/officeDocument/2006/relationships/notesMaster" Target="../notesMasters/notesMaster1.xml" /></Relationships>
</file>

<file path=ppt/notesSlides/_rels/notesSlide201.xml.rels><?xml version="1.0" encoding="UTF-8"?><Relationships xmlns="http://schemas.openxmlformats.org/package/2006/relationships"><Relationship Id="rId2" Type="http://schemas.openxmlformats.org/officeDocument/2006/relationships/slide" Target="../slides/slide202.xml" /><Relationship Id="rId1" Type="http://schemas.openxmlformats.org/officeDocument/2006/relationships/notesMaster" Target="../notesMasters/notesMaster1.xml" /></Relationships>
</file>

<file path=ppt/notesSlides/_rels/notesSlide202.xml.rels><?xml version="1.0" encoding="UTF-8"?><Relationships xmlns="http://schemas.openxmlformats.org/package/2006/relationships"><Relationship Id="rId2" Type="http://schemas.openxmlformats.org/officeDocument/2006/relationships/slide" Target="../slides/slide203.xml" /><Relationship Id="rId1" Type="http://schemas.openxmlformats.org/officeDocument/2006/relationships/notesMaster" Target="../notesMasters/notesMaster1.xml" /></Relationships>
</file>

<file path=ppt/notesSlides/_rels/notesSlide203.xml.rels><?xml version="1.0" encoding="UTF-8"?><Relationships xmlns="http://schemas.openxmlformats.org/package/2006/relationships"><Relationship Id="rId2" Type="http://schemas.openxmlformats.org/officeDocument/2006/relationships/slide" Target="../slides/slide204.xml" /><Relationship Id="rId1" Type="http://schemas.openxmlformats.org/officeDocument/2006/relationships/notesMaster" Target="../notesMasters/notesMaster1.xml" /></Relationships>
</file>

<file path=ppt/notesSlides/_rels/notesSlide204.xml.rels><?xml version="1.0" encoding="UTF-8"?><Relationships xmlns="http://schemas.openxmlformats.org/package/2006/relationships"><Relationship Id="rId2" Type="http://schemas.openxmlformats.org/officeDocument/2006/relationships/slide" Target="../slides/slide205.xml" /><Relationship Id="rId1" Type="http://schemas.openxmlformats.org/officeDocument/2006/relationships/notesMaster" Target="../notesMasters/notesMaster1.xml" /></Relationships>
</file>

<file path=ppt/notesSlides/_rels/notesSlide205.xml.rels><?xml version="1.0" encoding="UTF-8"?><Relationships xmlns="http://schemas.openxmlformats.org/package/2006/relationships"><Relationship Id="rId2" Type="http://schemas.openxmlformats.org/officeDocument/2006/relationships/slide" Target="../slides/slide206.xml" /><Relationship Id="rId1" Type="http://schemas.openxmlformats.org/officeDocument/2006/relationships/notesMaster" Target="../notesMasters/notesMaster1.xml" /></Relationships>
</file>

<file path=ppt/notesSlides/_rels/notesSlide206.xml.rels><?xml version="1.0" encoding="UTF-8"?><Relationships xmlns="http://schemas.openxmlformats.org/package/2006/relationships"><Relationship Id="rId2" Type="http://schemas.openxmlformats.org/officeDocument/2006/relationships/slide" Target="../slides/slide207.xml" /><Relationship Id="rId1" Type="http://schemas.openxmlformats.org/officeDocument/2006/relationships/notesMaster" Target="../notesMasters/notesMaster1.xml" /></Relationships>
</file>

<file path=ppt/notesSlides/_rels/notesSlide207.xml.rels><?xml version="1.0" encoding="UTF-8"?><Relationships xmlns="http://schemas.openxmlformats.org/package/2006/relationships"><Relationship Id="rId2" Type="http://schemas.openxmlformats.org/officeDocument/2006/relationships/slide" Target="../slides/slide208.xml" /><Relationship Id="rId1" Type="http://schemas.openxmlformats.org/officeDocument/2006/relationships/notesMaster" Target="../notesMasters/notesMaster1.xml" /></Relationships>
</file>

<file path=ppt/notesSlides/_rels/notesSlide208.xml.rels><?xml version="1.0" encoding="UTF-8"?><Relationships xmlns="http://schemas.openxmlformats.org/package/2006/relationships"><Relationship Id="rId2" Type="http://schemas.openxmlformats.org/officeDocument/2006/relationships/slide" Target="../slides/slide209.xml" /><Relationship Id="rId1" Type="http://schemas.openxmlformats.org/officeDocument/2006/relationships/notesMaster" Target="../notesMasters/notesMaster1.xml" /></Relationships>
</file>

<file path=ppt/notesSlides/_rels/notesSlide209.xml.rels><?xml version="1.0" encoding="UTF-8"?><Relationships xmlns="http://schemas.openxmlformats.org/package/2006/relationships"><Relationship Id="rId2" Type="http://schemas.openxmlformats.org/officeDocument/2006/relationships/slide" Target="../slides/slide210.xml" /><Relationship Id="rId1" Type="http://schemas.openxmlformats.org/officeDocument/2006/relationships/notesMaster" Target="../notesMasters/notesMaster1.xml" /></Relationships>
</file>

<file path=ppt/notesSlides/_rels/notesSlide210.xml.rels><?xml version="1.0" encoding="UTF-8"?><Relationships xmlns="http://schemas.openxmlformats.org/package/2006/relationships"><Relationship Id="rId2" Type="http://schemas.openxmlformats.org/officeDocument/2006/relationships/slide" Target="../slides/slide211.xml" /><Relationship Id="rId1" Type="http://schemas.openxmlformats.org/officeDocument/2006/relationships/notesMaster" Target="../notesMasters/notesMaster1.xml" /></Relationships>
</file>

<file path=ppt/notesSlides/_rels/notesSlide211.xml.rels><?xml version="1.0" encoding="UTF-8"?><Relationships xmlns="http://schemas.openxmlformats.org/package/2006/relationships"><Relationship Id="rId2" Type="http://schemas.openxmlformats.org/officeDocument/2006/relationships/slide" Target="../slides/slide212.xml" /><Relationship Id="rId1" Type="http://schemas.openxmlformats.org/officeDocument/2006/relationships/notesMaster" Target="../notesMasters/notesMaster1.xml" /></Relationships>
</file>

<file path=ppt/notesSlides/_rels/notesSlide212.xml.rels><?xml version="1.0" encoding="UTF-8"?><Relationships xmlns="http://schemas.openxmlformats.org/package/2006/relationships"><Relationship Id="rId2" Type="http://schemas.openxmlformats.org/officeDocument/2006/relationships/slide" Target="../slides/slide213.xml" /><Relationship Id="rId1" Type="http://schemas.openxmlformats.org/officeDocument/2006/relationships/notesMaster" Target="../notesMasters/notesMaster1.xml" /></Relationships>
</file>

<file path=ppt/notesSlides/_rels/notesSlide213.xml.rels><?xml version="1.0" encoding="UTF-8"?><Relationships xmlns="http://schemas.openxmlformats.org/package/2006/relationships"><Relationship Id="rId2" Type="http://schemas.openxmlformats.org/officeDocument/2006/relationships/slide" Target="../slides/slide214.xml" /><Relationship Id="rId1" Type="http://schemas.openxmlformats.org/officeDocument/2006/relationships/notesMaster" Target="../notesMasters/notesMaster1.xml" /></Relationships>
</file>

<file path=ppt/notesSlides/_rels/notesSlide214.xml.rels><?xml version="1.0" encoding="UTF-8"?><Relationships xmlns="http://schemas.openxmlformats.org/package/2006/relationships"><Relationship Id="rId2" Type="http://schemas.openxmlformats.org/officeDocument/2006/relationships/slide" Target="../slides/slide215.xml" /><Relationship Id="rId1" Type="http://schemas.openxmlformats.org/officeDocument/2006/relationships/notesMaster" Target="../notesMasters/notesMaster1.xml" /></Relationships>
</file>

<file path=ppt/notesSlides/_rels/notesSlide215.xml.rels><?xml version="1.0" encoding="UTF-8"?><Relationships xmlns="http://schemas.openxmlformats.org/package/2006/relationships"><Relationship Id="rId2" Type="http://schemas.openxmlformats.org/officeDocument/2006/relationships/slide" Target="../slides/slide216.xml" /><Relationship Id="rId1" Type="http://schemas.openxmlformats.org/officeDocument/2006/relationships/notesMaster" Target="../notesMasters/notesMaster1.xml" /></Relationships>
</file>

<file path=ppt/notesSlides/_rels/notesSlide216.xml.rels><?xml version="1.0" encoding="UTF-8"?><Relationships xmlns="http://schemas.openxmlformats.org/package/2006/relationships"><Relationship Id="rId2" Type="http://schemas.openxmlformats.org/officeDocument/2006/relationships/slide" Target="../slides/slide217.xml" /><Relationship Id="rId1" Type="http://schemas.openxmlformats.org/officeDocument/2006/relationships/notesMaster" Target="../notesMasters/notesMaster1.xml" /></Relationships>
</file>

<file path=ppt/notesSlides/_rels/notesSlide217.xml.rels><?xml version="1.0" encoding="UTF-8"?><Relationships xmlns="http://schemas.openxmlformats.org/package/2006/relationships"><Relationship Id="rId2" Type="http://schemas.openxmlformats.org/officeDocument/2006/relationships/slide" Target="../slides/slide218.xml" /><Relationship Id="rId1" Type="http://schemas.openxmlformats.org/officeDocument/2006/relationships/notesMaster" Target="../notesMasters/notesMaster1.xml" /></Relationships>
</file>

<file path=ppt/notesSlides/_rels/notesSlide218.xml.rels><?xml version="1.0" encoding="UTF-8"?><Relationships xmlns="http://schemas.openxmlformats.org/package/2006/relationships"><Relationship Id="rId2" Type="http://schemas.openxmlformats.org/officeDocument/2006/relationships/slide" Target="../slides/slide219.xml" /><Relationship Id="rId1" Type="http://schemas.openxmlformats.org/officeDocument/2006/relationships/notesMaster" Target="../notesMasters/notesMaster1.xml" /></Relationships>
</file>

<file path=ppt/notesSlides/_rels/notesSlide219.xml.rels><?xml version="1.0" encoding="UTF-8"?><Relationships xmlns="http://schemas.openxmlformats.org/package/2006/relationships"><Relationship Id="rId2" Type="http://schemas.openxmlformats.org/officeDocument/2006/relationships/slide" Target="../slides/slide220.xml" /><Relationship Id="rId1" Type="http://schemas.openxmlformats.org/officeDocument/2006/relationships/notesMaster" Target="../notesMasters/notesMaster1.xml" /></Relationships>
</file>

<file path=ppt/notesSlides/_rels/notesSlide220.xml.rels><?xml version="1.0" encoding="UTF-8"?><Relationships xmlns="http://schemas.openxmlformats.org/package/2006/relationships"><Relationship Id="rId2" Type="http://schemas.openxmlformats.org/officeDocument/2006/relationships/slide" Target="../slides/slide221.xml" /><Relationship Id="rId1" Type="http://schemas.openxmlformats.org/officeDocument/2006/relationships/notesMaster" Target="../notesMasters/notesMaster1.xml" /></Relationships>
</file>

<file path=ppt/notesSlides/_rels/notesSlide221.xml.rels><?xml version="1.0" encoding="UTF-8"?><Relationships xmlns="http://schemas.openxmlformats.org/package/2006/relationships"><Relationship Id="rId2" Type="http://schemas.openxmlformats.org/officeDocument/2006/relationships/slide" Target="../slides/slide222.xml" /><Relationship Id="rId1" Type="http://schemas.openxmlformats.org/officeDocument/2006/relationships/notesMaster" Target="../notesMasters/notesMaster1.xml" /></Relationships>
</file>

<file path=ppt/notesSlides/_rels/notesSlide222.xml.rels><?xml version="1.0" encoding="UTF-8"?><Relationships xmlns="http://schemas.openxmlformats.org/package/2006/relationships"><Relationship Id="rId2" Type="http://schemas.openxmlformats.org/officeDocument/2006/relationships/slide" Target="../slides/slide223.xml" /><Relationship Id="rId1" Type="http://schemas.openxmlformats.org/officeDocument/2006/relationships/notesMaster" Target="../notesMasters/notesMaster1.xml" /></Relationships>
</file>

<file path=ppt/notesSlides/_rels/notesSlide223.xml.rels><?xml version="1.0" encoding="UTF-8"?><Relationships xmlns="http://schemas.openxmlformats.org/package/2006/relationships"><Relationship Id="rId2" Type="http://schemas.openxmlformats.org/officeDocument/2006/relationships/slide" Target="../slides/slide224.xml" /><Relationship Id="rId1" Type="http://schemas.openxmlformats.org/officeDocument/2006/relationships/notesMaster" Target="../notesMasters/notesMaster1.xml" /></Relationships>
</file>

<file path=ppt/notesSlides/_rels/notesSlide224.xml.rels><?xml version="1.0" encoding="UTF-8"?><Relationships xmlns="http://schemas.openxmlformats.org/package/2006/relationships"><Relationship Id="rId2" Type="http://schemas.openxmlformats.org/officeDocument/2006/relationships/slide" Target="../slides/slide225.xml" /><Relationship Id="rId1" Type="http://schemas.openxmlformats.org/officeDocument/2006/relationships/notesMaster" Target="../notesMasters/notesMaster1.xml" /></Relationships>
</file>

<file path=ppt/notesSlides/_rels/notesSlide225.xml.rels><?xml version="1.0" encoding="UTF-8"?><Relationships xmlns="http://schemas.openxmlformats.org/package/2006/relationships"><Relationship Id="rId2" Type="http://schemas.openxmlformats.org/officeDocument/2006/relationships/slide" Target="../slides/slide226.xml" /><Relationship Id="rId1" Type="http://schemas.openxmlformats.org/officeDocument/2006/relationships/notesMaster" Target="../notesMasters/notesMaster1.xml" /></Relationships>
</file>

<file path=ppt/notesSlides/_rels/notesSlide226.xml.rels><?xml version="1.0" encoding="UTF-8"?><Relationships xmlns="http://schemas.openxmlformats.org/package/2006/relationships"><Relationship Id="rId2" Type="http://schemas.openxmlformats.org/officeDocument/2006/relationships/slide" Target="../slides/slide227.xml" /><Relationship Id="rId1" Type="http://schemas.openxmlformats.org/officeDocument/2006/relationships/notesMaster" Target="../notesMasters/notesMaster1.xml" /></Relationships>
</file>

<file path=ppt/notesSlides/_rels/notesSlide227.xml.rels><?xml version="1.0" encoding="UTF-8"?><Relationships xmlns="http://schemas.openxmlformats.org/package/2006/relationships"><Relationship Id="rId2" Type="http://schemas.openxmlformats.org/officeDocument/2006/relationships/slide" Target="../slides/slide228.xml" /><Relationship Id="rId1" Type="http://schemas.openxmlformats.org/officeDocument/2006/relationships/notesMaster" Target="../notesMasters/notesMaster1.xml" /></Relationships>
</file>

<file path=ppt/notesSlides/_rels/notesSlide228.xml.rels><?xml version="1.0" encoding="UTF-8"?><Relationships xmlns="http://schemas.openxmlformats.org/package/2006/relationships"><Relationship Id="rId2" Type="http://schemas.openxmlformats.org/officeDocument/2006/relationships/slide" Target="../slides/slide229.xml" /><Relationship Id="rId1" Type="http://schemas.openxmlformats.org/officeDocument/2006/relationships/notesMaster" Target="../notesMasters/notesMaster1.xml" /></Relationships>
</file>

<file path=ppt/notesSlides/_rels/notesSlide229.xml.rels><?xml version="1.0" encoding="UTF-8"?><Relationships xmlns="http://schemas.openxmlformats.org/package/2006/relationships"><Relationship Id="rId2" Type="http://schemas.openxmlformats.org/officeDocument/2006/relationships/slide" Target="../slides/slide230.xml" /><Relationship Id="rId1" Type="http://schemas.openxmlformats.org/officeDocument/2006/relationships/notesMaster" Target="../notesMasters/notesMaster1.xml" /></Relationships>
</file>

<file path=ppt/notesSlides/_rels/notesSlide230.xml.rels><?xml version="1.0" encoding="UTF-8"?><Relationships xmlns="http://schemas.openxmlformats.org/package/2006/relationships"><Relationship Id="rId2" Type="http://schemas.openxmlformats.org/officeDocument/2006/relationships/slide" Target="../slides/slide231.xml" /><Relationship Id="rId1" Type="http://schemas.openxmlformats.org/officeDocument/2006/relationships/notesMaster" Target="../notesMasters/notesMaster1.xml" /></Relationships>
</file>

<file path=ppt/notesSlides/_rels/notesSlide231.xml.rels><?xml version="1.0" encoding="UTF-8"?><Relationships xmlns="http://schemas.openxmlformats.org/package/2006/relationships"><Relationship Id="rId2" Type="http://schemas.openxmlformats.org/officeDocument/2006/relationships/slide" Target="../slides/slide232.xml" /><Relationship Id="rId1" Type="http://schemas.openxmlformats.org/officeDocument/2006/relationships/notesMaster" Target="../notesMasters/notesMaster1.xml" /></Relationships>
</file>

<file path=ppt/notesSlides/_rels/notesSlide232.xml.rels><?xml version="1.0" encoding="UTF-8"?><Relationships xmlns="http://schemas.openxmlformats.org/package/2006/relationships"><Relationship Id="rId2" Type="http://schemas.openxmlformats.org/officeDocument/2006/relationships/slide" Target="../slides/slide233.xml" /><Relationship Id="rId1" Type="http://schemas.openxmlformats.org/officeDocument/2006/relationships/notesMaster" Target="../notesMasters/notesMaster1.xml" /></Relationships>
</file>

<file path=ppt/notesSlides/_rels/notesSlide233.xml.rels><?xml version="1.0" encoding="UTF-8"?><Relationships xmlns="http://schemas.openxmlformats.org/package/2006/relationships"><Relationship Id="rId2" Type="http://schemas.openxmlformats.org/officeDocument/2006/relationships/slide" Target="../slides/slide234.xml" /><Relationship Id="rId1" Type="http://schemas.openxmlformats.org/officeDocument/2006/relationships/notesMaster" Target="../notesMasters/notesMaster1.xml" /></Relationships>
</file>

<file path=ppt/notesSlides/_rels/notesSlide234.xml.rels><?xml version="1.0" encoding="UTF-8"?><Relationships xmlns="http://schemas.openxmlformats.org/package/2006/relationships"><Relationship Id="rId2" Type="http://schemas.openxmlformats.org/officeDocument/2006/relationships/slide" Target="../slides/slide235.xml" /><Relationship Id="rId1" Type="http://schemas.openxmlformats.org/officeDocument/2006/relationships/notesMaster" Target="../notesMasters/notesMaster1.xml" /></Relationships>
</file>

<file path=ppt/notesSlides/_rels/notesSlide235.xml.rels><?xml version="1.0" encoding="UTF-8"?><Relationships xmlns="http://schemas.openxmlformats.org/package/2006/relationships"><Relationship Id="rId2" Type="http://schemas.openxmlformats.org/officeDocument/2006/relationships/slide" Target="../slides/slide236.xml" /><Relationship Id="rId1" Type="http://schemas.openxmlformats.org/officeDocument/2006/relationships/notesMaster" Target="../notesMasters/notesMaster1.xml" /></Relationships>
</file>

<file path=ppt/notesSlides/_rels/notesSlide236.xml.rels><?xml version="1.0" encoding="UTF-8"?><Relationships xmlns="http://schemas.openxmlformats.org/package/2006/relationships"><Relationship Id="rId2" Type="http://schemas.openxmlformats.org/officeDocument/2006/relationships/slide" Target="../slides/slide237.xml" /><Relationship Id="rId1" Type="http://schemas.openxmlformats.org/officeDocument/2006/relationships/notesMaster" Target="../notesMasters/notesMaster1.xml" /></Relationships>
</file>

<file path=ppt/notesSlides/_rels/notesSlide237.xml.rels><?xml version="1.0" encoding="UTF-8"?><Relationships xmlns="http://schemas.openxmlformats.org/package/2006/relationships"><Relationship Id="rId2" Type="http://schemas.openxmlformats.org/officeDocument/2006/relationships/slide" Target="../slides/slide238.xml" /><Relationship Id="rId1" Type="http://schemas.openxmlformats.org/officeDocument/2006/relationships/notesMaster" Target="../notesMasters/notesMaster1.xml" /></Relationships>
</file>

<file path=ppt/notesSlides/_rels/notesSlide238.xml.rels><?xml version="1.0" encoding="UTF-8"?><Relationships xmlns="http://schemas.openxmlformats.org/package/2006/relationships"><Relationship Id="rId2" Type="http://schemas.openxmlformats.org/officeDocument/2006/relationships/slide" Target="../slides/slide239.xml" /><Relationship Id="rId1" Type="http://schemas.openxmlformats.org/officeDocument/2006/relationships/notesMaster" Target="../notesMasters/notesMaster1.xml" /></Relationships>
</file>

<file path=ppt/notesSlides/_rels/notesSlide239.xml.rels><?xml version="1.0" encoding="UTF-8"?><Relationships xmlns="http://schemas.openxmlformats.org/package/2006/relationships"><Relationship Id="rId2" Type="http://schemas.openxmlformats.org/officeDocument/2006/relationships/slide" Target="../slides/slide240.xml" /><Relationship Id="rId1" Type="http://schemas.openxmlformats.org/officeDocument/2006/relationships/notesMaster" Target="../notesMasters/notesMaster1.xml" /></Relationships>
</file>

<file path=ppt/notesSlides/_rels/notesSlide240.xml.rels><?xml version="1.0" encoding="UTF-8"?><Relationships xmlns="http://schemas.openxmlformats.org/package/2006/relationships"><Relationship Id="rId2" Type="http://schemas.openxmlformats.org/officeDocument/2006/relationships/slide" Target="../slides/slide241.xml" /><Relationship Id="rId1" Type="http://schemas.openxmlformats.org/officeDocument/2006/relationships/notesMaster" Target="../notesMasters/notesMaster1.xml" /></Relationships>
</file>

<file path=ppt/notesSlides/_rels/notesSlide241.xml.rels><?xml version="1.0" encoding="UTF-8"?><Relationships xmlns="http://schemas.openxmlformats.org/package/2006/relationships"><Relationship Id="rId2" Type="http://schemas.openxmlformats.org/officeDocument/2006/relationships/slide" Target="../slides/slide242.xml" /><Relationship Id="rId1" Type="http://schemas.openxmlformats.org/officeDocument/2006/relationships/notesMaster" Target="../notesMasters/notesMaster1.xml" /></Relationships>
</file>

<file path=ppt/notesSlides/_rels/notesSlide242.xml.rels><?xml version="1.0" encoding="UTF-8"?><Relationships xmlns="http://schemas.openxmlformats.org/package/2006/relationships"><Relationship Id="rId2" Type="http://schemas.openxmlformats.org/officeDocument/2006/relationships/slide" Target="../slides/slide243.xml" /><Relationship Id="rId1" Type="http://schemas.openxmlformats.org/officeDocument/2006/relationships/notesMaster" Target="../notesMasters/notesMaster1.xml" /></Relationships>
</file>

<file path=ppt/notesSlides/_rels/notesSlide243.xml.rels><?xml version="1.0" encoding="UTF-8"?><Relationships xmlns="http://schemas.openxmlformats.org/package/2006/relationships"><Relationship Id="rId2" Type="http://schemas.openxmlformats.org/officeDocument/2006/relationships/slide" Target="../slides/slide244.xml" /><Relationship Id="rId1" Type="http://schemas.openxmlformats.org/officeDocument/2006/relationships/notesMaster" Target="../notesMasters/notesMaster1.xml" /></Relationships>
</file>

<file path=ppt/notesSlides/_rels/notesSlide244.xml.rels><?xml version="1.0" encoding="UTF-8"?><Relationships xmlns="http://schemas.openxmlformats.org/package/2006/relationships"><Relationship Id="rId2" Type="http://schemas.openxmlformats.org/officeDocument/2006/relationships/slide" Target="../slides/slide245.xml" /><Relationship Id="rId1" Type="http://schemas.openxmlformats.org/officeDocument/2006/relationships/notesMaster" Target="../notesMasters/notesMaster1.xml" /></Relationships>
</file>

<file path=ppt/notesSlides/_rels/notesSlide245.xml.rels><?xml version="1.0" encoding="UTF-8"?><Relationships xmlns="http://schemas.openxmlformats.org/package/2006/relationships"><Relationship Id="rId2" Type="http://schemas.openxmlformats.org/officeDocument/2006/relationships/slide" Target="../slides/slide246.xml" /><Relationship Id="rId1" Type="http://schemas.openxmlformats.org/officeDocument/2006/relationships/notesMaster" Target="../notesMasters/notesMaster1.xml" /></Relationships>
</file>

<file path=ppt/notesSlides/_rels/notesSlide246.xml.rels><?xml version="1.0" encoding="UTF-8"?><Relationships xmlns="http://schemas.openxmlformats.org/package/2006/relationships"><Relationship Id="rId2" Type="http://schemas.openxmlformats.org/officeDocument/2006/relationships/slide" Target="../slides/slide247.xml" /><Relationship Id="rId1" Type="http://schemas.openxmlformats.org/officeDocument/2006/relationships/notesMaster" Target="../notesMasters/notesMaster1.xml" /></Relationships>
</file>

<file path=ppt/notesSlides/_rels/notesSlide247.xml.rels><?xml version="1.0" encoding="UTF-8"?><Relationships xmlns="http://schemas.openxmlformats.org/package/2006/relationships"><Relationship Id="rId2" Type="http://schemas.openxmlformats.org/officeDocument/2006/relationships/slide" Target="../slides/slide248.xml" /><Relationship Id="rId1" Type="http://schemas.openxmlformats.org/officeDocument/2006/relationships/notesMaster" Target="../notesMasters/notesMaster1.xml" /></Relationships>
</file>

<file path=ppt/notesSlides/_rels/notesSlide248.xml.rels><?xml version="1.0" encoding="UTF-8"?><Relationships xmlns="http://schemas.openxmlformats.org/package/2006/relationships"><Relationship Id="rId2" Type="http://schemas.openxmlformats.org/officeDocument/2006/relationships/slide" Target="../slides/slide249.xml" /><Relationship Id="rId1" Type="http://schemas.openxmlformats.org/officeDocument/2006/relationships/notesMaster" Target="../notesMasters/notesMaster1.xml" /></Relationships>
</file>

<file path=ppt/notesSlides/_rels/notesSlide249.xml.rels><?xml version="1.0" encoding="UTF-8"?><Relationships xmlns="http://schemas.openxmlformats.org/package/2006/relationships"><Relationship Id="rId2" Type="http://schemas.openxmlformats.org/officeDocument/2006/relationships/slide" Target="../slides/slide250.xml" /><Relationship Id="rId1" Type="http://schemas.openxmlformats.org/officeDocument/2006/relationships/notesMaster" Target="../notesMasters/notesMaster1.xml" /></Relationships>
</file>

<file path=ppt/notesSlides/_rels/notesSlide250.xml.rels><?xml version="1.0" encoding="UTF-8"?><Relationships xmlns="http://schemas.openxmlformats.org/package/2006/relationships"><Relationship Id="rId2" Type="http://schemas.openxmlformats.org/officeDocument/2006/relationships/slide" Target="../slides/slide251.xml" /><Relationship Id="rId1" Type="http://schemas.openxmlformats.org/officeDocument/2006/relationships/notesMaster" Target="../notesMasters/notesMaster1.xml" /></Relationships>
</file>

<file path=ppt/notesSlides/_rels/notesSlide251.xml.rels><?xml version="1.0" encoding="UTF-8"?><Relationships xmlns="http://schemas.openxmlformats.org/package/2006/relationships"><Relationship Id="rId2" Type="http://schemas.openxmlformats.org/officeDocument/2006/relationships/slide" Target="../slides/slide252.xml" /><Relationship Id="rId1" Type="http://schemas.openxmlformats.org/officeDocument/2006/relationships/notesMaster" Target="../notesMasters/notesMaster1.xml" /></Relationships>
</file>

<file path=ppt/notesSlides/_rels/notesSlide252.xml.rels><?xml version="1.0" encoding="UTF-8"?><Relationships xmlns="http://schemas.openxmlformats.org/package/2006/relationships"><Relationship Id="rId2" Type="http://schemas.openxmlformats.org/officeDocument/2006/relationships/slide" Target="../slides/slide253.xml" /><Relationship Id="rId1" Type="http://schemas.openxmlformats.org/officeDocument/2006/relationships/notesMaster" Target="../notesMasters/notesMaster1.xml" /></Relationships>
</file>

<file path=ppt/notesSlides/_rels/notesSlide253.xml.rels><?xml version="1.0" encoding="UTF-8"?><Relationships xmlns="http://schemas.openxmlformats.org/package/2006/relationships"><Relationship Id="rId2" Type="http://schemas.openxmlformats.org/officeDocument/2006/relationships/slide" Target="../slides/slide254.xml" /><Relationship Id="rId1" Type="http://schemas.openxmlformats.org/officeDocument/2006/relationships/notesMaster" Target="../notesMasters/notesMaster1.xml" /></Relationships>
</file>

<file path=ppt/notesSlides/_rels/notesSlide254.xml.rels><?xml version="1.0" encoding="UTF-8"?><Relationships xmlns="http://schemas.openxmlformats.org/package/2006/relationships"><Relationship Id="rId2" Type="http://schemas.openxmlformats.org/officeDocument/2006/relationships/slide" Target="../slides/slide255.xml" /><Relationship Id="rId1" Type="http://schemas.openxmlformats.org/officeDocument/2006/relationships/notesMaster" Target="../notesMasters/notesMaster1.xml" /></Relationships>
</file>

<file path=ppt/notesSlides/_rels/notesSlide255.xml.rels><?xml version="1.0" encoding="UTF-8"?><Relationships xmlns="http://schemas.openxmlformats.org/package/2006/relationships"><Relationship Id="rId2" Type="http://schemas.openxmlformats.org/officeDocument/2006/relationships/slide" Target="../slides/slide256.xml" /><Relationship Id="rId1" Type="http://schemas.openxmlformats.org/officeDocument/2006/relationships/notesMaster" Target="../notesMasters/notesMaster1.xml" /></Relationships>
</file>

<file path=ppt/notesSlides/_rels/notesSlide256.xml.rels><?xml version="1.0" encoding="UTF-8"?><Relationships xmlns="http://schemas.openxmlformats.org/package/2006/relationships"><Relationship Id="rId2" Type="http://schemas.openxmlformats.org/officeDocument/2006/relationships/slide" Target="../slides/slide257.xml" /><Relationship Id="rId1" Type="http://schemas.openxmlformats.org/officeDocument/2006/relationships/notesMaster" Target="../notesMasters/notesMaster1.xml" /></Relationships>
</file>

<file path=ppt/notesSlides/_rels/notesSlide257.xml.rels><?xml version="1.0" encoding="UTF-8"?><Relationships xmlns="http://schemas.openxmlformats.org/package/2006/relationships"><Relationship Id="rId2" Type="http://schemas.openxmlformats.org/officeDocument/2006/relationships/slide" Target="../slides/slide258.xml" /><Relationship Id="rId1" Type="http://schemas.openxmlformats.org/officeDocument/2006/relationships/notesMaster" Target="../notesMasters/notesMaster1.xml" /></Relationships>
</file>

<file path=ppt/notesSlides/_rels/notesSlide258.xml.rels><?xml version="1.0" encoding="UTF-8"?><Relationships xmlns="http://schemas.openxmlformats.org/package/2006/relationships"><Relationship Id="rId2" Type="http://schemas.openxmlformats.org/officeDocument/2006/relationships/slide" Target="../slides/slide259.xml" /><Relationship Id="rId1" Type="http://schemas.openxmlformats.org/officeDocument/2006/relationships/notesMaster" Target="../notesMasters/notesMaster1.xml" /></Relationships>
</file>

<file path=ppt/notesSlides/_rels/notesSlide259.xml.rels><?xml version="1.0" encoding="UTF-8"?><Relationships xmlns="http://schemas.openxmlformats.org/package/2006/relationships"><Relationship Id="rId2" Type="http://schemas.openxmlformats.org/officeDocument/2006/relationships/slide" Target="../slides/slide260.xml" /><Relationship Id="rId1" Type="http://schemas.openxmlformats.org/officeDocument/2006/relationships/notesMaster" Target="../notesMasters/notesMaster1.xml" /></Relationships>
</file>

<file path=ppt/notesSlides/_rels/notesSlide260.xml.rels><?xml version="1.0" encoding="UTF-8"?><Relationships xmlns="http://schemas.openxmlformats.org/package/2006/relationships"><Relationship Id="rId2" Type="http://schemas.openxmlformats.org/officeDocument/2006/relationships/slide" Target="../slides/slide261.xml" /><Relationship Id="rId1" Type="http://schemas.openxmlformats.org/officeDocument/2006/relationships/notesMaster" Target="../notesMasters/notesMaster1.xml" /></Relationships>
</file>

<file path=ppt/notesSlides/_rels/notesSlide261.xml.rels><?xml version="1.0" encoding="UTF-8"?><Relationships xmlns="http://schemas.openxmlformats.org/package/2006/relationships"><Relationship Id="rId2" Type="http://schemas.openxmlformats.org/officeDocument/2006/relationships/slide" Target="../slides/slide262.xml" /><Relationship Id="rId1" Type="http://schemas.openxmlformats.org/officeDocument/2006/relationships/notesMaster" Target="../notesMasters/notesMaster1.xml" /></Relationships>
</file>

<file path=ppt/notesSlides/_rels/notesSlide262.xml.rels><?xml version="1.0" encoding="UTF-8"?><Relationships xmlns="http://schemas.openxmlformats.org/package/2006/relationships"><Relationship Id="rId2" Type="http://schemas.openxmlformats.org/officeDocument/2006/relationships/slide" Target="../slides/slide263.xml" /><Relationship Id="rId1" Type="http://schemas.openxmlformats.org/officeDocument/2006/relationships/notesMaster" Target="../notesMasters/notesMaster1.xml" /></Relationships>
</file>

<file path=ppt/notesSlides/_rels/notesSlide263.xml.rels><?xml version="1.0" encoding="UTF-8"?><Relationships xmlns="http://schemas.openxmlformats.org/package/2006/relationships"><Relationship Id="rId2" Type="http://schemas.openxmlformats.org/officeDocument/2006/relationships/slide" Target="../slides/slide264.xml" /><Relationship Id="rId1" Type="http://schemas.openxmlformats.org/officeDocument/2006/relationships/notesMaster" Target="../notesMasters/notesMaster1.xml" /></Relationships>
</file>

<file path=ppt/notesSlides/_rels/notesSlide264.xml.rels><?xml version="1.0" encoding="UTF-8"?><Relationships xmlns="http://schemas.openxmlformats.org/package/2006/relationships"><Relationship Id="rId2" Type="http://schemas.openxmlformats.org/officeDocument/2006/relationships/slide" Target="../slides/slide265.xml" /><Relationship Id="rId1" Type="http://schemas.openxmlformats.org/officeDocument/2006/relationships/notesMaster" Target="../notesMasters/notesMaster1.xml" /></Relationships>
</file>

<file path=ppt/notesSlides/_rels/notesSlide265.xml.rels><?xml version="1.0" encoding="UTF-8"?><Relationships xmlns="http://schemas.openxmlformats.org/package/2006/relationships"><Relationship Id="rId2" Type="http://schemas.openxmlformats.org/officeDocument/2006/relationships/slide" Target="../slides/slide266.xml" /><Relationship Id="rId1" Type="http://schemas.openxmlformats.org/officeDocument/2006/relationships/notesMaster" Target="../notesMasters/notesMaster1.xml" /></Relationships>
</file>

<file path=ppt/notesSlides/_rels/notesSlide266.xml.rels><?xml version="1.0" encoding="UTF-8"?><Relationships xmlns="http://schemas.openxmlformats.org/package/2006/relationships"><Relationship Id="rId2" Type="http://schemas.openxmlformats.org/officeDocument/2006/relationships/slide" Target="../slides/slide267.xml" /><Relationship Id="rId1" Type="http://schemas.openxmlformats.org/officeDocument/2006/relationships/notesMaster" Target="../notesMasters/notesMaster1.xml" /></Relationships>
</file>

<file path=ppt/notesSlides/_rels/notesSlide267.xml.rels><?xml version="1.0" encoding="UTF-8"?><Relationships xmlns="http://schemas.openxmlformats.org/package/2006/relationships"><Relationship Id="rId2" Type="http://schemas.openxmlformats.org/officeDocument/2006/relationships/slide" Target="../slides/slide268.xml" /><Relationship Id="rId1" Type="http://schemas.openxmlformats.org/officeDocument/2006/relationships/notesMaster" Target="../notesMasters/notesMaster1.xml" /></Relationships>
</file>

<file path=ppt/notesSlides/_rels/notesSlide268.xml.rels><?xml version="1.0" encoding="UTF-8"?><Relationships xmlns="http://schemas.openxmlformats.org/package/2006/relationships"><Relationship Id="rId2" Type="http://schemas.openxmlformats.org/officeDocument/2006/relationships/slide" Target="../slides/slide269.xml" /><Relationship Id="rId1" Type="http://schemas.openxmlformats.org/officeDocument/2006/relationships/notesMaster" Target="../notesMasters/notesMaster1.xml" /></Relationships>
</file>

<file path=ppt/notesSlides/_rels/notesSlide269.xml.rels><?xml version="1.0" encoding="UTF-8"?><Relationships xmlns="http://schemas.openxmlformats.org/package/2006/relationships"><Relationship Id="rId2" Type="http://schemas.openxmlformats.org/officeDocument/2006/relationships/slide" Target="../slides/slide270.xml" /><Relationship Id="rId1" Type="http://schemas.openxmlformats.org/officeDocument/2006/relationships/notesMaster" Target="../notesMasters/notesMaster1.xml" /></Relationships>
</file>

<file path=ppt/notesSlides/_rels/notesSlide270.xml.rels><?xml version="1.0" encoding="UTF-8"?><Relationships xmlns="http://schemas.openxmlformats.org/package/2006/relationships"><Relationship Id="rId2" Type="http://schemas.openxmlformats.org/officeDocument/2006/relationships/slide" Target="../slides/slide271.xml" /><Relationship Id="rId1" Type="http://schemas.openxmlformats.org/officeDocument/2006/relationships/notesMaster" Target="../notesMasters/notesMaster1.xml" /></Relationships>
</file>

<file path=ppt/notesSlides/_rels/notesSlide271.xml.rels><?xml version="1.0" encoding="UTF-8"?><Relationships xmlns="http://schemas.openxmlformats.org/package/2006/relationships"><Relationship Id="rId2" Type="http://schemas.openxmlformats.org/officeDocument/2006/relationships/slide" Target="../slides/slide272.xml" /><Relationship Id="rId1" Type="http://schemas.openxmlformats.org/officeDocument/2006/relationships/notesMaster" Target="../notesMasters/notesMaster1.xml" /></Relationships>
</file>

<file path=ppt/notesSlides/_rels/notesSlide272.xml.rels><?xml version="1.0" encoding="UTF-8"?><Relationships xmlns="http://schemas.openxmlformats.org/package/2006/relationships"><Relationship Id="rId2" Type="http://schemas.openxmlformats.org/officeDocument/2006/relationships/slide" Target="../slides/slide273.xml" /><Relationship Id="rId1" Type="http://schemas.openxmlformats.org/officeDocument/2006/relationships/notesMaster" Target="../notesMasters/notesMaster1.xml" /></Relationships>
</file>

<file path=ppt/notesSlides/_rels/notesSlide273.xml.rels><?xml version="1.0" encoding="UTF-8"?><Relationships xmlns="http://schemas.openxmlformats.org/package/2006/relationships"><Relationship Id="rId2" Type="http://schemas.openxmlformats.org/officeDocument/2006/relationships/slide" Target="../slides/slide274.xml" /><Relationship Id="rId1" Type="http://schemas.openxmlformats.org/officeDocument/2006/relationships/notesMaster" Target="../notesMasters/notesMaster1.xml" /></Relationships>
</file>

<file path=ppt/notesSlides/_rels/notesSlide274.xml.rels><?xml version="1.0" encoding="UTF-8"?><Relationships xmlns="http://schemas.openxmlformats.org/package/2006/relationships"><Relationship Id="rId2" Type="http://schemas.openxmlformats.org/officeDocument/2006/relationships/slide" Target="../slides/slide275.xml" /><Relationship Id="rId1" Type="http://schemas.openxmlformats.org/officeDocument/2006/relationships/notesMaster" Target="../notesMasters/notesMaster1.xml" /></Relationships>
</file>

<file path=ppt/notesSlides/_rels/notesSlide275.xml.rels><?xml version="1.0" encoding="UTF-8"?><Relationships xmlns="http://schemas.openxmlformats.org/package/2006/relationships"><Relationship Id="rId2" Type="http://schemas.openxmlformats.org/officeDocument/2006/relationships/slide" Target="../slides/slide276.xml" /><Relationship Id="rId1" Type="http://schemas.openxmlformats.org/officeDocument/2006/relationships/notesMaster" Target="../notesMasters/notesMaster1.xml" /></Relationships>
</file>

<file path=ppt/notesSlides/_rels/notesSlide276.xml.rels><?xml version="1.0" encoding="UTF-8"?><Relationships xmlns="http://schemas.openxmlformats.org/package/2006/relationships"><Relationship Id="rId2" Type="http://schemas.openxmlformats.org/officeDocument/2006/relationships/slide" Target="../slides/slide277.xml" /><Relationship Id="rId1" Type="http://schemas.openxmlformats.org/officeDocument/2006/relationships/notesMaster" Target="../notesMasters/notesMaster1.xml" /></Relationships>
</file>

<file path=ppt/notesSlides/_rels/notesSlide277.xml.rels><?xml version="1.0" encoding="UTF-8"?><Relationships xmlns="http://schemas.openxmlformats.org/package/2006/relationships"><Relationship Id="rId2" Type="http://schemas.openxmlformats.org/officeDocument/2006/relationships/slide" Target="../slides/slide278.xml" /><Relationship Id="rId1" Type="http://schemas.openxmlformats.org/officeDocument/2006/relationships/notesMaster" Target="../notesMasters/notesMaster1.xml" /></Relationships>
</file>

<file path=ppt/notesSlides/_rels/notesSlide278.xml.rels><?xml version="1.0" encoding="UTF-8"?><Relationships xmlns="http://schemas.openxmlformats.org/package/2006/relationships"><Relationship Id="rId2" Type="http://schemas.openxmlformats.org/officeDocument/2006/relationships/slide" Target="../slides/slide279.xml" /><Relationship Id="rId1" Type="http://schemas.openxmlformats.org/officeDocument/2006/relationships/notesMaster" Target="../notesMasters/notesMaster1.xml" /></Relationships>
</file>

<file path=ppt/notesSlides/_rels/notesSlide279.xml.rels><?xml version="1.0" encoding="UTF-8"?><Relationships xmlns="http://schemas.openxmlformats.org/package/2006/relationships"><Relationship Id="rId2" Type="http://schemas.openxmlformats.org/officeDocument/2006/relationships/slide" Target="../slides/slide280.xml" /><Relationship Id="rId1" Type="http://schemas.openxmlformats.org/officeDocument/2006/relationships/notesMaster" Target="../notesMasters/notesMaster1.xml" /></Relationships>
</file>

<file path=ppt/notesSlides/_rels/notesSlide280.xml.rels><?xml version="1.0" encoding="UTF-8"?><Relationships xmlns="http://schemas.openxmlformats.org/package/2006/relationships"><Relationship Id="rId2" Type="http://schemas.openxmlformats.org/officeDocument/2006/relationships/slide" Target="../slides/slide281.xml" /><Relationship Id="rId1" Type="http://schemas.openxmlformats.org/officeDocument/2006/relationships/notesMaster" Target="../notesMasters/notesMaster1.xml" /></Relationships>
</file>

<file path=ppt/notesSlides/_rels/notesSlide281.xml.rels><?xml version="1.0" encoding="UTF-8"?><Relationships xmlns="http://schemas.openxmlformats.org/package/2006/relationships"><Relationship Id="rId2" Type="http://schemas.openxmlformats.org/officeDocument/2006/relationships/slide" Target="../slides/slide282.xml" /><Relationship Id="rId1" Type="http://schemas.openxmlformats.org/officeDocument/2006/relationships/notesMaster" Target="../notesMasters/notesMaster1.xml" /></Relationships>
</file>

<file path=ppt/notesSlides/_rels/notesSlide282.xml.rels><?xml version="1.0" encoding="UTF-8"?><Relationships xmlns="http://schemas.openxmlformats.org/package/2006/relationships"><Relationship Id="rId2" Type="http://schemas.openxmlformats.org/officeDocument/2006/relationships/slide" Target="../slides/slide283.xml" /><Relationship Id="rId1" Type="http://schemas.openxmlformats.org/officeDocument/2006/relationships/notesMaster" Target="../notesMasters/notesMaster1.xml" /></Relationships>
</file>

<file path=ppt/notesSlides/_rels/notesSlide283.xml.rels><?xml version="1.0" encoding="UTF-8"?><Relationships xmlns="http://schemas.openxmlformats.org/package/2006/relationships"><Relationship Id="rId2" Type="http://schemas.openxmlformats.org/officeDocument/2006/relationships/slide" Target="../slides/slide284.xml" /><Relationship Id="rId1" Type="http://schemas.openxmlformats.org/officeDocument/2006/relationships/notesMaster" Target="../notesMasters/notesMaster1.xml" /></Relationships>
</file>

<file path=ppt/notesSlides/_rels/notesSlide284.xml.rels><?xml version="1.0" encoding="UTF-8"?><Relationships xmlns="http://schemas.openxmlformats.org/package/2006/relationships"><Relationship Id="rId2" Type="http://schemas.openxmlformats.org/officeDocument/2006/relationships/slide" Target="../slides/slide285.xml" /><Relationship Id="rId1" Type="http://schemas.openxmlformats.org/officeDocument/2006/relationships/notesMaster" Target="../notesMasters/notesMaster1.xml" /></Relationships>
</file>

<file path=ppt/notesSlides/_rels/notesSlide285.xml.rels><?xml version="1.0" encoding="UTF-8"?><Relationships xmlns="http://schemas.openxmlformats.org/package/2006/relationships"><Relationship Id="rId2" Type="http://schemas.openxmlformats.org/officeDocument/2006/relationships/slide" Target="../slides/slide286.xml" /><Relationship Id="rId1" Type="http://schemas.openxmlformats.org/officeDocument/2006/relationships/notesMaster" Target="../notesMasters/notesMaster1.xml" /></Relationships>
</file>

<file path=ppt/notesSlides/_rels/notesSlide286.xml.rels><?xml version="1.0" encoding="UTF-8"?><Relationships xmlns="http://schemas.openxmlformats.org/package/2006/relationships"><Relationship Id="rId2" Type="http://schemas.openxmlformats.org/officeDocument/2006/relationships/slide" Target="../slides/slide287.xml" /><Relationship Id="rId1" Type="http://schemas.openxmlformats.org/officeDocument/2006/relationships/notesMaster" Target="../notesMasters/notesMaster1.xml" /></Relationships>
</file>

<file path=ppt/notesSlides/_rels/notesSlide287.xml.rels><?xml version="1.0" encoding="UTF-8"?><Relationships xmlns="http://schemas.openxmlformats.org/package/2006/relationships"><Relationship Id="rId2" Type="http://schemas.openxmlformats.org/officeDocument/2006/relationships/slide" Target="../slides/slide288.xml" /><Relationship Id="rId1" Type="http://schemas.openxmlformats.org/officeDocument/2006/relationships/notesMaster" Target="../notesMasters/notesMaster1.xml" /></Relationships>
</file>

<file path=ppt/notesSlides/_rels/notesSlide288.xml.rels><?xml version="1.0" encoding="UTF-8"?><Relationships xmlns="http://schemas.openxmlformats.org/package/2006/relationships"><Relationship Id="rId2" Type="http://schemas.openxmlformats.org/officeDocument/2006/relationships/slide" Target="../slides/slide289.xml" /><Relationship Id="rId1" Type="http://schemas.openxmlformats.org/officeDocument/2006/relationships/notesMaster" Target="../notesMasters/notesMaster1.xml" /></Relationships>
</file>

<file path=ppt/notesSlides/_rels/notesSlide289.xml.rels><?xml version="1.0" encoding="UTF-8"?><Relationships xmlns="http://schemas.openxmlformats.org/package/2006/relationships"><Relationship Id="rId2" Type="http://schemas.openxmlformats.org/officeDocument/2006/relationships/slide" Target="../slides/slide290.xml" /><Relationship Id="rId1" Type="http://schemas.openxmlformats.org/officeDocument/2006/relationships/notesMaster" Target="../notesMasters/notesMaster1.xml" /></Relationships>
</file>

<file path=ppt/notesSlides/_rels/notesSlide290.xml.rels><?xml version="1.0" encoding="UTF-8"?><Relationships xmlns="http://schemas.openxmlformats.org/package/2006/relationships"><Relationship Id="rId2" Type="http://schemas.openxmlformats.org/officeDocument/2006/relationships/slide" Target="../slides/slide291.xml" /><Relationship Id="rId1" Type="http://schemas.openxmlformats.org/officeDocument/2006/relationships/notesMaster" Target="../notesMasters/notesMaster1.xml" /></Relationships>
</file>

<file path=ppt/notesSlides/_rels/notesSlide291.xml.rels><?xml version="1.0" encoding="UTF-8"?><Relationships xmlns="http://schemas.openxmlformats.org/package/2006/relationships"><Relationship Id="rId2" Type="http://schemas.openxmlformats.org/officeDocument/2006/relationships/slide" Target="../slides/slide292.xml" /><Relationship Id="rId1" Type="http://schemas.openxmlformats.org/officeDocument/2006/relationships/notesMaster" Target="../notesMasters/notesMaster1.xml" /></Relationships>
</file>

<file path=ppt/notesSlides/_rels/notesSlide292.xml.rels><?xml version="1.0" encoding="UTF-8"?><Relationships xmlns="http://schemas.openxmlformats.org/package/2006/relationships"><Relationship Id="rId2" Type="http://schemas.openxmlformats.org/officeDocument/2006/relationships/slide" Target="../slides/slide293.xml" /><Relationship Id="rId1" Type="http://schemas.openxmlformats.org/officeDocument/2006/relationships/notesMaster" Target="../notesMasters/notesMaster1.xml" /></Relationships>
</file>

<file path=ppt/notesSlides/_rels/notesSlide293.xml.rels><?xml version="1.0" encoding="UTF-8"?><Relationships xmlns="http://schemas.openxmlformats.org/package/2006/relationships"><Relationship Id="rId2" Type="http://schemas.openxmlformats.org/officeDocument/2006/relationships/slide" Target="../slides/slide294.xml" /><Relationship Id="rId1" Type="http://schemas.openxmlformats.org/officeDocument/2006/relationships/notesMaster" Target="../notesMasters/notesMaster1.xml" /></Relationships>
</file>

<file path=ppt/notesSlides/_rels/notesSlide294.xml.rels><?xml version="1.0" encoding="UTF-8"?><Relationships xmlns="http://schemas.openxmlformats.org/package/2006/relationships"><Relationship Id="rId2" Type="http://schemas.openxmlformats.org/officeDocument/2006/relationships/slide" Target="../slides/slide295.xml" /><Relationship Id="rId1" Type="http://schemas.openxmlformats.org/officeDocument/2006/relationships/notesMaster" Target="../notesMasters/notesMaster1.xml" /></Relationships>
</file>

<file path=ppt/notesSlides/_rels/notesSlide295.xml.rels><?xml version="1.0" encoding="UTF-8"?><Relationships xmlns="http://schemas.openxmlformats.org/package/2006/relationships"><Relationship Id="rId2" Type="http://schemas.openxmlformats.org/officeDocument/2006/relationships/slide" Target="../slides/slide296.xml" /><Relationship Id="rId1" Type="http://schemas.openxmlformats.org/officeDocument/2006/relationships/notesMaster" Target="../notesMasters/notesMaster1.xml" /></Relationships>
</file>

<file path=ppt/notesSlides/_rels/notesSlide296.xml.rels><?xml version="1.0" encoding="UTF-8"?><Relationships xmlns="http://schemas.openxmlformats.org/package/2006/relationships"><Relationship Id="rId2" Type="http://schemas.openxmlformats.org/officeDocument/2006/relationships/slide" Target="../slides/slide297.xml" /><Relationship Id="rId1" Type="http://schemas.openxmlformats.org/officeDocument/2006/relationships/notesMaster" Target="../notesMasters/notesMaster1.xml" /></Relationships>
</file>

<file path=ppt/notesSlides/_rels/notesSlide297.xml.rels><?xml version="1.0" encoding="UTF-8"?><Relationships xmlns="http://schemas.openxmlformats.org/package/2006/relationships"><Relationship Id="rId2" Type="http://schemas.openxmlformats.org/officeDocument/2006/relationships/slide" Target="../slides/slide298.xml" /><Relationship Id="rId1" Type="http://schemas.openxmlformats.org/officeDocument/2006/relationships/notesMaster" Target="../notesMasters/notesMaster1.xml" /></Relationships>
</file>

<file path=ppt/notesSlides/_rels/notesSlide298.xml.rels><?xml version="1.0" encoding="UTF-8"?><Relationships xmlns="http://schemas.openxmlformats.org/package/2006/relationships"><Relationship Id="rId2" Type="http://schemas.openxmlformats.org/officeDocument/2006/relationships/slide" Target="../slides/slide299.xml" /><Relationship Id="rId1" Type="http://schemas.openxmlformats.org/officeDocument/2006/relationships/notesMaster" Target="../notesMasters/notesMaster1.xml" /></Relationships>
</file>

<file path=ppt/notesSlides/_rels/notesSlide299.xml.rels><?xml version="1.0" encoding="UTF-8"?><Relationships xmlns="http://schemas.openxmlformats.org/package/2006/relationships"><Relationship Id="rId2" Type="http://schemas.openxmlformats.org/officeDocument/2006/relationships/slide" Target="../slides/slide300.xml" /><Relationship Id="rId1" Type="http://schemas.openxmlformats.org/officeDocument/2006/relationships/notesMaster" Target="../notesMasters/notesMaster1.xml" /></Relationships>
</file>

<file path=ppt/notesSlides/_rels/notesSlide300.xml.rels><?xml version="1.0" encoding="UTF-8"?><Relationships xmlns="http://schemas.openxmlformats.org/package/2006/relationships"><Relationship Id="rId2" Type="http://schemas.openxmlformats.org/officeDocument/2006/relationships/slide" Target="../slides/slide301.xml" /><Relationship Id="rId1" Type="http://schemas.openxmlformats.org/officeDocument/2006/relationships/notesMaster" Target="../notesMasters/notesMaster1.xml" /></Relationships>
</file>

<file path=ppt/notesSlides/_rels/notesSlide301.xml.rels><?xml version="1.0" encoding="UTF-8"?><Relationships xmlns="http://schemas.openxmlformats.org/package/2006/relationships"><Relationship Id="rId2" Type="http://schemas.openxmlformats.org/officeDocument/2006/relationships/slide" Target="../slides/slide302.xml" /><Relationship Id="rId1" Type="http://schemas.openxmlformats.org/officeDocument/2006/relationships/notesMaster" Target="../notesMasters/notesMaster1.xml" /></Relationships>
</file>

<file path=ppt/notesSlides/_rels/notesSlide302.xml.rels><?xml version="1.0" encoding="UTF-8"?><Relationships xmlns="http://schemas.openxmlformats.org/package/2006/relationships"><Relationship Id="rId2" Type="http://schemas.openxmlformats.org/officeDocument/2006/relationships/slide" Target="../slides/slide303.xml" /><Relationship Id="rId1" Type="http://schemas.openxmlformats.org/officeDocument/2006/relationships/notesMaster" Target="../notesMasters/notesMaster1.xml" /></Relationships>
</file>

<file path=ppt/notesSlides/_rels/notesSlide303.xml.rels><?xml version="1.0" encoding="UTF-8"?><Relationships xmlns="http://schemas.openxmlformats.org/package/2006/relationships"><Relationship Id="rId2" Type="http://schemas.openxmlformats.org/officeDocument/2006/relationships/slide" Target="../slides/slide304.xml" /><Relationship Id="rId1" Type="http://schemas.openxmlformats.org/officeDocument/2006/relationships/notesMaster" Target="../notesMasters/notesMaster1.xml" /></Relationships>
</file>

<file path=ppt/notesSlides/_rels/notesSlide304.xml.rels><?xml version="1.0" encoding="UTF-8"?><Relationships xmlns="http://schemas.openxmlformats.org/package/2006/relationships"><Relationship Id="rId2" Type="http://schemas.openxmlformats.org/officeDocument/2006/relationships/slide" Target="../slides/slide305.xml" /><Relationship Id="rId1" Type="http://schemas.openxmlformats.org/officeDocument/2006/relationships/notesMaster" Target="../notesMasters/notesMaster1.xml" /></Relationships>
</file>

<file path=ppt/notesSlides/_rels/notesSlide305.xml.rels><?xml version="1.0" encoding="UTF-8"?><Relationships xmlns="http://schemas.openxmlformats.org/package/2006/relationships"><Relationship Id="rId2" Type="http://schemas.openxmlformats.org/officeDocument/2006/relationships/slide" Target="../slides/slide306.xml" /><Relationship Id="rId1" Type="http://schemas.openxmlformats.org/officeDocument/2006/relationships/notesMaster" Target="../notesMasters/notesMaster1.xml" /></Relationships>
</file>

<file path=ppt/notesSlides/_rels/notesSlide306.xml.rels><?xml version="1.0" encoding="UTF-8"?><Relationships xmlns="http://schemas.openxmlformats.org/package/2006/relationships"><Relationship Id="rId2" Type="http://schemas.openxmlformats.org/officeDocument/2006/relationships/slide" Target="../slides/slide307.xml" /><Relationship Id="rId1" Type="http://schemas.openxmlformats.org/officeDocument/2006/relationships/notesMaster" Target="../notesMasters/notesMaster1.xml" /></Relationships>
</file>

<file path=ppt/notesSlides/_rels/notesSlide307.xml.rels><?xml version="1.0" encoding="UTF-8"?><Relationships xmlns="http://schemas.openxmlformats.org/package/2006/relationships"><Relationship Id="rId2" Type="http://schemas.openxmlformats.org/officeDocument/2006/relationships/slide" Target="../slides/slide308.xml" /><Relationship Id="rId1" Type="http://schemas.openxmlformats.org/officeDocument/2006/relationships/notesMaster" Target="../notesMasters/notesMaster1.xml" /></Relationships>
</file>

<file path=ppt/notesSlides/_rels/notesSlide308.xml.rels><?xml version="1.0" encoding="UTF-8"?><Relationships xmlns="http://schemas.openxmlformats.org/package/2006/relationships"><Relationship Id="rId2" Type="http://schemas.openxmlformats.org/officeDocument/2006/relationships/slide" Target="../slides/slide309.xml" /><Relationship Id="rId1" Type="http://schemas.openxmlformats.org/officeDocument/2006/relationships/notesMaster" Target="../notesMasters/notesMaster1.xml" /></Relationships>
</file>

<file path=ppt/notesSlides/_rels/notesSlide309.xml.rels><?xml version="1.0" encoding="UTF-8"?><Relationships xmlns="http://schemas.openxmlformats.org/package/2006/relationships"><Relationship Id="rId2" Type="http://schemas.openxmlformats.org/officeDocument/2006/relationships/slide" Target="../slides/slide310.xml" /><Relationship Id="rId1" Type="http://schemas.openxmlformats.org/officeDocument/2006/relationships/notesMaster" Target="../notesMasters/notesMaster1.xml" /></Relationships>
</file>

<file path=ppt/notesSlides/_rels/notesSlide310.xml.rels><?xml version="1.0" encoding="UTF-8"?><Relationships xmlns="http://schemas.openxmlformats.org/package/2006/relationships"><Relationship Id="rId2" Type="http://schemas.openxmlformats.org/officeDocument/2006/relationships/slide" Target="../slides/slide311.xml" /><Relationship Id="rId1" Type="http://schemas.openxmlformats.org/officeDocument/2006/relationships/notesMaster" Target="../notesMasters/notesMaster1.xml" /></Relationships>
</file>

<file path=ppt/notesSlides/_rels/notesSlide311.xml.rels><?xml version="1.0" encoding="UTF-8"?><Relationships xmlns="http://schemas.openxmlformats.org/package/2006/relationships"><Relationship Id="rId2" Type="http://schemas.openxmlformats.org/officeDocument/2006/relationships/slide" Target="../slides/slide312.xml" /><Relationship Id="rId1" Type="http://schemas.openxmlformats.org/officeDocument/2006/relationships/notesMaster" Target="../notesMasters/notesMaster1.xml" /></Relationships>
</file>

<file path=ppt/notesSlides/_rels/notesSlide312.xml.rels><?xml version="1.0" encoding="UTF-8"?><Relationships xmlns="http://schemas.openxmlformats.org/package/2006/relationships"><Relationship Id="rId2" Type="http://schemas.openxmlformats.org/officeDocument/2006/relationships/slide" Target="../slides/slide313.xml" /><Relationship Id="rId1" Type="http://schemas.openxmlformats.org/officeDocument/2006/relationships/notesMaster" Target="../notesMasters/notesMaster1.xml" /></Relationships>
</file>

<file path=ppt/notesSlides/_rels/notesSlide313.xml.rels><?xml version="1.0" encoding="UTF-8"?><Relationships xmlns="http://schemas.openxmlformats.org/package/2006/relationships"><Relationship Id="rId2" Type="http://schemas.openxmlformats.org/officeDocument/2006/relationships/slide" Target="../slides/slide314.xml" /><Relationship Id="rId1" Type="http://schemas.openxmlformats.org/officeDocument/2006/relationships/notesMaster" Target="../notesMasters/notesMaster1.xml" /></Relationships>
</file>

<file path=ppt/notesSlides/_rels/notesSlide314.xml.rels><?xml version="1.0" encoding="UTF-8"?><Relationships xmlns="http://schemas.openxmlformats.org/package/2006/relationships"><Relationship Id="rId2" Type="http://schemas.openxmlformats.org/officeDocument/2006/relationships/slide" Target="../slides/slide315.xml" /><Relationship Id="rId1" Type="http://schemas.openxmlformats.org/officeDocument/2006/relationships/notesMaster" Target="../notesMasters/notesMaster1.xml" /></Relationships>
</file>

<file path=ppt/notesSlides/_rels/notesSlide315.xml.rels><?xml version="1.0" encoding="UTF-8"?><Relationships xmlns="http://schemas.openxmlformats.org/package/2006/relationships"><Relationship Id="rId2" Type="http://schemas.openxmlformats.org/officeDocument/2006/relationships/slide" Target="../slides/slide316.xml" /><Relationship Id="rId1" Type="http://schemas.openxmlformats.org/officeDocument/2006/relationships/notesMaster" Target="../notesMasters/notesMaster1.xml" /></Relationships>
</file>

<file path=ppt/notesSlides/_rels/notesSlide316.xml.rels><?xml version="1.0" encoding="UTF-8"?><Relationships xmlns="http://schemas.openxmlformats.org/package/2006/relationships"><Relationship Id="rId2" Type="http://schemas.openxmlformats.org/officeDocument/2006/relationships/slide" Target="../slides/slide317.xml" /><Relationship Id="rId1" Type="http://schemas.openxmlformats.org/officeDocument/2006/relationships/notesMaster" Target="../notesMasters/notesMaster1.xml" /></Relationships>
</file>

<file path=ppt/notesSlides/_rels/notesSlide317.xml.rels><?xml version="1.0" encoding="UTF-8"?><Relationships xmlns="http://schemas.openxmlformats.org/package/2006/relationships"><Relationship Id="rId2" Type="http://schemas.openxmlformats.org/officeDocument/2006/relationships/slide" Target="../slides/slide318.xml" /><Relationship Id="rId1" Type="http://schemas.openxmlformats.org/officeDocument/2006/relationships/notesMaster" Target="../notesMasters/notesMaster1.xml" /></Relationships>
</file>

<file path=ppt/notesSlides/_rels/notesSlide318.xml.rels><?xml version="1.0" encoding="UTF-8"?><Relationships xmlns="http://schemas.openxmlformats.org/package/2006/relationships"><Relationship Id="rId2" Type="http://schemas.openxmlformats.org/officeDocument/2006/relationships/slide" Target="../slides/slide319.xml" /><Relationship Id="rId1" Type="http://schemas.openxmlformats.org/officeDocument/2006/relationships/notesMaster" Target="../notesMasters/notesMaster1.xml" /></Relationships>
</file>

<file path=ppt/notesSlides/_rels/notesSlide319.xml.rels><?xml version="1.0" encoding="UTF-8"?><Relationships xmlns="http://schemas.openxmlformats.org/package/2006/relationships"><Relationship Id="rId2" Type="http://schemas.openxmlformats.org/officeDocument/2006/relationships/slide" Target="../slides/slide320.xml" /><Relationship Id="rId1" Type="http://schemas.openxmlformats.org/officeDocument/2006/relationships/notesMaster" Target="../notesMasters/notesMaster1.xml" /></Relationships>
</file>

<file path=ppt/notesSlides/_rels/notesSlide320.xml.rels><?xml version="1.0" encoding="UTF-8"?><Relationships xmlns="http://schemas.openxmlformats.org/package/2006/relationships"><Relationship Id="rId2" Type="http://schemas.openxmlformats.org/officeDocument/2006/relationships/slide" Target="../slides/slide321.xml" /><Relationship Id="rId1" Type="http://schemas.openxmlformats.org/officeDocument/2006/relationships/notesMaster" Target="../notesMasters/notesMaster1.xml" /></Relationships>
</file>

<file path=ppt/notesSlides/_rels/notesSlide321.xml.rels><?xml version="1.0" encoding="UTF-8"?><Relationships xmlns="http://schemas.openxmlformats.org/package/2006/relationships"><Relationship Id="rId2" Type="http://schemas.openxmlformats.org/officeDocument/2006/relationships/slide" Target="../slides/slide322.xml" /><Relationship Id="rId1" Type="http://schemas.openxmlformats.org/officeDocument/2006/relationships/notesMaster" Target="../notesMasters/notesMaster1.xml" /></Relationships>
</file>

<file path=ppt/notesSlides/_rels/notesSlide322.xml.rels><?xml version="1.0" encoding="UTF-8"?><Relationships xmlns="http://schemas.openxmlformats.org/package/2006/relationships"><Relationship Id="rId2" Type="http://schemas.openxmlformats.org/officeDocument/2006/relationships/slide" Target="../slides/slide323.xml" /><Relationship Id="rId1" Type="http://schemas.openxmlformats.org/officeDocument/2006/relationships/notesMaster" Target="../notesMasters/notesMaster1.xml" /></Relationships>
</file>

<file path=ppt/notesSlides/_rels/notesSlide323.xml.rels><?xml version="1.0" encoding="UTF-8"?><Relationships xmlns="http://schemas.openxmlformats.org/package/2006/relationships"><Relationship Id="rId2" Type="http://schemas.openxmlformats.org/officeDocument/2006/relationships/slide" Target="../slides/slide324.xml" /><Relationship Id="rId1" Type="http://schemas.openxmlformats.org/officeDocument/2006/relationships/notesMaster" Target="../notesMasters/notesMaster1.xml" /></Relationships>
</file>

<file path=ppt/notesSlides/_rels/notesSlide324.xml.rels><?xml version="1.0" encoding="UTF-8"?><Relationships xmlns="http://schemas.openxmlformats.org/package/2006/relationships"><Relationship Id="rId2" Type="http://schemas.openxmlformats.org/officeDocument/2006/relationships/slide" Target="../slides/slide325.xml" /><Relationship Id="rId1" Type="http://schemas.openxmlformats.org/officeDocument/2006/relationships/notesMaster" Target="../notesMasters/notesMaster1.xml" /></Relationships>
</file>

<file path=ppt/notesSlides/_rels/notesSlide325.xml.rels><?xml version="1.0" encoding="UTF-8"?><Relationships xmlns="http://schemas.openxmlformats.org/package/2006/relationships"><Relationship Id="rId2" Type="http://schemas.openxmlformats.org/officeDocument/2006/relationships/slide" Target="../slides/slide326.xml" /><Relationship Id="rId1" Type="http://schemas.openxmlformats.org/officeDocument/2006/relationships/notesMaster" Target="../notesMasters/notesMaster1.xml" /></Relationships>
</file>

<file path=ppt/notesSlides/_rels/notesSlide326.xml.rels><?xml version="1.0" encoding="UTF-8"?><Relationships xmlns="http://schemas.openxmlformats.org/package/2006/relationships"><Relationship Id="rId2" Type="http://schemas.openxmlformats.org/officeDocument/2006/relationships/slide" Target="../slides/slide327.xml" /><Relationship Id="rId1" Type="http://schemas.openxmlformats.org/officeDocument/2006/relationships/notesMaster" Target="../notesMasters/notesMaster1.xml" /></Relationships>
</file>

<file path=ppt/notesSlides/_rels/notesSlide327.xml.rels><?xml version="1.0" encoding="UTF-8"?><Relationships xmlns="http://schemas.openxmlformats.org/package/2006/relationships"><Relationship Id="rId2" Type="http://schemas.openxmlformats.org/officeDocument/2006/relationships/slide" Target="../slides/slide328.xml" /><Relationship Id="rId1" Type="http://schemas.openxmlformats.org/officeDocument/2006/relationships/notesMaster" Target="../notesMasters/notesMaster1.xml" /></Relationships>
</file>

<file path=ppt/notesSlides/_rels/notesSlide328.xml.rels><?xml version="1.0" encoding="UTF-8"?><Relationships xmlns="http://schemas.openxmlformats.org/package/2006/relationships"><Relationship Id="rId2" Type="http://schemas.openxmlformats.org/officeDocument/2006/relationships/slide" Target="../slides/slide329.xml" /><Relationship Id="rId1" Type="http://schemas.openxmlformats.org/officeDocument/2006/relationships/notesMaster" Target="../notesMasters/notesMaster1.xml" /></Relationships>
</file>

<file path=ppt/notesSlides/_rels/notesSlide329.xml.rels><?xml version="1.0" encoding="UTF-8"?><Relationships xmlns="http://schemas.openxmlformats.org/package/2006/relationships"><Relationship Id="rId2" Type="http://schemas.openxmlformats.org/officeDocument/2006/relationships/slide" Target="../slides/slide330.xml" /><Relationship Id="rId1" Type="http://schemas.openxmlformats.org/officeDocument/2006/relationships/notesMaster" Target="../notesMasters/notesMaster1.xml" /></Relationships>
</file>

<file path=ppt/notesSlides/_rels/notesSlide330.xml.rels><?xml version="1.0" encoding="UTF-8"?><Relationships xmlns="http://schemas.openxmlformats.org/package/2006/relationships"><Relationship Id="rId2" Type="http://schemas.openxmlformats.org/officeDocument/2006/relationships/slide" Target="../slides/slide331.xml" /><Relationship Id="rId1" Type="http://schemas.openxmlformats.org/officeDocument/2006/relationships/notesMaster" Target="../notesMasters/notesMaster1.xml" /></Relationships>
</file>

<file path=ppt/notesSlides/_rels/notesSlide331.xml.rels><?xml version="1.0" encoding="UTF-8"?><Relationships xmlns="http://schemas.openxmlformats.org/package/2006/relationships"><Relationship Id="rId2" Type="http://schemas.openxmlformats.org/officeDocument/2006/relationships/slide" Target="../slides/slide332.xml" /><Relationship Id="rId1" Type="http://schemas.openxmlformats.org/officeDocument/2006/relationships/notesMaster" Target="../notesMasters/notesMaster1.xml" /></Relationships>
</file>

<file path=ppt/notesSlides/_rels/notesSlide332.xml.rels><?xml version="1.0" encoding="UTF-8"?><Relationships xmlns="http://schemas.openxmlformats.org/package/2006/relationships"><Relationship Id="rId2" Type="http://schemas.openxmlformats.org/officeDocument/2006/relationships/slide" Target="../slides/slide333.xml" /><Relationship Id="rId1" Type="http://schemas.openxmlformats.org/officeDocument/2006/relationships/notesMaster" Target="../notesMasters/notesMaster1.xml" /></Relationships>
</file>

<file path=ppt/notesSlides/_rels/notesSlide333.xml.rels><?xml version="1.0" encoding="UTF-8"?><Relationships xmlns="http://schemas.openxmlformats.org/package/2006/relationships"><Relationship Id="rId2" Type="http://schemas.openxmlformats.org/officeDocument/2006/relationships/slide" Target="../slides/slide334.xml" /><Relationship Id="rId1" Type="http://schemas.openxmlformats.org/officeDocument/2006/relationships/notesMaster" Target="../notesMasters/notesMaster1.xml" /></Relationships>
</file>

<file path=ppt/notesSlides/_rels/notesSlide334.xml.rels><?xml version="1.0" encoding="UTF-8"?><Relationships xmlns="http://schemas.openxmlformats.org/package/2006/relationships"><Relationship Id="rId2" Type="http://schemas.openxmlformats.org/officeDocument/2006/relationships/slide" Target="../slides/slide335.xml" /><Relationship Id="rId1" Type="http://schemas.openxmlformats.org/officeDocument/2006/relationships/notesMaster" Target="../notesMasters/notesMaster1.xml" /></Relationships>
</file>

<file path=ppt/notesSlides/_rels/notesSlide335.xml.rels><?xml version="1.0" encoding="UTF-8"?><Relationships xmlns="http://schemas.openxmlformats.org/package/2006/relationships"><Relationship Id="rId2" Type="http://schemas.openxmlformats.org/officeDocument/2006/relationships/slide" Target="../slides/slide336.xml" /><Relationship Id="rId1" Type="http://schemas.openxmlformats.org/officeDocument/2006/relationships/notesMaster" Target="../notesMasters/notesMaster1.xml" /></Relationships>
</file>

<file path=ppt/notesSlides/_rels/notesSlide336.xml.rels><?xml version="1.0" encoding="UTF-8"?><Relationships xmlns="http://schemas.openxmlformats.org/package/2006/relationships"><Relationship Id="rId2" Type="http://schemas.openxmlformats.org/officeDocument/2006/relationships/slide" Target="../slides/slide337.xml" /><Relationship Id="rId1" Type="http://schemas.openxmlformats.org/officeDocument/2006/relationships/notesMaster" Target="../notesMasters/notesMaster1.xml" /></Relationships>
</file>

<file path=ppt/notesSlides/_rels/notesSlide337.xml.rels><?xml version="1.0" encoding="UTF-8"?><Relationships xmlns="http://schemas.openxmlformats.org/package/2006/relationships"><Relationship Id="rId2" Type="http://schemas.openxmlformats.org/officeDocument/2006/relationships/slide" Target="../slides/slide338.xml" /><Relationship Id="rId1" Type="http://schemas.openxmlformats.org/officeDocument/2006/relationships/notesMaster" Target="../notesMasters/notesMaster1.xml" /></Relationships>
</file>

<file path=ppt/notesSlides/_rels/notesSlide338.xml.rels><?xml version="1.0" encoding="UTF-8"?><Relationships xmlns="http://schemas.openxmlformats.org/package/2006/relationships"><Relationship Id="rId2" Type="http://schemas.openxmlformats.org/officeDocument/2006/relationships/slide" Target="../slides/slide339.xml" /><Relationship Id="rId1" Type="http://schemas.openxmlformats.org/officeDocument/2006/relationships/notesMaster" Target="../notesMasters/notesMaster1.xml" /></Relationships>
</file>

<file path=ppt/notesSlides/_rels/notesSlide339.xml.rels><?xml version="1.0" encoding="UTF-8"?><Relationships xmlns="http://schemas.openxmlformats.org/package/2006/relationships"><Relationship Id="rId2" Type="http://schemas.openxmlformats.org/officeDocument/2006/relationships/slide" Target="../slides/slide340.xml" /><Relationship Id="rId1" Type="http://schemas.openxmlformats.org/officeDocument/2006/relationships/notesMaster" Target="../notesMasters/notesMaster1.xml" /></Relationships>
</file>

<file path=ppt/notesSlides/_rels/notesSlide340.xml.rels><?xml version="1.0" encoding="UTF-8"?><Relationships xmlns="http://schemas.openxmlformats.org/package/2006/relationships"><Relationship Id="rId2" Type="http://schemas.openxmlformats.org/officeDocument/2006/relationships/slide" Target="../slides/slide341.xml" /><Relationship Id="rId1" Type="http://schemas.openxmlformats.org/officeDocument/2006/relationships/notesMaster" Target="../notesMasters/notesMaster1.xml" /></Relationships>
</file>

<file path=ppt/notesSlides/_rels/notesSlide341.xml.rels><?xml version="1.0" encoding="UTF-8"?><Relationships xmlns="http://schemas.openxmlformats.org/package/2006/relationships"><Relationship Id="rId2" Type="http://schemas.openxmlformats.org/officeDocument/2006/relationships/slide" Target="../slides/slide342.xml" /><Relationship Id="rId1" Type="http://schemas.openxmlformats.org/officeDocument/2006/relationships/notesMaster" Target="../notesMasters/notesMaster1.xml" /></Relationships>
</file>

<file path=ppt/notesSlides/_rels/notesSlide342.xml.rels><?xml version="1.0" encoding="UTF-8"?><Relationships xmlns="http://schemas.openxmlformats.org/package/2006/relationships"><Relationship Id="rId2" Type="http://schemas.openxmlformats.org/officeDocument/2006/relationships/slide" Target="../slides/slide343.xml" /><Relationship Id="rId1" Type="http://schemas.openxmlformats.org/officeDocument/2006/relationships/notesMaster" Target="../notesMasters/notesMaster1.xml" /></Relationships>
</file>

<file path=ppt/notesSlides/_rels/notesSlide343.xml.rels><?xml version="1.0" encoding="UTF-8"?><Relationships xmlns="http://schemas.openxmlformats.org/package/2006/relationships"><Relationship Id="rId2" Type="http://schemas.openxmlformats.org/officeDocument/2006/relationships/slide" Target="../slides/slide344.xml" /><Relationship Id="rId1" Type="http://schemas.openxmlformats.org/officeDocument/2006/relationships/notesMaster" Target="../notesMasters/notesMaster1.xml" /></Relationships>
</file>

<file path=ppt/notesSlides/_rels/notesSlide344.xml.rels><?xml version="1.0" encoding="UTF-8"?><Relationships xmlns="http://schemas.openxmlformats.org/package/2006/relationships"><Relationship Id="rId2" Type="http://schemas.openxmlformats.org/officeDocument/2006/relationships/slide" Target="../slides/slide345.xml" /><Relationship Id="rId1" Type="http://schemas.openxmlformats.org/officeDocument/2006/relationships/notesMaster" Target="../notesMasters/notesMaster1.xml" /></Relationships>
</file>

<file path=ppt/notesSlides/_rels/notesSlide345.xml.rels><?xml version="1.0" encoding="UTF-8"?><Relationships xmlns="http://schemas.openxmlformats.org/package/2006/relationships"><Relationship Id="rId2" Type="http://schemas.openxmlformats.org/officeDocument/2006/relationships/slide" Target="../slides/slide346.xml" /><Relationship Id="rId1" Type="http://schemas.openxmlformats.org/officeDocument/2006/relationships/notesMaster" Target="../notesMasters/notesMaster1.xml" /></Relationships>
</file>

<file path=ppt/notesSlides/_rels/notesSlide346.xml.rels><?xml version="1.0" encoding="UTF-8"?><Relationships xmlns="http://schemas.openxmlformats.org/package/2006/relationships"><Relationship Id="rId2" Type="http://schemas.openxmlformats.org/officeDocument/2006/relationships/slide" Target="../slides/slide347.xml" /><Relationship Id="rId1" Type="http://schemas.openxmlformats.org/officeDocument/2006/relationships/notesMaster" Target="../notesMasters/notesMaster1.xml" /></Relationships>
</file>

<file path=ppt/notesSlides/_rels/notesSlide347.xml.rels><?xml version="1.0" encoding="UTF-8"?><Relationships xmlns="http://schemas.openxmlformats.org/package/2006/relationships"><Relationship Id="rId2" Type="http://schemas.openxmlformats.org/officeDocument/2006/relationships/slide" Target="../slides/slide348.xml" /><Relationship Id="rId1" Type="http://schemas.openxmlformats.org/officeDocument/2006/relationships/notesMaster" Target="../notesMasters/notesMaster1.xml" /></Relationships>
</file>

<file path=ppt/notesSlides/_rels/notesSlide348.xml.rels><?xml version="1.0" encoding="UTF-8"?><Relationships xmlns="http://schemas.openxmlformats.org/package/2006/relationships"><Relationship Id="rId2" Type="http://schemas.openxmlformats.org/officeDocument/2006/relationships/slide" Target="../slides/slide349.xml" /><Relationship Id="rId1" Type="http://schemas.openxmlformats.org/officeDocument/2006/relationships/notesMaster" Target="../notesMasters/notesMaster1.xml" /></Relationships>
</file>

<file path=ppt/notesSlides/_rels/notesSlide349.xml.rels><?xml version="1.0" encoding="UTF-8"?><Relationships xmlns="http://schemas.openxmlformats.org/package/2006/relationships"><Relationship Id="rId2" Type="http://schemas.openxmlformats.org/officeDocument/2006/relationships/slide" Target="../slides/slide350.xml" /><Relationship Id="rId1" Type="http://schemas.openxmlformats.org/officeDocument/2006/relationships/notesMaster" Target="../notesMasters/notesMaster1.xml" /></Relationships>
</file>

<file path=ppt/notesSlides/_rels/notesSlide350.xml.rels><?xml version="1.0" encoding="UTF-8"?><Relationships xmlns="http://schemas.openxmlformats.org/package/2006/relationships"><Relationship Id="rId2" Type="http://schemas.openxmlformats.org/officeDocument/2006/relationships/slide" Target="../slides/slide351.xml" /><Relationship Id="rId1" Type="http://schemas.openxmlformats.org/officeDocument/2006/relationships/notesMaster" Target="../notesMasters/notesMaster1.xml" /></Relationships>
</file>

<file path=ppt/notesSlides/_rels/notesSlide351.xml.rels><?xml version="1.0" encoding="UTF-8"?><Relationships xmlns="http://schemas.openxmlformats.org/package/2006/relationships"><Relationship Id="rId2" Type="http://schemas.openxmlformats.org/officeDocument/2006/relationships/slide" Target="../slides/slide352.xml" /><Relationship Id="rId1" Type="http://schemas.openxmlformats.org/officeDocument/2006/relationships/notesMaster" Target="../notesMasters/notesMaster1.xml" /></Relationships>
</file>

<file path=ppt/notesSlides/_rels/notesSlide352.xml.rels><?xml version="1.0" encoding="UTF-8"?><Relationships xmlns="http://schemas.openxmlformats.org/package/2006/relationships"><Relationship Id="rId2" Type="http://schemas.openxmlformats.org/officeDocument/2006/relationships/slide" Target="../slides/slide353.xml" /><Relationship Id="rId1" Type="http://schemas.openxmlformats.org/officeDocument/2006/relationships/notesMaster" Target="../notesMasters/notesMaster1.xml" /></Relationships>
</file>

<file path=ppt/notesSlides/_rels/notesSlide353.xml.rels><?xml version="1.0" encoding="UTF-8"?><Relationships xmlns="http://schemas.openxmlformats.org/package/2006/relationships"><Relationship Id="rId2" Type="http://schemas.openxmlformats.org/officeDocument/2006/relationships/slide" Target="../slides/slide354.xml" /><Relationship Id="rId1" Type="http://schemas.openxmlformats.org/officeDocument/2006/relationships/notesMaster" Target="../notesMasters/notesMaster1.xml" /></Relationships>
</file>

<file path=ppt/notesSlides/_rels/notesSlide354.xml.rels><?xml version="1.0" encoding="UTF-8"?><Relationships xmlns="http://schemas.openxmlformats.org/package/2006/relationships"><Relationship Id="rId2" Type="http://schemas.openxmlformats.org/officeDocument/2006/relationships/slide" Target="../slides/slide355.xml" /><Relationship Id="rId1" Type="http://schemas.openxmlformats.org/officeDocument/2006/relationships/notesMaster" Target="../notesMasters/notesMaster1.xml" /></Relationships>
</file>

<file path=ppt/notesSlides/_rels/notesSlide355.xml.rels><?xml version="1.0" encoding="UTF-8"?><Relationships xmlns="http://schemas.openxmlformats.org/package/2006/relationships"><Relationship Id="rId2" Type="http://schemas.openxmlformats.org/officeDocument/2006/relationships/slide" Target="../slides/slide356.xml" /><Relationship Id="rId1" Type="http://schemas.openxmlformats.org/officeDocument/2006/relationships/notesMaster" Target="../notesMasters/notesMaster1.xml" /></Relationships>
</file>

<file path=ppt/notesSlides/_rels/notesSlide356.xml.rels><?xml version="1.0" encoding="UTF-8"?><Relationships xmlns="http://schemas.openxmlformats.org/package/2006/relationships"><Relationship Id="rId2" Type="http://schemas.openxmlformats.org/officeDocument/2006/relationships/slide" Target="../slides/slide357.xml" /><Relationship Id="rId1" Type="http://schemas.openxmlformats.org/officeDocument/2006/relationships/notesMaster" Target="../notesMasters/notesMaster1.xml" /></Relationships>
</file>

<file path=ppt/notesSlides/_rels/notesSlide357.xml.rels><?xml version="1.0" encoding="UTF-8"?><Relationships xmlns="http://schemas.openxmlformats.org/package/2006/relationships"><Relationship Id="rId2" Type="http://schemas.openxmlformats.org/officeDocument/2006/relationships/slide" Target="../slides/slide358.xml" /><Relationship Id="rId1" Type="http://schemas.openxmlformats.org/officeDocument/2006/relationships/notesMaster" Target="../notesMasters/notesMaster1.xml" /></Relationships>
</file>

<file path=ppt/notesSlides/_rels/notesSlide358.xml.rels><?xml version="1.0" encoding="UTF-8"?><Relationships xmlns="http://schemas.openxmlformats.org/package/2006/relationships"><Relationship Id="rId2" Type="http://schemas.openxmlformats.org/officeDocument/2006/relationships/slide" Target="../slides/slide359.xml" /><Relationship Id="rId1" Type="http://schemas.openxmlformats.org/officeDocument/2006/relationships/notesMaster" Target="../notesMasters/notesMaster1.xml" /></Relationships>
</file>

<file path=ppt/notesSlides/_rels/notesSlide359.xml.rels><?xml version="1.0" encoding="UTF-8"?><Relationships xmlns="http://schemas.openxmlformats.org/package/2006/relationships"><Relationship Id="rId2" Type="http://schemas.openxmlformats.org/officeDocument/2006/relationships/slide" Target="../slides/slide360.xml" /><Relationship Id="rId1" Type="http://schemas.openxmlformats.org/officeDocument/2006/relationships/notesMaster" Target="../notesMasters/notesMaster1.xml" /></Relationships>
</file>

<file path=ppt/notesSlides/_rels/notesSlide360.xml.rels><?xml version="1.0" encoding="UTF-8"?><Relationships xmlns="http://schemas.openxmlformats.org/package/2006/relationships"><Relationship Id="rId2" Type="http://schemas.openxmlformats.org/officeDocument/2006/relationships/slide" Target="../slides/slide361.xml" /><Relationship Id="rId1" Type="http://schemas.openxmlformats.org/officeDocument/2006/relationships/notesMaster" Target="../notesMasters/notesMaster1.xml" /></Relationships>
</file>

<file path=ppt/notesSlides/_rels/notesSlide361.xml.rels><?xml version="1.0" encoding="UTF-8"?><Relationships xmlns="http://schemas.openxmlformats.org/package/2006/relationships"><Relationship Id="rId2" Type="http://schemas.openxmlformats.org/officeDocument/2006/relationships/slide" Target="../slides/slide362.xml" /><Relationship Id="rId1" Type="http://schemas.openxmlformats.org/officeDocument/2006/relationships/notesMaster" Target="../notesMasters/notesMaster1.xml" /></Relationships>
</file>

<file path=ppt/notesSlides/_rels/notesSlide362.xml.rels><?xml version="1.0" encoding="UTF-8"?><Relationships xmlns="http://schemas.openxmlformats.org/package/2006/relationships"><Relationship Id="rId2" Type="http://schemas.openxmlformats.org/officeDocument/2006/relationships/slide" Target="../slides/slide363.xml" /><Relationship Id="rId1" Type="http://schemas.openxmlformats.org/officeDocument/2006/relationships/notesMaster" Target="../notesMasters/notesMaster1.xml" /></Relationships>
</file>

<file path=ppt/notesSlides/_rels/notesSlide363.xml.rels><?xml version="1.0" encoding="UTF-8"?><Relationships xmlns="http://schemas.openxmlformats.org/package/2006/relationships"><Relationship Id="rId2" Type="http://schemas.openxmlformats.org/officeDocument/2006/relationships/slide" Target="../slides/slide364.xml" /><Relationship Id="rId1" Type="http://schemas.openxmlformats.org/officeDocument/2006/relationships/notesMaster" Target="../notesMasters/notesMaster1.xml" /></Relationships>
</file>

<file path=ppt/notesSlides/_rels/notesSlide364.xml.rels><?xml version="1.0" encoding="UTF-8"?><Relationships xmlns="http://schemas.openxmlformats.org/package/2006/relationships"><Relationship Id="rId2" Type="http://schemas.openxmlformats.org/officeDocument/2006/relationships/slide" Target="../slides/slide365.xml" /><Relationship Id="rId1" Type="http://schemas.openxmlformats.org/officeDocument/2006/relationships/notesMaster" Target="../notesMasters/notesMaster1.xml" /></Relationships>
</file>

<file path=ppt/notesSlides/_rels/notesSlide365.xml.rels><?xml version="1.0" encoding="UTF-8"?><Relationships xmlns="http://schemas.openxmlformats.org/package/2006/relationships"><Relationship Id="rId2" Type="http://schemas.openxmlformats.org/officeDocument/2006/relationships/slide" Target="../slides/slide366.xml" /><Relationship Id="rId1" Type="http://schemas.openxmlformats.org/officeDocument/2006/relationships/notesMaster" Target="../notesMasters/notesMaster1.xml" /></Relationships>
</file>

<file path=ppt/notesSlides/_rels/notesSlide366.xml.rels><?xml version="1.0" encoding="UTF-8"?><Relationships xmlns="http://schemas.openxmlformats.org/package/2006/relationships"><Relationship Id="rId2" Type="http://schemas.openxmlformats.org/officeDocument/2006/relationships/slide" Target="../slides/slide367.xml" /><Relationship Id="rId1" Type="http://schemas.openxmlformats.org/officeDocument/2006/relationships/notesMaster" Target="../notesMasters/notesMaster1.xml" /></Relationships>
</file>

<file path=ppt/notesSlides/_rels/notesSlide367.xml.rels><?xml version="1.0" encoding="UTF-8"?><Relationships xmlns="http://schemas.openxmlformats.org/package/2006/relationships"><Relationship Id="rId2" Type="http://schemas.openxmlformats.org/officeDocument/2006/relationships/slide" Target="../slides/slide368.xml" /><Relationship Id="rId1" Type="http://schemas.openxmlformats.org/officeDocument/2006/relationships/notesMaster" Target="../notesMasters/notesMaster1.xml" /></Relationships>
</file>

<file path=ppt/notesSlides/_rels/notesSlide368.xml.rels><?xml version="1.0" encoding="UTF-8"?><Relationships xmlns="http://schemas.openxmlformats.org/package/2006/relationships"><Relationship Id="rId2" Type="http://schemas.openxmlformats.org/officeDocument/2006/relationships/slide" Target="../slides/slide369.xml" /><Relationship Id="rId1" Type="http://schemas.openxmlformats.org/officeDocument/2006/relationships/notesMaster" Target="../notesMasters/notesMaster1.xml" /></Relationships>
</file>

<file path=ppt/notesSlides/_rels/notesSlide369.xml.rels><?xml version="1.0" encoding="UTF-8"?><Relationships xmlns="http://schemas.openxmlformats.org/package/2006/relationships"><Relationship Id="rId2" Type="http://schemas.openxmlformats.org/officeDocument/2006/relationships/slide" Target="../slides/slide370.xml" /><Relationship Id="rId1" Type="http://schemas.openxmlformats.org/officeDocument/2006/relationships/notesMaster" Target="../notesMasters/notesMaster1.xml" /></Relationships>
</file>

<file path=ppt/notesSlides/_rels/notesSlide370.xml.rels><?xml version="1.0" encoding="UTF-8"?><Relationships xmlns="http://schemas.openxmlformats.org/package/2006/relationships"><Relationship Id="rId2" Type="http://schemas.openxmlformats.org/officeDocument/2006/relationships/slide" Target="../slides/slide371.xml" /><Relationship Id="rId1" Type="http://schemas.openxmlformats.org/officeDocument/2006/relationships/notesMaster" Target="../notesMasters/notesMaster1.xml" /></Relationships>
</file>

<file path=ppt/notesSlides/_rels/notesSlide371.xml.rels><?xml version="1.0" encoding="UTF-8"?><Relationships xmlns="http://schemas.openxmlformats.org/package/2006/relationships"><Relationship Id="rId2" Type="http://schemas.openxmlformats.org/officeDocument/2006/relationships/slide" Target="../slides/slide372.xml" /><Relationship Id="rId1" Type="http://schemas.openxmlformats.org/officeDocument/2006/relationships/notesMaster" Target="../notesMasters/notesMaster1.xml" /></Relationships>
</file>

<file path=ppt/notesSlides/_rels/notesSlide372.xml.rels><?xml version="1.0" encoding="UTF-8"?><Relationships xmlns="http://schemas.openxmlformats.org/package/2006/relationships"><Relationship Id="rId2" Type="http://schemas.openxmlformats.org/officeDocument/2006/relationships/slide" Target="../slides/slide373.xml" /><Relationship Id="rId1" Type="http://schemas.openxmlformats.org/officeDocument/2006/relationships/notesMaster" Target="../notesMasters/notesMaster1.xml" /></Relationships>
</file>

<file path=ppt/notesSlides/_rels/notesSlide373.xml.rels><?xml version="1.0" encoding="UTF-8"?><Relationships xmlns="http://schemas.openxmlformats.org/package/2006/relationships"><Relationship Id="rId2" Type="http://schemas.openxmlformats.org/officeDocument/2006/relationships/slide" Target="../slides/slide374.xml" /><Relationship Id="rId1" Type="http://schemas.openxmlformats.org/officeDocument/2006/relationships/notesMaster" Target="../notesMasters/notesMaster1.xml" /></Relationships>
</file>

<file path=ppt/notesSlides/_rels/notesSlide374.xml.rels><?xml version="1.0" encoding="UTF-8"?><Relationships xmlns="http://schemas.openxmlformats.org/package/2006/relationships"><Relationship Id="rId2" Type="http://schemas.openxmlformats.org/officeDocument/2006/relationships/slide" Target="../slides/slide375.xml" /><Relationship Id="rId1" Type="http://schemas.openxmlformats.org/officeDocument/2006/relationships/notesMaster" Target="../notesMasters/notesMaster1.xml" /></Relationships>
</file>

<file path=ppt/notesSlides/_rels/notesSlide375.xml.rels><?xml version="1.0" encoding="UTF-8"?><Relationships xmlns="http://schemas.openxmlformats.org/package/2006/relationships"><Relationship Id="rId2" Type="http://schemas.openxmlformats.org/officeDocument/2006/relationships/slide" Target="../slides/slide376.xml" /><Relationship Id="rId1" Type="http://schemas.openxmlformats.org/officeDocument/2006/relationships/notesMaster" Target="../notesMasters/notesMaster1.xml" /></Relationships>
</file>

<file path=ppt/notesSlides/_rels/notesSlide376.xml.rels><?xml version="1.0" encoding="UTF-8"?><Relationships xmlns="http://schemas.openxmlformats.org/package/2006/relationships"><Relationship Id="rId2" Type="http://schemas.openxmlformats.org/officeDocument/2006/relationships/slide" Target="../slides/slide377.xml" /><Relationship Id="rId1" Type="http://schemas.openxmlformats.org/officeDocument/2006/relationships/notesMaster" Target="../notesMasters/notesMaster1.xml" /></Relationships>
</file>

<file path=ppt/notesSlides/_rels/notesSlide377.xml.rels><?xml version="1.0" encoding="UTF-8"?><Relationships xmlns="http://schemas.openxmlformats.org/package/2006/relationships"><Relationship Id="rId2" Type="http://schemas.openxmlformats.org/officeDocument/2006/relationships/slide" Target="../slides/slide378.xml" /><Relationship Id="rId1" Type="http://schemas.openxmlformats.org/officeDocument/2006/relationships/notesMaster" Target="../notesMasters/notesMaster1.xml" /></Relationships>
</file>

<file path=ppt/notesSlides/_rels/notesSlide378.xml.rels><?xml version="1.0" encoding="UTF-8"?><Relationships xmlns="http://schemas.openxmlformats.org/package/2006/relationships"><Relationship Id="rId2" Type="http://schemas.openxmlformats.org/officeDocument/2006/relationships/slide" Target="../slides/slide379.xml" /><Relationship Id="rId1" Type="http://schemas.openxmlformats.org/officeDocument/2006/relationships/notesMaster" Target="../notesMasters/notesMaster1.xml" /></Relationships>
</file>

<file path=ppt/notesSlides/_rels/notesSlide379.xml.rels><?xml version="1.0" encoding="UTF-8"?><Relationships xmlns="http://schemas.openxmlformats.org/package/2006/relationships"><Relationship Id="rId2" Type="http://schemas.openxmlformats.org/officeDocument/2006/relationships/slide" Target="../slides/slide380.xml" /><Relationship Id="rId1" Type="http://schemas.openxmlformats.org/officeDocument/2006/relationships/notesMaster" Target="../notesMasters/notesMaster1.xml" /></Relationships>
</file>

<file path=ppt/notesSlides/_rels/notesSlide380.xml.rels><?xml version="1.0" encoding="UTF-8"?><Relationships xmlns="http://schemas.openxmlformats.org/package/2006/relationships"><Relationship Id="rId2" Type="http://schemas.openxmlformats.org/officeDocument/2006/relationships/slide" Target="../slides/slide381.xml" /><Relationship Id="rId1" Type="http://schemas.openxmlformats.org/officeDocument/2006/relationships/notesMaster" Target="../notesMasters/notesMaster1.xml" /></Relationships>
</file>

<file path=ppt/notesSlides/_rels/notesSlide381.xml.rels><?xml version="1.0" encoding="UTF-8"?><Relationships xmlns="http://schemas.openxmlformats.org/package/2006/relationships"><Relationship Id="rId2" Type="http://schemas.openxmlformats.org/officeDocument/2006/relationships/slide" Target="../slides/slide382.xml" /><Relationship Id="rId1" Type="http://schemas.openxmlformats.org/officeDocument/2006/relationships/notesMaster" Target="../notesMasters/notesMaster1.xml" /></Relationships>
</file>

<file path=ppt/notesSlides/_rels/notesSlide382.xml.rels><?xml version="1.0" encoding="UTF-8"?><Relationships xmlns="http://schemas.openxmlformats.org/package/2006/relationships"><Relationship Id="rId2" Type="http://schemas.openxmlformats.org/officeDocument/2006/relationships/slide" Target="../slides/slide383.xml" /><Relationship Id="rId1" Type="http://schemas.openxmlformats.org/officeDocument/2006/relationships/notesMaster" Target="../notesMasters/notesMaster1.xml" /></Relationships>
</file>

<file path=ppt/notesSlides/_rels/notesSlide383.xml.rels><?xml version="1.0" encoding="UTF-8"?><Relationships xmlns="http://schemas.openxmlformats.org/package/2006/relationships"><Relationship Id="rId2" Type="http://schemas.openxmlformats.org/officeDocument/2006/relationships/slide" Target="../slides/slide384.xml" /><Relationship Id="rId1" Type="http://schemas.openxmlformats.org/officeDocument/2006/relationships/notesMaster" Target="../notesMasters/notesMaster1.xml" /></Relationships>
</file>

<file path=ppt/notesSlides/_rels/notesSlide384.xml.rels><?xml version="1.0" encoding="UTF-8"?><Relationships xmlns="http://schemas.openxmlformats.org/package/2006/relationships"><Relationship Id="rId2" Type="http://schemas.openxmlformats.org/officeDocument/2006/relationships/slide" Target="../slides/slide385.xml" /><Relationship Id="rId1" Type="http://schemas.openxmlformats.org/officeDocument/2006/relationships/notesMaster" Target="../notesMasters/notesMaster1.xml" /></Relationships>
</file>

<file path=ppt/notesSlides/_rels/notesSlide385.xml.rels><?xml version="1.0" encoding="UTF-8"?><Relationships xmlns="http://schemas.openxmlformats.org/package/2006/relationships"><Relationship Id="rId2" Type="http://schemas.openxmlformats.org/officeDocument/2006/relationships/slide" Target="../slides/slide386.xml" /><Relationship Id="rId1" Type="http://schemas.openxmlformats.org/officeDocument/2006/relationships/notesMaster" Target="../notesMasters/notesMaster1.xml" /></Relationships>
</file>

<file path=ppt/notesSlides/_rels/notesSlide386.xml.rels><?xml version="1.0" encoding="UTF-8"?><Relationships xmlns="http://schemas.openxmlformats.org/package/2006/relationships"><Relationship Id="rId2" Type="http://schemas.openxmlformats.org/officeDocument/2006/relationships/slide" Target="../slides/slide387.xml" /><Relationship Id="rId1" Type="http://schemas.openxmlformats.org/officeDocument/2006/relationships/notesMaster" Target="../notesMasters/notesMaster1.xml" /></Relationships>
</file>

<file path=ppt/notesSlides/_rels/notesSlide387.xml.rels><?xml version="1.0" encoding="UTF-8"?><Relationships xmlns="http://schemas.openxmlformats.org/package/2006/relationships"><Relationship Id="rId2" Type="http://schemas.openxmlformats.org/officeDocument/2006/relationships/slide" Target="../slides/slide388.xml" /><Relationship Id="rId1" Type="http://schemas.openxmlformats.org/officeDocument/2006/relationships/notesMaster" Target="../notesMasters/notesMaster1.xml" /></Relationships>
</file>

<file path=ppt/notesSlides/_rels/notesSlide388.xml.rels><?xml version="1.0" encoding="UTF-8"?><Relationships xmlns="http://schemas.openxmlformats.org/package/2006/relationships"><Relationship Id="rId2" Type="http://schemas.openxmlformats.org/officeDocument/2006/relationships/slide" Target="../slides/slide389.xml" /><Relationship Id="rId1" Type="http://schemas.openxmlformats.org/officeDocument/2006/relationships/notesMaster" Target="../notesMasters/notesMaster1.xml" /></Relationships>
</file>

<file path=ppt/notesSlides/_rels/notesSlide389.xml.rels><?xml version="1.0" encoding="UTF-8"?><Relationships xmlns="http://schemas.openxmlformats.org/package/2006/relationships"><Relationship Id="rId2" Type="http://schemas.openxmlformats.org/officeDocument/2006/relationships/slide" Target="../slides/slide390.xml" /><Relationship Id="rId1" Type="http://schemas.openxmlformats.org/officeDocument/2006/relationships/notesMaster" Target="../notesMasters/notesMaster1.xml" /></Relationships>
</file>

<file path=ppt/notesSlides/_rels/notesSlide390.xml.rels><?xml version="1.0" encoding="UTF-8"?><Relationships xmlns="http://schemas.openxmlformats.org/package/2006/relationships"><Relationship Id="rId2" Type="http://schemas.openxmlformats.org/officeDocument/2006/relationships/slide" Target="../slides/slide391.xml" /><Relationship Id="rId1" Type="http://schemas.openxmlformats.org/officeDocument/2006/relationships/notesMaster" Target="../notesMasters/notesMaster1.xml" /></Relationships>
</file>

<file path=ppt/notesSlides/_rels/notesSlide391.xml.rels><?xml version="1.0" encoding="UTF-8"?><Relationships xmlns="http://schemas.openxmlformats.org/package/2006/relationships"><Relationship Id="rId2" Type="http://schemas.openxmlformats.org/officeDocument/2006/relationships/slide" Target="../slides/slide392.xml" /><Relationship Id="rId1" Type="http://schemas.openxmlformats.org/officeDocument/2006/relationships/notesMaster" Target="../notesMasters/notesMaster1.xml" /></Relationships>
</file>

<file path=ppt/notesSlides/_rels/notesSlide392.xml.rels><?xml version="1.0" encoding="UTF-8"?><Relationships xmlns="http://schemas.openxmlformats.org/package/2006/relationships"><Relationship Id="rId2" Type="http://schemas.openxmlformats.org/officeDocument/2006/relationships/slide" Target="../slides/slide393.xml" /><Relationship Id="rId1" Type="http://schemas.openxmlformats.org/officeDocument/2006/relationships/notesMaster" Target="../notesMasters/notesMaster1.xml" /></Relationships>
</file>

<file path=ppt/notesSlides/_rels/notesSlide393.xml.rels><?xml version="1.0" encoding="UTF-8"?><Relationships xmlns="http://schemas.openxmlformats.org/package/2006/relationships"><Relationship Id="rId2" Type="http://schemas.openxmlformats.org/officeDocument/2006/relationships/slide" Target="../slides/slide394.xml" /><Relationship Id="rId1" Type="http://schemas.openxmlformats.org/officeDocument/2006/relationships/notesMaster" Target="../notesMasters/notesMaster1.xml" /></Relationships>
</file>

<file path=ppt/notesSlides/_rels/notesSlide394.xml.rels><?xml version="1.0" encoding="UTF-8"?><Relationships xmlns="http://schemas.openxmlformats.org/package/2006/relationships"><Relationship Id="rId2" Type="http://schemas.openxmlformats.org/officeDocument/2006/relationships/slide" Target="../slides/slide395.xml" /><Relationship Id="rId1" Type="http://schemas.openxmlformats.org/officeDocument/2006/relationships/notesMaster" Target="../notesMasters/notesMaster1.xml" /></Relationships>
</file>

<file path=ppt/notesSlides/_rels/notesSlide395.xml.rels><?xml version="1.0" encoding="UTF-8"?><Relationships xmlns="http://schemas.openxmlformats.org/package/2006/relationships"><Relationship Id="rId2" Type="http://schemas.openxmlformats.org/officeDocument/2006/relationships/slide" Target="../slides/slide396.xml" /><Relationship Id="rId1" Type="http://schemas.openxmlformats.org/officeDocument/2006/relationships/notesMaster" Target="../notesMasters/notesMaster1.xml" /></Relationships>
</file>

<file path=ppt/notesSlides/_rels/notesSlide396.xml.rels><?xml version="1.0" encoding="UTF-8"?><Relationships xmlns="http://schemas.openxmlformats.org/package/2006/relationships"><Relationship Id="rId2" Type="http://schemas.openxmlformats.org/officeDocument/2006/relationships/slide" Target="../slides/slide397.xml" /><Relationship Id="rId1" Type="http://schemas.openxmlformats.org/officeDocument/2006/relationships/notesMaster" Target="../notesMasters/notesMaster1.xml" /></Relationships>
</file>

<file path=ppt/notesSlides/_rels/notesSlide397.xml.rels><?xml version="1.0" encoding="UTF-8"?><Relationships xmlns="http://schemas.openxmlformats.org/package/2006/relationships"><Relationship Id="rId2" Type="http://schemas.openxmlformats.org/officeDocument/2006/relationships/slide" Target="../slides/slide398.xml" /><Relationship Id="rId1" Type="http://schemas.openxmlformats.org/officeDocument/2006/relationships/notesMaster" Target="../notesMasters/notesMaster1.xml" /></Relationships>
</file>

<file path=ppt/notesSlides/_rels/notesSlide398.xml.rels><?xml version="1.0" encoding="UTF-8"?><Relationships xmlns="http://schemas.openxmlformats.org/package/2006/relationships"><Relationship Id="rId2" Type="http://schemas.openxmlformats.org/officeDocument/2006/relationships/slide" Target="../slides/slide399.xml" /><Relationship Id="rId1" Type="http://schemas.openxmlformats.org/officeDocument/2006/relationships/notesMaster" Target="../notesMasters/notesMaster1.xml" /></Relationships>
</file>

<file path=ppt/notesSlides/_rels/notesSlide399.xml.rels><?xml version="1.0" encoding="UTF-8"?><Relationships xmlns="http://schemas.openxmlformats.org/package/2006/relationships"><Relationship Id="rId2" Type="http://schemas.openxmlformats.org/officeDocument/2006/relationships/slide" Target="../slides/slide400.xml" /><Relationship Id="rId1" Type="http://schemas.openxmlformats.org/officeDocument/2006/relationships/notesMaster" Target="../notesMasters/notesMaster1.xml" /></Relationships>
</file>

<file path=ppt/notesSlides/_rels/notesSlide400.xml.rels><?xml version="1.0" encoding="UTF-8"?><Relationships xmlns="http://schemas.openxmlformats.org/package/2006/relationships"><Relationship Id="rId2" Type="http://schemas.openxmlformats.org/officeDocument/2006/relationships/slide" Target="../slides/slide401.xml" /><Relationship Id="rId1" Type="http://schemas.openxmlformats.org/officeDocument/2006/relationships/notesMaster" Target="../notesMasters/notesMaster1.xml" /></Relationships>
</file>

<file path=ppt/notesSlides/_rels/notesSlide401.xml.rels><?xml version="1.0" encoding="UTF-8"?><Relationships xmlns="http://schemas.openxmlformats.org/package/2006/relationships"><Relationship Id="rId2" Type="http://schemas.openxmlformats.org/officeDocument/2006/relationships/slide" Target="../slides/slide402.xml" /><Relationship Id="rId1" Type="http://schemas.openxmlformats.org/officeDocument/2006/relationships/notesMaster" Target="../notesMasters/notesMaster1.xml" /></Relationships>
</file>

<file path=ppt/notesSlides/_rels/notesSlide402.xml.rels><?xml version="1.0" encoding="UTF-8"?><Relationships xmlns="http://schemas.openxmlformats.org/package/2006/relationships"><Relationship Id="rId2" Type="http://schemas.openxmlformats.org/officeDocument/2006/relationships/slide" Target="../slides/slide403.xml" /><Relationship Id="rId1" Type="http://schemas.openxmlformats.org/officeDocument/2006/relationships/notesMaster" Target="../notesMasters/notesMaster1.xml" /></Relationships>
</file>

<file path=ppt/notesSlides/_rels/notesSlide403.xml.rels><?xml version="1.0" encoding="UTF-8"?><Relationships xmlns="http://schemas.openxmlformats.org/package/2006/relationships"><Relationship Id="rId2" Type="http://schemas.openxmlformats.org/officeDocument/2006/relationships/slide" Target="../slides/slide404.xml" /><Relationship Id="rId1" Type="http://schemas.openxmlformats.org/officeDocument/2006/relationships/notesMaster" Target="../notesMasters/notesMaster1.xml" /></Relationships>
</file>

<file path=ppt/notesSlides/_rels/notesSlide404.xml.rels><?xml version="1.0" encoding="UTF-8"?><Relationships xmlns="http://schemas.openxmlformats.org/package/2006/relationships"><Relationship Id="rId2" Type="http://schemas.openxmlformats.org/officeDocument/2006/relationships/slide" Target="../slides/slide405.xml" /><Relationship Id="rId1" Type="http://schemas.openxmlformats.org/officeDocument/2006/relationships/notesMaster" Target="../notesMasters/notesMaster1.xml" /></Relationships>
</file>

<file path=ppt/notesSlides/_rels/notesSlide405.xml.rels><?xml version="1.0" encoding="UTF-8"?><Relationships xmlns="http://schemas.openxmlformats.org/package/2006/relationships"><Relationship Id="rId2" Type="http://schemas.openxmlformats.org/officeDocument/2006/relationships/slide" Target="../slides/slide406.xml" /><Relationship Id="rId1" Type="http://schemas.openxmlformats.org/officeDocument/2006/relationships/notesMaster" Target="../notesMasters/notesMaster1.xml" /></Relationships>
</file>

<file path=ppt/notesSlides/_rels/notesSlide406.xml.rels><?xml version="1.0" encoding="UTF-8"?><Relationships xmlns="http://schemas.openxmlformats.org/package/2006/relationships"><Relationship Id="rId2" Type="http://schemas.openxmlformats.org/officeDocument/2006/relationships/slide" Target="../slides/slide407.xml" /><Relationship Id="rId1" Type="http://schemas.openxmlformats.org/officeDocument/2006/relationships/notesMaster" Target="../notesMasters/notesMaster1.xml" /></Relationships>
</file>

<file path=ppt/notesSlides/_rels/notesSlide407.xml.rels><?xml version="1.0" encoding="UTF-8"?><Relationships xmlns="http://schemas.openxmlformats.org/package/2006/relationships"><Relationship Id="rId2" Type="http://schemas.openxmlformats.org/officeDocument/2006/relationships/slide" Target="../slides/slide408.xml" /><Relationship Id="rId1" Type="http://schemas.openxmlformats.org/officeDocument/2006/relationships/notesMaster" Target="../notesMasters/notesMaster1.xml" /></Relationships>
</file>

<file path=ppt/notesSlides/_rels/notesSlide408.xml.rels><?xml version="1.0" encoding="UTF-8"?><Relationships xmlns="http://schemas.openxmlformats.org/package/2006/relationships"><Relationship Id="rId2" Type="http://schemas.openxmlformats.org/officeDocument/2006/relationships/slide" Target="../slides/slide409.xml" /><Relationship Id="rId1" Type="http://schemas.openxmlformats.org/officeDocument/2006/relationships/notesMaster" Target="../notesMasters/notesMaster1.xml" /></Relationships>
</file>

<file path=ppt/notesSlides/_rels/notesSlide409.xml.rels><?xml version="1.0" encoding="UTF-8"?><Relationships xmlns="http://schemas.openxmlformats.org/package/2006/relationships"><Relationship Id="rId2" Type="http://schemas.openxmlformats.org/officeDocument/2006/relationships/slide" Target="../slides/slide410.xml" /><Relationship Id="rId1" Type="http://schemas.openxmlformats.org/officeDocument/2006/relationships/notesMaster" Target="../notesMasters/notesMaster1.xml" /></Relationships>
</file>

<file path=ppt/notesSlides/_rels/notesSlide410.xml.rels><?xml version="1.0" encoding="UTF-8"?><Relationships xmlns="http://schemas.openxmlformats.org/package/2006/relationships"><Relationship Id="rId2" Type="http://schemas.openxmlformats.org/officeDocument/2006/relationships/slide" Target="../slides/slide411.xml" /><Relationship Id="rId1" Type="http://schemas.openxmlformats.org/officeDocument/2006/relationships/notesMaster" Target="../notesMasters/notesMaster1.xml" /></Relationships>
</file>

<file path=ppt/notesSlides/_rels/notesSlide411.xml.rels><?xml version="1.0" encoding="UTF-8"?><Relationships xmlns="http://schemas.openxmlformats.org/package/2006/relationships"><Relationship Id="rId2" Type="http://schemas.openxmlformats.org/officeDocument/2006/relationships/slide" Target="../slides/slide412.xml" /><Relationship Id="rId1" Type="http://schemas.openxmlformats.org/officeDocument/2006/relationships/notesMaster" Target="../notesMasters/notesMaster1.xml" /></Relationships>
</file>

<file path=ppt/notesSlides/_rels/notesSlide412.xml.rels><?xml version="1.0" encoding="UTF-8"?><Relationships xmlns="http://schemas.openxmlformats.org/package/2006/relationships"><Relationship Id="rId2" Type="http://schemas.openxmlformats.org/officeDocument/2006/relationships/slide" Target="../slides/slide413.xml" /><Relationship Id="rId1" Type="http://schemas.openxmlformats.org/officeDocument/2006/relationships/notesMaster" Target="../notesMasters/notesMaster1.xml" /></Relationships>
</file>

<file path=ppt/notesSlides/_rels/notesSlide413.xml.rels><?xml version="1.0" encoding="UTF-8"?><Relationships xmlns="http://schemas.openxmlformats.org/package/2006/relationships"><Relationship Id="rId2" Type="http://schemas.openxmlformats.org/officeDocument/2006/relationships/slide" Target="../slides/slide414.xml" /><Relationship Id="rId1" Type="http://schemas.openxmlformats.org/officeDocument/2006/relationships/notesMaster" Target="../notesMasters/notesMaster1.xml" /></Relationships>
</file>

<file path=ppt/notesSlides/_rels/notesSlide414.xml.rels><?xml version="1.0" encoding="UTF-8"?><Relationships xmlns="http://schemas.openxmlformats.org/package/2006/relationships"><Relationship Id="rId2" Type="http://schemas.openxmlformats.org/officeDocument/2006/relationships/slide" Target="../slides/slide415.xml" /><Relationship Id="rId1" Type="http://schemas.openxmlformats.org/officeDocument/2006/relationships/notesMaster" Target="../notesMasters/notesMaster1.xml" /></Relationships>
</file>

<file path=ppt/notesSlides/_rels/notesSlide415.xml.rels><?xml version="1.0" encoding="UTF-8"?><Relationships xmlns="http://schemas.openxmlformats.org/package/2006/relationships"><Relationship Id="rId2" Type="http://schemas.openxmlformats.org/officeDocument/2006/relationships/slide" Target="../slides/slide416.xml" /><Relationship Id="rId1" Type="http://schemas.openxmlformats.org/officeDocument/2006/relationships/notesMaster" Target="../notesMasters/notesMaster1.xml" /></Relationships>
</file>

<file path=ppt/notesSlides/_rels/notesSlide416.xml.rels><?xml version="1.0" encoding="UTF-8"?><Relationships xmlns="http://schemas.openxmlformats.org/package/2006/relationships"><Relationship Id="rId2" Type="http://schemas.openxmlformats.org/officeDocument/2006/relationships/slide" Target="../slides/slide417.xml" /><Relationship Id="rId1" Type="http://schemas.openxmlformats.org/officeDocument/2006/relationships/notesMaster" Target="../notesMasters/notesMaster1.xml" /></Relationships>
</file>

<file path=ppt/notesSlides/_rels/notesSlide417.xml.rels><?xml version="1.0" encoding="UTF-8"?><Relationships xmlns="http://schemas.openxmlformats.org/package/2006/relationships"><Relationship Id="rId2" Type="http://schemas.openxmlformats.org/officeDocument/2006/relationships/slide" Target="../slides/slide418.xml" /><Relationship Id="rId1" Type="http://schemas.openxmlformats.org/officeDocument/2006/relationships/notesMaster" Target="../notesMasters/notesMaster1.xml" /></Relationships>
</file>

<file path=ppt/notesSlides/_rels/notesSlide418.xml.rels><?xml version="1.0" encoding="UTF-8"?><Relationships xmlns="http://schemas.openxmlformats.org/package/2006/relationships"><Relationship Id="rId2" Type="http://schemas.openxmlformats.org/officeDocument/2006/relationships/slide" Target="../slides/slide419.xml" /><Relationship Id="rId1" Type="http://schemas.openxmlformats.org/officeDocument/2006/relationships/notesMaster" Target="../notesMasters/notesMaster1.xml" /></Relationships>
</file>

<file path=ppt/notesSlides/_rels/notesSlide419.xml.rels><?xml version="1.0" encoding="UTF-8"?><Relationships xmlns="http://schemas.openxmlformats.org/package/2006/relationships"><Relationship Id="rId2" Type="http://schemas.openxmlformats.org/officeDocument/2006/relationships/slide" Target="../slides/slide420.xml" /><Relationship Id="rId1" Type="http://schemas.openxmlformats.org/officeDocument/2006/relationships/notesMaster" Target="../notesMasters/notesMaster1.xml" /></Relationships>
</file>

<file path=ppt/notesSlides/_rels/notesSlide420.xml.rels><?xml version="1.0" encoding="UTF-8"?><Relationships xmlns="http://schemas.openxmlformats.org/package/2006/relationships"><Relationship Id="rId2" Type="http://schemas.openxmlformats.org/officeDocument/2006/relationships/slide" Target="../slides/slide421.xml" /><Relationship Id="rId1" Type="http://schemas.openxmlformats.org/officeDocument/2006/relationships/notesMaster" Target="../notesMasters/notesMaster1.xml" /></Relationships>
</file>

<file path=ppt/notesSlides/_rels/notesSlide421.xml.rels><?xml version="1.0" encoding="UTF-8"?><Relationships xmlns="http://schemas.openxmlformats.org/package/2006/relationships"><Relationship Id="rId2" Type="http://schemas.openxmlformats.org/officeDocument/2006/relationships/slide" Target="../slides/slide422.xml" /><Relationship Id="rId1" Type="http://schemas.openxmlformats.org/officeDocument/2006/relationships/notesMaster" Target="../notesMasters/notesMaster1.xml" /></Relationships>
</file>

<file path=ppt/notesSlides/_rels/notesSlide422.xml.rels><?xml version="1.0" encoding="UTF-8"?><Relationships xmlns="http://schemas.openxmlformats.org/package/2006/relationships"><Relationship Id="rId2" Type="http://schemas.openxmlformats.org/officeDocument/2006/relationships/slide" Target="../slides/slide423.xml" /><Relationship Id="rId1" Type="http://schemas.openxmlformats.org/officeDocument/2006/relationships/notesMaster" Target="../notesMasters/notesMaster1.xml" /></Relationships>
</file>

<file path=ppt/notesSlides/_rels/notesSlide423.xml.rels><?xml version="1.0" encoding="UTF-8"?><Relationships xmlns="http://schemas.openxmlformats.org/package/2006/relationships"><Relationship Id="rId2" Type="http://schemas.openxmlformats.org/officeDocument/2006/relationships/slide" Target="../slides/slide424.xml" /><Relationship Id="rId1" Type="http://schemas.openxmlformats.org/officeDocument/2006/relationships/notesMaster" Target="../notesMasters/notesMaster1.xml" /></Relationships>
</file>

<file path=ppt/notesSlides/_rels/notesSlide424.xml.rels><?xml version="1.0" encoding="UTF-8"?><Relationships xmlns="http://schemas.openxmlformats.org/package/2006/relationships"><Relationship Id="rId2" Type="http://schemas.openxmlformats.org/officeDocument/2006/relationships/slide" Target="../slides/slide425.xml" /><Relationship Id="rId1" Type="http://schemas.openxmlformats.org/officeDocument/2006/relationships/notesMaster" Target="../notesMasters/notesMaster1.xml" /></Relationships>
</file>

<file path=ppt/notesSlides/_rels/notesSlide425.xml.rels><?xml version="1.0" encoding="UTF-8"?><Relationships xmlns="http://schemas.openxmlformats.org/package/2006/relationships"><Relationship Id="rId2" Type="http://schemas.openxmlformats.org/officeDocument/2006/relationships/slide" Target="../slides/slide426.xml" /><Relationship Id="rId1" Type="http://schemas.openxmlformats.org/officeDocument/2006/relationships/notesMaster" Target="../notesMasters/notesMaster1.xml" /></Relationships>
</file>

<file path=ppt/notesSlides/_rels/notesSlide426.xml.rels><?xml version="1.0" encoding="UTF-8"?><Relationships xmlns="http://schemas.openxmlformats.org/package/2006/relationships"><Relationship Id="rId2" Type="http://schemas.openxmlformats.org/officeDocument/2006/relationships/slide" Target="../slides/slide427.xml" /><Relationship Id="rId1" Type="http://schemas.openxmlformats.org/officeDocument/2006/relationships/notesMaster" Target="../notesMasters/notesMaster1.xml" /></Relationships>
</file>

<file path=ppt/notesSlides/_rels/notesSlide427.xml.rels><?xml version="1.0" encoding="UTF-8"?><Relationships xmlns="http://schemas.openxmlformats.org/package/2006/relationships"><Relationship Id="rId2" Type="http://schemas.openxmlformats.org/officeDocument/2006/relationships/slide" Target="../slides/slide428.xml" /><Relationship Id="rId1" Type="http://schemas.openxmlformats.org/officeDocument/2006/relationships/notesMaster" Target="../notesMasters/notesMaster1.xml" /></Relationships>
</file>

<file path=ppt/notesSlides/_rels/notesSlide428.xml.rels><?xml version="1.0" encoding="UTF-8"?><Relationships xmlns="http://schemas.openxmlformats.org/package/2006/relationships"><Relationship Id="rId2" Type="http://schemas.openxmlformats.org/officeDocument/2006/relationships/slide" Target="../slides/slide429.xml" /><Relationship Id="rId1" Type="http://schemas.openxmlformats.org/officeDocument/2006/relationships/notesMaster" Target="../notesMasters/notesMaster1.xml" /></Relationships>
</file>

<file path=ppt/notesSlides/_rels/notesSlide429.xml.rels><?xml version="1.0" encoding="UTF-8"?><Relationships xmlns="http://schemas.openxmlformats.org/package/2006/relationships"><Relationship Id="rId2" Type="http://schemas.openxmlformats.org/officeDocument/2006/relationships/slide" Target="../slides/slide430.xml" /><Relationship Id="rId1" Type="http://schemas.openxmlformats.org/officeDocument/2006/relationships/notesMaster" Target="../notesMasters/notesMaster1.xml" /></Relationships>
</file>

<file path=ppt/notesSlides/_rels/notesSlide430.xml.rels><?xml version="1.0" encoding="UTF-8"?><Relationships xmlns="http://schemas.openxmlformats.org/package/2006/relationships"><Relationship Id="rId2" Type="http://schemas.openxmlformats.org/officeDocument/2006/relationships/slide" Target="../slides/slide431.xml" /><Relationship Id="rId1" Type="http://schemas.openxmlformats.org/officeDocument/2006/relationships/notesMaster" Target="../notesMasters/notesMaster1.xml" /></Relationships>
</file>

<file path=ppt/notesSlides/_rels/notesSlide431.xml.rels><?xml version="1.0" encoding="UTF-8"?><Relationships xmlns="http://schemas.openxmlformats.org/package/2006/relationships"><Relationship Id="rId2" Type="http://schemas.openxmlformats.org/officeDocument/2006/relationships/slide" Target="../slides/slide432.xml" /><Relationship Id="rId1" Type="http://schemas.openxmlformats.org/officeDocument/2006/relationships/notesMaster" Target="../notesMasters/notesMaster1.xml" /></Relationships>
</file>

<file path=ppt/notesSlides/_rels/notesSlide432.xml.rels><?xml version="1.0" encoding="UTF-8"?><Relationships xmlns="http://schemas.openxmlformats.org/package/2006/relationships"><Relationship Id="rId2" Type="http://schemas.openxmlformats.org/officeDocument/2006/relationships/slide" Target="../slides/slide433.xml" /><Relationship Id="rId1" Type="http://schemas.openxmlformats.org/officeDocument/2006/relationships/notesMaster" Target="../notesMasters/notesMaster1.xml" /></Relationships>
</file>

<file path=ppt/notesSlides/_rels/notesSlide433.xml.rels><?xml version="1.0" encoding="UTF-8"?><Relationships xmlns="http://schemas.openxmlformats.org/package/2006/relationships"><Relationship Id="rId2" Type="http://schemas.openxmlformats.org/officeDocument/2006/relationships/slide" Target="../slides/slide434.xml" /><Relationship Id="rId1" Type="http://schemas.openxmlformats.org/officeDocument/2006/relationships/notesMaster" Target="../notesMasters/notesMaster1.xml" /></Relationships>
</file>

<file path=ppt/notesSlides/_rels/notesSlide434.xml.rels><?xml version="1.0" encoding="UTF-8"?><Relationships xmlns="http://schemas.openxmlformats.org/package/2006/relationships"><Relationship Id="rId2" Type="http://schemas.openxmlformats.org/officeDocument/2006/relationships/slide" Target="../slides/slide435.xml" /><Relationship Id="rId1" Type="http://schemas.openxmlformats.org/officeDocument/2006/relationships/notesMaster" Target="../notesMasters/notesMaster1.xml" /></Relationships>
</file>

<file path=ppt/notesSlides/_rels/notesSlide435.xml.rels><?xml version="1.0" encoding="UTF-8"?><Relationships xmlns="http://schemas.openxmlformats.org/package/2006/relationships"><Relationship Id="rId2" Type="http://schemas.openxmlformats.org/officeDocument/2006/relationships/slide" Target="../slides/slide436.xml" /><Relationship Id="rId1" Type="http://schemas.openxmlformats.org/officeDocument/2006/relationships/notesMaster" Target="../notesMasters/notesMaster1.xml" /></Relationships>
</file>

<file path=ppt/notesSlides/_rels/notesSlide436.xml.rels><?xml version="1.0" encoding="UTF-8"?><Relationships xmlns="http://schemas.openxmlformats.org/package/2006/relationships"><Relationship Id="rId2" Type="http://schemas.openxmlformats.org/officeDocument/2006/relationships/slide" Target="../slides/slide437.xml" /><Relationship Id="rId1" Type="http://schemas.openxmlformats.org/officeDocument/2006/relationships/notesMaster" Target="../notesMasters/notesMaster1.xml" /></Relationships>
</file>

<file path=ppt/notesSlides/_rels/notesSlide437.xml.rels><?xml version="1.0" encoding="UTF-8"?><Relationships xmlns="http://schemas.openxmlformats.org/package/2006/relationships"><Relationship Id="rId2" Type="http://schemas.openxmlformats.org/officeDocument/2006/relationships/slide" Target="../slides/slide438.xml" /><Relationship Id="rId1" Type="http://schemas.openxmlformats.org/officeDocument/2006/relationships/notesMaster" Target="../notesMasters/notesMaster1.xml" /></Relationships>
</file>

<file path=ppt/notesSlides/_rels/notesSlide438.xml.rels><?xml version="1.0" encoding="UTF-8"?><Relationships xmlns="http://schemas.openxmlformats.org/package/2006/relationships"><Relationship Id="rId2" Type="http://schemas.openxmlformats.org/officeDocument/2006/relationships/slide" Target="../slides/slide439.xml" /><Relationship Id="rId1" Type="http://schemas.openxmlformats.org/officeDocument/2006/relationships/notesMaster" Target="../notesMasters/notesMaster1.xml" /></Relationships>
</file>

<file path=ppt/notesSlides/_rels/notesSlide439.xml.rels><?xml version="1.0" encoding="UTF-8"?><Relationships xmlns="http://schemas.openxmlformats.org/package/2006/relationships"><Relationship Id="rId2" Type="http://schemas.openxmlformats.org/officeDocument/2006/relationships/slide" Target="../slides/slide440.xml" /><Relationship Id="rId1" Type="http://schemas.openxmlformats.org/officeDocument/2006/relationships/notesMaster" Target="../notesMasters/notesMaster1.xml" /></Relationships>
</file>

<file path=ppt/notesSlides/_rels/notesSlide440.xml.rels><?xml version="1.0" encoding="UTF-8"?><Relationships xmlns="http://schemas.openxmlformats.org/package/2006/relationships"><Relationship Id="rId2" Type="http://schemas.openxmlformats.org/officeDocument/2006/relationships/slide" Target="../slides/slide441.xml" /><Relationship Id="rId1" Type="http://schemas.openxmlformats.org/officeDocument/2006/relationships/notesMaster" Target="../notesMasters/notesMaster1.xml" /></Relationships>
</file>

<file path=ppt/notesSlides/_rels/notesSlide441.xml.rels><?xml version="1.0" encoding="UTF-8"?><Relationships xmlns="http://schemas.openxmlformats.org/package/2006/relationships"><Relationship Id="rId2" Type="http://schemas.openxmlformats.org/officeDocument/2006/relationships/slide" Target="../slides/slide442.xml" /><Relationship Id="rId1" Type="http://schemas.openxmlformats.org/officeDocument/2006/relationships/notesMaster" Target="../notesMasters/notesMaster1.xml" /></Relationships>
</file>

<file path=ppt/notesSlides/_rels/notesSlide442.xml.rels><?xml version="1.0" encoding="UTF-8"?><Relationships xmlns="http://schemas.openxmlformats.org/package/2006/relationships"><Relationship Id="rId2" Type="http://schemas.openxmlformats.org/officeDocument/2006/relationships/slide" Target="../slides/slide443.xml" /><Relationship Id="rId1" Type="http://schemas.openxmlformats.org/officeDocument/2006/relationships/notesMaster" Target="../notesMasters/notesMaster1.xml" /></Relationships>
</file>

<file path=ppt/notesSlides/_rels/notesSlide443.xml.rels><?xml version="1.0" encoding="UTF-8"?><Relationships xmlns="http://schemas.openxmlformats.org/package/2006/relationships"><Relationship Id="rId2" Type="http://schemas.openxmlformats.org/officeDocument/2006/relationships/slide" Target="../slides/slide444.xml" /><Relationship Id="rId1" Type="http://schemas.openxmlformats.org/officeDocument/2006/relationships/notesMaster" Target="../notesMasters/notesMaster1.xml" /></Relationships>
</file>

<file path=ppt/notesSlides/_rels/notesSlide444.xml.rels><?xml version="1.0" encoding="UTF-8"?><Relationships xmlns="http://schemas.openxmlformats.org/package/2006/relationships"><Relationship Id="rId2" Type="http://schemas.openxmlformats.org/officeDocument/2006/relationships/slide" Target="../slides/slide445.xml" /><Relationship Id="rId1" Type="http://schemas.openxmlformats.org/officeDocument/2006/relationships/notesMaster" Target="../notesMasters/notesMaster1.xml" /></Relationships>
</file>

<file path=ppt/notesSlides/_rels/notesSlide445.xml.rels><?xml version="1.0" encoding="UTF-8"?><Relationships xmlns="http://schemas.openxmlformats.org/package/2006/relationships"><Relationship Id="rId2" Type="http://schemas.openxmlformats.org/officeDocument/2006/relationships/slide" Target="../slides/slide446.xml" /><Relationship Id="rId1" Type="http://schemas.openxmlformats.org/officeDocument/2006/relationships/notesMaster" Target="../notesMasters/notesMaster1.xml" /></Relationships>
</file>

<file path=ppt/notesSlides/_rels/notesSlide446.xml.rels><?xml version="1.0" encoding="UTF-8"?><Relationships xmlns="http://schemas.openxmlformats.org/package/2006/relationships"><Relationship Id="rId2" Type="http://schemas.openxmlformats.org/officeDocument/2006/relationships/slide" Target="../slides/slide447.xml" /><Relationship Id="rId1" Type="http://schemas.openxmlformats.org/officeDocument/2006/relationships/notesMaster" Target="../notesMasters/notesMaster1.xml" /></Relationships>
</file>

<file path=ppt/notesSlides/_rels/notesSlide447.xml.rels><?xml version="1.0" encoding="UTF-8"?><Relationships xmlns="http://schemas.openxmlformats.org/package/2006/relationships"><Relationship Id="rId2" Type="http://schemas.openxmlformats.org/officeDocument/2006/relationships/slide" Target="../slides/slide448.xml" /><Relationship Id="rId1" Type="http://schemas.openxmlformats.org/officeDocument/2006/relationships/notesMaster" Target="../notesMasters/notesMaster1.xml" /></Relationships>
</file>

<file path=ppt/notesSlides/_rels/notesSlide448.xml.rels><?xml version="1.0" encoding="UTF-8"?><Relationships xmlns="http://schemas.openxmlformats.org/package/2006/relationships"><Relationship Id="rId2" Type="http://schemas.openxmlformats.org/officeDocument/2006/relationships/slide" Target="../slides/slide449.xml" /><Relationship Id="rId1" Type="http://schemas.openxmlformats.org/officeDocument/2006/relationships/notesMaster" Target="../notesMasters/notesMaster1.xml" /></Relationships>
</file>

<file path=ppt/notesSlides/_rels/notesSlide449.xml.rels><?xml version="1.0" encoding="UTF-8"?><Relationships xmlns="http://schemas.openxmlformats.org/package/2006/relationships"><Relationship Id="rId2" Type="http://schemas.openxmlformats.org/officeDocument/2006/relationships/slide" Target="../slides/slide450.xml" /><Relationship Id="rId1" Type="http://schemas.openxmlformats.org/officeDocument/2006/relationships/notesMaster" Target="../notesMasters/notesMaster1.xml" /></Relationships>
</file>

<file path=ppt/notesSlides/_rels/notesSlide450.xml.rels><?xml version="1.0" encoding="UTF-8"?><Relationships xmlns="http://schemas.openxmlformats.org/package/2006/relationships"><Relationship Id="rId2" Type="http://schemas.openxmlformats.org/officeDocument/2006/relationships/slide" Target="../slides/slide451.xml" /><Relationship Id="rId1" Type="http://schemas.openxmlformats.org/officeDocument/2006/relationships/notesMaster" Target="../notesMasters/notesMaster1.xml" /></Relationships>
</file>

<file path=ppt/notesSlides/_rels/notesSlide451.xml.rels><?xml version="1.0" encoding="UTF-8"?><Relationships xmlns="http://schemas.openxmlformats.org/package/2006/relationships"><Relationship Id="rId2" Type="http://schemas.openxmlformats.org/officeDocument/2006/relationships/slide" Target="../slides/slide452.xml" /><Relationship Id="rId1" Type="http://schemas.openxmlformats.org/officeDocument/2006/relationships/notesMaster" Target="../notesMasters/notesMaster1.xml" /></Relationships>
</file>

<file path=ppt/notesSlides/_rels/notesSlide452.xml.rels><?xml version="1.0" encoding="UTF-8"?><Relationships xmlns="http://schemas.openxmlformats.org/package/2006/relationships"><Relationship Id="rId2" Type="http://schemas.openxmlformats.org/officeDocument/2006/relationships/slide" Target="../slides/slide453.xml" /><Relationship Id="rId1" Type="http://schemas.openxmlformats.org/officeDocument/2006/relationships/notesMaster" Target="../notesMasters/notesMaster1.xml" /></Relationships>
</file>

<file path=ppt/notesSlides/_rels/notesSlide453.xml.rels><?xml version="1.0" encoding="UTF-8"?><Relationships xmlns="http://schemas.openxmlformats.org/package/2006/relationships"><Relationship Id="rId2" Type="http://schemas.openxmlformats.org/officeDocument/2006/relationships/slide" Target="../slides/slide454.xml" /><Relationship Id="rId1" Type="http://schemas.openxmlformats.org/officeDocument/2006/relationships/notesMaster" Target="../notesMasters/notesMaster1.xml" /></Relationships>
</file>

<file path=ppt/notesSlides/_rels/notesSlide454.xml.rels><?xml version="1.0" encoding="UTF-8"?><Relationships xmlns="http://schemas.openxmlformats.org/package/2006/relationships"><Relationship Id="rId2" Type="http://schemas.openxmlformats.org/officeDocument/2006/relationships/slide" Target="../slides/slide455.xml" /><Relationship Id="rId1" Type="http://schemas.openxmlformats.org/officeDocument/2006/relationships/notesMaster" Target="../notesMasters/notesMaster1.xml" /></Relationships>
</file>

<file path=ppt/notesSlides/_rels/notesSlide455.xml.rels><?xml version="1.0" encoding="UTF-8"?><Relationships xmlns="http://schemas.openxmlformats.org/package/2006/relationships"><Relationship Id="rId2" Type="http://schemas.openxmlformats.org/officeDocument/2006/relationships/slide" Target="../slides/slide456.xml" /><Relationship Id="rId1" Type="http://schemas.openxmlformats.org/officeDocument/2006/relationships/notesMaster" Target="../notesMasters/notesMaster1.xml" /></Relationships>
</file>

<file path=ppt/notesSlides/_rels/notesSlide456.xml.rels><?xml version="1.0" encoding="UTF-8"?><Relationships xmlns="http://schemas.openxmlformats.org/package/2006/relationships"><Relationship Id="rId2" Type="http://schemas.openxmlformats.org/officeDocument/2006/relationships/slide" Target="../slides/slide457.xml" /><Relationship Id="rId1" Type="http://schemas.openxmlformats.org/officeDocument/2006/relationships/notesMaster" Target="../notesMasters/notesMaster1.xml" /></Relationships>
</file>

<file path=ppt/notesSlides/_rels/notesSlide457.xml.rels><?xml version="1.0" encoding="UTF-8"?><Relationships xmlns="http://schemas.openxmlformats.org/package/2006/relationships"><Relationship Id="rId2" Type="http://schemas.openxmlformats.org/officeDocument/2006/relationships/slide" Target="../slides/slide458.xml" /><Relationship Id="rId1" Type="http://schemas.openxmlformats.org/officeDocument/2006/relationships/notesMaster" Target="../notesMasters/notesMaster1.xml" /></Relationships>
</file>

<file path=ppt/notesSlides/_rels/notesSlide458.xml.rels><?xml version="1.0" encoding="UTF-8"?><Relationships xmlns="http://schemas.openxmlformats.org/package/2006/relationships"><Relationship Id="rId2" Type="http://schemas.openxmlformats.org/officeDocument/2006/relationships/slide" Target="../slides/slide459.xml" /><Relationship Id="rId1" Type="http://schemas.openxmlformats.org/officeDocument/2006/relationships/notesMaster" Target="../notesMasters/notesMaster1.xml" /></Relationships>
</file>

<file path=ppt/notesSlides/_rels/notesSlide459.xml.rels><?xml version="1.0" encoding="UTF-8"?><Relationships xmlns="http://schemas.openxmlformats.org/package/2006/relationships"><Relationship Id="rId2" Type="http://schemas.openxmlformats.org/officeDocument/2006/relationships/slide" Target="../slides/slide460.xml" /><Relationship Id="rId1" Type="http://schemas.openxmlformats.org/officeDocument/2006/relationships/notesMaster" Target="../notesMasters/notesMaster1.xml" /></Relationships>
</file>

<file path=ppt/notesSlides/_rels/notesSlide460.xml.rels><?xml version="1.0" encoding="UTF-8"?><Relationships xmlns="http://schemas.openxmlformats.org/package/2006/relationships"><Relationship Id="rId2" Type="http://schemas.openxmlformats.org/officeDocument/2006/relationships/slide" Target="../slides/slide461.xml" /><Relationship Id="rId1" Type="http://schemas.openxmlformats.org/officeDocument/2006/relationships/notesMaster" Target="../notesMasters/notesMaster1.xml" /></Relationships>
</file>

<file path=ppt/notesSlides/_rels/notesSlide461.xml.rels><?xml version="1.0" encoding="UTF-8"?><Relationships xmlns="http://schemas.openxmlformats.org/package/2006/relationships"><Relationship Id="rId2" Type="http://schemas.openxmlformats.org/officeDocument/2006/relationships/slide" Target="../slides/slide462.xml" /><Relationship Id="rId1" Type="http://schemas.openxmlformats.org/officeDocument/2006/relationships/notesMaster" Target="../notesMasters/notesMaster1.xml" /></Relationships>
</file>

<file path=ppt/notesSlides/_rels/notesSlide462.xml.rels><?xml version="1.0" encoding="UTF-8"?><Relationships xmlns="http://schemas.openxmlformats.org/package/2006/relationships"><Relationship Id="rId2" Type="http://schemas.openxmlformats.org/officeDocument/2006/relationships/slide" Target="../slides/slide463.xml" /><Relationship Id="rId1" Type="http://schemas.openxmlformats.org/officeDocument/2006/relationships/notesMaster" Target="../notesMasters/notesMaster1.xml" /></Relationships>
</file>

<file path=ppt/notesSlides/_rels/notesSlide463.xml.rels><?xml version="1.0" encoding="UTF-8"?><Relationships xmlns="http://schemas.openxmlformats.org/package/2006/relationships"><Relationship Id="rId2" Type="http://schemas.openxmlformats.org/officeDocument/2006/relationships/slide" Target="../slides/slide464.xml" /><Relationship Id="rId1" Type="http://schemas.openxmlformats.org/officeDocument/2006/relationships/notesMaster" Target="../notesMasters/notesMaster1.xml" /></Relationships>
</file>

<file path=ppt/notesSlides/_rels/notesSlide464.xml.rels><?xml version="1.0" encoding="UTF-8"?><Relationships xmlns="http://schemas.openxmlformats.org/package/2006/relationships"><Relationship Id="rId2" Type="http://schemas.openxmlformats.org/officeDocument/2006/relationships/slide" Target="../slides/slide465.xml" /><Relationship Id="rId1" Type="http://schemas.openxmlformats.org/officeDocument/2006/relationships/notesMaster" Target="../notesMasters/notesMaster1.xml" /></Relationships>
</file>

<file path=ppt/notesSlides/_rels/notesSlide465.xml.rels><?xml version="1.0" encoding="UTF-8"?><Relationships xmlns="http://schemas.openxmlformats.org/package/2006/relationships"><Relationship Id="rId2" Type="http://schemas.openxmlformats.org/officeDocument/2006/relationships/slide" Target="../slides/slide466.xml" /><Relationship Id="rId1" Type="http://schemas.openxmlformats.org/officeDocument/2006/relationships/notesMaster" Target="../notesMasters/notesMaster1.xml" /></Relationships>
</file>

<file path=ppt/notesSlides/_rels/notesSlide466.xml.rels><?xml version="1.0" encoding="UTF-8"?><Relationships xmlns="http://schemas.openxmlformats.org/package/2006/relationships"><Relationship Id="rId2" Type="http://schemas.openxmlformats.org/officeDocument/2006/relationships/slide" Target="../slides/slide467.xml" /><Relationship Id="rId1" Type="http://schemas.openxmlformats.org/officeDocument/2006/relationships/notesMaster" Target="../notesMasters/notesMaster1.xml" /></Relationships>
</file>

<file path=ppt/notesSlides/_rels/notesSlide467.xml.rels><?xml version="1.0" encoding="UTF-8"?><Relationships xmlns="http://schemas.openxmlformats.org/package/2006/relationships"><Relationship Id="rId2" Type="http://schemas.openxmlformats.org/officeDocument/2006/relationships/slide" Target="../slides/slide468.xml" /><Relationship Id="rId1" Type="http://schemas.openxmlformats.org/officeDocument/2006/relationships/notesMaster" Target="../notesMasters/notesMaster1.xml" /></Relationships>
</file>

<file path=ppt/notesSlides/_rels/notesSlide468.xml.rels><?xml version="1.0" encoding="UTF-8"?><Relationships xmlns="http://schemas.openxmlformats.org/package/2006/relationships"><Relationship Id="rId2" Type="http://schemas.openxmlformats.org/officeDocument/2006/relationships/slide" Target="../slides/slide469.xml" /><Relationship Id="rId1" Type="http://schemas.openxmlformats.org/officeDocument/2006/relationships/notesMaster" Target="../notesMasters/notesMaster1.xml" /></Relationships>
</file>

<file path=ppt/notesSlides/_rels/notesSlide469.xml.rels><?xml version="1.0" encoding="UTF-8"?><Relationships xmlns="http://schemas.openxmlformats.org/package/2006/relationships"><Relationship Id="rId2" Type="http://schemas.openxmlformats.org/officeDocument/2006/relationships/slide" Target="../slides/slide470.xml" /><Relationship Id="rId1" Type="http://schemas.openxmlformats.org/officeDocument/2006/relationships/notesMaster" Target="../notesMasters/notesMaster1.xml" /></Relationships>
</file>

<file path=ppt/notesSlides/_rels/notesSlide470.xml.rels><?xml version="1.0" encoding="UTF-8"?><Relationships xmlns="http://schemas.openxmlformats.org/package/2006/relationships"><Relationship Id="rId2" Type="http://schemas.openxmlformats.org/officeDocument/2006/relationships/slide" Target="../slides/slide471.xml" /><Relationship Id="rId1" Type="http://schemas.openxmlformats.org/officeDocument/2006/relationships/notesMaster" Target="../notesMasters/notesMaster1.xml" /></Relationships>
</file>

<file path=ppt/notesSlides/_rels/notesSlide471.xml.rels><?xml version="1.0" encoding="UTF-8"?><Relationships xmlns="http://schemas.openxmlformats.org/package/2006/relationships"><Relationship Id="rId2" Type="http://schemas.openxmlformats.org/officeDocument/2006/relationships/slide" Target="../slides/slide472.xml" /><Relationship Id="rId1" Type="http://schemas.openxmlformats.org/officeDocument/2006/relationships/notesMaster" Target="../notesMasters/notesMaster1.xml" /></Relationships>
</file>

<file path=ppt/notesSlides/_rels/notesSlide472.xml.rels><?xml version="1.0" encoding="UTF-8"?><Relationships xmlns="http://schemas.openxmlformats.org/package/2006/relationships"><Relationship Id="rId2" Type="http://schemas.openxmlformats.org/officeDocument/2006/relationships/slide" Target="../slides/slide473.xml" /><Relationship Id="rId1" Type="http://schemas.openxmlformats.org/officeDocument/2006/relationships/notesMaster" Target="../notesMasters/notesMaster1.xml" /></Relationships>
</file>

<file path=ppt/notesSlides/_rels/notesSlide473.xml.rels><?xml version="1.0" encoding="UTF-8"?><Relationships xmlns="http://schemas.openxmlformats.org/package/2006/relationships"><Relationship Id="rId2" Type="http://schemas.openxmlformats.org/officeDocument/2006/relationships/slide" Target="../slides/slide474.xml" /><Relationship Id="rId1" Type="http://schemas.openxmlformats.org/officeDocument/2006/relationships/notesMaster" Target="../notesMasters/notesMaster1.xml" /></Relationships>
</file>

<file path=ppt/notesSlides/_rels/notesSlide474.xml.rels><?xml version="1.0" encoding="UTF-8"?><Relationships xmlns="http://schemas.openxmlformats.org/package/2006/relationships"><Relationship Id="rId2" Type="http://schemas.openxmlformats.org/officeDocument/2006/relationships/slide" Target="../slides/slide475.xml" /><Relationship Id="rId1" Type="http://schemas.openxmlformats.org/officeDocument/2006/relationships/notesMaster" Target="../notesMasters/notesMaster1.xml" /></Relationships>
</file>

<file path=ppt/notesSlides/_rels/notesSlide475.xml.rels><?xml version="1.0" encoding="UTF-8"?><Relationships xmlns="http://schemas.openxmlformats.org/package/2006/relationships"><Relationship Id="rId2" Type="http://schemas.openxmlformats.org/officeDocument/2006/relationships/slide" Target="../slides/slide476.xml" /><Relationship Id="rId1" Type="http://schemas.openxmlformats.org/officeDocument/2006/relationships/notesMaster" Target="../notesMasters/notesMaster1.xml" /></Relationships>
</file>

<file path=ppt/notesSlides/_rels/notesSlide476.xml.rels><?xml version="1.0" encoding="UTF-8"?><Relationships xmlns="http://schemas.openxmlformats.org/package/2006/relationships"><Relationship Id="rId2" Type="http://schemas.openxmlformats.org/officeDocument/2006/relationships/slide" Target="../slides/slide477.xml" /><Relationship Id="rId1" Type="http://schemas.openxmlformats.org/officeDocument/2006/relationships/notesMaster" Target="../notesMasters/notesMaster1.xml" /></Relationships>
</file>

<file path=ppt/notesSlides/_rels/notesSlide477.xml.rels><?xml version="1.0" encoding="UTF-8"?><Relationships xmlns="http://schemas.openxmlformats.org/package/2006/relationships"><Relationship Id="rId2" Type="http://schemas.openxmlformats.org/officeDocument/2006/relationships/slide" Target="../slides/slide478.xml" /><Relationship Id="rId1" Type="http://schemas.openxmlformats.org/officeDocument/2006/relationships/notesMaster" Target="../notesMasters/notesMaster1.xml" /></Relationships>
</file>

<file path=ppt/notesSlides/_rels/notesSlide478.xml.rels><?xml version="1.0" encoding="UTF-8"?><Relationships xmlns="http://schemas.openxmlformats.org/package/2006/relationships"><Relationship Id="rId2" Type="http://schemas.openxmlformats.org/officeDocument/2006/relationships/slide" Target="../slides/slide479.xml" /><Relationship Id="rId1" Type="http://schemas.openxmlformats.org/officeDocument/2006/relationships/notesMaster" Target="../notesMasters/notesMaster1.xml" /></Relationships>
</file>

<file path=ppt/notesSlides/_rels/notesSlide479.xml.rels><?xml version="1.0" encoding="UTF-8"?><Relationships xmlns="http://schemas.openxmlformats.org/package/2006/relationships"><Relationship Id="rId2" Type="http://schemas.openxmlformats.org/officeDocument/2006/relationships/slide" Target="../slides/slide480.xml" /><Relationship Id="rId1" Type="http://schemas.openxmlformats.org/officeDocument/2006/relationships/notesMaster" Target="../notesMasters/notesMaster1.xml" /></Relationships>
</file>

<file path=ppt/notesSlides/_rels/notesSlide480.xml.rels><?xml version="1.0" encoding="UTF-8"?><Relationships xmlns="http://schemas.openxmlformats.org/package/2006/relationships"><Relationship Id="rId2" Type="http://schemas.openxmlformats.org/officeDocument/2006/relationships/slide" Target="../slides/slide481.xml" /><Relationship Id="rId1" Type="http://schemas.openxmlformats.org/officeDocument/2006/relationships/notesMaster" Target="../notesMasters/notesMaster1.xml" /></Relationships>
</file>

<file path=ppt/notesSlides/_rels/notesSlide481.xml.rels><?xml version="1.0" encoding="UTF-8"?><Relationships xmlns="http://schemas.openxmlformats.org/package/2006/relationships"><Relationship Id="rId2" Type="http://schemas.openxmlformats.org/officeDocument/2006/relationships/slide" Target="../slides/slide482.xml" /><Relationship Id="rId1" Type="http://schemas.openxmlformats.org/officeDocument/2006/relationships/notesMaster" Target="../notesMasters/notesMaster1.xml" /></Relationships>
</file>

<file path=ppt/notesSlides/_rels/notesSlide482.xml.rels><?xml version="1.0" encoding="UTF-8"?><Relationships xmlns="http://schemas.openxmlformats.org/package/2006/relationships"><Relationship Id="rId2" Type="http://schemas.openxmlformats.org/officeDocument/2006/relationships/slide" Target="../slides/slide483.xml" /><Relationship Id="rId1" Type="http://schemas.openxmlformats.org/officeDocument/2006/relationships/notesMaster" Target="../notesMasters/notesMaster1.xml" /></Relationships>
</file>

<file path=ppt/notesSlides/_rels/notesSlide483.xml.rels><?xml version="1.0" encoding="UTF-8"?><Relationships xmlns="http://schemas.openxmlformats.org/package/2006/relationships"><Relationship Id="rId2" Type="http://schemas.openxmlformats.org/officeDocument/2006/relationships/slide" Target="../slides/slide484.xml" /><Relationship Id="rId1" Type="http://schemas.openxmlformats.org/officeDocument/2006/relationships/notesMaster" Target="../notesMasters/notesMaster1.xml" /></Relationships>
</file>

<file path=ppt/notesSlides/_rels/notesSlide484.xml.rels><?xml version="1.0" encoding="UTF-8"?><Relationships xmlns="http://schemas.openxmlformats.org/package/2006/relationships"><Relationship Id="rId2" Type="http://schemas.openxmlformats.org/officeDocument/2006/relationships/slide" Target="../slides/slide485.xml" /><Relationship Id="rId1" Type="http://schemas.openxmlformats.org/officeDocument/2006/relationships/notesMaster" Target="../notesMasters/notesMaster1.xml" /></Relationships>
</file>

<file path=ppt/notesSlides/_rels/notesSlide485.xml.rels><?xml version="1.0" encoding="UTF-8"?><Relationships xmlns="http://schemas.openxmlformats.org/package/2006/relationships"><Relationship Id="rId2" Type="http://schemas.openxmlformats.org/officeDocument/2006/relationships/slide" Target="../slides/slide486.xml" /><Relationship Id="rId1" Type="http://schemas.openxmlformats.org/officeDocument/2006/relationships/notesMaster" Target="../notesMasters/notesMaster1.xml" /></Relationships>
</file>

<file path=ppt/notesSlides/_rels/notesSlide486.xml.rels><?xml version="1.0" encoding="UTF-8"?><Relationships xmlns="http://schemas.openxmlformats.org/package/2006/relationships"><Relationship Id="rId2" Type="http://schemas.openxmlformats.org/officeDocument/2006/relationships/slide" Target="../slides/slide487.xml" /><Relationship Id="rId1" Type="http://schemas.openxmlformats.org/officeDocument/2006/relationships/notesMaster" Target="../notesMasters/notesMaster1.xml" /></Relationships>
</file>

<file path=ppt/notesSlides/_rels/notesSlide487.xml.rels><?xml version="1.0" encoding="UTF-8"?><Relationships xmlns="http://schemas.openxmlformats.org/package/2006/relationships"><Relationship Id="rId2" Type="http://schemas.openxmlformats.org/officeDocument/2006/relationships/slide" Target="../slides/slide488.xml" /><Relationship Id="rId1" Type="http://schemas.openxmlformats.org/officeDocument/2006/relationships/notesMaster" Target="../notesMasters/notesMaster1.xml" /></Relationships>
</file>

<file path=ppt/notesSlides/_rels/notesSlide488.xml.rels><?xml version="1.0" encoding="UTF-8"?><Relationships xmlns="http://schemas.openxmlformats.org/package/2006/relationships"><Relationship Id="rId2" Type="http://schemas.openxmlformats.org/officeDocument/2006/relationships/slide" Target="../slides/slide489.xml" /><Relationship Id="rId1" Type="http://schemas.openxmlformats.org/officeDocument/2006/relationships/notesMaster" Target="../notesMasters/notesMaster1.xml" /></Relationships>
</file>

<file path=ppt/notesSlides/_rels/notesSlide489.xml.rels><?xml version="1.0" encoding="UTF-8"?><Relationships xmlns="http://schemas.openxmlformats.org/package/2006/relationships"><Relationship Id="rId2" Type="http://schemas.openxmlformats.org/officeDocument/2006/relationships/slide" Target="../slides/slide490.xml" /><Relationship Id="rId1" Type="http://schemas.openxmlformats.org/officeDocument/2006/relationships/notesMaster" Target="../notesMasters/notesMaster1.xml" /></Relationships>
</file>

<file path=ppt/notesSlides/_rels/notesSlide490.xml.rels><?xml version="1.0" encoding="UTF-8"?><Relationships xmlns="http://schemas.openxmlformats.org/package/2006/relationships"><Relationship Id="rId2" Type="http://schemas.openxmlformats.org/officeDocument/2006/relationships/slide" Target="../slides/slide491.xml" /><Relationship Id="rId1" Type="http://schemas.openxmlformats.org/officeDocument/2006/relationships/notesMaster" Target="../notesMasters/notesMaster1.xml" /></Relationships>
</file>

<file path=ppt/notesSlides/_rels/notesSlide491.xml.rels><?xml version="1.0" encoding="UTF-8"?><Relationships xmlns="http://schemas.openxmlformats.org/package/2006/relationships"><Relationship Id="rId2" Type="http://schemas.openxmlformats.org/officeDocument/2006/relationships/slide" Target="../slides/slide492.xml" /><Relationship Id="rId1" Type="http://schemas.openxmlformats.org/officeDocument/2006/relationships/notesMaster" Target="../notesMasters/notesMaster1.xml" /></Relationships>
</file>

<file path=ppt/notesSlides/_rels/notesSlide492.xml.rels><?xml version="1.0" encoding="UTF-8"?><Relationships xmlns="http://schemas.openxmlformats.org/package/2006/relationships"><Relationship Id="rId2" Type="http://schemas.openxmlformats.org/officeDocument/2006/relationships/slide" Target="../slides/slide493.xml" /><Relationship Id="rId1" Type="http://schemas.openxmlformats.org/officeDocument/2006/relationships/notesMaster" Target="../notesMasters/notesMaster1.xml" /></Relationships>
</file>

<file path=ppt/notesSlides/_rels/notesSlide493.xml.rels><?xml version="1.0" encoding="UTF-8"?><Relationships xmlns="http://schemas.openxmlformats.org/package/2006/relationships"><Relationship Id="rId2" Type="http://schemas.openxmlformats.org/officeDocument/2006/relationships/slide" Target="../slides/slide494.xml" /><Relationship Id="rId1" Type="http://schemas.openxmlformats.org/officeDocument/2006/relationships/notesMaster" Target="../notesMasters/notesMaster1.xml" /></Relationships>
</file>

<file path=ppt/notesSlides/_rels/notesSlide494.xml.rels><?xml version="1.0" encoding="UTF-8"?><Relationships xmlns="http://schemas.openxmlformats.org/package/2006/relationships"><Relationship Id="rId2" Type="http://schemas.openxmlformats.org/officeDocument/2006/relationships/slide" Target="../slides/slide495.xml" /><Relationship Id="rId1" Type="http://schemas.openxmlformats.org/officeDocument/2006/relationships/notesMaster" Target="../notesMasters/notesMaster1.xml" /></Relationships>
</file>

<file path=ppt/notesSlides/_rels/notesSlide495.xml.rels><?xml version="1.0" encoding="UTF-8"?><Relationships xmlns="http://schemas.openxmlformats.org/package/2006/relationships"><Relationship Id="rId2" Type="http://schemas.openxmlformats.org/officeDocument/2006/relationships/slide" Target="../slides/slide496.xml" /><Relationship Id="rId1" Type="http://schemas.openxmlformats.org/officeDocument/2006/relationships/notesMaster" Target="../notesMasters/notesMaster1.xml" /></Relationships>
</file>

<file path=ppt/notesSlides/_rels/notesSlide496.xml.rels><?xml version="1.0" encoding="UTF-8"?><Relationships xmlns="http://schemas.openxmlformats.org/package/2006/relationships"><Relationship Id="rId2" Type="http://schemas.openxmlformats.org/officeDocument/2006/relationships/slide" Target="../slides/slide497.xml" /><Relationship Id="rId1" Type="http://schemas.openxmlformats.org/officeDocument/2006/relationships/notesMaster" Target="../notesMasters/notesMaster1.xml" /></Relationships>
</file>

<file path=ppt/notesSlides/_rels/notesSlide497.xml.rels><?xml version="1.0" encoding="UTF-8"?><Relationships xmlns="http://schemas.openxmlformats.org/package/2006/relationships"><Relationship Id="rId2" Type="http://schemas.openxmlformats.org/officeDocument/2006/relationships/slide" Target="../slides/slide498.xml" /><Relationship Id="rId1" Type="http://schemas.openxmlformats.org/officeDocument/2006/relationships/notesMaster" Target="../notesMasters/notesMaster1.xml" /></Relationships>
</file>

<file path=ppt/notesSlides/_rels/notesSlide498.xml.rels><?xml version="1.0" encoding="UTF-8"?><Relationships xmlns="http://schemas.openxmlformats.org/package/2006/relationships"><Relationship Id="rId2" Type="http://schemas.openxmlformats.org/officeDocument/2006/relationships/slide" Target="../slides/slide499.xml" /><Relationship Id="rId1" Type="http://schemas.openxmlformats.org/officeDocument/2006/relationships/notesMaster" Target="../notesMasters/notesMaster1.xml" /></Relationships>
</file>

<file path=ppt/notesSlides/_rels/notesSlide499.xml.rels><?xml version="1.0" encoding="UTF-8"?><Relationships xmlns="http://schemas.openxmlformats.org/package/2006/relationships"><Relationship Id="rId2" Type="http://schemas.openxmlformats.org/officeDocument/2006/relationships/slide" Target="../slides/slide500.xml" /><Relationship Id="rId1" Type="http://schemas.openxmlformats.org/officeDocument/2006/relationships/notesMaster" Target="../notesMasters/notesMaster1.xml" /></Relationships>
</file>

<file path=ppt/notesSlides/_rels/notesSlide500.xml.rels><?xml version="1.0" encoding="UTF-8"?><Relationships xmlns="http://schemas.openxmlformats.org/package/2006/relationships"><Relationship Id="rId2" Type="http://schemas.openxmlformats.org/officeDocument/2006/relationships/slide" Target="../slides/slide501.xml" /><Relationship Id="rId1" Type="http://schemas.openxmlformats.org/officeDocument/2006/relationships/notesMaster" Target="../notesMasters/notesMaster1.xml" /></Relationships>
</file>

<file path=ppt/notesSlides/_rels/notesSlide501.xml.rels><?xml version="1.0" encoding="UTF-8"?><Relationships xmlns="http://schemas.openxmlformats.org/package/2006/relationships"><Relationship Id="rId2" Type="http://schemas.openxmlformats.org/officeDocument/2006/relationships/slide" Target="../slides/slide502.xml" /><Relationship Id="rId1" Type="http://schemas.openxmlformats.org/officeDocument/2006/relationships/notesMaster" Target="../notesMasters/notesMaster1.xml" /></Relationships>
</file>

<file path=ppt/notesSlides/_rels/notesSlide502.xml.rels><?xml version="1.0" encoding="UTF-8"?><Relationships xmlns="http://schemas.openxmlformats.org/package/2006/relationships"><Relationship Id="rId2" Type="http://schemas.openxmlformats.org/officeDocument/2006/relationships/slide" Target="../slides/slide503.xml" /><Relationship Id="rId1" Type="http://schemas.openxmlformats.org/officeDocument/2006/relationships/notesMaster" Target="../notesMasters/notesMaster1.xml" /></Relationships>
</file>

<file path=ppt/notesSlides/_rels/notesSlide503.xml.rels><?xml version="1.0" encoding="UTF-8"?><Relationships xmlns="http://schemas.openxmlformats.org/package/2006/relationships"><Relationship Id="rId2" Type="http://schemas.openxmlformats.org/officeDocument/2006/relationships/slide" Target="../slides/slide504.xml" /><Relationship Id="rId1" Type="http://schemas.openxmlformats.org/officeDocument/2006/relationships/notesMaster" Target="../notesMasters/notesMaster1.xml" /></Relationships>
</file>

<file path=ppt/notesSlides/_rels/notesSlide504.xml.rels><?xml version="1.0" encoding="UTF-8"?><Relationships xmlns="http://schemas.openxmlformats.org/package/2006/relationships"><Relationship Id="rId2" Type="http://schemas.openxmlformats.org/officeDocument/2006/relationships/slide" Target="../slides/slide505.xml" /><Relationship Id="rId1" Type="http://schemas.openxmlformats.org/officeDocument/2006/relationships/notesMaster" Target="../notesMasters/notesMaster1.xml" /></Relationships>
</file>

<file path=ppt/notesSlides/_rels/notesSlide505.xml.rels><?xml version="1.0" encoding="UTF-8"?><Relationships xmlns="http://schemas.openxmlformats.org/package/2006/relationships"><Relationship Id="rId2" Type="http://schemas.openxmlformats.org/officeDocument/2006/relationships/slide" Target="../slides/slide506.xml" /><Relationship Id="rId1" Type="http://schemas.openxmlformats.org/officeDocument/2006/relationships/notesMaster" Target="../notesMasters/notesMaster1.xml" /></Relationships>
</file>

<file path=ppt/notesSlides/_rels/notesSlide506.xml.rels><?xml version="1.0" encoding="UTF-8"?><Relationships xmlns="http://schemas.openxmlformats.org/package/2006/relationships"><Relationship Id="rId2" Type="http://schemas.openxmlformats.org/officeDocument/2006/relationships/slide" Target="../slides/slide507.xml" /><Relationship Id="rId1" Type="http://schemas.openxmlformats.org/officeDocument/2006/relationships/notesMaster" Target="../notesMasters/notesMaster1.xml" /></Relationships>
</file>

<file path=ppt/notesSlides/_rels/notesSlide507.xml.rels><?xml version="1.0" encoding="UTF-8"?><Relationships xmlns="http://schemas.openxmlformats.org/package/2006/relationships"><Relationship Id="rId2" Type="http://schemas.openxmlformats.org/officeDocument/2006/relationships/slide" Target="../slides/slide508.xml" /><Relationship Id="rId1" Type="http://schemas.openxmlformats.org/officeDocument/2006/relationships/notesMaster" Target="../notesMasters/notesMaster1.xml" /></Relationships>
</file>

<file path=ppt/notesSlides/_rels/notesSlide508.xml.rels><?xml version="1.0" encoding="UTF-8"?><Relationships xmlns="http://schemas.openxmlformats.org/package/2006/relationships"><Relationship Id="rId2" Type="http://schemas.openxmlformats.org/officeDocument/2006/relationships/slide" Target="../slides/slide509.xml" /><Relationship Id="rId1" Type="http://schemas.openxmlformats.org/officeDocument/2006/relationships/notesMaster" Target="../notesMasters/notesMaster1.xml" /></Relationships>
</file>

<file path=ppt/notesSlides/_rels/notesSlide509.xml.rels><?xml version="1.0" encoding="UTF-8"?><Relationships xmlns="http://schemas.openxmlformats.org/package/2006/relationships"><Relationship Id="rId2" Type="http://schemas.openxmlformats.org/officeDocument/2006/relationships/slide" Target="../slides/slide510.xml" /><Relationship Id="rId1" Type="http://schemas.openxmlformats.org/officeDocument/2006/relationships/notesMaster" Target="../notesMasters/notesMaster1.xml" /></Relationships>
</file>

<file path=ppt/notesSlides/_rels/notesSlide510.xml.rels><?xml version="1.0" encoding="UTF-8"?><Relationships xmlns="http://schemas.openxmlformats.org/package/2006/relationships"><Relationship Id="rId2" Type="http://schemas.openxmlformats.org/officeDocument/2006/relationships/slide" Target="../slides/slide511.xml" /><Relationship Id="rId1" Type="http://schemas.openxmlformats.org/officeDocument/2006/relationships/notesMaster" Target="../notesMasters/notesMaster1.xml" /></Relationships>
</file>

<file path=ppt/notesSlides/_rels/notesSlide511.xml.rels><?xml version="1.0" encoding="UTF-8"?><Relationships xmlns="http://schemas.openxmlformats.org/package/2006/relationships"><Relationship Id="rId2" Type="http://schemas.openxmlformats.org/officeDocument/2006/relationships/slide" Target="../slides/slide512.xml" /><Relationship Id="rId1" Type="http://schemas.openxmlformats.org/officeDocument/2006/relationships/notesMaster" Target="../notesMasters/notesMaster1.xml" /></Relationships>
</file>

<file path=ppt/notesSlides/_rels/notesSlide512.xml.rels><?xml version="1.0" encoding="UTF-8"?><Relationships xmlns="http://schemas.openxmlformats.org/package/2006/relationships"><Relationship Id="rId2" Type="http://schemas.openxmlformats.org/officeDocument/2006/relationships/slide" Target="../slides/slide513.xml" /><Relationship Id="rId1" Type="http://schemas.openxmlformats.org/officeDocument/2006/relationships/notesMaster" Target="../notesMasters/notesMaster1.xml" /></Relationships>
</file>

<file path=ppt/notesSlides/_rels/notesSlide513.xml.rels><?xml version="1.0" encoding="UTF-8"?><Relationships xmlns="http://schemas.openxmlformats.org/package/2006/relationships"><Relationship Id="rId2" Type="http://schemas.openxmlformats.org/officeDocument/2006/relationships/slide" Target="../slides/slide514.xml" /><Relationship Id="rId1" Type="http://schemas.openxmlformats.org/officeDocument/2006/relationships/notesMaster" Target="../notesMasters/notesMaster1.xml" /></Relationships>
</file>

<file path=ppt/notesSlides/_rels/notesSlide514.xml.rels><?xml version="1.0" encoding="UTF-8"?><Relationships xmlns="http://schemas.openxmlformats.org/package/2006/relationships"><Relationship Id="rId2" Type="http://schemas.openxmlformats.org/officeDocument/2006/relationships/slide" Target="../slides/slide515.xml" /><Relationship Id="rId1" Type="http://schemas.openxmlformats.org/officeDocument/2006/relationships/notesMaster" Target="../notesMasters/notesMaster1.xml" /></Relationships>
</file>

<file path=ppt/notesSlides/_rels/notesSlide515.xml.rels><?xml version="1.0" encoding="UTF-8"?><Relationships xmlns="http://schemas.openxmlformats.org/package/2006/relationships"><Relationship Id="rId2" Type="http://schemas.openxmlformats.org/officeDocument/2006/relationships/slide" Target="../slides/slide516.xml" /><Relationship Id="rId1" Type="http://schemas.openxmlformats.org/officeDocument/2006/relationships/notesMaster" Target="../notesMasters/notesMaster1.xml" /></Relationships>
</file>

<file path=ppt/notesSlides/_rels/notesSlide516.xml.rels><?xml version="1.0" encoding="UTF-8"?><Relationships xmlns="http://schemas.openxmlformats.org/package/2006/relationships"><Relationship Id="rId2" Type="http://schemas.openxmlformats.org/officeDocument/2006/relationships/slide" Target="../slides/slide517.xml" /><Relationship Id="rId1" Type="http://schemas.openxmlformats.org/officeDocument/2006/relationships/notesMaster" Target="../notesMasters/notesMaster1.xml" /></Relationships>
</file>

<file path=ppt/notesSlides/_rels/notesSlide517.xml.rels><?xml version="1.0" encoding="UTF-8"?><Relationships xmlns="http://schemas.openxmlformats.org/package/2006/relationships"><Relationship Id="rId2" Type="http://schemas.openxmlformats.org/officeDocument/2006/relationships/slide" Target="../slides/slide518.xml" /><Relationship Id="rId1" Type="http://schemas.openxmlformats.org/officeDocument/2006/relationships/notesMaster" Target="../notesMasters/notesMaster1.xml" /></Relationships>
</file>

<file path=ppt/notesSlides/_rels/notesSlide518.xml.rels><?xml version="1.0" encoding="UTF-8"?><Relationships xmlns="http://schemas.openxmlformats.org/package/2006/relationships"><Relationship Id="rId2" Type="http://schemas.openxmlformats.org/officeDocument/2006/relationships/slide" Target="../slides/slide519.xml" /><Relationship Id="rId1" Type="http://schemas.openxmlformats.org/officeDocument/2006/relationships/notesMaster" Target="../notesMasters/notesMaster1.xml" /></Relationships>
</file>

<file path=ppt/notesSlides/_rels/notesSlide519.xml.rels><?xml version="1.0" encoding="UTF-8"?><Relationships xmlns="http://schemas.openxmlformats.org/package/2006/relationships"><Relationship Id="rId2" Type="http://schemas.openxmlformats.org/officeDocument/2006/relationships/slide" Target="../slides/slide520.xml" /><Relationship Id="rId1" Type="http://schemas.openxmlformats.org/officeDocument/2006/relationships/notesMaster" Target="../notesMasters/notesMaster1.xml" /></Relationships>
</file>

<file path=ppt/notesSlides/_rels/notesSlide520.xml.rels><?xml version="1.0" encoding="UTF-8"?><Relationships xmlns="http://schemas.openxmlformats.org/package/2006/relationships"><Relationship Id="rId2" Type="http://schemas.openxmlformats.org/officeDocument/2006/relationships/slide" Target="../slides/slide521.xml" /><Relationship Id="rId1" Type="http://schemas.openxmlformats.org/officeDocument/2006/relationships/notesMaster" Target="../notesMasters/notesMaster1.xml" /></Relationships>
</file>

<file path=ppt/notesSlides/_rels/notesSlide521.xml.rels><?xml version="1.0" encoding="UTF-8"?><Relationships xmlns="http://schemas.openxmlformats.org/package/2006/relationships"><Relationship Id="rId2" Type="http://schemas.openxmlformats.org/officeDocument/2006/relationships/slide" Target="../slides/slide522.xml" /><Relationship Id="rId1" Type="http://schemas.openxmlformats.org/officeDocument/2006/relationships/notesMaster" Target="../notesMasters/notesMaster1.xml" /></Relationships>
</file>

<file path=ppt/notesSlides/_rels/notesSlide522.xml.rels><?xml version="1.0" encoding="UTF-8"?><Relationships xmlns="http://schemas.openxmlformats.org/package/2006/relationships"><Relationship Id="rId2" Type="http://schemas.openxmlformats.org/officeDocument/2006/relationships/slide" Target="../slides/slide523.xml" /><Relationship Id="rId1" Type="http://schemas.openxmlformats.org/officeDocument/2006/relationships/notesMaster" Target="../notesMasters/notesMaster1.xml" /></Relationships>
</file>

<file path=ppt/notesSlides/_rels/notesSlide523.xml.rels><?xml version="1.0" encoding="UTF-8"?><Relationships xmlns="http://schemas.openxmlformats.org/package/2006/relationships"><Relationship Id="rId2" Type="http://schemas.openxmlformats.org/officeDocument/2006/relationships/slide" Target="../slides/slide524.xml" /><Relationship Id="rId1" Type="http://schemas.openxmlformats.org/officeDocument/2006/relationships/notesMaster" Target="../notesMasters/notesMaster1.xml" /></Relationships>
</file>

<file path=ppt/notesSlides/_rels/notesSlide524.xml.rels><?xml version="1.0" encoding="UTF-8"?><Relationships xmlns="http://schemas.openxmlformats.org/package/2006/relationships"><Relationship Id="rId2" Type="http://schemas.openxmlformats.org/officeDocument/2006/relationships/slide" Target="../slides/slide525.xml" /><Relationship Id="rId1" Type="http://schemas.openxmlformats.org/officeDocument/2006/relationships/notesMaster" Target="../notesMasters/notesMaster1.xml" /></Relationships>
</file>

<file path=ppt/notesSlides/_rels/notesSlide525.xml.rels><?xml version="1.0" encoding="UTF-8"?><Relationships xmlns="http://schemas.openxmlformats.org/package/2006/relationships"><Relationship Id="rId2" Type="http://schemas.openxmlformats.org/officeDocument/2006/relationships/slide" Target="../slides/slide526.xml" /><Relationship Id="rId1" Type="http://schemas.openxmlformats.org/officeDocument/2006/relationships/notesMaster" Target="../notesMasters/notesMaster1.xml" /></Relationships>
</file>

<file path=ppt/notesSlides/_rels/notesSlide526.xml.rels><?xml version="1.0" encoding="UTF-8"?><Relationships xmlns="http://schemas.openxmlformats.org/package/2006/relationships"><Relationship Id="rId2" Type="http://schemas.openxmlformats.org/officeDocument/2006/relationships/slide" Target="../slides/slide527.xml" /><Relationship Id="rId1" Type="http://schemas.openxmlformats.org/officeDocument/2006/relationships/notesMaster" Target="../notesMasters/notesMaster1.xml" /></Relationships>
</file>

<file path=ppt/notesSlides/_rels/notesSlide527.xml.rels><?xml version="1.0" encoding="UTF-8"?><Relationships xmlns="http://schemas.openxmlformats.org/package/2006/relationships"><Relationship Id="rId2" Type="http://schemas.openxmlformats.org/officeDocument/2006/relationships/slide" Target="../slides/slide528.xml" /><Relationship Id="rId1" Type="http://schemas.openxmlformats.org/officeDocument/2006/relationships/notesMaster" Target="../notesMasters/notesMaster1.xml" /></Relationships>
</file>

<file path=ppt/notesSlides/_rels/notesSlide528.xml.rels><?xml version="1.0" encoding="UTF-8"?><Relationships xmlns="http://schemas.openxmlformats.org/package/2006/relationships"><Relationship Id="rId2" Type="http://schemas.openxmlformats.org/officeDocument/2006/relationships/slide" Target="../slides/slide529.xml" /><Relationship Id="rId1" Type="http://schemas.openxmlformats.org/officeDocument/2006/relationships/notesMaster" Target="../notesMasters/notesMaster1.xml" /></Relationships>
</file>

<file path=ppt/notesSlides/_rels/notesSlide529.xml.rels><?xml version="1.0" encoding="UTF-8"?><Relationships xmlns="http://schemas.openxmlformats.org/package/2006/relationships"><Relationship Id="rId2" Type="http://schemas.openxmlformats.org/officeDocument/2006/relationships/slide" Target="../slides/slide530.xml" /><Relationship Id="rId1" Type="http://schemas.openxmlformats.org/officeDocument/2006/relationships/notesMaster" Target="../notesMasters/notesMaster1.xml" /></Relationships>
</file>

<file path=ppt/notesSlides/_rels/notesSlide530.xml.rels><?xml version="1.0" encoding="UTF-8"?><Relationships xmlns="http://schemas.openxmlformats.org/package/2006/relationships"><Relationship Id="rId2" Type="http://schemas.openxmlformats.org/officeDocument/2006/relationships/slide" Target="../slides/slide531.xml" /><Relationship Id="rId1" Type="http://schemas.openxmlformats.org/officeDocument/2006/relationships/notesMaster" Target="../notesMasters/notesMaster1.xml" /></Relationships>
</file>

<file path=ppt/notesSlides/_rels/notesSlide531.xml.rels><?xml version="1.0" encoding="UTF-8"?><Relationships xmlns="http://schemas.openxmlformats.org/package/2006/relationships"><Relationship Id="rId2" Type="http://schemas.openxmlformats.org/officeDocument/2006/relationships/slide" Target="../slides/slide532.xml" /><Relationship Id="rId1" Type="http://schemas.openxmlformats.org/officeDocument/2006/relationships/notesMaster" Target="../notesMasters/notesMaster1.xml" /></Relationships>
</file>

<file path=ppt/notesSlides/_rels/notesSlide532.xml.rels><?xml version="1.0" encoding="UTF-8"?><Relationships xmlns="http://schemas.openxmlformats.org/package/2006/relationships"><Relationship Id="rId2" Type="http://schemas.openxmlformats.org/officeDocument/2006/relationships/slide" Target="../slides/slide533.xml" /><Relationship Id="rId1" Type="http://schemas.openxmlformats.org/officeDocument/2006/relationships/notesMaster" Target="../notesMasters/notesMaster1.xml" /></Relationships>
</file>

<file path=ppt/notesSlides/_rels/notesSlide533.xml.rels><?xml version="1.0" encoding="UTF-8"?><Relationships xmlns="http://schemas.openxmlformats.org/package/2006/relationships"><Relationship Id="rId2" Type="http://schemas.openxmlformats.org/officeDocument/2006/relationships/slide" Target="../slides/slide534.xml" /><Relationship Id="rId1" Type="http://schemas.openxmlformats.org/officeDocument/2006/relationships/notesMaster" Target="../notesMasters/notesMaster1.xml" /></Relationships>
</file>

<file path=ppt/notesSlides/_rels/notesSlide534.xml.rels><?xml version="1.0" encoding="UTF-8"?><Relationships xmlns="http://schemas.openxmlformats.org/package/2006/relationships"><Relationship Id="rId2" Type="http://schemas.openxmlformats.org/officeDocument/2006/relationships/slide" Target="../slides/slide535.xml" /><Relationship Id="rId1" Type="http://schemas.openxmlformats.org/officeDocument/2006/relationships/notesMaster" Target="../notesMasters/notesMaster1.xml" /></Relationships>
</file>

<file path=ppt/notesSlides/_rels/notesSlide535.xml.rels><?xml version="1.0" encoding="UTF-8"?><Relationships xmlns="http://schemas.openxmlformats.org/package/2006/relationships"><Relationship Id="rId2" Type="http://schemas.openxmlformats.org/officeDocument/2006/relationships/slide" Target="../slides/slide536.xml" /><Relationship Id="rId1" Type="http://schemas.openxmlformats.org/officeDocument/2006/relationships/notesMaster" Target="../notesMasters/notesMaster1.xml" /></Relationships>
</file>

<file path=ppt/notesSlides/_rels/notesSlide536.xml.rels><?xml version="1.0" encoding="UTF-8"?><Relationships xmlns="http://schemas.openxmlformats.org/package/2006/relationships"><Relationship Id="rId2" Type="http://schemas.openxmlformats.org/officeDocument/2006/relationships/slide" Target="../slides/slide537.xml" /><Relationship Id="rId1" Type="http://schemas.openxmlformats.org/officeDocument/2006/relationships/notesMaster" Target="../notesMasters/notesMaster1.xml" /></Relationships>
</file>

<file path=ppt/notesSlides/_rels/notesSlide537.xml.rels><?xml version="1.0" encoding="UTF-8"?><Relationships xmlns="http://schemas.openxmlformats.org/package/2006/relationships"><Relationship Id="rId2" Type="http://schemas.openxmlformats.org/officeDocument/2006/relationships/slide" Target="../slides/slide538.xml" /><Relationship Id="rId1" Type="http://schemas.openxmlformats.org/officeDocument/2006/relationships/notesMaster" Target="../notesMasters/notesMaster1.xml" /></Relationships>
</file>

<file path=ppt/notesSlides/_rels/notesSlide538.xml.rels><?xml version="1.0" encoding="UTF-8"?><Relationships xmlns="http://schemas.openxmlformats.org/package/2006/relationships"><Relationship Id="rId2" Type="http://schemas.openxmlformats.org/officeDocument/2006/relationships/slide" Target="../slides/slide53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deck is a comprehensive course reference. Use its module links to move quickly. Each method has the same eight parts: data, simulation, plot, plot code, question/null/options, assumptions/responses, analysis/results, interpretation/practice. Biological examples are simulated and each has a separate runnable script.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Use a concrete example: greater average parasite burden is a mean-count question; a higher chance of any infection is binary; a tendency for one group to rank higher is a rank question. The same dataset may support several questions, but their tests are not interchangeable.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dish receiving a treatment is the experimental unit when all seedlings in the dish receive that shared treatment. More measurements can improve measurement precision without increasing treatment replication. Mixed models account for appropriate dependence but cannot manufacture missing independent treatment replicates.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Separate random sampling, which helps population representation, from random treatment assignment, which supports a causal comparison under the design. Blocking is most helpful when a nuisance variable affects the response. Randomization does not guarantee that one realized sample is perfectly balanced.</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Numeric coding alone does not establish scale: labels 1, 2 and 3 can be unordered or ordered categories. A regression model assigns a response role; correlation treats the two measured variables symmetrically. Preserve units in the data dictionary.</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Binomial data are successes from known trials. Count-rate models can use an offset when mean count is proportional to measured exposure. Continuous fractions require a sampling model that matches how they were measured; an arcsine transformation is not a universal default.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useful figure shows the observations and labels the scale before we ask the test for a result.</a:t>
            </a:r>
          </a:p>
          <a:p>
            <a:pPr lvl="0" indent="0" marL="0">
              <a:buNone/>
            </a:pPr>
          </a:p>
          <a:p>
            <a:pPr lvl="0" indent="0" marL="0">
              <a:buNone/>
            </a:pPr>
            <a:r>
              <a:rPr/>
              <a:t>Comic: Scientific Paper Graph Quality. https://xkcd.com/1945/</a:t>
            </a:r>
          </a:p>
          <a:p>
            <a:pPr lvl="0" indent="0" marL="0">
              <a:buNone/>
            </a:pPr>
          </a:p>
          <a:p>
            <a:pPr lvl="0" indent="0" marL="0">
              <a:buNone/>
            </a:pPr>
            <a:r>
              <a:rPr/>
              <a:t>Original course source: lectures__exp-2.pptx, slide 1. Artwork reproduced unchanged. Randall Munroe / xkcd; Creative Commons Attribution-NonCommercial 2.5.</a:t>
            </a:r>
          </a:p>
          <a:p>
            <a:pPr lvl="0" indent="0" marL="0">
              <a:buNone/>
            </a:pPr>
          </a:p>
          <a:p>
            <a:pPr lvl="0" indent="0" marL="0">
              <a:buNone/>
            </a:pPr>
            <a:r>
              <a:rPr/>
              <a:t>Accessible description: A deliberately qualitative graph jokes about graph quality in scientific papers over time.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 not remove genuine observations simply because they weaken a result. Investigate unusual observations, correct verified recording errors, and use a justified sensitivity analysis. A figure is a way to understand the data and model, not a decoration after testing.</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For an independent mean, SE = SD/sqrt(n). Correlated repeated rows do not justify plugging their row count into that expression. Repeated use of a valid 95% confidence-interval procedure covers the fixed population parameter in 95% of repetitions. A prediction interval describes a new observation and is different from a mean interval.</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p-value is not the probability that the null is true. Specify a one-sided alternative only when that directional test was justified before inspecting the outcome. A two-sided test allows departures in either direction. Report the effect estimate and uncertainty alongside the test.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Choose planned contrasts based on the scientific question. Do not teach every contrast as requiring a significant omnibus gate. If many comparisons are explored, define the family and use a suitable adjustment. The Fisher LSD chapter distinguishes its gate from stronger all-pairs protection.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Normality tests are evidence, not an automatic switch. For a paired t test, inspect differences; for regression, inspect residuals rather than requiring normal predictors. Welch allows unequal variances while preserving a mean question. A rank alternative often changes the target. A transformation changes the scale on which a mean or model is interpreted.</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Signed-rank requires meaningful difference magnitudes and a symmetric difference distribution for its usual location interpretation; a sign test uses direction. Mann–Whitney and Kruskal–Wallis are not unrestricted tests of medians. Permutation inference needs exchangeability or the actual assignment mechanism. The course gives these alternatives the same full example sequence as parametric methods.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which predictors are plausible causes, consequences, or confounders before interpreting adjustment. Avoid extrapolating well beyond the observed predictor range. An interaction means an effect depends on another predictor. R² describes fitted variation, not causal validity or necessarily useful future prediction.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Type I error is rejection of a true null; Type II error is failure to reject a specified false null. Power is one minus the latter probability for a specified alternative. Bonferroni controls the chance of any false rejection in a family; BH targets the expected false-discovery proportion under its conditions. Simulation repetitions are not biological replicates.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module script in this course simulates its own dataset, saves data.csv, reads it back, and creates its plot and results. The course R Markdown reruns those scripts on each knit. An LLM can help explain code or output, but students still need to check the scientific target, data structure, options, and conclusions. The instructor guide distinguishes the known simulated population truth from realized estimates.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independent units and pairing/cluster IDs explicit; click a method to open its section.</a:t>
            </a:r>
          </a:p>
          <a:p>
            <a:pPr lvl="0" indent="0" marL="0">
              <a:buNone/>
            </a:pPr>
          </a:p>
          <a:p>
            <a:pPr lvl="0" indent="0" marL="0">
              <a:buNone/>
            </a:pPr>
            <a:r>
              <a:rPr b="1"/>
              <a:t>independent-continuous-reference.</a:t>
            </a:r>
            <a:r>
              <a:rPr/>
              <a:t> Enzyme activity in 30 independent cultures; reference = 12 units. Is the population mean 12 units?</a:t>
            </a:r>
          </a:p>
          <a:p>
            <a:pPr lvl="0" indent="0" marL="0">
              <a:buNone/>
            </a:pPr>
          </a:p>
          <a:p>
            <a:pPr lvl="0" indent="0" marL="0">
              <a:buNone/>
            </a:pPr>
            <a:r>
              <a:rPr b="1"/>
              <a:t>independent-continuous-two_groups.</a:t>
            </a:r>
            <a:r>
              <a:rPr/>
              <a:t> Wing length in independent beetles from two rearing environments. Do the environments differ in mean wing length?</a:t>
            </a:r>
          </a:p>
          <a:p>
            <a:pPr lvl="0" indent="0" marL="0">
              <a:buNone/>
            </a:pPr>
          </a:p>
          <a:p>
            <a:pPr lvl="0" indent="0" marL="0">
              <a:buNone/>
            </a:pPr>
            <a:r>
              <a:rPr b="1"/>
              <a:t>independent-continuous-many_groups.</a:t>
            </a:r>
            <a:r>
              <a:rPr/>
              <a:t> Plant biomass in independent pots assigned to four nutrient levels. Are all four population means equal?</a:t>
            </a:r>
          </a:p>
          <a:p>
            <a:pPr lvl="0" indent="0" marL="0">
              <a:buNone/>
            </a:pPr>
          </a:p>
          <a:p>
            <a:pPr lvl="0" indent="0" marL="0">
              <a:buNone/>
            </a:pPr>
            <a:r>
              <a:rPr b="1"/>
              <a:t>independent-continuous-one_predictor.</a:t>
            </a:r>
            <a:r>
              <a:rPr/>
              <a:t> Body mass and horn length measured once in each independent beetle. Predict horn length, or describe association between traits? Regression assigns a response and a predictor. Correlation asks a symmetric association question.</a:t>
            </a:r>
          </a:p>
          <a:p>
            <a:pPr lvl="0" indent="0" marL="0">
              <a:buNone/>
            </a:pPr>
          </a:p>
          <a:p>
            <a:pPr lvl="0" indent="0" marL="0">
              <a:buNone/>
            </a:pPr>
            <a:r>
              <a:rPr b="1"/>
              <a:t>independent-continuous-many_predictors.</a:t>
            </a:r>
            <a:r>
              <a:rPr/>
              <a:t> Growth measured with genotype, temperature, and initial size recorded. Which effects or interactions explain mean growth? Use the repeated/clustered route when multiple rows share an individual, cage, or population.</a:t>
            </a:r>
          </a:p>
          <a:p>
            <a:pPr lvl="0" indent="0" marL="0">
              <a:buNone/>
            </a:pPr>
          </a:p>
          <a:p>
            <a:pPr lvl="0" indent="0" marL="0">
              <a:buNone/>
            </a:pPr>
            <a:r>
              <a:rPr/>
              <a:t>These are routes, not automatic substitutes. Check the method null and assumptions. A repeated-survival row needs an event-process definition; repeated follow-up checks are not independent event times.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independent units and pairing/cluster IDs explicit; click a method to open its section.</a:t>
            </a:r>
          </a:p>
          <a:p>
            <a:pPr lvl="0" indent="0" marL="0">
              <a:buNone/>
            </a:pPr>
          </a:p>
          <a:p>
            <a:pPr lvl="0" indent="0" marL="0">
              <a:buNone/>
            </a:pPr>
            <a:r>
              <a:rPr b="1"/>
              <a:t>independent-binary-reference.</a:t>
            </a:r>
            <a:r>
              <a:rPr/>
              <a:t> A marker is transmitted to 38 of 60 independent offspring. Does transmission probability differ from 0.5?</a:t>
            </a:r>
          </a:p>
          <a:p>
            <a:pPr lvl="0" indent="0" marL="0">
              <a:buNone/>
            </a:pPr>
          </a:p>
          <a:p>
            <a:pPr lvl="0" indent="0" marL="0">
              <a:buNone/>
            </a:pPr>
            <a:r>
              <a:rPr b="1"/>
              <a:t>independent-binary-two_groups.</a:t>
            </a:r>
            <a:r>
              <a:rPr/>
              <a:t> Infection status is recorded for independent hosts in two habitats. Are infection probabilities equal?</a:t>
            </a:r>
          </a:p>
          <a:p>
            <a:pPr lvl="0" indent="0" marL="0">
              <a:buNone/>
            </a:pPr>
          </a:p>
          <a:p>
            <a:pPr lvl="0" indent="0" marL="0">
              <a:buNone/>
            </a:pPr>
            <a:r>
              <a:rPr b="1"/>
              <a:t>independent-binary-many_groups.</a:t>
            </a:r>
            <a:r>
              <a:rPr/>
              <a:t> Germination success or failure is recorded for seeds in four treatments. Is germination probability the same in all treatments? If seeds share a dish, the dish can create dependence; keep its ID.</a:t>
            </a:r>
          </a:p>
          <a:p>
            <a:pPr lvl="0" indent="0" marL="0">
              <a:buNone/>
            </a:pPr>
          </a:p>
          <a:p>
            <a:pPr lvl="0" indent="0" marL="0">
              <a:buNone/>
            </a:pPr>
            <a:r>
              <a:rPr b="1"/>
              <a:t>independent-binary-one_predictor.</a:t>
            </a:r>
            <a:r>
              <a:rPr/>
              <a:t> Each hybrid survives or dies; parental genetic divergence is recorded. Does survival probability change with divergence?</a:t>
            </a:r>
          </a:p>
          <a:p>
            <a:pPr lvl="0" indent="0" marL="0">
              <a:buNone/>
            </a:pPr>
          </a:p>
          <a:p>
            <a:pPr lvl="0" indent="0" marL="0">
              <a:buNone/>
            </a:pPr>
            <a:r>
              <a:rPr b="1"/>
              <a:t>independent-binary-many_predictors.</a:t>
            </a:r>
            <a:r>
              <a:rPr/>
              <a:t> Survival status with divergence, cross direction, and rearing temperature. Does a predictor affect survival after accounting for the others? Known trial denominators matter. A percent without a trial count may be continuous-fraction data, which need a different model.</a:t>
            </a:r>
          </a:p>
          <a:p>
            <a:pPr lvl="0" indent="0" marL="0">
              <a:buNone/>
            </a:pPr>
          </a:p>
          <a:p>
            <a:pPr lvl="0" indent="0" marL="0">
              <a:buNone/>
            </a:pPr>
            <a:r>
              <a:rPr/>
              <a:t>These are routes, not automatic substitutes. Check the method null and assumptions. A repeated-survival row needs an event-process definition; repeated follow-up checks are not independent event times.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independent units and pairing/cluster IDs explicit; click a method to open its section.</a:t>
            </a:r>
          </a:p>
          <a:p>
            <a:pPr lvl="0" indent="0" marL="0">
              <a:buNone/>
            </a:pPr>
          </a:p>
          <a:p>
            <a:pPr lvl="0" indent="0" marL="0">
              <a:buNone/>
            </a:pPr>
            <a:r>
              <a:rPr b="1"/>
              <a:t>independent-count-reference.</a:t>
            </a:r>
            <a:r>
              <a:rPr/>
              <a:t> Mutations counted across a known number of sequenced base-generations. Does the mutation rate differ from a reference rate?</a:t>
            </a:r>
          </a:p>
          <a:p>
            <a:pPr lvl="0" indent="0" marL="0">
              <a:buNone/>
            </a:pPr>
          </a:p>
          <a:p>
            <a:pPr lvl="0" indent="0" marL="0">
              <a:buNone/>
            </a:pPr>
            <a:r>
              <a:rPr b="1"/>
              <a:t>independent-count-two_groups.</a:t>
            </a:r>
            <a:r>
              <a:rPr/>
              <a:t> Colony counts in two media; plated volume recorded for each replicate. Are mean colonies per mL equal?</a:t>
            </a:r>
          </a:p>
          <a:p>
            <a:pPr lvl="0" indent="0" marL="0">
              <a:buNone/>
            </a:pPr>
          </a:p>
          <a:p>
            <a:pPr lvl="0" indent="0" marL="0">
              <a:buNone/>
            </a:pPr>
            <a:r>
              <a:rPr b="1"/>
              <a:t>independent-count-many_groups.</a:t>
            </a:r>
            <a:r>
              <a:rPr/>
              <a:t> Parasite counts per host in four independent treatment groups. Do conditional mean parasite counts differ among treatments?</a:t>
            </a:r>
          </a:p>
          <a:p>
            <a:pPr lvl="0" indent="0" marL="0">
              <a:buNone/>
            </a:pPr>
          </a:p>
          <a:p>
            <a:pPr lvl="0" indent="0" marL="0">
              <a:buNone/>
            </a:pPr>
            <a:r>
              <a:rPr b="1"/>
              <a:t>independent-count-one_predictor.</a:t>
            </a:r>
            <a:r>
              <a:rPr/>
              <a:t> Pollinator visits per plant versus flower number; observation minutes vary. Does the expected visit rate change with flower number? Include observation time as exposure when the mean count is proportional to time.</a:t>
            </a:r>
          </a:p>
          <a:p>
            <a:pPr lvl="0" indent="0" marL="0">
              <a:buNone/>
            </a:pPr>
          </a:p>
          <a:p>
            <a:pPr lvl="0" indent="0" marL="0">
              <a:buNone/>
            </a:pPr>
            <a:r>
              <a:rPr b="1"/>
              <a:t>independent-count-many_predictors.</a:t>
            </a:r>
            <a:r>
              <a:rPr/>
              <a:t> Mutation counts with genotype, stress, and sequenced exposure recorded. Which predictors alter the conditional mean mutation rate? If libraries, individuals, or populations contribute repeated rows, retain that cluster structure.</a:t>
            </a:r>
          </a:p>
          <a:p>
            <a:pPr lvl="0" indent="0" marL="0">
              <a:buNone/>
            </a:pPr>
          </a:p>
          <a:p>
            <a:pPr lvl="0" indent="0" marL="0">
              <a:buNone/>
            </a:pPr>
            <a:r>
              <a:rPr/>
              <a:t>These are routes, not automatic substitutes. Check the method null and assumptions. A repeated-survival row needs an event-process definition; repeated follow-up checks are not independent event times.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independent units and pairing/cluster IDs explicit; click a method to open its section.</a:t>
            </a:r>
          </a:p>
          <a:p>
            <a:pPr lvl="0" indent="0" marL="0">
              <a:buNone/>
            </a:pPr>
          </a:p>
          <a:p>
            <a:pPr lvl="0" indent="0" marL="0">
              <a:buNone/>
            </a:pPr>
            <a:r>
              <a:rPr b="1"/>
              <a:t>independent-nominal-reference.</a:t>
            </a:r>
            <a:r>
              <a:rPr/>
              <a:t> Offspring fall into three phenotypes predicted in a 1:2:1 ratio. Do phenotype probabilities match the expected ratio?</a:t>
            </a:r>
          </a:p>
          <a:p>
            <a:pPr lvl="0" indent="0" marL="0">
              <a:buNone/>
            </a:pPr>
          </a:p>
          <a:p>
            <a:pPr lvl="0" indent="0" marL="0">
              <a:buNone/>
            </a:pPr>
            <a:r>
              <a:rPr b="1"/>
              <a:t>independent-nominal-two_groups.</a:t>
            </a:r>
            <a:r>
              <a:rPr/>
              <a:t> Independent birds in two habitats choose among three nest materials. Does nest-material distribution differ by habitat?</a:t>
            </a:r>
          </a:p>
          <a:p>
            <a:pPr lvl="0" indent="0" marL="0">
              <a:buNone/>
            </a:pPr>
          </a:p>
          <a:p>
            <a:pPr lvl="0" indent="0" marL="0">
              <a:buNone/>
            </a:pPr>
            <a:r>
              <a:rPr b="1"/>
              <a:t>independent-nominal-many_groups.</a:t>
            </a:r>
            <a:r>
              <a:rPr/>
              <a:t> Independent fish from four sites use three feeding strategies. Are site and feeding strategy independent?</a:t>
            </a:r>
          </a:p>
          <a:p>
            <a:pPr lvl="0" indent="0" marL="0">
              <a:buNone/>
            </a:pPr>
          </a:p>
          <a:p>
            <a:pPr lvl="0" indent="0" marL="0">
              <a:buNone/>
            </a:pPr>
            <a:r>
              <a:rPr b="1"/>
              <a:t>independent-nominal-one_predictor.</a:t>
            </a:r>
            <a:r>
              <a:rPr/>
              <a:t> Three unordered bacterial colony morphs observed along a salinity gradient. Does salinity change the probabilities of the morphs?</a:t>
            </a:r>
          </a:p>
          <a:p>
            <a:pPr lvl="0" indent="0" marL="0">
              <a:buNone/>
            </a:pPr>
          </a:p>
          <a:p>
            <a:pPr lvl="0" indent="0" marL="0">
              <a:buNone/>
            </a:pPr>
            <a:r>
              <a:rPr b="1"/>
              <a:t>independent-nominal-many_predictors.</a:t>
            </a:r>
            <a:r>
              <a:rPr/>
              <a:t> Pollinator guild with habitat, flower color, and floral size recorded. Which predictors change guild probabilities? Guild is unordered; assigning codes 1, 2, 3 does not make it a continuous response.</a:t>
            </a:r>
          </a:p>
          <a:p>
            <a:pPr lvl="0" indent="0" marL="0">
              <a:buNone/>
            </a:pPr>
          </a:p>
          <a:p>
            <a:pPr lvl="0" indent="0" marL="0">
              <a:buNone/>
            </a:pPr>
            <a:r>
              <a:rPr/>
              <a:t>These are routes, not automatic substitutes. Check the method null and assumptions. A repeated-survival row needs an event-process definition; repeated follow-up checks are not independent event times.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independent units and pairing/cluster IDs explicit; click a method to open its section.</a:t>
            </a:r>
          </a:p>
          <a:p>
            <a:pPr lvl="0" indent="0" marL="0">
              <a:buNone/>
            </a:pPr>
          </a:p>
          <a:p>
            <a:pPr lvl="0" indent="0" marL="0">
              <a:buNone/>
            </a:pPr>
            <a:r>
              <a:rPr b="1"/>
              <a:t>independent-ordinal-reference.</a:t>
            </a:r>
            <a:r>
              <a:rPr/>
              <a:t> Lesion severity: none, mild, moderate, severe; compare with “moderate.” Among scores not at the threshold, are higher and lower equally likely? A sign test asks this specific threshold question. Use signed-rank only if numerical spacings are defensible, not merely category labels.</a:t>
            </a:r>
          </a:p>
          <a:p>
            <a:pPr lvl="0" indent="0" marL="0">
              <a:buNone/>
            </a:pPr>
          </a:p>
          <a:p>
            <a:pPr lvl="0" indent="0" marL="0">
              <a:buNone/>
            </a:pPr>
            <a:r>
              <a:rPr b="1"/>
              <a:t>independent-ordinal-two_groups.</a:t>
            </a:r>
            <a:r>
              <a:rPr/>
              <a:t> Independent leaves receive ordered damage scores in two treatments. Does one group tend to have higher damage scores?</a:t>
            </a:r>
          </a:p>
          <a:p>
            <a:pPr lvl="0" indent="0" marL="0">
              <a:buNone/>
            </a:pPr>
          </a:p>
          <a:p>
            <a:pPr lvl="0" indent="0" marL="0">
              <a:buNone/>
            </a:pPr>
            <a:r>
              <a:rPr b="1"/>
              <a:t>independent-ordinal-many_groups.</a:t>
            </a:r>
            <a:r>
              <a:rPr/>
              <a:t> Ordered disease scores recorded in independent plants under four treatments. Do treatment groups differ in their rank/category distributions?</a:t>
            </a:r>
          </a:p>
          <a:p>
            <a:pPr lvl="0" indent="0" marL="0">
              <a:buNone/>
            </a:pPr>
          </a:p>
          <a:p>
            <a:pPr lvl="0" indent="0" marL="0">
              <a:buNone/>
            </a:pPr>
            <a:r>
              <a:rPr b="1"/>
              <a:t>independent-ordinal-one_predictor.</a:t>
            </a:r>
            <a:r>
              <a:rPr/>
              <a:t> Ordered courtship intensity recorded along a hormone gradient. Model category probabilities, or ask about monotone association?</a:t>
            </a:r>
          </a:p>
          <a:p>
            <a:pPr lvl="0" indent="0" marL="0">
              <a:buNone/>
            </a:pPr>
          </a:p>
          <a:p>
            <a:pPr lvl="0" indent="0" marL="0">
              <a:buNone/>
            </a:pPr>
            <a:r>
              <a:rPr b="1"/>
              <a:t>independent-ordinal-many_predictors.</a:t>
            </a:r>
            <a:r>
              <a:rPr/>
              <a:t> Ordered disease scores with genotype, temperature, and age recorded. Which predictors shift scores after adjustment? Use a cumulative-link mixed model when observations share an individual or cluster.</a:t>
            </a:r>
          </a:p>
          <a:p>
            <a:pPr lvl="0" indent="0" marL="0">
              <a:buNone/>
            </a:pPr>
          </a:p>
          <a:p>
            <a:pPr lvl="0" indent="0" marL="0">
              <a:buNone/>
            </a:pPr>
            <a:r>
              <a:rPr/>
              <a:t>These are routes, not automatic substitutes. Check the method null and assumptions. A repeated-survival row needs an event-process definition; repeated follow-up checks are not independent event times.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independent units and pairing/cluster IDs explicit; click a method to open its section.</a:t>
            </a:r>
          </a:p>
          <a:p>
            <a:pPr lvl="0" indent="0" marL="0">
              <a:buNone/>
            </a:pPr>
          </a:p>
          <a:p>
            <a:pPr lvl="0" indent="0" marL="0">
              <a:buNone/>
            </a:pPr>
            <a:r>
              <a:rPr b="1"/>
              <a:t>independent-survival-reference.</a:t>
            </a:r>
            <a:r>
              <a:rPr/>
              <a:t> Days to seedling death; some plants are still alive when follow-up ends. What fraction remain alive over time? Estimation is useful here; there is no required hypothesis test.</a:t>
            </a:r>
          </a:p>
          <a:p>
            <a:pPr lvl="0" indent="0" marL="0">
              <a:buNone/>
            </a:pPr>
          </a:p>
          <a:p>
            <a:pPr lvl="0" indent="0" marL="0">
              <a:buNone/>
            </a:pPr>
            <a:r>
              <a:rPr b="1"/>
              <a:t>independent-survival-two_groups.</a:t>
            </a:r>
            <a:r>
              <a:rPr/>
              <a:t> Time to pupation in two independent cohorts; some have not pupated yet. Do the event-time distributions differ between cohorts?</a:t>
            </a:r>
          </a:p>
          <a:p>
            <a:pPr lvl="0" indent="0" marL="0">
              <a:buNone/>
            </a:pPr>
          </a:p>
          <a:p>
            <a:pPr lvl="0" indent="0" marL="0">
              <a:buNone/>
            </a:pPr>
            <a:r>
              <a:rPr b="1"/>
              <a:t>independent-survival-many_groups.</a:t>
            </a:r>
            <a:r>
              <a:rPr/>
              <a:t> Time to infection under four treatments with right-censored individuals. Do any treatment survival curves differ?</a:t>
            </a:r>
          </a:p>
          <a:p>
            <a:pPr lvl="0" indent="0" marL="0">
              <a:buNone/>
            </a:pPr>
          </a:p>
          <a:p>
            <a:pPr lvl="0" indent="0" marL="0">
              <a:buNone/>
            </a:pPr>
            <a:r>
              <a:rPr b="1"/>
              <a:t>independent-survival-one_predictor.</a:t>
            </a:r>
            <a:r>
              <a:rPr/>
              <a:t> Time to germination versus seed mass, with ungerminated seeds censored. Does seed mass alter event hazard? Cox targets a hazard ratio; an AFT model targets a time ratio.</a:t>
            </a:r>
          </a:p>
          <a:p>
            <a:pPr lvl="0" indent="0" marL="0">
              <a:buNone/>
            </a:pPr>
          </a:p>
          <a:p>
            <a:pPr lvl="0" indent="0" marL="0">
              <a:buNone/>
            </a:pPr>
            <a:r>
              <a:rPr b="1"/>
              <a:t>independent-survival-many_predictors.</a:t>
            </a:r>
            <a:r>
              <a:rPr/>
              <a:t> Time to death with dose, sex, and population recorded. What are the adjusted hazard or time effects? Use a dependence-aware model when individuals share clusters; do not treat censored times as observed deaths.</a:t>
            </a:r>
          </a:p>
          <a:p>
            <a:pPr lvl="0" indent="0" marL="0">
              <a:buNone/>
            </a:pPr>
          </a:p>
          <a:p>
            <a:pPr lvl="0" indent="0" marL="0">
              <a:buNone/>
            </a:pPr>
            <a:r>
              <a:rPr/>
              <a:t>These are routes, not automatic substitutes. Check the method null and assumptions. A repeated-survival row needs an event-process definition; repeated follow-up checks are not independent event times.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independent units and pairing/cluster IDs explicit; click a method to open its section.</a:t>
            </a:r>
          </a:p>
          <a:p>
            <a:pPr lvl="0" indent="0" marL="0">
              <a:buNone/>
            </a:pPr>
          </a:p>
          <a:p>
            <a:pPr lvl="0" indent="0" marL="0">
              <a:buNone/>
            </a:pPr>
            <a:r>
              <a:rPr b="1"/>
              <a:t>repeated-continuous-pairs.</a:t>
            </a:r>
            <a:r>
              <a:rPr/>
              <a:t> Photosynthesis measured before and after stress in the same plants. Is the mean within-plant change zero?</a:t>
            </a:r>
          </a:p>
          <a:p>
            <a:pPr lvl="0" indent="0" marL="0">
              <a:buNone/>
            </a:pPr>
          </a:p>
          <a:p>
            <a:pPr lvl="0" indent="0" marL="0">
              <a:buNone/>
            </a:pPr>
            <a:r>
              <a:rPr b="1"/>
              <a:t>repeated-continuous-repeated.</a:t>
            </a:r>
            <a:r>
              <a:rPr/>
              <a:t> Oxygen consumption measured in every animal at four temperatures. Do within-animal means differ across temperatures? Nonparametric rank coverage follows the repeated-model assumptions; a change of method can change the null.</a:t>
            </a:r>
          </a:p>
          <a:p>
            <a:pPr lvl="0" indent="0" marL="0">
              <a:buNone/>
            </a:pPr>
          </a:p>
          <a:p>
            <a:pPr lvl="0" indent="0" marL="0">
              <a:buNone/>
            </a:pPr>
            <a:r>
              <a:rPr b="1"/>
              <a:t>repeated-continuous-mixed.</a:t>
            </a:r>
            <a:r>
              <a:rPr/>
              <a:t> Growth tracked through time in treated and control larvae from several families. Do growth trajectories differ while accounting for repeated larvae and families?</a:t>
            </a:r>
          </a:p>
          <a:p>
            <a:pPr lvl="0" indent="0" marL="0">
              <a:buNone/>
            </a:pPr>
          </a:p>
          <a:p>
            <a:pPr lvl="0" indent="0" marL="0">
              <a:buNone/>
            </a:pPr>
            <a:r>
              <a:rPr/>
              <a:t>These are routes, not automatic substitutes. Check the method null and assumptions. A repeated-survival row needs an event-process definition; repeated follow-up checks are not independent event times.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independent units and pairing/cluster IDs explicit; click a method to open its section.</a:t>
            </a:r>
          </a:p>
          <a:p>
            <a:pPr lvl="0" indent="0" marL="0">
              <a:buNone/>
            </a:pPr>
          </a:p>
          <a:p>
            <a:pPr lvl="0" indent="0" marL="0">
              <a:buNone/>
            </a:pPr>
            <a:r>
              <a:rPr b="1"/>
              <a:t>repeated-binary-pairs.</a:t>
            </a:r>
            <a:r>
              <a:rPr/>
              <a:t> The same hosts tested for infection before and after treatment. Are positive-to-negative and negative-to-positive changes equally likely?</a:t>
            </a:r>
          </a:p>
          <a:p>
            <a:pPr lvl="0" indent="0" marL="0">
              <a:buNone/>
            </a:pPr>
          </a:p>
          <a:p>
            <a:pPr lvl="0" indent="0" marL="0">
              <a:buNone/>
            </a:pPr>
            <a:r>
              <a:rPr b="1"/>
              <a:t>repeated-binary-repeated.</a:t>
            </a:r>
            <a:r>
              <a:rPr/>
              <a:t> The same flies scored as courting or not under three cue conditions. Is response probability equal across conditions?</a:t>
            </a:r>
          </a:p>
          <a:p>
            <a:pPr lvl="0" indent="0" marL="0">
              <a:buNone/>
            </a:pPr>
          </a:p>
          <a:p>
            <a:pPr lvl="0" indent="0" marL="0">
              <a:buNone/>
            </a:pPr>
            <a:r>
              <a:rPr b="1"/>
              <a:t>repeated-binary-mixed.</a:t>
            </a:r>
            <a:r>
              <a:rPr/>
              <a:t> Weekly disease status in individuals assigned to treatment groups. How does disease probability change with time and treatment? GLMM gives effects conditional on random effects; GEE describes population-average effects.</a:t>
            </a:r>
          </a:p>
          <a:p>
            <a:pPr lvl="0" indent="0" marL="0">
              <a:buNone/>
            </a:pPr>
          </a:p>
          <a:p>
            <a:pPr lvl="0" indent="0" marL="0">
              <a:buNone/>
            </a:pPr>
            <a:r>
              <a:rPr/>
              <a:t>These are routes, not automatic substitutes. Check the method null and assumptions. A repeated-survival row needs an event-process definition; repeated follow-up checks are not independent event times.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independent units and pairing/cluster IDs explicit; click a method to open its section.</a:t>
            </a:r>
          </a:p>
          <a:p>
            <a:pPr lvl="0" indent="0" marL="0">
              <a:buNone/>
            </a:pPr>
          </a:p>
          <a:p>
            <a:pPr lvl="0" indent="0" marL="0">
              <a:buNone/>
            </a:pPr>
            <a:r>
              <a:rPr b="1"/>
              <a:t>repeated-ordinal-pairs.</a:t>
            </a:r>
            <a:r>
              <a:rPr/>
              <a:t> The same fish receive ordered stress scores before and after an intervention. Are upward and downward changes equally likely? Signed-rank additionally needs meaningful difference sizes and a symmetric difference distribution.</a:t>
            </a:r>
          </a:p>
          <a:p>
            <a:pPr lvl="0" indent="0" marL="0">
              <a:buNone/>
            </a:pPr>
          </a:p>
          <a:p>
            <a:pPr lvl="0" indent="0" marL="0">
              <a:buNone/>
            </a:pPr>
            <a:r>
              <a:rPr b="1"/>
              <a:t>repeated-ordinal-repeated.</a:t>
            </a:r>
            <a:r>
              <a:rPr/>
              <a:t> The same plants receive ordered damage scores under four assay conditions. Do conditions consistently rank differently within plants?</a:t>
            </a:r>
          </a:p>
          <a:p>
            <a:pPr lvl="0" indent="0" marL="0">
              <a:buNone/>
            </a:pPr>
          </a:p>
          <a:p>
            <a:pPr lvl="0" indent="0" marL="0">
              <a:buNone/>
            </a:pPr>
            <a:r>
              <a:rPr b="1"/>
              <a:t>repeated-ordinal-mixed.</a:t>
            </a:r>
            <a:r>
              <a:rPr/>
              <a:t> Weekly disease severity categories in treated and control plants from several lines. Do predictors shift category probabilities within the repeated design?</a:t>
            </a:r>
          </a:p>
          <a:p>
            <a:pPr lvl="0" indent="0" marL="0">
              <a:buNone/>
            </a:pPr>
          </a:p>
          <a:p>
            <a:pPr lvl="0" indent="0" marL="0">
              <a:buNone/>
            </a:pPr>
            <a:r>
              <a:rPr/>
              <a:t>These are routes, not automatic substitutes. Check the method null and assumptions. A repeated-survival row needs an event-process definition; repeated follow-up checks are not independent event times.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independent units and pairing/cluster IDs explicit; click a method to open its section.</a:t>
            </a:r>
          </a:p>
          <a:p>
            <a:pPr lvl="0" indent="0" marL="0">
              <a:buNone/>
            </a:pPr>
          </a:p>
          <a:p>
            <a:pPr lvl="0" indent="0" marL="0">
              <a:buNone/>
            </a:pPr>
            <a:r>
              <a:rPr b="1"/>
              <a:t>repeated-count-pairs.</a:t>
            </a:r>
            <a:r>
              <a:rPr/>
              <a:t> Parasite counts in the same hosts before and after treatment. Does the within-host expected count or rate change? Record exposure if observation effort varies; arbitrary count ranks answer a different question.</a:t>
            </a:r>
          </a:p>
          <a:p>
            <a:pPr lvl="0" indent="0" marL="0">
              <a:buNone/>
            </a:pPr>
          </a:p>
          <a:p>
            <a:pPr lvl="0" indent="0" marL="0">
              <a:buNone/>
            </a:pPr>
            <a:r>
              <a:rPr b="1"/>
              <a:t>repeated-count-repeated.</a:t>
            </a:r>
            <a:r>
              <a:rPr/>
              <a:t> Visit counts from the same plants on four days; observation minutes recorded. Do expected visit rates change across days?</a:t>
            </a:r>
          </a:p>
          <a:p>
            <a:pPr lvl="0" indent="0" marL="0">
              <a:buNone/>
            </a:pPr>
          </a:p>
          <a:p>
            <a:pPr lvl="0" indent="0" marL="0">
              <a:buNone/>
            </a:pPr>
            <a:r>
              <a:rPr b="1"/>
              <a:t>repeated-count-mixed.</a:t>
            </a:r>
            <a:r>
              <a:rPr/>
              <a:t> Repeated mutation counts from lines assigned to stress treatments. How do treatment and time affect mutation rates across lines? Retain line IDs and exposure; repeated sequencing samples are not new independent lines.</a:t>
            </a:r>
          </a:p>
          <a:p>
            <a:pPr lvl="0" indent="0" marL="0">
              <a:buNone/>
            </a:pPr>
          </a:p>
          <a:p>
            <a:pPr lvl="0" indent="0" marL="0">
              <a:buNone/>
            </a:pPr>
            <a:r>
              <a:rPr/>
              <a:t>These are routes, not automatic substitutes. Check the method null and assumptions. A repeated-survival row needs an event-process definition; repeated follow-up checks are not independent event times.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 independent units and pairing/cluster IDs explicit; click a method to open its section.</a:t>
            </a:r>
          </a:p>
          <a:p>
            <a:pPr lvl="0" indent="0" marL="0">
              <a:buNone/>
            </a:pPr>
          </a:p>
          <a:p>
            <a:pPr lvl="0" indent="0" marL="0">
              <a:buNone/>
            </a:pPr>
            <a:r>
              <a:rPr b="1"/>
              <a:t>repeated-survival-pairs.</a:t>
            </a:r>
            <a:r>
              <a:rPr/>
              <a:t> Related genotypes matched in blocks, then followed to death under two treatments. Do survival functions differ within the matched strata? Matching defines strata. Two follow-up visits do not create two independent event times.</a:t>
            </a:r>
          </a:p>
          <a:p>
            <a:pPr lvl="0" indent="0" marL="0">
              <a:buNone/>
            </a:pPr>
          </a:p>
          <a:p>
            <a:pPr lvl="0" indent="0" marL="0">
              <a:buNone/>
            </a:pPr>
            <a:r>
              <a:rPr b="1"/>
              <a:t>repeated-survival-repeated.</a:t>
            </a:r>
            <a:r>
              <a:rPr/>
              <a:t> Animals checked repeatedly; some have one event, others can relapse. Is the scientific target first-event survival or recurrent events? Define the event process before choosing a test. There is no generic “repeated survival” test.</a:t>
            </a:r>
          </a:p>
          <a:p>
            <a:pPr lvl="0" indent="0" marL="0">
              <a:buNone/>
            </a:pPr>
          </a:p>
          <a:p>
            <a:pPr lvl="0" indent="0" marL="0">
              <a:buNone/>
            </a:pPr>
            <a:r>
              <a:rPr b="1"/>
              <a:t>repeated-survival-mixed.</a:t>
            </a:r>
            <a:r>
              <a:rPr/>
              <a:t> Time to infection in animals sharing enclosures and treatment predictors. How do predictors alter risk while accounting for enclosure dependence? Frailty models cluster heterogeneity; cluster-robust uncertainty and stratification make different assumptions.</a:t>
            </a:r>
          </a:p>
          <a:p>
            <a:pPr lvl="0" indent="0" marL="0">
              <a:buNone/>
            </a:pPr>
          </a:p>
          <a:p>
            <a:pPr lvl="0" indent="0" marL="0">
              <a:buNone/>
            </a:pPr>
            <a:r>
              <a:rPr/>
              <a:t>These are routes, not automatic substitutes. Check the method null and assumptions. A repeated-survival row needs an event-process definition; repeated follow-up checks are not independent event times.</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unusual-looking observation and a statistically significant test result are different claims; state the comparison first.</a:t>
            </a:r>
          </a:p>
          <a:p>
            <a:pPr lvl="0" indent="0" marL="0">
              <a:buNone/>
            </a:pPr>
          </a:p>
          <a:p>
            <a:pPr lvl="0" indent="0" marL="0">
              <a:buNone/>
            </a:pPr>
            <a:r>
              <a:rPr/>
              <a:t>Comic: Boyfriend. https://xkcd.com/539/</a:t>
            </a:r>
          </a:p>
          <a:p>
            <a:pPr lvl="0" indent="0" marL="0">
              <a:buNone/>
            </a:pPr>
          </a:p>
          <a:p>
            <a:pPr lvl="0" indent="0" marL="0">
              <a:buNone/>
            </a:pPr>
            <a:r>
              <a:rPr/>
              <a:t>Original course source: lectures__exp-1.pptx, slide 39. Artwork reproduced unchanged. Randall Munroe / xkcd; Creative Commons Attribution-NonCommercial 2.5.</a:t>
            </a:r>
          </a:p>
          <a:p>
            <a:pPr lvl="0" indent="0" marL="0">
              <a:buNone/>
            </a:pPr>
          </a:p>
          <a:p>
            <a:pPr lvl="0" indent="0" marL="0">
              <a:buNone/>
            </a:pPr>
            <a:r>
              <a:rPr/>
              <a:t>Accessible description: A box plot appears in a humorous argument over the phrase statistically significant other.</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One-sample t test</a:t>
            </a:r>
          </a:p>
          <a:p>
            <a:pPr lvl="0" indent="0" marL="0">
              <a:buNone/>
            </a:pPr>
          </a:p>
          <a:p>
            <a:pPr lvl="0" indent="0" marL="0">
              <a:buNone/>
            </a:pPr>
            <a:r>
              <a:rPr/>
              <a:t>One measurement from each of 24 independent cultures; compare with a prespecified reference of 10 nmol/min.</a:t>
            </a:r>
          </a:p>
          <a:p>
            <a:pPr lvl="0" indent="0" marL="0">
              <a:buNone/>
            </a:pPr>
          </a:p>
          <a:p>
            <a:pPr lvl="0" indent="0" marL="0">
              <a:buNone/>
            </a:pPr>
            <a:r>
              <a:rPr/>
              <a:t>culture: Independent culture identifier (none)</a:t>
            </a:r>
          </a:p>
          <a:p>
            <a:pPr lvl="0" indent="0" marL="0">
              <a:buNone/>
            </a:pPr>
          </a:p>
          <a:p>
            <a:pPr lvl="0" indent="0" marL="0">
              <a:buNone/>
            </a:pPr>
            <a:r>
              <a:rPr/>
              <a:t>oxygen: Oxygen consumption (nmol/min)</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1101</a:t>
            </a:r>
          </a:p>
          <a:p>
            <a:pPr lvl="0" indent="0" marL="0">
              <a:buNone/>
            </a:pPr>
          </a:p>
          <a:p>
            <a:pPr lvl="0" indent="0" marL="0">
              <a:buNone/>
            </a:pPr>
            <a:r>
              <a:rPr/>
              <a:t>Generating model: 24 independent oxygen-consumption values are drawn from Normal(mean 10.8, SD 1.5). Each row is one culture.</a:t>
            </a:r>
          </a:p>
          <a:p>
            <a:pPr lvl="0" indent="0" marL="0">
              <a:buNone/>
            </a:pPr>
          </a:p>
          <a:p>
            <a:pPr lvl="0" indent="0" marL="0">
              <a:buNone/>
            </a:pPr>
            <a:r>
              <a:rPr/>
              <a:t>Population truth: The population mean is 10.8 nmol/min, so the reference-mean null of 10 is false; the true mean difference is +0.8.</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culture    oxygen
       1  9.363654
       2 10.462996
       3  9.493642
       4  6.730010</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modules/one_sample_t/analysis.R. The reference must express the biological question; the test is about a population mean.</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The reference must express the biological question; the test is about a population mean.</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One Sample t-test
data:  d$oxygen
t = 2.4762, df = 23, p-value = 0.02107
alternative hypothesis: true mean is not equal to 10
95 percent confidence interval:
 10.12316 11.37336
sample estimates:
mean of x 
 10.74826 
</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The reference must express the biological question; the test is about a population mean.</a:t>
            </a:r>
          </a:p>
          <a:p>
            <a:pPr lvl="0" indent="0" marL="0">
              <a:buNone/>
            </a:pPr>
          </a:p>
          <a:p>
            <a:pPr lvl="0" indent="0" marL="0">
              <a:buNone/>
            </a:pPr>
            <a:r>
              <a:rPr/>
              <a:t>Instructor comparison with the simulated population: The population mean is 10.8 nmol/min, so the reference-mean null of 10 is false; the true mean difference is +0.8.</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Paired t test</a:t>
            </a:r>
          </a:p>
          <a:p>
            <a:pPr lvl="0" indent="0" marL="0">
              <a:buNone/>
            </a:pPr>
          </a:p>
          <a:p>
            <a:pPr lvl="0" indent="0" marL="0">
              <a:buNone/>
            </a:pPr>
            <a:r>
              <a:rPr/>
              <a:t>Twenty independent plants contribute one before/after pair each.</a:t>
            </a:r>
          </a:p>
          <a:p>
            <a:pPr lvl="0" indent="0" marL="0">
              <a:buNone/>
            </a:pPr>
          </a:p>
          <a:p>
            <a:pPr lvl="0" indent="0" marL="0">
              <a:buNone/>
            </a:pPr>
            <a:r>
              <a:rPr/>
              <a:t>plant: Independent plant and pair identifier (none)</a:t>
            </a:r>
          </a:p>
          <a:p>
            <a:pPr lvl="0" indent="0" marL="0">
              <a:buNone/>
            </a:pPr>
          </a:p>
          <a:p>
            <a:pPr lvl="0" indent="0" marL="0">
              <a:buNone/>
            </a:pPr>
            <a:r>
              <a:rPr/>
              <a:t>before: Photosynthesis before heat (micromol CO2 / m2 / s)</a:t>
            </a:r>
          </a:p>
          <a:p>
            <a:pPr lvl="0" indent="0" marL="0">
              <a:buNone/>
            </a:pPr>
          </a:p>
          <a:p>
            <a:pPr lvl="0" indent="0" marL="0">
              <a:buNone/>
            </a:pPr>
            <a:r>
              <a:rPr/>
              <a:t>after: Photosynthesis after heat (micromol CO2 / m2 / s)</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1103</a:t>
            </a:r>
          </a:p>
          <a:p>
            <a:pPr lvl="0" indent="0" marL="0">
              <a:buNone/>
            </a:pPr>
          </a:p>
          <a:p>
            <a:pPr lvl="0" indent="0" marL="0">
              <a:buNone/>
            </a:pPr>
            <a:r>
              <a:rPr/>
              <a:t>Generating model: 20 independent baseline values come from Normal(18, 2.2 SD). Each after value is its own baseline plus an independent Normal(-1.3, 1.7 SD) change.</a:t>
            </a:r>
          </a:p>
          <a:p>
            <a:pPr lvl="0" indent="0" marL="0">
              <a:buNone/>
            </a:pPr>
          </a:p>
          <a:p>
            <a:pPr lvl="0" indent="0" marL="0">
              <a:buNone/>
            </a:pPr>
            <a:r>
              <a:rPr/>
              <a:t>Population truth: The mean after-minus-before difference is -1.3 photosynthesis units, even if this sample provides limited evidence against zero.</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plant   before    after
     1 18.12874 16.59089
     2 19.70048 17.18796
     3 17.09360 15.92467
     4 19.16011 18.17996</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modules/paired_t/analysis.R. A large p-value does not make the simulated nonzero effect disappear; paired differences define the target.</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large p-value does not make the simulated nonzero effect disappear; paired differences define the target.</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Paired t-test
data:  d$after and d$before
t = -1.9105, df = 19, p-value = 0.07128
alternative hypothesis: true mean difference is not equal to 0
95 percent confidence interval:
 -1.52238792  0.06942308
sample estimates:
mean difference 
     -0.7264824 
</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large p-value does not make the simulated nonzero effect disappear; paired differences define the target.</a:t>
            </a:r>
          </a:p>
          <a:p>
            <a:pPr lvl="0" indent="0" marL="0">
              <a:buNone/>
            </a:pPr>
          </a:p>
          <a:p>
            <a:pPr lvl="0" indent="0" marL="0">
              <a:buNone/>
            </a:pPr>
            <a:r>
              <a:rPr/>
              <a:t>Instructor comparison with the simulated population: The mean after-minus-before difference is -1.3 photosynthesis units, even if this sample provides limited evidence against zero.</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Sign test</a:t>
            </a:r>
          </a:p>
          <a:p>
            <a:pPr lvl="0" indent="0" marL="0">
              <a:buNone/>
            </a:pPr>
          </a:p>
          <a:p>
            <a:pPr lvl="0" indent="0" marL="0">
              <a:buNone/>
            </a:pPr>
            <a:r>
              <a:rPr/>
              <a:t>Each independent fish is measured twice; the changes are skewed.</a:t>
            </a:r>
          </a:p>
          <a:p>
            <a:pPr lvl="0" indent="0" marL="0">
              <a:buNone/>
            </a:pPr>
          </a:p>
          <a:p>
            <a:pPr lvl="0" indent="0" marL="0">
              <a:buNone/>
            </a:pPr>
            <a:r>
              <a:rPr/>
              <a:t>fish: Independent fish and pair identifier (none)</a:t>
            </a:r>
          </a:p>
          <a:p>
            <a:pPr lvl="0" indent="0" marL="0">
              <a:buNone/>
            </a:pPr>
          </a:p>
          <a:p>
            <a:pPr lvl="0" indent="0" marL="0">
              <a:buNone/>
            </a:pPr>
            <a:r>
              <a:rPr/>
              <a:t>change_seconds: After-minus-before refuge-use time (seconds)</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1104</a:t>
            </a:r>
          </a:p>
          <a:p>
            <a:pPr lvl="0" indent="0" marL="0">
              <a:buNone/>
            </a:pPr>
          </a:p>
          <a:p>
            <a:pPr lvl="0" indent="0" marL="0">
              <a:buNone/>
            </a:pPr>
            <a:r>
              <a:rPr/>
              <a:t>Generating model: 30 independent changes are Gamma(shape 1.4, scale 5) minus 3 seconds, rounded to 0.1 seconds. Exact zeros, if present, are excluded from the sign comparison.</a:t>
            </a:r>
          </a:p>
          <a:p>
            <a:pPr lvl="0" indent="0" marL="0">
              <a:buNone/>
            </a:pPr>
          </a:p>
          <a:p>
            <a:pPr lvl="0" indent="0" marL="0">
              <a:buNone/>
            </a:pPr>
            <a:r>
              <a:rPr/>
              <a:t>Population truth: Positive changes are more likely than negative changes. The unrounded mean is 4 seconds, but the sign test is about direction rather than that mean.</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fish change_seconds
    1            1.3
    2           -0.6
    3           10.0
    4            8.4</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modules/sign_test/analysis.R. A sign test handles asymmetric differences by asking about the probability of a positive change.</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sign test handles asymmetric differences by asking about the probability of a positive change.</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Exact binomial test
data:  positive and length(nonzero)
number of successes = 18, number of trials = 30, p-value = 0.3616
alternative hypothesis: true probability of success is not equal to 0.5
95 percent confidence interval:
 0.4060349 0.7734424
sample estimates:
probability of success 
                   0.6 
</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sign test handles asymmetric differences by asking about the probability of a positive change.</a:t>
            </a:r>
          </a:p>
          <a:p>
            <a:pPr lvl="0" indent="0" marL="0">
              <a:buNone/>
            </a:pPr>
          </a:p>
          <a:p>
            <a:pPr lvl="0" indent="0" marL="0">
              <a:buNone/>
            </a:pPr>
            <a:r>
              <a:rPr/>
              <a:t>Instructor comparison with the simulated population: Positive changes are more likely than negative changes. The unrounded mean is 4 seconds, but the sign test is about direction rather than that mean.</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Wilcoxon signed-rank test</a:t>
            </a:r>
          </a:p>
          <a:p>
            <a:pPr lvl="0" indent="0" marL="0">
              <a:buNone/>
            </a:pPr>
          </a:p>
          <a:p>
            <a:pPr lvl="0" indent="0" marL="0">
              <a:buNone/>
            </a:pPr>
            <a:r>
              <a:rPr/>
              <a:t>Each independent culture contributes one difference; occasional large differences make ranks useful.</a:t>
            </a:r>
          </a:p>
          <a:p>
            <a:pPr lvl="0" indent="0" marL="0">
              <a:buNone/>
            </a:pPr>
          </a:p>
          <a:p>
            <a:pPr lvl="0" indent="0" marL="0">
              <a:buNone/>
            </a:pPr>
            <a:r>
              <a:rPr/>
              <a:t>culture: Independent culture and pair identifier (none)</a:t>
            </a:r>
          </a:p>
          <a:p>
            <a:pPr lvl="0" indent="0" marL="0">
              <a:buNone/>
            </a:pPr>
          </a:p>
          <a:p>
            <a:pPr lvl="0" indent="0" marL="0">
              <a:buNone/>
            </a:pPr>
            <a:r>
              <a:rPr/>
              <a:t>before: Log10 bacterial density before treatment (log10 CFU/mL)</a:t>
            </a:r>
          </a:p>
          <a:p>
            <a:pPr lvl="0" indent="0" marL="0">
              <a:buNone/>
            </a:pPr>
          </a:p>
          <a:p>
            <a:pPr lvl="0" indent="0" marL="0">
              <a:buNone/>
            </a:pPr>
            <a:r>
              <a:rPr/>
              <a:t>after: Log10 bacterial density after treatment (log10 CFU/mL)</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1105</a:t>
            </a:r>
          </a:p>
          <a:p>
            <a:pPr lvl="0" indent="0" marL="0">
              <a:buNone/>
            </a:pPr>
          </a:p>
          <a:p>
            <a:pPr lvl="0" indent="0" marL="0">
              <a:buNone/>
            </a:pPr>
            <a:r>
              <a:rPr/>
              <a:t>Generating model: 28 baselines come from Normal(6, 0.4 SD). Paired changes equal 0.28 + 0.28 times a Student t variable with 4 degrees of freedom; after equals before plus change.</a:t>
            </a:r>
          </a:p>
          <a:p>
            <a:pPr lvl="0" indent="0" marL="0">
              <a:buNone/>
            </a:pPr>
          </a:p>
          <a:p>
            <a:pPr lvl="0" indent="0" marL="0">
              <a:buNone/>
            </a:pPr>
            <a:r>
              <a:rPr/>
              <a:t>Population truth: The symmetric difference distribution is centered at +0.28 log10 units; its zero-center null is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culture   before    after
       1 6.785938 7.184926
       2 6.078931 5.861092
       3 5.478518 5.659185
       4 6.187042 6.519684</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modules/signed_rank/analysis.R. Signed-rank is useful for symmetric heavy-tailed differences; sign is the simpler alternative when symmetry is doubtful.</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Signed-rank is useful for symmetric heavy-tailed differences; sign is the simpler alternative when symmetry is doubtful.</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Wilcoxon signed rank test with continuity correction
data:  d$after and d$before
V = 328, p-value = 0.004582
alternative hypothesis: true location shift is not equal to 0
95 percent confidence interval:
 0.09375924 0.34088634
sample estimates:
(pseudo)median 
     0.2486103 
</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Signed-rank is useful for symmetric heavy-tailed differences; sign is the simpler alternative when symmetry is doubtful.</a:t>
            </a:r>
          </a:p>
          <a:p>
            <a:pPr lvl="0" indent="0" marL="0">
              <a:buNone/>
            </a:pPr>
          </a:p>
          <a:p>
            <a:pPr lvl="0" indent="0" marL="0">
              <a:buNone/>
            </a:pPr>
            <a:r>
              <a:rPr/>
              <a:t>Instructor comparison with the simulated population: The symmetric difference distribution is centered at +0.28 log10 units; its zero-center null is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Paired permutation test</a:t>
            </a:r>
          </a:p>
          <a:p>
            <a:pPr lvl="0" indent="0" marL="0">
              <a:buNone/>
            </a:pPr>
          </a:p>
          <a:p>
            <a:pPr lvl="0" indent="0" marL="0">
              <a:buNone/>
            </a:pPr>
            <a:r>
              <a:rPr/>
              <a:t>Matched leaves within 28 independent plants; treatment labels are randomized within each plant.</a:t>
            </a:r>
          </a:p>
          <a:p>
            <a:pPr lvl="0" indent="0" marL="0">
              <a:buNone/>
            </a:pPr>
          </a:p>
          <a:p>
            <a:pPr lvl="0" indent="0" marL="0">
              <a:buNone/>
            </a:pPr>
            <a:r>
              <a:rPr/>
              <a:t>plant: Independent matched unit (ID)</a:t>
            </a:r>
          </a:p>
          <a:p>
            <a:pPr lvl="0" indent="0" marL="0">
              <a:buNone/>
            </a:pPr>
          </a:p>
          <a:p>
            <a:pPr lvl="0" indent="0" marL="0">
              <a:buNone/>
            </a:pPr>
            <a:r>
              <a:rPr/>
              <a:t>control: Control-leaf rate (photosynthesis units)</a:t>
            </a:r>
          </a:p>
          <a:p>
            <a:pPr lvl="0" indent="0" marL="0">
              <a:buNone/>
            </a:pPr>
          </a:p>
          <a:p>
            <a:pPr lvl="0" indent="0" marL="0">
              <a:buNone/>
            </a:pPr>
            <a:r>
              <a:rPr/>
              <a:t>shaded: Shaded-leaf rate (photosynthesis units)</a:t>
            </a:r>
          </a:p>
        </p:txBody>
      </p:sp>
      <p:sp>
        <p:nvSpPr>
          <p:cNvPr id="4" name="Slide Number Placeholder 3"/>
          <p:cNvSpPr>
            <a:spLocks noGrp="1"/>
          </p:cNvSpPr>
          <p:nvPr>
            <p:ph type="sldNum" sz="quarter" idx="10"/>
          </p:nvPr>
        </p:nvSpPr>
        <p:spPr/>
        <p:txBody>
          <a:bodyPr/>
          <a:lstStyle/>
          <a:p>
            <a:fld id="{18BDFEC3-8487-43E8-A154-7C12CBC1FFF2}" type="slidenum">
              <a:rPr lang="en-US"/>
              <a:t>62</a:t>
            </a:fld>
            <a:endParaRPr lang="en-US"/>
          </a:p>
        </p:txBody>
      </p:sp>
    </p:spTree>
  </p:cSld>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240504</a:t>
            </a:r>
          </a:p>
          <a:p>
            <a:pPr lvl="0" indent="0" marL="0">
              <a:buNone/>
            </a:pPr>
          </a:p>
          <a:p>
            <a:pPr lvl="0" indent="0" marL="0">
              <a:buNone/>
            </a:pPr>
            <a:r>
              <a:rPr/>
              <a:t>Generating model: Plant baselines are Normal(15, SD=2). Independent leaf errors are Normal(0, SD=1). Shading subtracts 1.2 photosynthesis units.</a:t>
            </a:r>
          </a:p>
          <a:p>
            <a:pPr lvl="0" indent="0" marL="0">
              <a:buNone/>
            </a:pPr>
          </a:p>
          <a:p>
            <a:pPr lvl="0" indent="0" marL="0">
              <a:buNone/>
            </a:pPr>
            <a:r>
              <a:rPr/>
              <a:t>Population truth: The true mean shaded-minus-control difference is −1.2; plants also differ in their shared baseline.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plant  control   shaded
     1 15.28146 12.68400
     2 12.96687 11.61147
     3 19.05530 19.78525
     4 14.14044 12.48421</a:t>
            </a:r>
          </a:p>
        </p:txBody>
      </p:sp>
      <p:sp>
        <p:nvSpPr>
          <p:cNvPr id="4" name="Slide Number Placeholder 3"/>
          <p:cNvSpPr>
            <a:spLocks noGrp="1"/>
          </p:cNvSpPr>
          <p:nvPr>
            <p:ph type="sldNum" sz="quarter" idx="10"/>
          </p:nvPr>
        </p:nvSpPr>
        <p:spPr/>
        <p:txBody>
          <a:bodyPr/>
          <a:lstStyle/>
          <a:p>
            <a:fld id="{18BDFEC3-8487-43E8-A154-7C12CBC1FFF2}" type="slidenum">
              <a:rPr lang="en-US"/>
              <a:t>63</a:t>
            </a:fld>
            <a:endParaRPr lang="en-US"/>
          </a:p>
        </p:txBody>
      </p:sp>
    </p:spTree>
  </p:cSld>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modules/permutation_paired/analysis.R. Swapping labels within a pair is equivalent to reversing the sign of that pair’s difference.</a:t>
            </a:r>
          </a:p>
        </p:txBody>
      </p:sp>
      <p:sp>
        <p:nvSpPr>
          <p:cNvPr id="4" name="Slide Number Placeholder 3"/>
          <p:cNvSpPr>
            <a:spLocks noGrp="1"/>
          </p:cNvSpPr>
          <p:nvPr>
            <p:ph type="sldNum" sz="quarter" idx="10"/>
          </p:nvPr>
        </p:nvSpPr>
        <p:spPr/>
        <p:txBody>
          <a:bodyPr/>
          <a:lstStyle/>
          <a:p>
            <a:fld id="{18BDFEC3-8487-43E8-A154-7C12CBC1FFF2}" type="slidenum">
              <a:rPr lang="en-US"/>
              <a:t>64</a:t>
            </a:fld>
            <a:endParaRPr lang="en-US"/>
          </a:p>
        </p:txBody>
      </p:sp>
    </p:spTree>
  </p:cSld>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Swapping labels within a pair is equivalent to reversing the sign of that pair’s difference.</a:t>
            </a:r>
          </a:p>
        </p:txBody>
      </p:sp>
      <p:sp>
        <p:nvSpPr>
          <p:cNvPr id="4" name="Slide Number Placeholder 3"/>
          <p:cNvSpPr>
            <a:spLocks noGrp="1"/>
          </p:cNvSpPr>
          <p:nvPr>
            <p:ph type="sldNum" sz="quarter" idx="10"/>
          </p:nvPr>
        </p:nvSpPr>
        <p:spPr/>
        <p:txBody>
          <a:bodyPr/>
          <a:lstStyle/>
          <a:p>
            <a:fld id="{18BDFEC3-8487-43E8-A154-7C12CBC1FFF2}" type="slidenum">
              <a:rPr lang="en-US"/>
              <a:t>66</a:t>
            </a:fld>
            <a:endParaRPr lang="en-US"/>
          </a:p>
        </p:txBody>
      </p:sp>
    </p:spTree>
  </p:cSld>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67</a:t>
            </a:fld>
            <a:endParaRPr lang="en-US"/>
          </a:p>
        </p:txBody>
      </p:sp>
    </p:spTree>
  </p:cSld>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mean_difference permutations     p
1      -0.9724543         4999 6e-04</a:t>
            </a:r>
          </a:p>
        </p:txBody>
      </p:sp>
      <p:sp>
        <p:nvSpPr>
          <p:cNvPr id="4" name="Slide Number Placeholder 3"/>
          <p:cNvSpPr>
            <a:spLocks noGrp="1"/>
          </p:cNvSpPr>
          <p:nvPr>
            <p:ph type="sldNum" sz="quarter" idx="10"/>
          </p:nvPr>
        </p:nvSpPr>
        <p:spPr/>
        <p:txBody>
          <a:bodyPr/>
          <a:lstStyle/>
          <a:p>
            <a:fld id="{18BDFEC3-8487-43E8-A154-7C12CBC1FFF2}" type="slidenum">
              <a:rPr lang="en-US"/>
              <a:t>68</a:t>
            </a:fld>
            <a:endParaRPr lang="en-US"/>
          </a:p>
        </p:txBody>
      </p:sp>
    </p:spTree>
  </p:cSld>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Swapping labels within a pair is equivalent to reversing the sign of that pair’s difference.</a:t>
            </a:r>
          </a:p>
          <a:p>
            <a:pPr lvl="0" indent="0" marL="0">
              <a:buNone/>
            </a:pPr>
          </a:p>
          <a:p>
            <a:pPr lvl="0" indent="0" marL="0">
              <a:buNone/>
            </a:pPr>
            <a:r>
              <a:rPr/>
              <a:t>Instructor comparison with the simulated population: The true mean shaded-minus-control difference is −1.2; plants also differ in their shared baseline.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69</a:t>
            </a:fld>
            <a:endParaRPr lang="en-US"/>
          </a:p>
        </p:txBody>
      </p:sp>
    </p:spTree>
  </p:cSld>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Welch two-sample t test</a:t>
            </a:r>
          </a:p>
          <a:p>
            <a:pPr lvl="0" indent="0" marL="0">
              <a:buNone/>
            </a:pPr>
          </a:p>
          <a:p>
            <a:pPr lvl="0" indent="0" marL="0">
              <a:buNone/>
            </a:pPr>
            <a:r>
              <a:rPr/>
              <a:t>Independent beetles assigned to cool or warm rearing; each beetle measured once.</a:t>
            </a:r>
          </a:p>
          <a:p>
            <a:pPr lvl="0" indent="0" marL="0">
              <a:buNone/>
            </a:pPr>
          </a:p>
          <a:p>
            <a:pPr lvl="0" indent="0" marL="0">
              <a:buNone/>
            </a:pPr>
            <a:r>
              <a:rPr/>
              <a:t>environment: Independent rearing group (category)</a:t>
            </a:r>
          </a:p>
          <a:p>
            <a:pPr lvl="0" indent="0" marL="0">
              <a:buNone/>
            </a:pPr>
          </a:p>
          <a:p>
            <a:pPr lvl="0" indent="0" marL="0">
              <a:buNone/>
            </a:pPr>
            <a:r>
              <a:rPr/>
              <a:t>length_mm: Adult beetle body length (mm)</a:t>
            </a:r>
          </a:p>
        </p:txBody>
      </p:sp>
      <p:sp>
        <p:nvSpPr>
          <p:cNvPr id="4" name="Slide Number Placeholder 3"/>
          <p:cNvSpPr>
            <a:spLocks noGrp="1"/>
          </p:cNvSpPr>
          <p:nvPr>
            <p:ph type="sldNum" sz="quarter" idx="10"/>
          </p:nvPr>
        </p:nvSpPr>
        <p:spPr/>
        <p:txBody>
          <a:bodyPr/>
          <a:lstStyle/>
          <a:p>
            <a:fld id="{18BDFEC3-8487-43E8-A154-7C12CBC1FFF2}" type="slidenum">
              <a:rPr lang="en-US"/>
              <a:t>70</a:t>
            </a:fld>
            <a:endParaRPr lang="en-US"/>
          </a:p>
        </p:txBody>
      </p:sp>
    </p:spTree>
  </p:cSld>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1102</a:t>
            </a:r>
          </a:p>
          <a:p>
            <a:pPr lvl="0" indent="0" marL="0">
              <a:buNone/>
            </a:pPr>
          </a:p>
          <a:p>
            <a:pPr lvl="0" indent="0" marL="0">
              <a:buNone/>
            </a:pPr>
            <a:r>
              <a:rPr/>
              <a:t>Generating model: 26 independent Cool lengths come from Normal(10, 0.65 SD), and 30 independent Warm lengths from Normal(10.7, 1.15 SD).</a:t>
            </a:r>
          </a:p>
          <a:p>
            <a:pPr lvl="0" indent="0" marL="0">
              <a:buNone/>
            </a:pPr>
          </a:p>
          <a:p>
            <a:pPr lvl="0" indent="0" marL="0">
              <a:buNone/>
            </a:pPr>
            <a:r>
              <a:rPr/>
              <a:t>Population truth: The true Cool minus Warm mean difference is -0.7 mm. Variances differ (0.4225 versus 1.3225 mm squared).</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environment length_mm
        Cool  9.711176
        Cool 10.244752
        Cool 10.735937
        Cool  9.850995</a:t>
            </a:r>
          </a:p>
        </p:txBody>
      </p:sp>
      <p:sp>
        <p:nvSpPr>
          <p:cNvPr id="4" name="Slide Number Placeholder 3"/>
          <p:cNvSpPr>
            <a:spLocks noGrp="1"/>
          </p:cNvSpPr>
          <p:nvPr>
            <p:ph type="sldNum" sz="quarter" idx="10"/>
          </p:nvPr>
        </p:nvSpPr>
        <p:spPr/>
        <p:txBody>
          <a:bodyPr/>
          <a:lstStyle/>
          <a:p>
            <a:fld id="{18BDFEC3-8487-43E8-A154-7C12CBC1FFF2}" type="slidenum">
              <a:rPr lang="en-US"/>
              <a:t>71</a:t>
            </a:fld>
            <a:endParaRPr lang="en-US"/>
          </a:p>
        </p:txBody>
      </p:sp>
    </p:spTree>
  </p:cSld>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modules/welch_t/analysis.R. Welch answers the equal-means question while allowing unequal group variances.</a:t>
            </a:r>
          </a:p>
        </p:txBody>
      </p:sp>
      <p:sp>
        <p:nvSpPr>
          <p:cNvPr id="4" name="Slide Number Placeholder 3"/>
          <p:cNvSpPr>
            <a:spLocks noGrp="1"/>
          </p:cNvSpPr>
          <p:nvPr>
            <p:ph type="sldNum" sz="quarter" idx="10"/>
          </p:nvPr>
        </p:nvSpPr>
        <p:spPr/>
        <p:txBody>
          <a:bodyPr/>
          <a:lstStyle/>
          <a:p>
            <a:fld id="{18BDFEC3-8487-43E8-A154-7C12CBC1FFF2}" type="slidenum">
              <a:rPr lang="en-US"/>
              <a:t>72</a:t>
            </a:fld>
            <a:endParaRPr lang="en-US"/>
          </a:p>
        </p:txBody>
      </p:sp>
    </p:spTree>
  </p:cSld>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73</a:t>
            </a:fld>
            <a:endParaRPr lang="en-US"/>
          </a:p>
        </p:txBody>
      </p:sp>
    </p:spTree>
  </p:cSld>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Welch answers the equal-means question while allowing unequal group variances.</a:t>
            </a:r>
          </a:p>
        </p:txBody>
      </p:sp>
      <p:sp>
        <p:nvSpPr>
          <p:cNvPr id="4" name="Slide Number Placeholder 3"/>
          <p:cNvSpPr>
            <a:spLocks noGrp="1"/>
          </p:cNvSpPr>
          <p:nvPr>
            <p:ph type="sldNum" sz="quarter" idx="10"/>
          </p:nvPr>
        </p:nvSpPr>
        <p:spPr/>
        <p:txBody>
          <a:bodyPr/>
          <a:lstStyle/>
          <a:p>
            <a:fld id="{18BDFEC3-8487-43E8-A154-7C12CBC1FFF2}" type="slidenum">
              <a:rPr lang="en-US"/>
              <a:t>74</a:t>
            </a:fld>
            <a:endParaRPr lang="en-US"/>
          </a:p>
        </p:txBody>
      </p:sp>
    </p:spTree>
  </p:cSld>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75</a:t>
            </a:fld>
            <a:endParaRPr lang="en-US"/>
          </a:p>
        </p:txBody>
      </p:sp>
    </p:spTree>
  </p:cSld>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Welch Two Sample t-test
data:  length_mm by environment
t = -4.2066, df = 53.33, p-value = 9.973e-05
alternative hypothesis: true difference in means between group Cool and group Warm is not equal to 0
95 percent confidence interval:
 -1.4937879 -0.5292964
sample estimates:
mean in group Cool mean in group Warm 
          9.763781          10.775323 
</a:t>
            </a:r>
          </a:p>
        </p:txBody>
      </p:sp>
      <p:sp>
        <p:nvSpPr>
          <p:cNvPr id="4" name="Slide Number Placeholder 3"/>
          <p:cNvSpPr>
            <a:spLocks noGrp="1"/>
          </p:cNvSpPr>
          <p:nvPr>
            <p:ph type="sldNum" sz="quarter" idx="10"/>
          </p:nvPr>
        </p:nvSpPr>
        <p:spPr/>
        <p:txBody>
          <a:bodyPr/>
          <a:lstStyle/>
          <a:p>
            <a:fld id="{18BDFEC3-8487-43E8-A154-7C12CBC1FFF2}" type="slidenum">
              <a:rPr lang="en-US"/>
              <a:t>76</a:t>
            </a:fld>
            <a:endParaRPr lang="en-US"/>
          </a:p>
        </p:txBody>
      </p:sp>
    </p:spTree>
  </p:cSld>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Welch answers the equal-means question while allowing unequal group variances.</a:t>
            </a:r>
          </a:p>
          <a:p>
            <a:pPr lvl="0" indent="0" marL="0">
              <a:buNone/>
            </a:pPr>
          </a:p>
          <a:p>
            <a:pPr lvl="0" indent="0" marL="0">
              <a:buNone/>
            </a:pPr>
            <a:r>
              <a:rPr/>
              <a:t>Instructor comparison with the simulated population: The true Cool minus Warm mean difference is -0.7 mm. Variances differ (0.4225 versus 1.3225 mm squared).</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77</a:t>
            </a:fld>
            <a:endParaRPr lang="en-US"/>
          </a:p>
        </p:txBody>
      </p:sp>
    </p:spTree>
  </p:cSld>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Pooled two-sample t test</a:t>
            </a:r>
          </a:p>
          <a:p>
            <a:pPr lvl="0" indent="0" marL="0">
              <a:buNone/>
            </a:pPr>
          </a:p>
          <a:p>
            <a:pPr lvl="0" indent="0" marL="0">
              <a:buNone/>
            </a:pPr>
            <a:r>
              <a:rPr/>
              <a:t>Independent beetles in two rearing environments; a common population variance is a substantive model assumption.</a:t>
            </a:r>
          </a:p>
          <a:p>
            <a:pPr lvl="0" indent="0" marL="0">
              <a:buNone/>
            </a:pPr>
          </a:p>
          <a:p>
            <a:pPr lvl="0" indent="0" marL="0">
              <a:buNone/>
            </a:pPr>
            <a:r>
              <a:rPr/>
              <a:t>environment: Independent rearing group (category)</a:t>
            </a:r>
          </a:p>
          <a:p>
            <a:pPr lvl="0" indent="0" marL="0">
              <a:buNone/>
            </a:pPr>
          </a:p>
          <a:p>
            <a:pPr lvl="0" indent="0" marL="0">
              <a:buNone/>
            </a:pPr>
            <a:r>
              <a:rPr/>
              <a:t>length_mm: Adult beetle body length (mm)</a:t>
            </a:r>
          </a:p>
        </p:txBody>
      </p:sp>
      <p:sp>
        <p:nvSpPr>
          <p:cNvPr id="4" name="Slide Number Placeholder 3"/>
          <p:cNvSpPr>
            <a:spLocks noGrp="1"/>
          </p:cNvSpPr>
          <p:nvPr>
            <p:ph type="sldNum" sz="quarter" idx="10"/>
          </p:nvPr>
        </p:nvSpPr>
        <p:spPr/>
        <p:txBody>
          <a:bodyPr/>
          <a:lstStyle/>
          <a:p>
            <a:fld id="{18BDFEC3-8487-43E8-A154-7C12CBC1FFF2}" type="slidenum">
              <a:rPr lang="en-US"/>
              <a:t>78</a:t>
            </a:fld>
            <a:endParaRPr lang="en-US"/>
          </a:p>
        </p:txBody>
      </p:sp>
    </p:spTree>
  </p:cSld>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1118</a:t>
            </a:r>
          </a:p>
          <a:p>
            <a:pPr lvl="0" indent="0" marL="0">
              <a:buNone/>
            </a:pPr>
          </a:p>
          <a:p>
            <a:pPr lvl="0" indent="0" marL="0">
              <a:buNone/>
            </a:pPr>
            <a:r>
              <a:rPr/>
              <a:t>Generating model: 26 independent Cool beetles are Normal(10, 0.65 SD), and 30 independent Warm beetles are Normal(10.7, 0.65 SD).</a:t>
            </a:r>
          </a:p>
          <a:p>
            <a:pPr lvl="0" indent="0" marL="0">
              <a:buNone/>
            </a:pPr>
          </a:p>
          <a:p>
            <a:pPr lvl="0" indent="0" marL="0">
              <a:buNone/>
            </a:pPr>
            <a:r>
              <a:rPr/>
              <a:t>Population truth: The true Cool minus Warm mean difference is -0.7 mm, and the two population variances are both 0.4225 mm squared.</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environment length_mm
        Cool  9.949494
        Cool 10.115089
        Cool 10.006459
        Cool 11.635352</a:t>
            </a:r>
          </a:p>
        </p:txBody>
      </p:sp>
      <p:sp>
        <p:nvSpPr>
          <p:cNvPr id="4" name="Slide Number Placeholder 3"/>
          <p:cNvSpPr>
            <a:spLocks noGrp="1"/>
          </p:cNvSpPr>
          <p:nvPr>
            <p:ph type="sldNum" sz="quarter" idx="10"/>
          </p:nvPr>
        </p:nvSpPr>
        <p:spPr/>
        <p:txBody>
          <a:bodyPr/>
          <a:lstStyle/>
          <a:p>
            <a:fld id="{18BDFEC3-8487-43E8-A154-7C12CBC1FFF2}" type="slidenum">
              <a:rPr lang="en-US"/>
              <a:t>79</a:t>
            </a:fld>
            <a:endParaRPr lang="en-US"/>
          </a:p>
        </p:txBody>
      </p:sp>
    </p:spTree>
  </p:cSld>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modules/pooled_t/analysis.R. Pooled and Welch t tests share the mean-difference null; their variance assumptions differ.</a:t>
            </a:r>
          </a:p>
        </p:txBody>
      </p:sp>
      <p:sp>
        <p:nvSpPr>
          <p:cNvPr id="4" name="Slide Number Placeholder 3"/>
          <p:cNvSpPr>
            <a:spLocks noGrp="1"/>
          </p:cNvSpPr>
          <p:nvPr>
            <p:ph type="sldNum" sz="quarter" idx="10"/>
          </p:nvPr>
        </p:nvSpPr>
        <p:spPr/>
        <p:txBody>
          <a:bodyPr/>
          <a:lstStyle/>
          <a:p>
            <a:fld id="{18BDFEC3-8487-43E8-A154-7C12CBC1FFF2}" type="slidenum">
              <a:rPr lang="en-US"/>
              <a:t>80</a:t>
            </a:fld>
            <a:endParaRPr lang="en-US"/>
          </a:p>
        </p:txBody>
      </p:sp>
    </p:spTree>
  </p:cSld>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81</a:t>
            </a:fld>
            <a:endParaRPr lang="en-US"/>
          </a:p>
        </p:txBody>
      </p:sp>
    </p:spTree>
  </p:cSld>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Pooled and Welch t tests share the mean-difference null; their variance assumptions differ.</a:t>
            </a:r>
          </a:p>
        </p:txBody>
      </p:sp>
      <p:sp>
        <p:nvSpPr>
          <p:cNvPr id="4" name="Slide Number Placeholder 3"/>
          <p:cNvSpPr>
            <a:spLocks noGrp="1"/>
          </p:cNvSpPr>
          <p:nvPr>
            <p:ph type="sldNum" sz="quarter" idx="10"/>
          </p:nvPr>
        </p:nvSpPr>
        <p:spPr/>
        <p:txBody>
          <a:bodyPr/>
          <a:lstStyle/>
          <a:p>
            <a:fld id="{18BDFEC3-8487-43E8-A154-7C12CBC1FFF2}" type="slidenum">
              <a:rPr lang="en-US"/>
              <a:t>82</a:t>
            </a:fld>
            <a:endParaRPr lang="en-US"/>
          </a:p>
        </p:txBody>
      </p:sp>
    </p:spTree>
  </p:cSld>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83</a:t>
            </a:fld>
            <a:endParaRPr lang="en-US"/>
          </a:p>
        </p:txBody>
      </p:sp>
    </p:spTree>
  </p:cSld>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Two Sample t-test
data:  length_mm by environment
t = -4.9399, df = 54, p-value = 7.927e-06
alternative hypothesis: true difference in means between group Cool and group Warm is not equal to 0
95 percent confidence interval:
 -1.4367878 -0.6072203
sample estimates:
mean in group Cool mean in group Warm 
          9.833382          10.855386 
</a:t>
            </a:r>
          </a:p>
        </p:txBody>
      </p:sp>
      <p:sp>
        <p:nvSpPr>
          <p:cNvPr id="4" name="Slide Number Placeholder 3"/>
          <p:cNvSpPr>
            <a:spLocks noGrp="1"/>
          </p:cNvSpPr>
          <p:nvPr>
            <p:ph type="sldNum" sz="quarter" idx="10"/>
          </p:nvPr>
        </p:nvSpPr>
        <p:spPr/>
        <p:txBody>
          <a:bodyPr/>
          <a:lstStyle/>
          <a:p>
            <a:fld id="{18BDFEC3-8487-43E8-A154-7C12CBC1FFF2}" type="slidenum">
              <a:rPr lang="en-US"/>
              <a:t>84</a:t>
            </a:fld>
            <a:endParaRPr lang="en-US"/>
          </a:p>
        </p:txBody>
      </p:sp>
    </p:spTree>
  </p:cSld>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Pooled and Welch t tests share the mean-difference null; their variance assumptions differ.</a:t>
            </a:r>
          </a:p>
          <a:p>
            <a:pPr lvl="0" indent="0" marL="0">
              <a:buNone/>
            </a:pPr>
          </a:p>
          <a:p>
            <a:pPr lvl="0" indent="0" marL="0">
              <a:buNone/>
            </a:pPr>
            <a:r>
              <a:rPr/>
              <a:t>Instructor comparison with the simulated population: The true Cool minus Warm mean difference is -0.7 mm, and the two population variances are both 0.4225 mm squared.</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85</a:t>
            </a:fld>
            <a:endParaRPr lang="en-US"/>
          </a:p>
        </p:txBody>
      </p:sp>
    </p:spTree>
  </p:cSld>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Wilcoxon rank-sum test</a:t>
            </a:r>
          </a:p>
          <a:p>
            <a:pPr lvl="0" indent="0" marL="0">
              <a:buNone/>
            </a:pPr>
          </a:p>
          <a:p>
            <a:pPr lvl="0" indent="0" marL="0">
              <a:buNone/>
            </a:pPr>
            <a:r>
              <a:rPr/>
              <a:t>Each fish is sampled once; counts are strongly skewed and tied.</a:t>
            </a:r>
          </a:p>
          <a:p>
            <a:pPr lvl="0" indent="0" marL="0">
              <a:buNone/>
            </a:pPr>
          </a:p>
          <a:p>
            <a:pPr lvl="0" indent="0" marL="0">
              <a:buNone/>
            </a:pPr>
            <a:r>
              <a:rPr/>
              <a:t>lake: Lake of independently sampled fish (category)</a:t>
            </a:r>
          </a:p>
          <a:p>
            <a:pPr lvl="0" indent="0" marL="0">
              <a:buNone/>
            </a:pPr>
          </a:p>
          <a:p>
            <a:pPr lvl="0" indent="0" marL="0">
              <a:buNone/>
            </a:pPr>
            <a:r>
              <a:rPr/>
              <a:t>parasites: Parasite burden of one fish (count)</a:t>
            </a:r>
          </a:p>
        </p:txBody>
      </p:sp>
      <p:sp>
        <p:nvSpPr>
          <p:cNvPr id="4" name="Slide Number Placeholder 3"/>
          <p:cNvSpPr>
            <a:spLocks noGrp="1"/>
          </p:cNvSpPr>
          <p:nvPr>
            <p:ph type="sldNum" sz="quarter" idx="10"/>
          </p:nvPr>
        </p:nvSpPr>
        <p:spPr/>
        <p:txBody>
          <a:bodyPr/>
          <a:lstStyle/>
          <a:p>
            <a:fld id="{18BDFEC3-8487-43E8-A154-7C12CBC1FFF2}" type="slidenum">
              <a:rPr lang="en-US"/>
              <a:t>86</a:t>
            </a:fld>
            <a:endParaRPr lang="en-US"/>
          </a:p>
        </p:txBody>
      </p:sp>
    </p:spTree>
  </p:cSld>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1106</a:t>
            </a:r>
          </a:p>
          <a:p>
            <a:pPr lvl="0" indent="0" marL="0">
              <a:buNone/>
            </a:pPr>
          </a:p>
          <a:p>
            <a:pPr lvl="0" indent="0" marL="0">
              <a:buNone/>
            </a:pPr>
            <a:r>
              <a:rPr/>
              <a:t>Generating model: 32 independent fish per lake have negative-binomial parasite counts. Clear has mean 5 and Reedy mean 10, both with size parameter 1.5; variances are mean + mean squared / 1.5.</a:t>
            </a:r>
          </a:p>
          <a:p>
            <a:pPr lvl="0" indent="0" marL="0">
              <a:buNone/>
            </a:pPr>
          </a:p>
          <a:p>
            <a:pPr lvl="0" indent="0" marL="0">
              <a:buNone/>
            </a:pPr>
            <a:r>
              <a:rPr/>
              <a:t>Population truth: The lake distributions differ, including their mean and spread. The same-distribution null is false; there is not a simple equal-shape location shift.</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lake parasites
 Clear         7
 Clear         4
 Clear         0
 Clear         6</a:t>
            </a:r>
          </a:p>
        </p:txBody>
      </p:sp>
      <p:sp>
        <p:nvSpPr>
          <p:cNvPr id="4" name="Slide Number Placeholder 3"/>
          <p:cNvSpPr>
            <a:spLocks noGrp="1"/>
          </p:cNvSpPr>
          <p:nvPr>
            <p:ph type="sldNum" sz="quarter" idx="10"/>
          </p:nvPr>
        </p:nvSpPr>
        <p:spPr/>
        <p:txBody>
          <a:bodyPr/>
          <a:lstStyle/>
          <a:p>
            <a:fld id="{18BDFEC3-8487-43E8-A154-7C12CBC1FFF2}" type="slidenum">
              <a:rPr lang="en-US"/>
              <a:t>87</a:t>
            </a:fld>
            <a:endParaRPr lang="en-US"/>
          </a:p>
        </p:txBody>
      </p:sp>
    </p:spTree>
  </p:cSld>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modules/rank_sum/analysis.R. A rank-sum result can reflect distributional differences; the mean-count question also has a direct count-model route.</a:t>
            </a:r>
          </a:p>
        </p:txBody>
      </p:sp>
      <p:sp>
        <p:nvSpPr>
          <p:cNvPr id="4" name="Slide Number Placeholder 3"/>
          <p:cNvSpPr>
            <a:spLocks noGrp="1"/>
          </p:cNvSpPr>
          <p:nvPr>
            <p:ph type="sldNum" sz="quarter" idx="10"/>
          </p:nvPr>
        </p:nvSpPr>
        <p:spPr/>
        <p:txBody>
          <a:bodyPr/>
          <a:lstStyle/>
          <a:p>
            <a:fld id="{18BDFEC3-8487-43E8-A154-7C12CBC1FFF2}" type="slidenum">
              <a:rPr lang="en-US"/>
              <a:t>88</a:t>
            </a:fld>
            <a:endParaRPr lang="en-US"/>
          </a:p>
        </p:txBody>
      </p:sp>
    </p:spTree>
  </p:cSld>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89</a:t>
            </a:fld>
            <a:endParaRPr lang="en-US"/>
          </a:p>
        </p:txBody>
      </p:sp>
    </p:spTree>
  </p:cSld>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rank-sum result can reflect distributional differences; the mean-count question also has a direct count-model route.</a:t>
            </a:r>
          </a:p>
        </p:txBody>
      </p:sp>
      <p:sp>
        <p:nvSpPr>
          <p:cNvPr id="4" name="Slide Number Placeholder 3"/>
          <p:cNvSpPr>
            <a:spLocks noGrp="1"/>
          </p:cNvSpPr>
          <p:nvPr>
            <p:ph type="sldNum" sz="quarter" idx="10"/>
          </p:nvPr>
        </p:nvSpPr>
        <p:spPr/>
        <p:txBody>
          <a:bodyPr/>
          <a:lstStyle/>
          <a:p>
            <a:fld id="{18BDFEC3-8487-43E8-A154-7C12CBC1FFF2}" type="slidenum">
              <a:rPr lang="en-US"/>
              <a:t>90</a:t>
            </a:fld>
            <a:endParaRPr lang="en-US"/>
          </a:p>
        </p:txBody>
      </p:sp>
    </p:spTree>
  </p:cSld>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91</a:t>
            </a:fld>
            <a:endParaRPr lang="en-US"/>
          </a:p>
        </p:txBody>
      </p:sp>
    </p:spTree>
  </p:cSld>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Wilcoxon rank sum test with continuity correction
data:  parasites by lake
W = 362.5, p-value = 0.04452
alternative hypothesis: true location shift is not equal to 0
</a:t>
            </a:r>
          </a:p>
        </p:txBody>
      </p:sp>
      <p:sp>
        <p:nvSpPr>
          <p:cNvPr id="4" name="Slide Number Placeholder 3"/>
          <p:cNvSpPr>
            <a:spLocks noGrp="1"/>
          </p:cNvSpPr>
          <p:nvPr>
            <p:ph type="sldNum" sz="quarter" idx="10"/>
          </p:nvPr>
        </p:nvSpPr>
        <p:spPr/>
        <p:txBody>
          <a:bodyPr/>
          <a:lstStyle/>
          <a:p>
            <a:fld id="{18BDFEC3-8487-43E8-A154-7C12CBC1FFF2}" type="slidenum">
              <a:rPr lang="en-US"/>
              <a:t>92</a:t>
            </a:fld>
            <a:endParaRPr lang="en-US"/>
          </a:p>
        </p:txBody>
      </p:sp>
    </p:spTree>
  </p:cSld>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rank-sum result can reflect distributional differences; the mean-count question also has a direct count-model route.</a:t>
            </a:r>
          </a:p>
          <a:p>
            <a:pPr lvl="0" indent="0" marL="0">
              <a:buNone/>
            </a:pPr>
          </a:p>
          <a:p>
            <a:pPr lvl="0" indent="0" marL="0">
              <a:buNone/>
            </a:pPr>
            <a:r>
              <a:rPr/>
              <a:t>Instructor comparison with the simulated population: The lake distributions differ, including their mean and spread. The same-distribution null is false; there is not a simple equal-shape location shift.</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93</a:t>
            </a:fld>
            <a:endParaRPr lang="en-US"/>
          </a:p>
        </p:txBody>
      </p:sp>
    </p:spTree>
  </p:cSld>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Independent-sample permutation test</a:t>
            </a:r>
          </a:p>
          <a:p>
            <a:pPr lvl="0" indent="0" marL="0">
              <a:buNone/>
            </a:pPr>
          </a:p>
          <a:p>
            <a:pPr lvl="0" indent="0" marL="0">
              <a:buNone/>
            </a:pPr>
            <a:r>
              <a:rPr/>
              <a:t>Two independent randomized groups; statistic is the mean difference.</a:t>
            </a:r>
          </a:p>
          <a:p>
            <a:pPr lvl="0" indent="0" marL="0">
              <a:buNone/>
            </a:pPr>
          </a:p>
          <a:p>
            <a:pPr lvl="0" indent="0" marL="0">
              <a:buNone/>
            </a:pPr>
            <a:r>
              <a:rPr/>
              <a:t>group: Randomized treatment (category)</a:t>
            </a:r>
          </a:p>
          <a:p>
            <a:pPr lvl="0" indent="0" marL="0">
              <a:buNone/>
            </a:pPr>
          </a:p>
          <a:p>
            <a:pPr lvl="0" indent="0" marL="0">
              <a:buNone/>
            </a:pPr>
            <a:r>
              <a:rPr/>
              <a:t>growth_mm: Larval growth (mm)</a:t>
            </a:r>
          </a:p>
        </p:txBody>
      </p:sp>
      <p:sp>
        <p:nvSpPr>
          <p:cNvPr id="4" name="Slide Number Placeholder 3"/>
          <p:cNvSpPr>
            <a:spLocks noGrp="1"/>
          </p:cNvSpPr>
          <p:nvPr>
            <p:ph type="sldNum" sz="quarter" idx="10"/>
          </p:nvPr>
        </p:nvSpPr>
        <p:spPr/>
        <p:txBody>
          <a:bodyPr/>
          <a:lstStyle/>
          <a:p>
            <a:fld id="{18BDFEC3-8487-43E8-A154-7C12CBC1FFF2}" type="slidenum">
              <a:rPr lang="en-US"/>
              <a:t>94</a:t>
            </a:fld>
            <a:endParaRPr lang="en-US"/>
          </a:p>
        </p:txBody>
      </p:sp>
    </p:spTree>
  </p:cSld>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240503</a:t>
            </a:r>
          </a:p>
          <a:p>
            <a:pPr lvl="0" indent="0" marL="0">
              <a:buNone/>
            </a:pPr>
          </a:p>
          <a:p>
            <a:pPr lvl="0" indent="0" marL="0">
              <a:buNone/>
            </a:pPr>
            <a:r>
              <a:rPr/>
              <a:t>Generating model: 25 independent values per group. Control growth is Normal(8, SD=1.8) mm; warm growth is Normal(9.1, SD=1.8) mm. No rounding or clipping.</a:t>
            </a:r>
          </a:p>
          <a:p>
            <a:pPr lvl="0" indent="0" marL="0">
              <a:buNone/>
            </a:pPr>
          </a:p>
          <a:p>
            <a:pPr lvl="0" indent="0" marL="0">
              <a:buNone/>
            </a:pPr>
            <a:r>
              <a:rPr/>
              <a:t>Population truth: The simulated warm-minus-control mean difference is 1.1 mm; the same-distribution null is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group growth_mm
 Control  7.975045
 Control  4.894258
 Control  9.026126
 Control  8.055585</a:t>
            </a:r>
          </a:p>
        </p:txBody>
      </p:sp>
      <p:sp>
        <p:nvSpPr>
          <p:cNvPr id="4" name="Slide Number Placeholder 3"/>
          <p:cNvSpPr>
            <a:spLocks noGrp="1"/>
          </p:cNvSpPr>
          <p:nvPr>
            <p:ph type="sldNum" sz="quarter" idx="10"/>
          </p:nvPr>
        </p:nvSpPr>
        <p:spPr/>
        <p:txBody>
          <a:bodyPr/>
          <a:lstStyle/>
          <a:p>
            <a:fld id="{18BDFEC3-8487-43E8-A154-7C12CBC1FFF2}" type="slidenum">
              <a:rPr lang="en-US"/>
              <a:t>95</a:t>
            </a:fld>
            <a:endParaRPr lang="en-US"/>
          </a:p>
        </p:txBody>
      </p:sp>
    </p:spTree>
  </p:cSld>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modules/permutation_independent/analysis.R. Choose the statistic for the scientific question, then shuffle in a way the design permits.</a:t>
            </a:r>
          </a:p>
        </p:txBody>
      </p:sp>
      <p:sp>
        <p:nvSpPr>
          <p:cNvPr id="4" name="Slide Number Placeholder 3"/>
          <p:cNvSpPr>
            <a:spLocks noGrp="1"/>
          </p:cNvSpPr>
          <p:nvPr>
            <p:ph type="sldNum" sz="quarter" idx="10"/>
          </p:nvPr>
        </p:nvSpPr>
        <p:spPr/>
        <p:txBody>
          <a:bodyPr/>
          <a:lstStyle/>
          <a:p>
            <a:fld id="{18BDFEC3-8487-43E8-A154-7C12CBC1FFF2}" type="slidenum">
              <a:rPr lang="en-US"/>
              <a:t>96</a:t>
            </a:fld>
            <a:endParaRPr lang="en-US"/>
          </a:p>
        </p:txBody>
      </p:sp>
    </p:spTree>
  </p:cSld>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97</a:t>
            </a:fld>
            <a:endParaRPr lang="en-US"/>
          </a:p>
        </p:txBody>
      </p:sp>
    </p:spTree>
  </p:cSld>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Choose the statistic for the scientific question, then shuffle in a way the design permits.</a:t>
            </a:r>
          </a:p>
        </p:txBody>
      </p:sp>
      <p:sp>
        <p:nvSpPr>
          <p:cNvPr id="4" name="Slide Number Placeholder 3"/>
          <p:cNvSpPr>
            <a:spLocks noGrp="1"/>
          </p:cNvSpPr>
          <p:nvPr>
            <p:ph type="sldNum" sz="quarter" idx="10"/>
          </p:nvPr>
        </p:nvSpPr>
        <p:spPr/>
        <p:txBody>
          <a:bodyPr/>
          <a:lstStyle/>
          <a:p>
            <a:fld id="{18BDFEC3-8487-43E8-A154-7C12CBC1FFF2}" type="slidenum">
              <a:rPr lang="en-US"/>
              <a:t>98</a:t>
            </a:fld>
            <a:endParaRPr lang="en-US"/>
          </a:p>
        </p:txBody>
      </p:sp>
    </p:spTree>
  </p:cSld>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99</a:t>
            </a:fld>
            <a:endParaRPr lang="en-US"/>
          </a:p>
        </p:txBody>
      </p:sp>
    </p:spTree>
  </p:cSld>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mean_difference permutations     p
1       0.7207885         4999 0.187</a:t>
            </a:r>
          </a:p>
        </p:txBody>
      </p:sp>
      <p:sp>
        <p:nvSpPr>
          <p:cNvPr id="4" name="Slide Number Placeholder 3"/>
          <p:cNvSpPr>
            <a:spLocks noGrp="1"/>
          </p:cNvSpPr>
          <p:nvPr>
            <p:ph type="sldNum" sz="quarter" idx="10"/>
          </p:nvPr>
        </p:nvSpPr>
        <p:spPr/>
        <p:txBody>
          <a:bodyPr/>
          <a:lstStyle/>
          <a:p>
            <a:fld id="{18BDFEC3-8487-43E8-A154-7C12CBC1FFF2}" type="slidenum">
              <a:rPr lang="en-US"/>
              <a:t>100</a:t>
            </a:fld>
            <a:endParaRPr lang="en-US"/>
          </a:p>
        </p:txBody>
      </p:sp>
    </p:spTree>
  </p:cSld>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Choose the statistic for the scientific question, then shuffle in a way the design permits.</a:t>
            </a:r>
          </a:p>
          <a:p>
            <a:pPr lvl="0" indent="0" marL="0">
              <a:buNone/>
            </a:pPr>
          </a:p>
          <a:p>
            <a:pPr lvl="0" indent="0" marL="0">
              <a:buNone/>
            </a:pPr>
            <a:r>
              <a:rPr/>
              <a:t>Instructor comparison with the simulated population: The simulated warm-minus-control mean difference is 1.1 mm; the same-distribution null is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101</a:t>
            </a:fld>
            <a:endParaRPr lang="en-US"/>
          </a:p>
        </p:txBody>
      </p:sp>
    </p:spTree>
  </p:cSld>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Shapiro–Wilk and graphical checks</a:t>
            </a:r>
          </a:p>
          <a:p>
            <a:pPr lvl="0" indent="0" marL="0">
              <a:buNone/>
            </a:pPr>
          </a:p>
          <a:p>
            <a:pPr lvl="0" indent="0" marL="0">
              <a:buNone/>
            </a:pPr>
            <a:r>
              <a:rPr/>
              <a:t>One lysis time for each independently treated culture; use a diagnostic to investigate shape.</a:t>
            </a:r>
          </a:p>
          <a:p>
            <a:pPr lvl="0" indent="0" marL="0">
              <a:buNone/>
            </a:pPr>
          </a:p>
          <a:p>
            <a:pPr lvl="0" indent="0" marL="0">
              <a:buNone/>
            </a:pPr>
            <a:r>
              <a:rPr/>
              <a:t>culture: Independent culture identifier (none)</a:t>
            </a:r>
          </a:p>
          <a:p>
            <a:pPr lvl="0" indent="0" marL="0">
              <a:buNone/>
            </a:pPr>
          </a:p>
          <a:p>
            <a:pPr lvl="0" indent="0" marL="0">
              <a:buNone/>
            </a:pPr>
            <a:r>
              <a:rPr/>
              <a:t>lysis_minutes: Time until lysis (minutes)</a:t>
            </a:r>
          </a:p>
        </p:txBody>
      </p:sp>
      <p:sp>
        <p:nvSpPr>
          <p:cNvPr id="4" name="Slide Number Placeholder 3"/>
          <p:cNvSpPr>
            <a:spLocks noGrp="1"/>
          </p:cNvSpPr>
          <p:nvPr>
            <p:ph type="sldNum" sz="quarter" idx="10"/>
          </p:nvPr>
        </p:nvSpPr>
        <p:spPr/>
        <p:txBody>
          <a:bodyPr/>
          <a:lstStyle/>
          <a:p>
            <a:fld id="{18BDFEC3-8487-43E8-A154-7C12CBC1FFF2}" type="slidenum">
              <a:rPr lang="en-US"/>
              <a:t>102</a:t>
            </a:fld>
            <a:endParaRPr lang="en-US"/>
          </a:p>
        </p:txBody>
      </p:sp>
    </p:spTree>
  </p:cSld>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1111</a:t>
            </a:r>
          </a:p>
          <a:p>
            <a:pPr lvl="0" indent="0" marL="0">
              <a:buNone/>
            </a:pPr>
          </a:p>
          <a:p>
            <a:pPr lvl="0" indent="0" marL="0">
              <a:buNone/>
            </a:pPr>
            <a:r>
              <a:rPr/>
              <a:t>Generating model: 36 independent lysis times follow a log-normal distribution with meanlog log(45) and log-scale SD 0.5.</a:t>
            </a:r>
          </a:p>
          <a:p>
            <a:pPr lvl="0" indent="0" marL="0">
              <a:buNone/>
            </a:pPr>
          </a:p>
          <a:p>
            <a:pPr lvl="0" indent="0" marL="0">
              <a:buNone/>
            </a:pPr>
            <a:r>
              <a:rPr/>
              <a:t>Population truth: The population is log-normal and positively skewed, not normal. The population geometric mean is 45 minutes.</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culture lysis_minutes
       1      43.09351
       2      87.17562
       3      61.96152
       4      80.96814</a:t>
            </a:r>
          </a:p>
        </p:txBody>
      </p:sp>
      <p:sp>
        <p:nvSpPr>
          <p:cNvPr id="4" name="Slide Number Placeholder 3"/>
          <p:cNvSpPr>
            <a:spLocks noGrp="1"/>
          </p:cNvSpPr>
          <p:nvPr>
            <p:ph type="sldNum" sz="quarter" idx="10"/>
          </p:nvPr>
        </p:nvSpPr>
        <p:spPr/>
        <p:txBody>
          <a:bodyPr/>
          <a:lstStyle/>
          <a:p>
            <a:fld id="{18BDFEC3-8487-43E8-A154-7C12CBC1FFF2}" type="slidenum">
              <a:rPr lang="en-US"/>
              <a:t>103</a:t>
            </a:fld>
            <a:endParaRPr lang="en-US"/>
          </a:p>
        </p:txBody>
      </p:sp>
    </p:spTree>
  </p:cSld>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modules/shapiro/analysis.R. A diagnostic explains how a working model misses the data; its p-value should not automatically select the scientific analysis.</a:t>
            </a:r>
          </a:p>
        </p:txBody>
      </p:sp>
      <p:sp>
        <p:nvSpPr>
          <p:cNvPr id="4" name="Slide Number Placeholder 3"/>
          <p:cNvSpPr>
            <a:spLocks noGrp="1"/>
          </p:cNvSpPr>
          <p:nvPr>
            <p:ph type="sldNum" sz="quarter" idx="10"/>
          </p:nvPr>
        </p:nvSpPr>
        <p:spPr/>
        <p:txBody>
          <a:bodyPr/>
          <a:lstStyle/>
          <a:p>
            <a:fld id="{18BDFEC3-8487-43E8-A154-7C12CBC1FFF2}" type="slidenum">
              <a:rPr lang="en-US"/>
              <a:t>104</a:t>
            </a:fld>
            <a:endParaRPr lang="en-US"/>
          </a:p>
        </p:txBody>
      </p:sp>
    </p:spTree>
  </p:cSld>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105</a:t>
            </a:fld>
            <a:endParaRPr lang="en-US"/>
          </a:p>
        </p:txBody>
      </p:sp>
    </p:spTree>
  </p:cSld>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diagnostic explains how a working model misses the data; its p-value should not automatically select the scientific analysis.</a:t>
            </a:r>
          </a:p>
        </p:txBody>
      </p:sp>
      <p:sp>
        <p:nvSpPr>
          <p:cNvPr id="4" name="Slide Number Placeholder 3"/>
          <p:cNvSpPr>
            <a:spLocks noGrp="1"/>
          </p:cNvSpPr>
          <p:nvPr>
            <p:ph type="sldNum" sz="quarter" idx="10"/>
          </p:nvPr>
        </p:nvSpPr>
        <p:spPr/>
        <p:txBody>
          <a:bodyPr/>
          <a:lstStyle/>
          <a:p>
            <a:fld id="{18BDFEC3-8487-43E8-A154-7C12CBC1FFF2}" type="slidenum">
              <a:rPr lang="en-US"/>
              <a:t>106</a:t>
            </a:fld>
            <a:endParaRPr lang="en-US"/>
          </a:p>
        </p:txBody>
      </p:sp>
    </p:spTree>
  </p:cSld>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107</a:t>
            </a:fld>
            <a:endParaRPr lang="en-US"/>
          </a:p>
        </p:txBody>
      </p:sp>
    </p:spTree>
  </p:cSld>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Shapiro-Wilk normality test
data:  d$lysis_minutes
W = 0.93687, p-value = 0.04064
</a:t>
            </a:r>
          </a:p>
        </p:txBody>
      </p:sp>
      <p:sp>
        <p:nvSpPr>
          <p:cNvPr id="4" name="Slide Number Placeholder 3"/>
          <p:cNvSpPr>
            <a:spLocks noGrp="1"/>
          </p:cNvSpPr>
          <p:nvPr>
            <p:ph type="sldNum" sz="quarter" idx="10"/>
          </p:nvPr>
        </p:nvSpPr>
        <p:spPr/>
        <p:txBody>
          <a:bodyPr/>
          <a:lstStyle/>
          <a:p>
            <a:fld id="{18BDFEC3-8487-43E8-A154-7C12CBC1FFF2}" type="slidenum">
              <a:rPr lang="en-US"/>
              <a:t>108</a:t>
            </a:fld>
            <a:endParaRPr lang="en-US"/>
          </a:p>
        </p:txBody>
      </p:sp>
    </p:spTree>
  </p:cSld>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diagnostic explains how a working model misses the data; its p-value should not automatically select the scientific analysis.</a:t>
            </a:r>
          </a:p>
          <a:p>
            <a:pPr lvl="0" indent="0" marL="0">
              <a:buNone/>
            </a:pPr>
          </a:p>
          <a:p>
            <a:pPr lvl="0" indent="0" marL="0">
              <a:buNone/>
            </a:pPr>
            <a:r>
              <a:rPr/>
              <a:t>Instructor comparison with the simulated population: The population is log-normal and positively skewed, not normal. The population geometric mean is 45 minutes.</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109</a:t>
            </a:fld>
            <a:endParaRPr lang="en-US"/>
          </a:p>
        </p:txBody>
      </p:sp>
    </p:spTree>
  </p:cSld>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 test of two variances</a:t>
            </a:r>
          </a:p>
          <a:p>
            <a:pPr lvl="0" indent="0" marL="0">
              <a:buNone/>
            </a:pPr>
          </a:p>
          <a:p>
            <a:pPr lvl="0" indent="0" marL="0">
              <a:buNone/>
            </a:pPr>
            <a:r>
              <a:rPr/>
              <a:t>Thirty independent flies per line are reared under a common environment.</a:t>
            </a:r>
          </a:p>
          <a:p>
            <a:pPr lvl="0" indent="0" marL="0">
              <a:buNone/>
            </a:pPr>
          </a:p>
          <a:p>
            <a:pPr lvl="0" indent="0" marL="0">
              <a:buNone/>
            </a:pPr>
            <a:r>
              <a:rPr/>
              <a:t>line: Fly line (category)</a:t>
            </a:r>
          </a:p>
          <a:p>
            <a:pPr lvl="0" indent="0" marL="0">
              <a:buNone/>
            </a:pPr>
          </a:p>
          <a:p>
            <a:pPr lvl="0" indent="0" marL="0">
              <a:buNone/>
            </a:pPr>
            <a:r>
              <a:rPr/>
              <a:t>wing_mm: Wing length of one independent fly (mm)</a:t>
            </a:r>
          </a:p>
        </p:txBody>
      </p:sp>
      <p:sp>
        <p:nvSpPr>
          <p:cNvPr id="4" name="Slide Number Placeholder 3"/>
          <p:cNvSpPr>
            <a:spLocks noGrp="1"/>
          </p:cNvSpPr>
          <p:nvPr>
            <p:ph type="sldNum" sz="quarter" idx="10"/>
          </p:nvPr>
        </p:nvSpPr>
        <p:spPr/>
        <p:txBody>
          <a:bodyPr/>
          <a:lstStyle/>
          <a:p>
            <a:fld id="{18BDFEC3-8487-43E8-A154-7C12CBC1FFF2}" type="slidenum">
              <a:rPr lang="en-US"/>
              <a:t>110</a:t>
            </a:fld>
            <a:endParaRPr lang="en-US"/>
          </a:p>
        </p:txBody>
      </p:sp>
    </p:spTree>
  </p:cSld>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1109</a:t>
            </a:r>
          </a:p>
          <a:p>
            <a:pPr lvl="0" indent="0" marL="0">
              <a:buNone/>
            </a:pPr>
          </a:p>
          <a:p>
            <a:pPr lvl="0" indent="0" marL="0">
              <a:buNone/>
            </a:pPr>
            <a:r>
              <a:rPr/>
              <a:t>Generating model: 30 wing lengths per independent fly line come from normal distributions with shared mean 2.6 mm, SD 0.11 for Line A and SD 0.21 for Line B.</a:t>
            </a:r>
          </a:p>
          <a:p>
            <a:pPr lvl="0" indent="0" marL="0">
              <a:buNone/>
            </a:pPr>
          </a:p>
          <a:p>
            <a:pPr lvl="0" indent="0" marL="0">
              <a:buNone/>
            </a:pPr>
            <a:r>
              <a:rPr/>
              <a:t>Population truth: Population means are equal, but the true variance ratio A/B is 0.11 squared / 0.21 squared, approximately 0.274.</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line  wing_mm
 Line A 2.465816
 Line A 2.528231
 Line A 2.703526
 Line A 2.709543</a:t>
            </a:r>
          </a:p>
        </p:txBody>
      </p:sp>
      <p:sp>
        <p:nvSpPr>
          <p:cNvPr id="4" name="Slide Number Placeholder 3"/>
          <p:cNvSpPr>
            <a:spLocks noGrp="1"/>
          </p:cNvSpPr>
          <p:nvPr>
            <p:ph type="sldNum" sz="quarter" idx="10"/>
          </p:nvPr>
        </p:nvSpPr>
        <p:spPr/>
        <p:txBody>
          <a:bodyPr/>
          <a:lstStyle/>
          <a:p>
            <a:fld id="{18BDFEC3-8487-43E8-A154-7C12CBC1FFF2}" type="slidenum">
              <a:rPr lang="en-US"/>
              <a:t>111</a:t>
            </a:fld>
            <a:endParaRPr lang="en-US"/>
          </a:p>
        </p:txBody>
      </p:sp>
    </p:spTree>
  </p:cSld>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modules/f_variance/analysis.R. A variance question can have a different answer from a mean question; the exact F test depends strongly on normality.</a:t>
            </a:r>
          </a:p>
        </p:txBody>
      </p:sp>
      <p:sp>
        <p:nvSpPr>
          <p:cNvPr id="4" name="Slide Number Placeholder 3"/>
          <p:cNvSpPr>
            <a:spLocks noGrp="1"/>
          </p:cNvSpPr>
          <p:nvPr>
            <p:ph type="sldNum" sz="quarter" idx="10"/>
          </p:nvPr>
        </p:nvSpPr>
        <p:spPr/>
        <p:txBody>
          <a:bodyPr/>
          <a:lstStyle/>
          <a:p>
            <a:fld id="{18BDFEC3-8487-43E8-A154-7C12CBC1FFF2}" type="slidenum">
              <a:rPr lang="en-US"/>
              <a:t>112</a:t>
            </a:fld>
            <a:endParaRPr lang="en-US"/>
          </a:p>
        </p:txBody>
      </p:sp>
    </p:spTree>
  </p:cSld>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113</a:t>
            </a:fld>
            <a:endParaRPr lang="en-US"/>
          </a:p>
        </p:txBody>
      </p:sp>
    </p:spTree>
  </p:cSld>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variance question can have a different answer from a mean question; the exact F test depends strongly on normality.</a:t>
            </a:r>
          </a:p>
        </p:txBody>
      </p:sp>
      <p:sp>
        <p:nvSpPr>
          <p:cNvPr id="4" name="Slide Number Placeholder 3"/>
          <p:cNvSpPr>
            <a:spLocks noGrp="1"/>
          </p:cNvSpPr>
          <p:nvPr>
            <p:ph type="sldNum" sz="quarter" idx="10"/>
          </p:nvPr>
        </p:nvSpPr>
        <p:spPr/>
        <p:txBody>
          <a:bodyPr/>
          <a:lstStyle/>
          <a:p>
            <a:fld id="{18BDFEC3-8487-43E8-A154-7C12CBC1FFF2}" type="slidenum">
              <a:rPr lang="en-US"/>
              <a:t>114</a:t>
            </a:fld>
            <a:endParaRPr lang="en-US"/>
          </a:p>
        </p:txBody>
      </p:sp>
    </p:spTree>
  </p:cSld>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115</a:t>
            </a:fld>
            <a:endParaRPr lang="en-US"/>
          </a:p>
        </p:txBody>
      </p:sp>
    </p:spTree>
  </p:cSld>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F test to compare two variances
data:  wing_mm by line
F = 0.37637, num df = 29, denom df = 29, p-value = 0.01048
alternative hypothesis: true ratio of variances is not equal to 1
95 percent confidence interval:
 0.1791387 0.7907512
sample estimates:
ratio of variances 
         0.3763697 
</a:t>
            </a:r>
          </a:p>
        </p:txBody>
      </p:sp>
      <p:sp>
        <p:nvSpPr>
          <p:cNvPr id="4" name="Slide Number Placeholder 3"/>
          <p:cNvSpPr>
            <a:spLocks noGrp="1"/>
          </p:cNvSpPr>
          <p:nvPr>
            <p:ph type="sldNum" sz="quarter" idx="10"/>
          </p:nvPr>
        </p:nvSpPr>
        <p:spPr/>
        <p:txBody>
          <a:bodyPr/>
          <a:lstStyle/>
          <a:p>
            <a:fld id="{18BDFEC3-8487-43E8-A154-7C12CBC1FFF2}" type="slidenum">
              <a:rPr lang="en-US"/>
              <a:t>116</a:t>
            </a:fld>
            <a:endParaRPr lang="en-US"/>
          </a:p>
        </p:txBody>
      </p:sp>
    </p:spTree>
  </p:cSld>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variance question can have a different answer from a mean question; the exact F test depends strongly on normality.</a:t>
            </a:r>
          </a:p>
          <a:p>
            <a:pPr lvl="0" indent="0" marL="0">
              <a:buNone/>
            </a:pPr>
          </a:p>
          <a:p>
            <a:pPr lvl="0" indent="0" marL="0">
              <a:buNone/>
            </a:pPr>
            <a:r>
              <a:rPr/>
              <a:t>Instructor comparison with the simulated population: Population means are equal, but the true variance ratio A/B is 0.11 squared / 0.21 squared, approximately 0.274.</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117</a:t>
            </a:fld>
            <a:endParaRPr lang="en-US"/>
          </a:p>
        </p:txBody>
      </p:sp>
    </p:spTree>
  </p:cSld>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Levene and Brown–Forsythe tests</a:t>
            </a:r>
          </a:p>
          <a:p>
            <a:pPr lvl="0" indent="0" marL="0">
              <a:buNone/>
            </a:pPr>
          </a:p>
          <a:p>
            <a:pPr lvl="0" indent="0" marL="0">
              <a:buNone/>
            </a:pPr>
            <a:r>
              <a:rPr/>
              <a:t>Independent colonies are grown in separately inoculated culture wells; one colony measured per well.</a:t>
            </a:r>
          </a:p>
          <a:p>
            <a:pPr lvl="0" indent="0" marL="0">
              <a:buNone/>
            </a:pPr>
          </a:p>
          <a:p>
            <a:pPr lvl="0" indent="0" marL="0">
              <a:buNone/>
            </a:pPr>
            <a:r>
              <a:rPr/>
              <a:t>medium: Nutrient medium (category)</a:t>
            </a:r>
          </a:p>
          <a:p>
            <a:pPr lvl="0" indent="0" marL="0">
              <a:buNone/>
            </a:pPr>
          </a:p>
          <a:p>
            <a:pPr lvl="0" indent="0" marL="0">
              <a:buNone/>
            </a:pPr>
            <a:r>
              <a:rPr/>
              <a:t>diameter_mm: Diameter of a colony from one independent well (mm)</a:t>
            </a:r>
          </a:p>
        </p:txBody>
      </p:sp>
      <p:sp>
        <p:nvSpPr>
          <p:cNvPr id="4" name="Slide Number Placeholder 3"/>
          <p:cNvSpPr>
            <a:spLocks noGrp="1"/>
          </p:cNvSpPr>
          <p:nvPr>
            <p:ph type="sldNum" sz="quarter" idx="10"/>
          </p:nvPr>
        </p:nvSpPr>
        <p:spPr/>
        <p:txBody>
          <a:bodyPr/>
          <a:lstStyle/>
          <a:p>
            <a:fld id="{18BDFEC3-8487-43E8-A154-7C12CBC1FFF2}" type="slidenum">
              <a:rPr lang="en-US"/>
              <a:t>118</a:t>
            </a:fld>
            <a:endParaRPr lang="en-US"/>
          </a:p>
        </p:txBody>
      </p:sp>
    </p:spTree>
  </p:cSld>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1110</a:t>
            </a:r>
          </a:p>
          <a:p>
            <a:pPr lvl="0" indent="0" marL="0">
              <a:buNone/>
            </a:pPr>
          </a:p>
          <a:p>
            <a:pPr lvl="0" indent="0" marL="0">
              <a:buNone/>
            </a:pPr>
            <a:r>
              <a:rPr/>
              <a:t>Generating model: 28 independently cultured colonies per medium have log-normal diameters. All have meanlog log(4); log-scale SD is 0.12, 0.20, or 0.35 for Low, Medium, and High medium.</a:t>
            </a:r>
          </a:p>
          <a:p>
            <a:pPr lvl="0" indent="0" marL="0">
              <a:buNone/>
            </a:pPr>
          </a:p>
          <a:p>
            <a:pPr lvl="0" indent="0" marL="0">
              <a:buNone/>
            </a:pPr>
            <a:r>
              <a:rPr/>
              <a:t>Population truth: Group geometric means are 4 mm, but variances differ. Arithmetic means also vary slightly because log-normal means depend on log-scale spread.</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medium diameter_mm
    Low    3.980470
    Low    4.612878
    Low    3.647417
    Low    3.983068</a:t>
            </a:r>
          </a:p>
        </p:txBody>
      </p:sp>
      <p:sp>
        <p:nvSpPr>
          <p:cNvPr id="4" name="Slide Number Placeholder 3"/>
          <p:cNvSpPr>
            <a:spLocks noGrp="1"/>
          </p:cNvSpPr>
          <p:nvPr>
            <p:ph type="sldNum" sz="quarter" idx="10"/>
          </p:nvPr>
        </p:nvSpPr>
        <p:spPr/>
        <p:txBody>
          <a:bodyPr/>
          <a:lstStyle/>
          <a:p>
            <a:fld id="{18BDFEC3-8487-43E8-A154-7C12CBC1FFF2}" type="slidenum">
              <a:rPr lang="en-US"/>
              <a:t>119</a:t>
            </a:fld>
            <a:endParaRPr lang="en-US"/>
          </a:p>
        </p:txBody>
      </p:sp>
    </p:spTree>
  </p:cSld>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modules/levene/analysis.R. Median-centered Brown–Forsythe reduces sensitivity to long tails; it is not a required gate before Welch mean comparisons.</a:t>
            </a:r>
          </a:p>
        </p:txBody>
      </p:sp>
      <p:sp>
        <p:nvSpPr>
          <p:cNvPr id="4" name="Slide Number Placeholder 3"/>
          <p:cNvSpPr>
            <a:spLocks noGrp="1"/>
          </p:cNvSpPr>
          <p:nvPr>
            <p:ph type="sldNum" sz="quarter" idx="10"/>
          </p:nvPr>
        </p:nvSpPr>
        <p:spPr/>
        <p:txBody>
          <a:bodyPr/>
          <a:lstStyle/>
          <a:p>
            <a:fld id="{18BDFEC3-8487-43E8-A154-7C12CBC1FFF2}" type="slidenum">
              <a:rPr lang="en-US"/>
              <a:t>120</a:t>
            </a:fld>
            <a:endParaRPr lang="en-US"/>
          </a:p>
        </p:txBody>
      </p:sp>
    </p:spTree>
  </p:cSld>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121</a:t>
            </a:fld>
            <a:endParaRPr lang="en-US"/>
          </a:p>
        </p:txBody>
      </p:sp>
    </p:spTree>
  </p:cSld>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Median-centered Brown–Forsythe reduces sensitivity to long tails; it is not a required gate before Welch mean comparisons.</a:t>
            </a:r>
          </a:p>
        </p:txBody>
      </p:sp>
      <p:sp>
        <p:nvSpPr>
          <p:cNvPr id="4" name="Slide Number Placeholder 3"/>
          <p:cNvSpPr>
            <a:spLocks noGrp="1"/>
          </p:cNvSpPr>
          <p:nvPr>
            <p:ph type="sldNum" sz="quarter" idx="10"/>
          </p:nvPr>
        </p:nvSpPr>
        <p:spPr/>
        <p:txBody>
          <a:bodyPr/>
          <a:lstStyle/>
          <a:p>
            <a:fld id="{18BDFEC3-8487-43E8-A154-7C12CBC1FFF2}" type="slidenum">
              <a:rPr lang="en-US"/>
              <a:t>122</a:t>
            </a:fld>
            <a:endParaRPr lang="en-US"/>
          </a:p>
        </p:txBody>
      </p:sp>
    </p:spTree>
  </p:cSld>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123</a:t>
            </a:fld>
            <a:endParaRPr lang="en-US"/>
          </a:p>
        </p:txBody>
      </p:sp>
    </p:spTree>
  </p:cSld>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Levene's Test for Homogeneity of Variance (center = median)
      Df F value   Pr(&gt;F)   
group  2  5.5471 0.005524 **
      81                    
---
Signif. codes:  0 ‘***’ 0.001 ‘**’ 0.01 ‘*’ 0.05 ‘.’ 0.1 ‘ ’ 1
Levene's Test for Homogeneity of Variance (center = mean)
      Df F value    Pr(&gt;F)    
group  2  9.7209 0.0001645 ***
      81                      
---
Signif. codes:  0 ‘***’ 0.001 ‘**’ 0.01 ‘*’ 0.05 ‘.’ 0.1 ‘ ’ 1</a:t>
            </a:r>
          </a:p>
        </p:txBody>
      </p:sp>
      <p:sp>
        <p:nvSpPr>
          <p:cNvPr id="4" name="Slide Number Placeholder 3"/>
          <p:cNvSpPr>
            <a:spLocks noGrp="1"/>
          </p:cNvSpPr>
          <p:nvPr>
            <p:ph type="sldNum" sz="quarter" idx="10"/>
          </p:nvPr>
        </p:nvSpPr>
        <p:spPr/>
        <p:txBody>
          <a:bodyPr/>
          <a:lstStyle/>
          <a:p>
            <a:fld id="{18BDFEC3-8487-43E8-A154-7C12CBC1FFF2}" type="slidenum">
              <a:rPr lang="en-US"/>
              <a:t>124</a:t>
            </a:fld>
            <a:endParaRPr lang="en-US"/>
          </a:p>
        </p:txBody>
      </p:sp>
    </p:spTree>
  </p:cSld>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Median-centered Brown–Forsythe reduces sensitivity to long tails; it is not a required gate before Welch mean comparisons.</a:t>
            </a:r>
          </a:p>
          <a:p>
            <a:pPr lvl="0" indent="0" marL="0">
              <a:buNone/>
            </a:pPr>
          </a:p>
          <a:p>
            <a:pPr lvl="0" indent="0" marL="0">
              <a:buNone/>
            </a:pPr>
            <a:r>
              <a:rPr/>
              <a:t>Instructor comparison with the simulated population: Group geometric means are 4 mm, but variances differ. Arithmetic means also vary slightly because log-normal means depend on log-scale spread.</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125</a:t>
            </a:fld>
            <a:endParaRPr lang="en-US"/>
          </a:p>
        </p:txBody>
      </p:sp>
    </p:spTree>
  </p:cSld>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One-way ANOVA</a:t>
            </a:r>
          </a:p>
          <a:p>
            <a:pPr lvl="0" indent="0" marL="0">
              <a:buNone/>
            </a:pPr>
          </a:p>
          <a:p>
            <a:pPr lvl="0" indent="0" marL="0">
              <a:buNone/>
            </a:pPr>
            <a:r>
              <a:rPr/>
              <a:t>Twenty-five independently assigned pots per soil treatment; one biomass value per pot.</a:t>
            </a:r>
          </a:p>
          <a:p>
            <a:pPr lvl="0" indent="0" marL="0">
              <a:buNone/>
            </a:pPr>
          </a:p>
          <a:p>
            <a:pPr lvl="0" indent="0" marL="0">
              <a:buNone/>
            </a:pPr>
            <a:r>
              <a:rPr/>
              <a:t>soil: Assigned soil treatment (category)</a:t>
            </a:r>
          </a:p>
          <a:p>
            <a:pPr lvl="0" indent="0" marL="0">
              <a:buNone/>
            </a:pPr>
          </a:p>
          <a:p>
            <a:pPr lvl="0" indent="0" marL="0">
              <a:buNone/>
            </a:pPr>
            <a:r>
              <a:rPr/>
              <a:t>biomass_g: Seedling biomass from one independent pot (g)</a:t>
            </a:r>
          </a:p>
        </p:txBody>
      </p:sp>
      <p:sp>
        <p:nvSpPr>
          <p:cNvPr id="4" name="Slide Number Placeholder 3"/>
          <p:cNvSpPr>
            <a:spLocks noGrp="1"/>
          </p:cNvSpPr>
          <p:nvPr>
            <p:ph type="sldNum" sz="quarter" idx="10"/>
          </p:nvPr>
        </p:nvSpPr>
        <p:spPr/>
        <p:txBody>
          <a:bodyPr/>
          <a:lstStyle/>
          <a:p>
            <a:fld id="{18BDFEC3-8487-43E8-A154-7C12CBC1FFF2}" type="slidenum">
              <a:rPr lang="en-US"/>
              <a:t>126</a:t>
            </a:fld>
            <a:endParaRPr lang="en-US"/>
          </a:p>
        </p:txBody>
      </p:sp>
    </p:spTree>
  </p:cSld>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1117</a:t>
            </a:r>
          </a:p>
          <a:p>
            <a:pPr lvl="0" indent="0" marL="0">
              <a:buNone/>
            </a:pPr>
          </a:p>
          <a:p>
            <a:pPr lvl="0" indent="0" marL="0">
              <a:buNone/>
            </a:pPr>
            <a:r>
              <a:rPr/>
              <a:t>Generating model: 25 independent biomass values per soil come from normal distributions: Sand mean 4.5, Loam mean 5.4, Clay mean 5.1 g; every group has SD 0.85 g.</a:t>
            </a:r>
          </a:p>
          <a:p>
            <a:pPr lvl="0" indent="0" marL="0">
              <a:buNone/>
            </a:pPr>
          </a:p>
          <a:p>
            <a:pPr lvl="0" indent="0" marL="0">
              <a:buNone/>
            </a:pPr>
            <a:r>
              <a:rPr/>
              <a:t>Population truth: The equal-means null is false. All three populations share variance 0.85 squared; Loam minus Sand is truly 0.9 g.</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soil biomass_g
 Sand  1.986656
 Sand  3.194575
 Sand  3.816050
 Sand  5.405235</a:t>
            </a:r>
          </a:p>
        </p:txBody>
      </p:sp>
      <p:sp>
        <p:nvSpPr>
          <p:cNvPr id="4" name="Slide Number Placeholder 3"/>
          <p:cNvSpPr>
            <a:spLocks noGrp="1"/>
          </p:cNvSpPr>
          <p:nvPr>
            <p:ph type="sldNum" sz="quarter" idx="10"/>
          </p:nvPr>
        </p:nvSpPr>
        <p:spPr/>
        <p:txBody>
          <a:bodyPr/>
          <a:lstStyle/>
          <a:p>
            <a:fld id="{18BDFEC3-8487-43E8-A154-7C12CBC1FFF2}" type="slidenum">
              <a:rPr lang="en-US"/>
              <a:t>127</a:t>
            </a:fld>
            <a:endParaRPr lang="en-US"/>
          </a:p>
        </p:txBody>
      </p:sp>
    </p:spTree>
  </p:cSld>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modules/one_way_anova/analysis.R. The omnibus equal-means question differs from a scientific question about one particular contrast.</a:t>
            </a:r>
          </a:p>
        </p:txBody>
      </p:sp>
      <p:sp>
        <p:nvSpPr>
          <p:cNvPr id="4" name="Slide Number Placeholder 3"/>
          <p:cNvSpPr>
            <a:spLocks noGrp="1"/>
          </p:cNvSpPr>
          <p:nvPr>
            <p:ph type="sldNum" sz="quarter" idx="10"/>
          </p:nvPr>
        </p:nvSpPr>
        <p:spPr/>
        <p:txBody>
          <a:bodyPr/>
          <a:lstStyle/>
          <a:p>
            <a:fld id="{18BDFEC3-8487-43E8-A154-7C12CBC1FFF2}" type="slidenum">
              <a:rPr lang="en-US"/>
              <a:t>128</a:t>
            </a:fld>
            <a:endParaRPr lang="en-US"/>
          </a:p>
        </p:txBody>
      </p:sp>
    </p:spTree>
  </p:cSld>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129</a:t>
            </a:fld>
            <a:endParaRPr lang="en-US"/>
          </a:p>
        </p:txBody>
      </p:sp>
    </p:spTree>
  </p:cSld>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The omnibus equal-means question differs from a scientific question about one particular contrast.</a:t>
            </a:r>
          </a:p>
        </p:txBody>
      </p:sp>
      <p:sp>
        <p:nvSpPr>
          <p:cNvPr id="4" name="Slide Number Placeholder 3"/>
          <p:cNvSpPr>
            <a:spLocks noGrp="1"/>
          </p:cNvSpPr>
          <p:nvPr>
            <p:ph type="sldNum" sz="quarter" idx="10"/>
          </p:nvPr>
        </p:nvSpPr>
        <p:spPr/>
        <p:txBody>
          <a:bodyPr/>
          <a:lstStyle/>
          <a:p>
            <a:fld id="{18BDFEC3-8487-43E8-A154-7C12CBC1FFF2}" type="slidenum">
              <a:rPr lang="en-US"/>
              <a:t>130</a:t>
            </a:fld>
            <a:endParaRPr lang="en-US"/>
          </a:p>
        </p:txBody>
      </p:sp>
    </p:spTree>
  </p:cSld>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131</a:t>
            </a:fld>
            <a:endParaRPr lang="en-US"/>
          </a:p>
        </p:txBody>
      </p:sp>
    </p:spTree>
  </p:cSld>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Df Sum Sq Mean Sq F value   Pr(&gt;F)    
soil         2  14.14   7.068   11.59 4.34e-05 ***
Residuals   72  43.92   0.610                     
---
Signif. codes:  0 ‘***’ 0.001 ‘**’ 0.01 ‘*’ 0.05 ‘.’ 0.1 ‘ ’ 1
    One-way analysis of means (not assuming equal variances)
data:  biomass_g and soil
F = 8.8862, num df = 2.000, denom df = 46.371, p-value = 0.0005408
</a:t>
            </a:r>
          </a:p>
        </p:txBody>
      </p:sp>
      <p:sp>
        <p:nvSpPr>
          <p:cNvPr id="4" name="Slide Number Placeholder 3"/>
          <p:cNvSpPr>
            <a:spLocks noGrp="1"/>
          </p:cNvSpPr>
          <p:nvPr>
            <p:ph type="sldNum" sz="quarter" idx="10"/>
          </p:nvPr>
        </p:nvSpPr>
        <p:spPr/>
        <p:txBody>
          <a:bodyPr/>
          <a:lstStyle/>
          <a:p>
            <a:fld id="{18BDFEC3-8487-43E8-A154-7C12CBC1FFF2}" type="slidenum">
              <a:rPr lang="en-US"/>
              <a:t>132</a:t>
            </a:fld>
            <a:endParaRPr lang="en-US"/>
          </a:p>
        </p:txBody>
      </p:sp>
    </p:spTree>
  </p:cSld>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The omnibus equal-means question differs from a scientific question about one particular contrast.</a:t>
            </a:r>
          </a:p>
          <a:p>
            <a:pPr lvl="0" indent="0" marL="0">
              <a:buNone/>
            </a:pPr>
          </a:p>
          <a:p>
            <a:pPr lvl="0" indent="0" marL="0">
              <a:buNone/>
            </a:pPr>
            <a:r>
              <a:rPr/>
              <a:t>Instructor comparison with the simulated population: The equal-means null is false. All three populations share variance 0.85 squared; Loam minus Sand is truly 0.9 g.</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133</a:t>
            </a:fld>
            <a:endParaRPr lang="en-US"/>
          </a:p>
        </p:txBody>
      </p:sp>
    </p:spTree>
  </p:cSld>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Welch one-way ANOVA</a:t>
            </a:r>
          </a:p>
          <a:p>
            <a:pPr lvl="0" indent="0" marL="0">
              <a:buNone/>
            </a:pPr>
          </a:p>
          <a:p>
            <a:pPr lvl="0" indent="0" marL="0">
              <a:buNone/>
            </a:pPr>
            <a:r>
              <a:rPr/>
              <a:t>Independent pots in three soil treatments; sample sizes and group variances differ.</a:t>
            </a:r>
          </a:p>
          <a:p>
            <a:pPr lvl="0" indent="0" marL="0">
              <a:buNone/>
            </a:pPr>
          </a:p>
          <a:p>
            <a:pPr lvl="0" indent="0" marL="0">
              <a:buNone/>
            </a:pPr>
            <a:r>
              <a:rPr/>
              <a:t>soil: Assigned soil treatment (category)</a:t>
            </a:r>
          </a:p>
          <a:p>
            <a:pPr lvl="0" indent="0" marL="0">
              <a:buNone/>
            </a:pPr>
          </a:p>
          <a:p>
            <a:pPr lvl="0" indent="0" marL="0">
              <a:buNone/>
            </a:pPr>
            <a:r>
              <a:rPr/>
              <a:t>biomass_g: Seedling biomass from one independent pot (g)</a:t>
            </a:r>
          </a:p>
        </p:txBody>
      </p:sp>
      <p:sp>
        <p:nvSpPr>
          <p:cNvPr id="4" name="Slide Number Placeholder 3"/>
          <p:cNvSpPr>
            <a:spLocks noGrp="1"/>
          </p:cNvSpPr>
          <p:nvPr>
            <p:ph type="sldNum" sz="quarter" idx="10"/>
          </p:nvPr>
        </p:nvSpPr>
        <p:spPr/>
        <p:txBody>
          <a:bodyPr/>
          <a:lstStyle/>
          <a:p>
            <a:fld id="{18BDFEC3-8487-43E8-A154-7C12CBC1FFF2}" type="slidenum">
              <a:rPr lang="en-US"/>
              <a:t>134</a:t>
            </a:fld>
            <a:endParaRPr lang="en-US"/>
          </a:p>
        </p:txBody>
      </p:sp>
    </p:spTree>
  </p:cSld>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1119</a:t>
            </a:r>
          </a:p>
          <a:p>
            <a:pPr lvl="0" indent="0" marL="0">
              <a:buNone/>
            </a:pPr>
          </a:p>
          <a:p>
            <a:pPr lvl="0" indent="0" marL="0">
              <a:buNone/>
            </a:pPr>
            <a:r>
              <a:rPr/>
              <a:t>Generating model: Independent soil groups have different sample sizes and normal biomass distributions: Sand n=20, mean 4.5, SD 0.6; Loam n=26, mean 5.4, SD 1.1; Clay n=32, mean 5.1, SD 1.5.</a:t>
            </a:r>
          </a:p>
          <a:p>
            <a:pPr lvl="0" indent="0" marL="0">
              <a:buNone/>
            </a:pPr>
          </a:p>
          <a:p>
            <a:pPr lvl="0" indent="0" marL="0">
              <a:buNone/>
            </a:pPr>
            <a:r>
              <a:rPr/>
              <a:t>Population truth: The true means differ, and variances differ (0.36, 1.21, and 2.25 g squared). Welch addresses the equal-means null without a shared variance.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soil biomass_g
 Sand  4.656127
 Sand  4.690143
 Sand  4.865685
 Sand  4.259580</a:t>
            </a:r>
          </a:p>
        </p:txBody>
      </p:sp>
      <p:sp>
        <p:nvSpPr>
          <p:cNvPr id="4" name="Slide Number Placeholder 3"/>
          <p:cNvSpPr>
            <a:spLocks noGrp="1"/>
          </p:cNvSpPr>
          <p:nvPr>
            <p:ph type="sldNum" sz="quarter" idx="10"/>
          </p:nvPr>
        </p:nvSpPr>
        <p:spPr/>
        <p:txBody>
          <a:bodyPr/>
          <a:lstStyle/>
          <a:p>
            <a:fld id="{18BDFEC3-8487-43E8-A154-7C12CBC1FFF2}" type="slidenum">
              <a:rPr lang="en-US"/>
              <a:t>135</a:t>
            </a:fld>
            <a:endParaRPr lang="en-US"/>
          </a:p>
        </p:txBody>
      </p:sp>
    </p:spTree>
  </p:cSld>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modules/welch_anova/analysis.R. Unequal variances have a parametric solution that preserves the scientific question about means.</a:t>
            </a:r>
          </a:p>
        </p:txBody>
      </p:sp>
      <p:sp>
        <p:nvSpPr>
          <p:cNvPr id="4" name="Slide Number Placeholder 3"/>
          <p:cNvSpPr>
            <a:spLocks noGrp="1"/>
          </p:cNvSpPr>
          <p:nvPr>
            <p:ph type="sldNum" sz="quarter" idx="10"/>
          </p:nvPr>
        </p:nvSpPr>
        <p:spPr/>
        <p:txBody>
          <a:bodyPr/>
          <a:lstStyle/>
          <a:p>
            <a:fld id="{18BDFEC3-8487-43E8-A154-7C12CBC1FFF2}" type="slidenum">
              <a:rPr lang="en-US"/>
              <a:t>136</a:t>
            </a:fld>
            <a:endParaRPr lang="en-US"/>
          </a:p>
        </p:txBody>
      </p:sp>
    </p:spTree>
  </p:cSld>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137</a:t>
            </a:fld>
            <a:endParaRPr lang="en-US"/>
          </a:p>
        </p:txBody>
      </p:sp>
    </p:spTree>
  </p:cSld>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Unequal variances have a parametric solution that preserves the scientific question about means.</a:t>
            </a:r>
          </a:p>
        </p:txBody>
      </p:sp>
      <p:sp>
        <p:nvSpPr>
          <p:cNvPr id="4" name="Slide Number Placeholder 3"/>
          <p:cNvSpPr>
            <a:spLocks noGrp="1"/>
          </p:cNvSpPr>
          <p:nvPr>
            <p:ph type="sldNum" sz="quarter" idx="10"/>
          </p:nvPr>
        </p:nvSpPr>
        <p:spPr/>
        <p:txBody>
          <a:bodyPr/>
          <a:lstStyle/>
          <a:p>
            <a:fld id="{18BDFEC3-8487-43E8-A154-7C12CBC1FFF2}" type="slidenum">
              <a:rPr lang="en-US"/>
              <a:t>138</a:t>
            </a:fld>
            <a:endParaRPr lang="en-US"/>
          </a:p>
        </p:txBody>
      </p:sp>
    </p:spTree>
  </p:cSld>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139</a:t>
            </a:fld>
            <a:endParaRPr lang="en-US"/>
          </a:p>
        </p:txBody>
      </p:sp>
    </p:spTree>
  </p:cSld>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One-way analysis of means (not assuming equal variances)
data:  biomass_g and soil
F = 13.65, num df = 2.000, denom df = 49.854, p-value = 1.873e-05
</a:t>
            </a:r>
          </a:p>
        </p:txBody>
      </p:sp>
      <p:sp>
        <p:nvSpPr>
          <p:cNvPr id="4" name="Slide Number Placeholder 3"/>
          <p:cNvSpPr>
            <a:spLocks noGrp="1"/>
          </p:cNvSpPr>
          <p:nvPr>
            <p:ph type="sldNum" sz="quarter" idx="10"/>
          </p:nvPr>
        </p:nvSpPr>
        <p:spPr/>
        <p:txBody>
          <a:bodyPr/>
          <a:lstStyle/>
          <a:p>
            <a:fld id="{18BDFEC3-8487-43E8-A154-7C12CBC1FFF2}" type="slidenum">
              <a:rPr lang="en-US"/>
              <a:t>140</a:t>
            </a:fld>
            <a:endParaRPr lang="en-US"/>
          </a:p>
        </p:txBody>
      </p:sp>
    </p:spTree>
  </p:cSld>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Unequal variances have a parametric solution that preserves the scientific question about means.</a:t>
            </a:r>
          </a:p>
          <a:p>
            <a:pPr lvl="0" indent="0" marL="0">
              <a:buNone/>
            </a:pPr>
          </a:p>
          <a:p>
            <a:pPr lvl="0" indent="0" marL="0">
              <a:buNone/>
            </a:pPr>
            <a:r>
              <a:rPr/>
              <a:t>Instructor comparison with the simulated population: The true means differ, and variances differ (0.36, 1.21, and 2.25 g squared). Welch addresses the equal-means null without a shared variance.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141</a:t>
            </a:fld>
            <a:endParaRPr lang="en-US"/>
          </a:p>
        </p:txBody>
      </p:sp>
    </p:spTree>
  </p:cSld>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Kruskal–Wallis test</a:t>
            </a:r>
          </a:p>
          <a:p>
            <a:pPr lvl="0" indent="0" marL="0">
              <a:buNone/>
            </a:pPr>
          </a:p>
          <a:p>
            <a:pPr lvl="0" indent="0" marL="0">
              <a:buNone/>
            </a:pPr>
            <a:r>
              <a:rPr/>
              <a:t>Twenty-four independent plants per treatment; ordinal damage scores run from 0 to 8.</a:t>
            </a:r>
          </a:p>
          <a:p>
            <a:pPr lvl="0" indent="0" marL="0">
              <a:buNone/>
            </a:pPr>
          </a:p>
          <a:p>
            <a:pPr lvl="0" indent="0" marL="0">
              <a:buNone/>
            </a:pPr>
            <a:r>
              <a:rPr/>
              <a:t>treatment: Assigned pathogen treatment (category)</a:t>
            </a:r>
          </a:p>
          <a:p>
            <a:pPr lvl="0" indent="0" marL="0">
              <a:buNone/>
            </a:pPr>
          </a:p>
          <a:p>
            <a:pPr lvl="0" indent="0" marL="0">
              <a:buNone/>
            </a:pPr>
            <a:r>
              <a:rPr/>
              <a:t>damage: Ordered leaf-damage score (score 0 to 8)</a:t>
            </a:r>
          </a:p>
        </p:txBody>
      </p:sp>
      <p:sp>
        <p:nvSpPr>
          <p:cNvPr id="4" name="Slide Number Placeholder 3"/>
          <p:cNvSpPr>
            <a:spLocks noGrp="1"/>
          </p:cNvSpPr>
          <p:nvPr>
            <p:ph type="sldNum" sz="quarter" idx="10"/>
          </p:nvPr>
        </p:nvSpPr>
        <p:spPr/>
        <p:txBody>
          <a:bodyPr/>
          <a:lstStyle/>
          <a:p>
            <a:fld id="{18BDFEC3-8487-43E8-A154-7C12CBC1FFF2}" type="slidenum">
              <a:rPr lang="en-US"/>
              <a:t>142</a:t>
            </a:fld>
            <a:endParaRPr lang="en-US"/>
          </a:p>
        </p:txBody>
      </p:sp>
    </p:spTree>
  </p:cSld>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1107</a:t>
            </a:r>
          </a:p>
          <a:p>
            <a:pPr lvl="0" indent="0" marL="0">
              <a:buNone/>
            </a:pPr>
          </a:p>
          <a:p>
            <a:pPr lvl="0" indent="0" marL="0">
              <a:buNone/>
            </a:pPr>
            <a:r>
              <a:rPr/>
              <a:t>Generating model: 24 independent plants per group receive binomial damage scores with 8 trials and probabilities 0.25 (Control), 0.40 (Strain A), and 0.58 (Strain B). The score is used as an ordered severity scale.</a:t>
            </a:r>
          </a:p>
          <a:p>
            <a:pPr lvl="0" indent="0" marL="0">
              <a:buNone/>
            </a:pPr>
          </a:p>
          <a:p>
            <a:pPr lvl="0" indent="0" marL="0">
              <a:buNone/>
            </a:pPr>
            <a:r>
              <a:rPr/>
              <a:t>Population truth: The score distributions differ across all three generating probabilities; expected scores are 2.0, 3.2, and 4.64. The equal-distributions null is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treatment damage
   Control      2
   Control      2
   Control      4
   Control      0</a:t>
            </a:r>
          </a:p>
        </p:txBody>
      </p:sp>
      <p:sp>
        <p:nvSpPr>
          <p:cNvPr id="4" name="Slide Number Placeholder 3"/>
          <p:cNvSpPr>
            <a:spLocks noGrp="1"/>
          </p:cNvSpPr>
          <p:nvPr>
            <p:ph type="sldNum" sz="quarter" idx="10"/>
          </p:nvPr>
        </p:nvSpPr>
        <p:spPr/>
        <p:txBody>
          <a:bodyPr/>
          <a:lstStyle/>
          <a:p>
            <a:fld id="{18BDFEC3-8487-43E8-A154-7C12CBC1FFF2}" type="slidenum">
              <a:rPr lang="en-US"/>
              <a:t>143</a:t>
            </a:fld>
            <a:endParaRPr lang="en-US"/>
          </a:p>
        </p:txBody>
      </p:sp>
    </p:spTree>
  </p:cSld>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modules/kruskal_wallis/analysis.R. An omnibus rank result identifies a group-level difference without choosing a pair.</a:t>
            </a:r>
          </a:p>
        </p:txBody>
      </p:sp>
      <p:sp>
        <p:nvSpPr>
          <p:cNvPr id="4" name="Slide Number Placeholder 3"/>
          <p:cNvSpPr>
            <a:spLocks noGrp="1"/>
          </p:cNvSpPr>
          <p:nvPr>
            <p:ph type="sldNum" sz="quarter" idx="10"/>
          </p:nvPr>
        </p:nvSpPr>
        <p:spPr/>
        <p:txBody>
          <a:bodyPr/>
          <a:lstStyle/>
          <a:p>
            <a:fld id="{18BDFEC3-8487-43E8-A154-7C12CBC1FFF2}" type="slidenum">
              <a:rPr lang="en-US"/>
              <a:t>144</a:t>
            </a:fld>
            <a:endParaRPr lang="en-US"/>
          </a:p>
        </p:txBody>
      </p:sp>
    </p:spTree>
  </p:cSld>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145</a:t>
            </a:fld>
            <a:endParaRPr lang="en-US"/>
          </a:p>
        </p:txBody>
      </p:sp>
    </p:spTree>
  </p:cSld>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An omnibus rank result identifies a group-level difference without choosing a pair.</a:t>
            </a:r>
          </a:p>
        </p:txBody>
      </p:sp>
      <p:sp>
        <p:nvSpPr>
          <p:cNvPr id="4" name="Slide Number Placeholder 3"/>
          <p:cNvSpPr>
            <a:spLocks noGrp="1"/>
          </p:cNvSpPr>
          <p:nvPr>
            <p:ph type="sldNum" sz="quarter" idx="10"/>
          </p:nvPr>
        </p:nvSpPr>
        <p:spPr/>
        <p:txBody>
          <a:bodyPr/>
          <a:lstStyle/>
          <a:p>
            <a:fld id="{18BDFEC3-8487-43E8-A154-7C12CBC1FFF2}" type="slidenum">
              <a:rPr lang="en-US"/>
              <a:t>146</a:t>
            </a:fld>
            <a:endParaRPr lang="en-US"/>
          </a:p>
        </p:txBody>
      </p:sp>
    </p:spTree>
  </p:cSld>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147</a:t>
            </a:fld>
            <a:endParaRPr lang="en-US"/>
          </a:p>
        </p:txBody>
      </p:sp>
    </p:spTree>
  </p:cSld>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Kruskal-Wallis rank sum test
data:  damage by treatment
Kruskal-Wallis chi-squared = 35.745, df = 2, p-value = 1.73e-08
</a:t>
            </a:r>
          </a:p>
        </p:txBody>
      </p:sp>
      <p:sp>
        <p:nvSpPr>
          <p:cNvPr id="4" name="Slide Number Placeholder 3"/>
          <p:cNvSpPr>
            <a:spLocks noGrp="1"/>
          </p:cNvSpPr>
          <p:nvPr>
            <p:ph type="sldNum" sz="quarter" idx="10"/>
          </p:nvPr>
        </p:nvSpPr>
        <p:spPr/>
        <p:txBody>
          <a:bodyPr/>
          <a:lstStyle/>
          <a:p>
            <a:fld id="{18BDFEC3-8487-43E8-A154-7C12CBC1FFF2}" type="slidenum">
              <a:rPr lang="en-US"/>
              <a:t>148</a:t>
            </a:fld>
            <a:endParaRPr lang="en-US"/>
          </a:p>
        </p:txBody>
      </p:sp>
    </p:spTree>
  </p:cSld>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An omnibus rank result identifies a group-level difference without choosing a pair.</a:t>
            </a:r>
          </a:p>
          <a:p>
            <a:pPr lvl="0" indent="0" marL="0">
              <a:buNone/>
            </a:pPr>
          </a:p>
          <a:p>
            <a:pPr lvl="0" indent="0" marL="0">
              <a:buNone/>
            </a:pPr>
            <a:r>
              <a:rPr/>
              <a:t>Instructor comparison with the simulated population: The score distributions differ across all three generating probabilities; expected scores are 2.0, 3.2, and 4.64. The equal-distributions null is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149</a:t>
            </a:fld>
            <a:endParaRPr lang="en-US"/>
          </a:p>
        </p:txBody>
      </p:sp>
    </p:spTree>
  </p:cSld>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Dunn rank comparisons</a:t>
            </a:r>
          </a:p>
          <a:p>
            <a:pPr lvl="0" indent="0" marL="0">
              <a:buNone/>
            </a:pPr>
          </a:p>
          <a:p>
            <a:pPr lvl="0" indent="0" marL="0">
              <a:buNone/>
            </a:pPr>
            <a:r>
              <a:rPr/>
              <a:t>21 independent leaves from different plants per treatment.</a:t>
            </a:r>
          </a:p>
          <a:p>
            <a:pPr lvl="0" indent="0" marL="0">
              <a:buNone/>
            </a:pPr>
          </a:p>
          <a:p>
            <a:pPr lvl="0" indent="0" marL="0">
              <a:buNone/>
            </a:pPr>
            <a:r>
              <a:rPr/>
              <a:t>leaf: Independent leaf from a distinct plant (ID)</a:t>
            </a:r>
          </a:p>
          <a:p>
            <a:pPr lvl="0" indent="0" marL="0">
              <a:buNone/>
            </a:pPr>
          </a:p>
          <a:p>
            <a:pPr lvl="0" indent="0" marL="0">
              <a:buNone/>
            </a:pPr>
            <a:r>
              <a:rPr/>
              <a:t>treatment: Treatment A–D (category)</a:t>
            </a:r>
          </a:p>
          <a:p>
            <a:pPr lvl="0" indent="0" marL="0">
              <a:buNone/>
            </a:pPr>
          </a:p>
          <a:p>
            <a:pPr lvl="0" indent="0" marL="0">
              <a:buNone/>
            </a:pPr>
            <a:r>
              <a:rPr/>
              <a:t>damage: Area removed from a leaf (mm²)</a:t>
            </a:r>
          </a:p>
        </p:txBody>
      </p:sp>
      <p:sp>
        <p:nvSpPr>
          <p:cNvPr id="4" name="Slide Number Placeholder 3"/>
          <p:cNvSpPr>
            <a:spLocks noGrp="1"/>
          </p:cNvSpPr>
          <p:nvPr>
            <p:ph type="sldNum" sz="quarter" idx="10"/>
          </p:nvPr>
        </p:nvSpPr>
        <p:spPr/>
        <p:txBody>
          <a:bodyPr/>
          <a:lstStyle/>
          <a:p>
            <a:fld id="{18BDFEC3-8487-43E8-A154-7C12CBC1FFF2}" type="slidenum">
              <a:rPr lang="en-US"/>
              <a:t>150</a:t>
            </a:fld>
            <a:endParaRPr lang="en-US"/>
          </a:p>
        </p:txBody>
      </p:sp>
    </p:spTree>
  </p:cSld>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2105</a:t>
            </a:r>
          </a:p>
          <a:p>
            <a:pPr lvl="0" indent="0" marL="0">
              <a:buNone/>
            </a:pPr>
          </a:p>
          <a:p>
            <a:pPr lvl="0" indent="0" marL="0">
              <a:buNone/>
            </a:pPr>
            <a:r>
              <a:rPr/>
              <a:t>Generating model: 21 independent leaves in each of four groups have log-normal damage. Log damage is Normal(mean, 0.48²), with means 1.2, 1.3, 1.7 and 1.9 for A–D. Damage remains positive and unrounded. All leaves come from different plants.</a:t>
            </a:r>
          </a:p>
          <a:p>
            <a:pPr lvl="0" indent="0" marL="0">
              <a:buNone/>
            </a:pPr>
          </a:p>
          <a:p>
            <a:pPr lvl="0" indent="0" marL="0">
              <a:buNone/>
            </a:pPr>
            <a:r>
              <a:rPr/>
              <a:t>Population truth: Group distributions differ; their population medians are exp(1.2), exp(1.3), exp(1.7) and exp(1.9) mm². Dunn tests pooled-rank tendencies, not arithmetic mean equality. The distributions also differ in original-scale spread.</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leaf treatment   damage
    1         A 2.385584
    2         A 5.565609
    3         A 2.182752
    4         A 6.045659</a:t>
            </a:r>
          </a:p>
        </p:txBody>
      </p:sp>
      <p:sp>
        <p:nvSpPr>
          <p:cNvPr id="4" name="Slide Number Placeholder 3"/>
          <p:cNvSpPr>
            <a:spLocks noGrp="1"/>
          </p:cNvSpPr>
          <p:nvPr>
            <p:ph type="sldNum" sz="quarter" idx="10"/>
          </p:nvPr>
        </p:nvSpPr>
        <p:spPr/>
        <p:txBody>
          <a:bodyPr/>
          <a:lstStyle/>
          <a:p>
            <a:fld id="{18BDFEC3-8487-43E8-A154-7C12CBC1FFF2}" type="slidenum">
              <a:rPr lang="en-US"/>
              <a:t>151</a:t>
            </a:fld>
            <a:endParaRPr lang="en-US"/>
          </a:p>
        </p:txBody>
      </p:sp>
    </p:spTree>
  </p:cSld>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modules/dunn/analysis.R. After choosing a rank question, retain multiplicity protection for pairwise follow-ups.</a:t>
            </a:r>
          </a:p>
        </p:txBody>
      </p:sp>
      <p:sp>
        <p:nvSpPr>
          <p:cNvPr id="4" name="Slide Number Placeholder 3"/>
          <p:cNvSpPr>
            <a:spLocks noGrp="1"/>
          </p:cNvSpPr>
          <p:nvPr>
            <p:ph type="sldNum" sz="quarter" idx="10"/>
          </p:nvPr>
        </p:nvSpPr>
        <p:spPr/>
        <p:txBody>
          <a:bodyPr/>
          <a:lstStyle/>
          <a:p>
            <a:fld id="{18BDFEC3-8487-43E8-A154-7C12CBC1FFF2}" type="slidenum">
              <a:rPr lang="en-US"/>
              <a:t>152</a:t>
            </a:fld>
            <a:endParaRPr lang="en-US"/>
          </a:p>
        </p:txBody>
      </p:sp>
    </p:spTree>
  </p:cSld>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153</a:t>
            </a:fld>
            <a:endParaRPr lang="en-US"/>
          </a:p>
        </p:txBody>
      </p:sp>
    </p:spTree>
  </p:cSld>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After choosing a rank question, retain multiplicity protection for pairwise follow-ups.</a:t>
            </a:r>
          </a:p>
        </p:txBody>
      </p:sp>
      <p:sp>
        <p:nvSpPr>
          <p:cNvPr id="4" name="Slide Number Placeholder 3"/>
          <p:cNvSpPr>
            <a:spLocks noGrp="1"/>
          </p:cNvSpPr>
          <p:nvPr>
            <p:ph type="sldNum" sz="quarter" idx="10"/>
          </p:nvPr>
        </p:nvSpPr>
        <p:spPr/>
        <p:txBody>
          <a:bodyPr/>
          <a:lstStyle/>
          <a:p>
            <a:fld id="{18BDFEC3-8487-43E8-A154-7C12CBC1FFF2}" type="slidenum">
              <a:rPr lang="en-US"/>
              <a:t>154</a:t>
            </a:fld>
            <a:endParaRPr lang="en-US"/>
          </a:p>
        </p:txBody>
      </p:sp>
    </p:spTree>
  </p:cSld>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155</a:t>
            </a:fld>
            <a:endParaRPr lang="en-US"/>
          </a:p>
        </p:txBody>
      </p:sp>
    </p:spTree>
  </p:cSld>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Kruskal-Wallis rank sum test
data:  damage by treatment
Kruskal-Wallis chi-squared = 25.276, df = 3, p-value = 1.352e-05
$chi2
[1] 25.27627
$Z
[1]  0.5693239 -2.5682832 -3.1376070 -3.7322342 -4.3015580 -1.1639510
$altP
[1] 5.691364e-01 1.022036e-02 1.703331e-03 1.897889e-04 1.696014e-05
[6] 2.444439e-01
$altP.adjusted
[1] 0.5691363809 0.0306610890 0.0068133231 0.0009489447 0.0001017608
[6] 0.4888877458
$comparisons
[1] "A - B" "A - C" "B - C" "A - D" "B - D" "C - D"
</a:t>
            </a:r>
          </a:p>
        </p:txBody>
      </p:sp>
      <p:sp>
        <p:nvSpPr>
          <p:cNvPr id="4" name="Slide Number Placeholder 3"/>
          <p:cNvSpPr>
            <a:spLocks noGrp="1"/>
          </p:cNvSpPr>
          <p:nvPr>
            <p:ph type="sldNum" sz="quarter" idx="10"/>
          </p:nvPr>
        </p:nvSpPr>
        <p:spPr/>
        <p:txBody>
          <a:bodyPr/>
          <a:lstStyle/>
          <a:p>
            <a:fld id="{18BDFEC3-8487-43E8-A154-7C12CBC1FFF2}" type="slidenum">
              <a:rPr lang="en-US"/>
              <a:t>156</a:t>
            </a:fld>
            <a:endParaRPr lang="en-US"/>
          </a:p>
        </p:txBody>
      </p:sp>
    </p:spTree>
  </p:cSld>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After choosing a rank question, retain multiplicity protection for pairwise follow-ups.</a:t>
            </a:r>
          </a:p>
          <a:p>
            <a:pPr lvl="0" indent="0" marL="0">
              <a:buNone/>
            </a:pPr>
          </a:p>
          <a:p>
            <a:pPr lvl="0" indent="0" marL="0">
              <a:buNone/>
            </a:pPr>
            <a:r>
              <a:rPr/>
              <a:t>Instructor comparison with the simulated population: Group distributions differ; their population medians are exp(1.2), exp(1.3), exp(1.7) and exp(1.9) mm². Dunn tests pooled-rank tendencies, not arithmetic mean equality. The distributions also differ in original-scale spread.</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157</a:t>
            </a:fld>
            <a:endParaRPr lang="en-US"/>
          </a:p>
        </p:txBody>
      </p:sp>
    </p:spTree>
  </p:cSld>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Tukey / Tukey–Kramer comparisons</a:t>
            </a:r>
          </a:p>
          <a:p>
            <a:pPr lvl="0" indent="0" marL="0">
              <a:buNone/>
            </a:pPr>
          </a:p>
          <a:p>
            <a:pPr lvl="0" indent="0" marL="0">
              <a:buNone/>
            </a:pPr>
            <a:r>
              <a:rPr/>
              <a:t>20 independent plants per regime; all procedures use the same simulated dataset.</a:t>
            </a:r>
          </a:p>
          <a:p>
            <a:pPr lvl="0" indent="0" marL="0">
              <a:buNone/>
            </a:pPr>
          </a:p>
          <a:p>
            <a:pPr lvl="0" indent="0" marL="0">
              <a:buNone/>
            </a:pPr>
            <a:r>
              <a:rPr/>
              <a:t>plant: Independent plant identifier (ID)</a:t>
            </a:r>
          </a:p>
          <a:p>
            <a:pPr lvl="0" indent="0" marL="0">
              <a:buNone/>
            </a:pPr>
          </a:p>
          <a:p>
            <a:pPr lvl="0" indent="0" marL="0">
              <a:buNone/>
            </a:pPr>
            <a:r>
              <a:rPr/>
              <a:t>nutrient: Nutrient regime A–D (category)</a:t>
            </a:r>
          </a:p>
          <a:p>
            <a:pPr lvl="0" indent="0" marL="0">
              <a:buNone/>
            </a:pPr>
          </a:p>
          <a:p>
            <a:pPr lvl="0" indent="0" marL="0">
              <a:buNone/>
            </a:pPr>
            <a:r>
              <a:rPr/>
              <a:t>biomass: Dry biomass (g)</a:t>
            </a:r>
          </a:p>
        </p:txBody>
      </p:sp>
      <p:sp>
        <p:nvSpPr>
          <p:cNvPr id="4" name="Slide Number Placeholder 3"/>
          <p:cNvSpPr>
            <a:spLocks noGrp="1"/>
          </p:cNvSpPr>
          <p:nvPr>
            <p:ph type="sldNum" sz="quarter" idx="10"/>
          </p:nvPr>
        </p:nvSpPr>
        <p:spPr/>
        <p:txBody>
          <a:bodyPr/>
          <a:lstStyle/>
          <a:p>
            <a:fld id="{18BDFEC3-8487-43E8-A154-7C12CBC1FFF2}" type="slidenum">
              <a:rPr lang="en-US"/>
              <a:t>158</a:t>
            </a:fld>
            <a:endParaRPr lang="en-US"/>
          </a:p>
        </p:txBody>
      </p:sp>
    </p:spTree>
  </p:cSld>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2104</a:t>
            </a:r>
          </a:p>
          <a:p>
            <a:pPr lvl="0" indent="0" marL="0">
              <a:buNone/>
            </a:pPr>
          </a:p>
          <a:p>
            <a:pPr lvl="0" indent="0" marL="0">
              <a:buNone/>
            </a:pPr>
            <a:r>
              <a:rPr/>
              <a:t>Generating model: 20 independent plants per nutrient regime have normal biomass with means 8, 9, 11.3 and 12.1 g for A–D and a common SD of 1.7 g. Values are not rounded. The identical dataset is regenerated separately for each comparison procedure.</a:t>
            </a:r>
          </a:p>
          <a:p>
            <a:pPr lvl="0" indent="0" marL="0">
              <a:buNone/>
            </a:pPr>
          </a:p>
          <a:p>
            <a:pPr lvl="0" indent="0" marL="0">
              <a:buNone/>
            </a:pPr>
            <a:r>
              <a:rPr/>
              <a:t>Population truth: Population means for A–D are 8, 9, 11.3 and 12.1 g; all distinct pairwise mean-equality nulls are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plant nutrient  biomass
     1        A 6.670805
     2        A 9.421266
     3        A 6.285608
     4        A 7.799042</a:t>
            </a:r>
          </a:p>
        </p:txBody>
      </p:sp>
      <p:sp>
        <p:nvSpPr>
          <p:cNvPr id="4" name="Slide Number Placeholder 3"/>
          <p:cNvSpPr>
            <a:spLocks noGrp="1"/>
          </p:cNvSpPr>
          <p:nvPr>
            <p:ph type="sldNum" sz="quarter" idx="10"/>
          </p:nvPr>
        </p:nvSpPr>
        <p:spPr/>
        <p:txBody>
          <a:bodyPr/>
          <a:lstStyle/>
          <a:p>
            <a:fld id="{18BDFEC3-8487-43E8-A154-7C12CBC1FFF2}" type="slidenum">
              <a:rPr lang="en-US"/>
              <a:t>159</a:t>
            </a:fld>
            <a:endParaRPr lang="en-US"/>
          </a:p>
        </p:txBody>
      </p:sp>
    </p:spTree>
  </p:cSld>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modules/tukey/analysis.R. Protect the family of all six pairwise mean comparisons.</a:t>
            </a:r>
          </a:p>
        </p:txBody>
      </p:sp>
      <p:sp>
        <p:nvSpPr>
          <p:cNvPr id="4" name="Slide Number Placeholder 3"/>
          <p:cNvSpPr>
            <a:spLocks noGrp="1"/>
          </p:cNvSpPr>
          <p:nvPr>
            <p:ph type="sldNum" sz="quarter" idx="10"/>
          </p:nvPr>
        </p:nvSpPr>
        <p:spPr/>
        <p:txBody>
          <a:bodyPr/>
          <a:lstStyle/>
          <a:p>
            <a:fld id="{18BDFEC3-8487-43E8-A154-7C12CBC1FFF2}" type="slidenum">
              <a:rPr lang="en-US"/>
              <a:t>160</a:t>
            </a:fld>
            <a:endParaRPr lang="en-US"/>
          </a:p>
        </p:txBody>
      </p:sp>
    </p:spTree>
  </p:cSld>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161</a:t>
            </a:fld>
            <a:endParaRPr lang="en-US"/>
          </a:p>
        </p:txBody>
      </p:sp>
    </p:spTree>
  </p:cSld>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Protect the family of all six pairwise mean comparisons.</a:t>
            </a:r>
          </a:p>
        </p:txBody>
      </p:sp>
      <p:sp>
        <p:nvSpPr>
          <p:cNvPr id="4" name="Slide Number Placeholder 3"/>
          <p:cNvSpPr>
            <a:spLocks noGrp="1"/>
          </p:cNvSpPr>
          <p:nvPr>
            <p:ph type="sldNum" sz="quarter" idx="10"/>
          </p:nvPr>
        </p:nvSpPr>
        <p:spPr/>
        <p:txBody>
          <a:bodyPr/>
          <a:lstStyle/>
          <a:p>
            <a:fld id="{18BDFEC3-8487-43E8-A154-7C12CBC1FFF2}" type="slidenum">
              <a:rPr lang="en-US"/>
              <a:t>162</a:t>
            </a:fld>
            <a:endParaRPr lang="en-US"/>
          </a:p>
        </p:txBody>
      </p:sp>
    </p:spTree>
  </p:cSld>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163</a:t>
            </a:fld>
            <a:endParaRPr lang="en-US"/>
          </a:p>
        </p:txBody>
      </p:sp>
    </p:spTree>
  </p:cSld>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Df Sum Sq Mean Sq F value   Pr(&gt;F)    
nutrient     3  222.4   74.14   26.94 5.68e-12 ***
Residuals   76  209.2    2.75                     
---
Signif. codes:  0 ‘***’ 0.001 ‘**’ 0.01 ‘*’ 0.05 ‘.’ 0.1 ‘ ’ 1
  Tukey multiple comparisons of means
    95% family-wise confidence level
Fit: aov(formula = biomass ~ nutrient, data = d)
$nutrient
        diff         lwr      upr     p adj
B-A 1.037343 -0.34073261 2.415418 0.2056314
C-A 2.905036  1.52696022 4.283111 0.0000025
D-A 4.322102  2.94402599 5.700177 0.0000000
C-B 1.867693  0.48961729 3.245768 0.0035291
D-B 3.284759  1.90668306 4.662834 0.0000001
D-C 1.417066  0.03899023 2.795141 0.0415003
</a:t>
            </a:r>
          </a:p>
        </p:txBody>
      </p:sp>
      <p:sp>
        <p:nvSpPr>
          <p:cNvPr id="4" name="Slide Number Placeholder 3"/>
          <p:cNvSpPr>
            <a:spLocks noGrp="1"/>
          </p:cNvSpPr>
          <p:nvPr>
            <p:ph type="sldNum" sz="quarter" idx="10"/>
          </p:nvPr>
        </p:nvSpPr>
        <p:spPr/>
        <p:txBody>
          <a:bodyPr/>
          <a:lstStyle/>
          <a:p>
            <a:fld id="{18BDFEC3-8487-43E8-A154-7C12CBC1FFF2}" type="slidenum">
              <a:rPr lang="en-US"/>
              <a:t>164</a:t>
            </a:fld>
            <a:endParaRPr lang="en-US"/>
          </a:p>
        </p:txBody>
      </p:sp>
    </p:spTree>
  </p:cSld>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Protect the family of all six pairwise mean comparisons.</a:t>
            </a:r>
          </a:p>
          <a:p>
            <a:pPr lvl="0" indent="0" marL="0">
              <a:buNone/>
            </a:pPr>
          </a:p>
          <a:p>
            <a:pPr lvl="0" indent="0" marL="0">
              <a:buNone/>
            </a:pPr>
            <a:r>
              <a:rPr/>
              <a:t>Instructor comparison with the simulated population: Population means for A–D are 8, 9, 11.3 and 12.1 g; all distinct pairwise mean-equality nulls are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165</a:t>
            </a:fld>
            <a:endParaRPr lang="en-US"/>
          </a:p>
        </p:txBody>
      </p:sp>
    </p:spTree>
  </p:cSld>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Fisher least significant difference</a:t>
            </a:r>
          </a:p>
          <a:p>
            <a:pPr lvl="0" indent="0" marL="0">
              <a:buNone/>
            </a:pPr>
          </a:p>
          <a:p>
            <a:pPr lvl="0" indent="0" marL="0">
              <a:buNone/>
            </a:pPr>
            <a:r>
              <a:rPr/>
              <a:t>20 independent plants per regime; all procedures use the same simulated dataset.</a:t>
            </a:r>
          </a:p>
          <a:p>
            <a:pPr lvl="0" indent="0" marL="0">
              <a:buNone/>
            </a:pPr>
          </a:p>
          <a:p>
            <a:pPr lvl="0" indent="0" marL="0">
              <a:buNone/>
            </a:pPr>
            <a:r>
              <a:rPr/>
              <a:t>plant: Independent plant identifier (ID)</a:t>
            </a:r>
          </a:p>
          <a:p>
            <a:pPr lvl="0" indent="0" marL="0">
              <a:buNone/>
            </a:pPr>
          </a:p>
          <a:p>
            <a:pPr lvl="0" indent="0" marL="0">
              <a:buNone/>
            </a:pPr>
            <a:r>
              <a:rPr/>
              <a:t>nutrient: Nutrient regime A–D (category)</a:t>
            </a:r>
          </a:p>
          <a:p>
            <a:pPr lvl="0" indent="0" marL="0">
              <a:buNone/>
            </a:pPr>
          </a:p>
          <a:p>
            <a:pPr lvl="0" indent="0" marL="0">
              <a:buNone/>
            </a:pPr>
            <a:r>
              <a:rPr/>
              <a:t>biomass: Dry biomass (g)</a:t>
            </a:r>
          </a:p>
        </p:txBody>
      </p:sp>
      <p:sp>
        <p:nvSpPr>
          <p:cNvPr id="4" name="Slide Number Placeholder 3"/>
          <p:cNvSpPr>
            <a:spLocks noGrp="1"/>
          </p:cNvSpPr>
          <p:nvPr>
            <p:ph type="sldNum" sz="quarter" idx="10"/>
          </p:nvPr>
        </p:nvSpPr>
        <p:spPr/>
        <p:txBody>
          <a:bodyPr/>
          <a:lstStyle/>
          <a:p>
            <a:fld id="{18BDFEC3-8487-43E8-A154-7C12CBC1FFF2}" type="slidenum">
              <a:rPr lang="en-US"/>
              <a:t>166</a:t>
            </a:fld>
            <a:endParaRPr lang="en-US"/>
          </a:p>
        </p:txBody>
      </p:sp>
    </p:spTree>
  </p:cSld>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2104</a:t>
            </a:r>
          </a:p>
          <a:p>
            <a:pPr lvl="0" indent="0" marL="0">
              <a:buNone/>
            </a:pPr>
          </a:p>
          <a:p>
            <a:pPr lvl="0" indent="0" marL="0">
              <a:buNone/>
            </a:pPr>
            <a:r>
              <a:rPr/>
              <a:t>Generating model: 20 independent plants per nutrient regime have normal biomass with means 8, 9, 11.3 and 12.1 g for A–D and a common SD of 1.7 g. Values are not rounded. The identical dataset is regenerated separately for each comparison procedure.</a:t>
            </a:r>
          </a:p>
          <a:p>
            <a:pPr lvl="0" indent="0" marL="0">
              <a:buNone/>
            </a:pPr>
          </a:p>
          <a:p>
            <a:pPr lvl="0" indent="0" marL="0">
              <a:buNone/>
            </a:pPr>
            <a:r>
              <a:rPr/>
              <a:t>Population truth: Population means for A–D are 8, 9, 11.3 and 12.1 g; all distinct pairwise mean-equality nulls are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plant nutrient  biomass
     1        A 6.670805
     2        A 9.421266
     3        A 6.285608
     4        A 7.799042</a:t>
            </a:r>
          </a:p>
        </p:txBody>
      </p:sp>
      <p:sp>
        <p:nvSpPr>
          <p:cNvPr id="4" name="Slide Number Placeholder 3"/>
          <p:cNvSpPr>
            <a:spLocks noGrp="1"/>
          </p:cNvSpPr>
          <p:nvPr>
            <p:ph type="sldNum" sz="quarter" idx="10"/>
          </p:nvPr>
        </p:nvSpPr>
        <p:spPr/>
        <p:txBody>
          <a:bodyPr/>
          <a:lstStyle/>
          <a:p>
            <a:fld id="{18BDFEC3-8487-43E8-A154-7C12CBC1FFF2}" type="slidenum">
              <a:rPr lang="en-US"/>
              <a:t>167</a:t>
            </a:fld>
            <a:endParaRPr lang="en-US"/>
          </a:p>
        </p:txBody>
      </p:sp>
    </p:spTree>
  </p:cSld>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modules/fisher_lsd/analysis.R. An omnibus gate plus unadjusted comparisons is not general all-pairs protection.</a:t>
            </a:r>
          </a:p>
        </p:txBody>
      </p:sp>
      <p:sp>
        <p:nvSpPr>
          <p:cNvPr id="4" name="Slide Number Placeholder 3"/>
          <p:cNvSpPr>
            <a:spLocks noGrp="1"/>
          </p:cNvSpPr>
          <p:nvPr>
            <p:ph type="sldNum" sz="quarter" idx="10"/>
          </p:nvPr>
        </p:nvSpPr>
        <p:spPr/>
        <p:txBody>
          <a:bodyPr/>
          <a:lstStyle/>
          <a:p>
            <a:fld id="{18BDFEC3-8487-43E8-A154-7C12CBC1FFF2}" type="slidenum">
              <a:rPr lang="en-US"/>
              <a:t>168</a:t>
            </a:fld>
            <a:endParaRPr lang="en-US"/>
          </a:p>
        </p:txBody>
      </p:sp>
    </p:spTree>
  </p:cSld>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169</a:t>
            </a:fld>
            <a:endParaRPr lang="en-US"/>
          </a:p>
        </p:txBody>
      </p:sp>
    </p:spTree>
  </p:cSld>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An omnibus gate plus unadjusted comparisons is not general all-pairs protection.</a:t>
            </a:r>
          </a:p>
        </p:txBody>
      </p:sp>
      <p:sp>
        <p:nvSpPr>
          <p:cNvPr id="4" name="Slide Number Placeholder 3"/>
          <p:cNvSpPr>
            <a:spLocks noGrp="1"/>
          </p:cNvSpPr>
          <p:nvPr>
            <p:ph type="sldNum" sz="quarter" idx="10"/>
          </p:nvPr>
        </p:nvSpPr>
        <p:spPr/>
        <p:txBody>
          <a:bodyPr/>
          <a:lstStyle/>
          <a:p>
            <a:fld id="{18BDFEC3-8487-43E8-A154-7C12CBC1FFF2}" type="slidenum">
              <a:rPr lang="en-US"/>
              <a:t>170</a:t>
            </a:fld>
            <a:endParaRPr lang="en-US"/>
          </a:p>
        </p:txBody>
      </p:sp>
    </p:spTree>
  </p:cSld>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171</a:t>
            </a:fld>
            <a:endParaRPr lang="en-US"/>
          </a:p>
        </p:txBody>
      </p:sp>
    </p:spTree>
  </p:cSld>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lm(formula = biomass ~ nutrient, data = d)
Residuals:
    Min      1Q  Median      3Q     Max 
-3.6874 -1.0377  0.1064  1.2669  3.2888 
Coefficients:
            Estimate Std. Error t value Pr(&gt;|t|)    
(Intercept)   8.2277     0.3710  22.179  &lt; 2e-16 ***
nutrientB     1.0373     0.5246   1.977   0.0516 .  
nutrientC     2.9050     0.5246   5.537 4.21e-07 ***
nutrientD     4.3221     0.5246   8.239 3.85e-12 ***
---
Signif. codes:  0 ‘***’ 0.001 ‘**’ 0.01 ‘*’ 0.05 ‘.’ 0.1 ‘ ’ 1
Residual standard error: 1.659 on 76 degrees of freedom
Multiple R-squared:  0.5153,    Adjusted R-squared:  0.4962 
F-statistic: 26.94 on 3 and 76 DF,  p-value: 5.683e-12
 contrast estimate    SE df lower.CL upper.CL t.ratio p.value
 A - B       -1.04 0.525 76    -2.08  0.00753  -1.977  0.0516
 A - C       -2.91 0.525 76    -3.95 -1.86016  -5.537 &lt;0.0001
 A - D       -4.32 0.525 76    -5.37 -3.27723  -8.239 &lt;0.0001
 B - C       -1.87 0.525 76    -2.91 -0.82282  -3.560  0.0006
 B - D       -3.28 0.525 76    -4.33 -2.23988  -6.261 &lt;0.0001
 C - D       -1.42 0.525 76    -2.46 -0.37219  -2.701  0.0085
Confidence level used: 0.95 </a:t>
            </a:r>
          </a:p>
        </p:txBody>
      </p:sp>
      <p:sp>
        <p:nvSpPr>
          <p:cNvPr id="4" name="Slide Number Placeholder 3"/>
          <p:cNvSpPr>
            <a:spLocks noGrp="1"/>
          </p:cNvSpPr>
          <p:nvPr>
            <p:ph type="sldNum" sz="quarter" idx="10"/>
          </p:nvPr>
        </p:nvSpPr>
        <p:spPr/>
        <p:txBody>
          <a:bodyPr/>
          <a:lstStyle/>
          <a:p>
            <a:fld id="{18BDFEC3-8487-43E8-A154-7C12CBC1FFF2}" type="slidenum">
              <a:rPr lang="en-US"/>
              <a:t>172</a:t>
            </a:fld>
            <a:endParaRPr lang="en-US"/>
          </a:p>
        </p:txBody>
      </p:sp>
    </p:spTree>
  </p:cSld>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An omnibus gate plus unadjusted comparisons is not general all-pairs protection.</a:t>
            </a:r>
          </a:p>
          <a:p>
            <a:pPr lvl="0" indent="0" marL="0">
              <a:buNone/>
            </a:pPr>
          </a:p>
          <a:p>
            <a:pPr lvl="0" indent="0" marL="0">
              <a:buNone/>
            </a:pPr>
            <a:r>
              <a:rPr/>
              <a:t>Instructor comparison with the simulated population: Population means for A–D are 8, 9, 11.3 and 12.1 g; all distinct pairwise mean-equality nulls are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173</a:t>
            </a:fld>
            <a:endParaRPr lang="en-US"/>
          </a:p>
        </p:txBody>
      </p:sp>
    </p:spTree>
  </p:cSld>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Scheffé contrasts</a:t>
            </a:r>
          </a:p>
          <a:p>
            <a:pPr lvl="0" indent="0" marL="0">
              <a:buNone/>
            </a:pPr>
          </a:p>
          <a:p>
            <a:pPr lvl="0" indent="0" marL="0">
              <a:buNone/>
            </a:pPr>
            <a:r>
              <a:rPr/>
              <a:t>20 independent plants per regime; all procedures use the same simulated dataset.</a:t>
            </a:r>
          </a:p>
          <a:p>
            <a:pPr lvl="0" indent="0" marL="0">
              <a:buNone/>
            </a:pPr>
          </a:p>
          <a:p>
            <a:pPr lvl="0" indent="0" marL="0">
              <a:buNone/>
            </a:pPr>
            <a:r>
              <a:rPr/>
              <a:t>plant: Independent plant identifier (ID)</a:t>
            </a:r>
          </a:p>
          <a:p>
            <a:pPr lvl="0" indent="0" marL="0">
              <a:buNone/>
            </a:pPr>
          </a:p>
          <a:p>
            <a:pPr lvl="0" indent="0" marL="0">
              <a:buNone/>
            </a:pPr>
            <a:r>
              <a:rPr/>
              <a:t>nutrient: Nutrient regime A–D (category)</a:t>
            </a:r>
          </a:p>
          <a:p>
            <a:pPr lvl="0" indent="0" marL="0">
              <a:buNone/>
            </a:pPr>
          </a:p>
          <a:p>
            <a:pPr lvl="0" indent="0" marL="0">
              <a:buNone/>
            </a:pPr>
            <a:r>
              <a:rPr/>
              <a:t>biomass: Dry biomass (g)</a:t>
            </a:r>
          </a:p>
        </p:txBody>
      </p:sp>
      <p:sp>
        <p:nvSpPr>
          <p:cNvPr id="4" name="Slide Number Placeholder 3"/>
          <p:cNvSpPr>
            <a:spLocks noGrp="1"/>
          </p:cNvSpPr>
          <p:nvPr>
            <p:ph type="sldNum" sz="quarter" idx="10"/>
          </p:nvPr>
        </p:nvSpPr>
        <p:spPr/>
        <p:txBody>
          <a:bodyPr/>
          <a:lstStyle/>
          <a:p>
            <a:fld id="{18BDFEC3-8487-43E8-A154-7C12CBC1FFF2}" type="slidenum">
              <a:rPr lang="en-US"/>
              <a:t>174</a:t>
            </a:fld>
            <a:endParaRPr lang="en-US"/>
          </a:p>
        </p:txBody>
      </p:sp>
    </p:spTree>
  </p:cSld>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2104</a:t>
            </a:r>
          </a:p>
          <a:p>
            <a:pPr lvl="0" indent="0" marL="0">
              <a:buNone/>
            </a:pPr>
          </a:p>
          <a:p>
            <a:pPr lvl="0" indent="0" marL="0">
              <a:buNone/>
            </a:pPr>
            <a:r>
              <a:rPr/>
              <a:t>Generating model: 20 independent plants per nutrient regime have normal biomass with means 8, 9, 11.3 and 12.1 g for A–D and a common SD of 1.7 g. Values are not rounded. The identical dataset is regenerated separately for each comparison procedure.</a:t>
            </a:r>
          </a:p>
          <a:p>
            <a:pPr lvl="0" indent="0" marL="0">
              <a:buNone/>
            </a:pPr>
          </a:p>
          <a:p>
            <a:pPr lvl="0" indent="0" marL="0">
              <a:buNone/>
            </a:pPr>
            <a:r>
              <a:rPr/>
              <a:t>Population truth: Population means for A–D are 8, 9, 11.3 and 12.1 g; all distinct pairwise mean-equality nulls are false. The specified (C+D)/2 − (A+B)/2 contrast equals 3.2 g.</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plant nutrient  biomass
     1        A 6.670805
     2        A 9.421266
     3        A 6.285608
     4        A 7.799042</a:t>
            </a:r>
          </a:p>
        </p:txBody>
      </p:sp>
      <p:sp>
        <p:nvSpPr>
          <p:cNvPr id="4" name="Slide Number Placeholder 3"/>
          <p:cNvSpPr>
            <a:spLocks noGrp="1"/>
          </p:cNvSpPr>
          <p:nvPr>
            <p:ph type="sldNum" sz="quarter" idx="10"/>
          </p:nvPr>
        </p:nvSpPr>
        <p:spPr/>
        <p:txBody>
          <a:bodyPr/>
          <a:lstStyle/>
          <a:p>
            <a:fld id="{18BDFEC3-8487-43E8-A154-7C12CBC1FFF2}" type="slidenum">
              <a:rPr lang="en-US"/>
              <a:t>175</a:t>
            </a:fld>
            <a:endParaRPr lang="en-US"/>
          </a:p>
        </p:txBody>
      </p:sp>
    </p:spTree>
  </p:cSld>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modules/scheffe/analysis.R. A weighted contrast asks a specific biological question; Scheffé protects the larger all-contrast family.</a:t>
            </a:r>
          </a:p>
        </p:txBody>
      </p:sp>
      <p:sp>
        <p:nvSpPr>
          <p:cNvPr id="4" name="Slide Number Placeholder 3"/>
          <p:cNvSpPr>
            <a:spLocks noGrp="1"/>
          </p:cNvSpPr>
          <p:nvPr>
            <p:ph type="sldNum" sz="quarter" idx="10"/>
          </p:nvPr>
        </p:nvSpPr>
        <p:spPr/>
        <p:txBody>
          <a:bodyPr/>
          <a:lstStyle/>
          <a:p>
            <a:fld id="{18BDFEC3-8487-43E8-A154-7C12CBC1FFF2}" type="slidenum">
              <a:rPr lang="en-US"/>
              <a:t>176</a:t>
            </a:fld>
            <a:endParaRPr lang="en-US"/>
          </a:p>
        </p:txBody>
      </p:sp>
    </p:spTree>
  </p:cSld>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177</a:t>
            </a:fld>
            <a:endParaRPr lang="en-US"/>
          </a:p>
        </p:txBody>
      </p:sp>
    </p:spTree>
  </p:cSld>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weighted contrast asks a specific biological question; Scheffé protects the larger all-contrast family.</a:t>
            </a:r>
          </a:p>
        </p:txBody>
      </p:sp>
      <p:sp>
        <p:nvSpPr>
          <p:cNvPr id="4" name="Slide Number Placeholder 3"/>
          <p:cNvSpPr>
            <a:spLocks noGrp="1"/>
          </p:cNvSpPr>
          <p:nvPr>
            <p:ph type="sldNum" sz="quarter" idx="10"/>
          </p:nvPr>
        </p:nvSpPr>
        <p:spPr/>
        <p:txBody>
          <a:bodyPr/>
          <a:lstStyle/>
          <a:p>
            <a:fld id="{18BDFEC3-8487-43E8-A154-7C12CBC1FFF2}" type="slidenum">
              <a:rPr lang="en-US"/>
              <a:t>178</a:t>
            </a:fld>
            <a:endParaRPr lang="en-US"/>
          </a:p>
        </p:txBody>
      </p:sp>
    </p:spTree>
  </p:cSld>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179</a:t>
            </a:fld>
            <a:endParaRPr lang="en-US"/>
          </a:p>
        </p:txBody>
      </p:sp>
    </p:spTree>
  </p:cSld>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lm(formula = biomass ~ nutrient, data = d)
Residuals:
    Min      1Q  Median      3Q     Max 
-3.6874 -1.0377  0.1064  1.2669  3.2888 
Coefficients:
            Estimate Std. Error t value Pr(&gt;|t|)    
(Intercept)   8.2277     0.3710  22.179  &lt; 2e-16 ***
nutrientB     1.0373     0.5246   1.977   0.0516 .  
nutrientC     2.9050     0.5246   5.537 4.21e-07 ***
nutrientD     4.3221     0.5246   8.239 3.85e-12 ***
---
Signif. codes:  0 ‘***’ 0.001 ‘**’ 0.01 ‘*’ 0.05 ‘.’ 0.1 ‘ ’ 1
Residual standard error: 1.659 on 76 degrees of freedom
Multiple R-squared:  0.5153,    Adjusted R-squared:  0.4962 
F-statistic: 26.94 on 3 and 76 DF,  p-value: 5.683e-12
 contrast                    estimate    SE df lower.CL upper.CL t.ratio
 CD average minus AB average     3.09 0.371 76     2.03     4.16   8.343
 p.value
 &lt;0.0001
Confidence level used: 0.95 
Conf-level adjustment: scheffe method with rank 3 
P value adjustment: scheffe method with rank 3 </a:t>
            </a:r>
          </a:p>
        </p:txBody>
      </p:sp>
      <p:sp>
        <p:nvSpPr>
          <p:cNvPr id="4" name="Slide Number Placeholder 3"/>
          <p:cNvSpPr>
            <a:spLocks noGrp="1"/>
          </p:cNvSpPr>
          <p:nvPr>
            <p:ph type="sldNum" sz="quarter" idx="10"/>
          </p:nvPr>
        </p:nvSpPr>
        <p:spPr/>
        <p:txBody>
          <a:bodyPr/>
          <a:lstStyle/>
          <a:p>
            <a:fld id="{18BDFEC3-8487-43E8-A154-7C12CBC1FFF2}" type="slidenum">
              <a:rPr lang="en-US"/>
              <a:t>180</a:t>
            </a:fld>
            <a:endParaRPr lang="en-US"/>
          </a:p>
        </p:txBody>
      </p:sp>
    </p:spTree>
  </p:cSld>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weighted contrast asks a specific biological question; Scheffé protects the larger all-contrast family.</a:t>
            </a:r>
          </a:p>
          <a:p>
            <a:pPr lvl="0" indent="0" marL="0">
              <a:buNone/>
            </a:pPr>
          </a:p>
          <a:p>
            <a:pPr lvl="0" indent="0" marL="0">
              <a:buNone/>
            </a:pPr>
            <a:r>
              <a:rPr/>
              <a:t>Instructor comparison with the simulated population: Population means for A–D are 8, 9, 11.3 and 12.1 g; all distinct pairwise mean-equality nulls are false. The specified (C+D)/2 − (A+B)/2 contrast equals 3.2 g.</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181</a:t>
            </a:fld>
            <a:endParaRPr lang="en-US"/>
          </a:p>
        </p:txBody>
      </p:sp>
    </p:spTree>
  </p:cSld>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Factorial ANOVA: interactions</a:t>
            </a:r>
          </a:p>
          <a:p>
            <a:pPr lvl="0" indent="0" marL="0">
              <a:buNone/>
            </a:pPr>
          </a:p>
          <a:p>
            <a:pPr lvl="0" indent="0" marL="0">
              <a:buNone/>
            </a:pPr>
            <a:r>
              <a:rPr/>
              <a:t>22 independent larvae per genotype × temperature combination.</a:t>
            </a:r>
          </a:p>
          <a:p>
            <a:pPr lvl="0" indent="0" marL="0">
              <a:buNone/>
            </a:pPr>
          </a:p>
          <a:p>
            <a:pPr lvl="0" indent="0" marL="0">
              <a:buNone/>
            </a:pPr>
            <a:r>
              <a:rPr/>
              <a:t>replicate: Larva number within a genotype/temperature combination (ID)</a:t>
            </a:r>
          </a:p>
          <a:p>
            <a:pPr lvl="0" indent="0" marL="0">
              <a:buNone/>
            </a:pPr>
          </a:p>
          <a:p>
            <a:pPr lvl="0" indent="0" marL="0">
              <a:buNone/>
            </a:pPr>
            <a:r>
              <a:rPr/>
              <a:t>genotype: Genotype A or B (category)</a:t>
            </a:r>
          </a:p>
          <a:p>
            <a:pPr lvl="0" indent="0" marL="0">
              <a:buNone/>
            </a:pPr>
          </a:p>
          <a:p>
            <a:pPr lvl="0" indent="0" marL="0">
              <a:buNone/>
            </a:pPr>
            <a:r>
              <a:rPr/>
              <a:t>heat: Cool or warm rearing condition (category)</a:t>
            </a:r>
          </a:p>
          <a:p>
            <a:pPr lvl="0" indent="0" marL="0">
              <a:buNone/>
            </a:pPr>
          </a:p>
          <a:p>
            <a:pPr lvl="0" indent="0" marL="0">
              <a:buNone/>
            </a:pPr>
            <a:r>
              <a:rPr/>
              <a:t>growth: Larval growth rate (mg/week)</a:t>
            </a:r>
          </a:p>
        </p:txBody>
      </p:sp>
      <p:sp>
        <p:nvSpPr>
          <p:cNvPr id="4" name="Slide Number Placeholder 3"/>
          <p:cNvSpPr>
            <a:spLocks noGrp="1"/>
          </p:cNvSpPr>
          <p:nvPr>
            <p:ph type="sldNum" sz="quarter" idx="10"/>
          </p:nvPr>
        </p:nvSpPr>
        <p:spPr/>
        <p:txBody>
          <a:bodyPr/>
          <a:lstStyle/>
          <a:p>
            <a:fld id="{18BDFEC3-8487-43E8-A154-7C12CBC1FFF2}" type="slidenum">
              <a:rPr lang="en-US"/>
              <a:t>182</a:t>
            </a:fld>
            <a:endParaRPr lang="en-US"/>
          </a:p>
        </p:txBody>
      </p:sp>
    </p:spTree>
  </p:cSld>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2101</a:t>
            </a:r>
          </a:p>
          <a:p>
            <a:pPr lvl="0" indent="0" marL="0">
              <a:buNone/>
            </a:pPr>
          </a:p>
          <a:p>
            <a:pPr lvl="0" indent="0" marL="0">
              <a:buNone/>
            </a:pPr>
            <a:r>
              <a:rPr/>
              <a:t>Generating model: There are 22 larvae in each of four genotype-by-temperature combinations. Growth = 14 + 1.4 if genotype B + 2 if warm + 2.3 if both genotype B and warm + independent Normal(0, 2.1²) error, in mg/week. Values are not rounded.</a:t>
            </a:r>
          </a:p>
          <a:p>
            <a:pPr lvl="0" indent="0" marL="0">
              <a:buNone/>
            </a:pPr>
          </a:p>
          <a:p>
            <a:pPr lvl="0" indent="0" marL="0">
              <a:buNone/>
            </a:pPr>
            <a:r>
              <a:rPr/>
              <a:t>Population truth: The temperature effect is 2 mg/week in genotype A and 4.3 mg/week in B, so the interaction is 2.3 mg/week. The interaction null is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replicate genotype heat   growth
         1        A Cool 16.70898
         2        A Cool 13.52018
         3        A Cool 15.58859
         4        A Cool 14.19103</a:t>
            </a:r>
          </a:p>
        </p:txBody>
      </p:sp>
      <p:sp>
        <p:nvSpPr>
          <p:cNvPr id="4" name="Slide Number Placeholder 3"/>
          <p:cNvSpPr>
            <a:spLocks noGrp="1"/>
          </p:cNvSpPr>
          <p:nvPr>
            <p:ph type="sldNum" sz="quarter" idx="10"/>
          </p:nvPr>
        </p:nvSpPr>
        <p:spPr/>
        <p:txBody>
          <a:bodyPr/>
          <a:lstStyle/>
          <a:p>
            <a:fld id="{18BDFEC3-8487-43E8-A154-7C12CBC1FFF2}" type="slidenum">
              <a:rPr lang="en-US"/>
              <a:t>183</a:t>
            </a:fld>
            <a:endParaRPr lang="en-US"/>
          </a:p>
        </p:txBody>
      </p:sp>
    </p:spTree>
  </p:cSld>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modules/factorial_anova/analysis.R. An interaction is a difference of differences: a main-effect summary can conceal it.</a:t>
            </a:r>
          </a:p>
        </p:txBody>
      </p:sp>
      <p:sp>
        <p:nvSpPr>
          <p:cNvPr id="4" name="Slide Number Placeholder 3"/>
          <p:cNvSpPr>
            <a:spLocks noGrp="1"/>
          </p:cNvSpPr>
          <p:nvPr>
            <p:ph type="sldNum" sz="quarter" idx="10"/>
          </p:nvPr>
        </p:nvSpPr>
        <p:spPr/>
        <p:txBody>
          <a:bodyPr/>
          <a:lstStyle/>
          <a:p>
            <a:fld id="{18BDFEC3-8487-43E8-A154-7C12CBC1FFF2}" type="slidenum">
              <a:rPr lang="en-US"/>
              <a:t>184</a:t>
            </a:fld>
            <a:endParaRPr lang="en-US"/>
          </a:p>
        </p:txBody>
      </p:sp>
    </p:spTree>
  </p:cSld>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185</a:t>
            </a:fld>
            <a:endParaRPr lang="en-US"/>
          </a:p>
        </p:txBody>
      </p:sp>
    </p:spTree>
  </p:cSld>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An interaction is a difference of differences: a main-effect summary can conceal it.</a:t>
            </a:r>
          </a:p>
        </p:txBody>
      </p:sp>
      <p:sp>
        <p:nvSpPr>
          <p:cNvPr id="4" name="Slide Number Placeholder 3"/>
          <p:cNvSpPr>
            <a:spLocks noGrp="1"/>
          </p:cNvSpPr>
          <p:nvPr>
            <p:ph type="sldNum" sz="quarter" idx="10"/>
          </p:nvPr>
        </p:nvSpPr>
        <p:spPr/>
        <p:txBody>
          <a:bodyPr/>
          <a:lstStyle/>
          <a:p>
            <a:fld id="{18BDFEC3-8487-43E8-A154-7C12CBC1FFF2}" type="slidenum">
              <a:rPr lang="en-US"/>
              <a:t>186</a:t>
            </a:fld>
            <a:endParaRPr lang="en-US"/>
          </a:p>
        </p:txBody>
      </p:sp>
    </p:spTree>
  </p:cSld>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187</a:t>
            </a:fld>
            <a:endParaRPr lang="en-US"/>
          </a:p>
        </p:txBody>
      </p:sp>
    </p:spTree>
  </p:cSld>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lm(formula = growth ~ genotype * heat, data = d)
Residuals:
    Min      1Q  Median      3Q     Max 
-3.8521 -1.1843 -0.0363  1.0850  4.6476 
Coefficients:
                   Estimate Std. Error t value Pr(&gt;|t|)    
(Intercept)         14.9526     0.3779  39.567  &lt; 2e-16 ***
genotypeB            0.2676     0.5344   0.501    0.618    
heatWarm             0.7240     0.5344   1.355    0.179    
genotypeB:heatWarm   4.3035     0.7558   5.694 1.78e-07 ***
---
Signif. codes:  0 ‘***’ 0.001 ‘**’ 0.01 ‘*’ 0.05 ‘.’ 0.1 ‘ ’ 1
Residual standard error: 1.773 on 84 degrees of freedom
Multiple R-squared:  0.6099,    Adjusted R-squared:  0.5959 
F-statistic: 43.77 on 3 and 84 DF,  p-value: &lt; 2.2e-16
</a:t>
            </a:r>
          </a:p>
        </p:txBody>
      </p:sp>
      <p:sp>
        <p:nvSpPr>
          <p:cNvPr id="4" name="Slide Number Placeholder 3"/>
          <p:cNvSpPr>
            <a:spLocks noGrp="1"/>
          </p:cNvSpPr>
          <p:nvPr>
            <p:ph type="sldNum" sz="quarter" idx="10"/>
          </p:nvPr>
        </p:nvSpPr>
        <p:spPr/>
        <p:txBody>
          <a:bodyPr/>
          <a:lstStyle/>
          <a:p>
            <a:fld id="{18BDFEC3-8487-43E8-A154-7C12CBC1FFF2}" type="slidenum">
              <a:rPr lang="en-US"/>
              <a:t>188</a:t>
            </a:fld>
            <a:endParaRPr lang="en-US"/>
          </a:p>
        </p:txBody>
      </p:sp>
    </p:spTree>
  </p:cSld>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An interaction is a difference of differences: a main-effect summary can conceal it.</a:t>
            </a:r>
          </a:p>
          <a:p>
            <a:pPr lvl="0" indent="0" marL="0">
              <a:buNone/>
            </a:pPr>
          </a:p>
          <a:p>
            <a:pPr lvl="0" indent="0" marL="0">
              <a:buNone/>
            </a:pPr>
            <a:r>
              <a:rPr/>
              <a:t>Instructor comparison with the simulated population: The temperature effect is 2 mg/week in genotype A and 4.3 mg/week in B, so the interaction is 2.3 mg/week. The interaction null is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189</a:t>
            </a:fld>
            <a:endParaRPr lang="en-US"/>
          </a:p>
        </p:txBody>
      </p:sp>
    </p:spTree>
  </p:cSld>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ANCOVA: an adjusted group comparison</a:t>
            </a:r>
          </a:p>
          <a:p>
            <a:pPr lvl="0" indent="0" marL="0">
              <a:buNone/>
            </a:pPr>
          </a:p>
          <a:p>
            <a:pPr lvl="0" indent="0" marL="0">
              <a:buNone/>
            </a:pPr>
            <a:r>
              <a:rPr/>
              <a:t>90 independent plants; treatment groups overlap in initial height.</a:t>
            </a:r>
          </a:p>
          <a:p>
            <a:pPr lvl="0" indent="0" marL="0">
              <a:buNone/>
            </a:pPr>
          </a:p>
          <a:p>
            <a:pPr lvl="0" indent="0" marL="0">
              <a:buNone/>
            </a:pPr>
            <a:r>
              <a:rPr/>
              <a:t>plant: Independent plant identifier (ID)</a:t>
            </a:r>
          </a:p>
          <a:p>
            <a:pPr lvl="0" indent="0" marL="0">
              <a:buNone/>
            </a:pPr>
          </a:p>
          <a:p>
            <a:pPr lvl="0" indent="0" marL="0">
              <a:buNone/>
            </a:pPr>
            <a:r>
              <a:rPr/>
              <a:t>treatment: Control or nutrient addition (category)</a:t>
            </a:r>
          </a:p>
          <a:p>
            <a:pPr lvl="0" indent="0" marL="0">
              <a:buNone/>
            </a:pPr>
          </a:p>
          <a:p>
            <a:pPr lvl="0" indent="0" marL="0">
              <a:buNone/>
            </a:pPr>
            <a:r>
              <a:rPr/>
              <a:t>initial: Height before treatment (cm)</a:t>
            </a:r>
          </a:p>
          <a:p>
            <a:pPr lvl="0" indent="0" marL="0">
              <a:buNone/>
            </a:pPr>
          </a:p>
          <a:p>
            <a:pPr lvl="0" indent="0" marL="0">
              <a:buNone/>
            </a:pPr>
            <a:r>
              <a:rPr/>
              <a:t>biomass: Final dry biomass (g)</a:t>
            </a:r>
          </a:p>
        </p:txBody>
      </p:sp>
      <p:sp>
        <p:nvSpPr>
          <p:cNvPr id="4" name="Slide Number Placeholder 3"/>
          <p:cNvSpPr>
            <a:spLocks noGrp="1"/>
          </p:cNvSpPr>
          <p:nvPr>
            <p:ph type="sldNum" sz="quarter" idx="10"/>
          </p:nvPr>
        </p:nvSpPr>
        <p:spPr/>
        <p:txBody>
          <a:bodyPr/>
          <a:lstStyle/>
          <a:p>
            <a:fld id="{18BDFEC3-8487-43E8-A154-7C12CBC1FFF2}" type="slidenum">
              <a:rPr lang="en-US"/>
              <a:t>190</a:t>
            </a:fld>
            <a:endParaRPr lang="en-US"/>
          </a:p>
        </p:txBody>
      </p:sp>
    </p:spTree>
  </p:cSld>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2102</a:t>
            </a:r>
          </a:p>
          <a:p>
            <a:pPr lvl="0" indent="0" marL="0">
              <a:buNone/>
            </a:pPr>
          </a:p>
          <a:p>
            <a:pPr lvl="0" indent="0" marL="0">
              <a:buNone/>
            </a:pPr>
            <a:r>
              <a:rPr/>
              <a:t>Generating model: 45 independent plants are assigned to each treatment. Initial height is Uniform(3, 9) cm. Biomass = 2 + 1.5 × initial height + 2.4 if nutrient-treated + independent Normal(0, 1.8²) error, in g. No rounding is applied.</a:t>
            </a:r>
          </a:p>
          <a:p>
            <a:pPr lvl="0" indent="0" marL="0">
              <a:buNone/>
            </a:pPr>
          </a:p>
          <a:p>
            <a:pPr lvl="0" indent="0" marL="0">
              <a:buNone/>
            </a:pPr>
            <a:r>
              <a:rPr/>
              <a:t>Population truth: The nutrient treatment increases the population mean biomass by 2.4 g at any shared initial height. Both groups have slope 1.5 g/cm. The adjusted treatment null is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plant treatment  initial  biomass
     1   Control 5.709542 11.31708
     2   Control 7.877332 12.85633
     3   Control 4.503380 11.12236
     4   Control 5.569663 12.57494</a:t>
            </a:r>
          </a:p>
        </p:txBody>
      </p:sp>
      <p:sp>
        <p:nvSpPr>
          <p:cNvPr id="4" name="Slide Number Placeholder 3"/>
          <p:cNvSpPr>
            <a:spLocks noGrp="1"/>
          </p:cNvSpPr>
          <p:nvPr>
            <p:ph type="sldNum" sz="quarter" idx="10"/>
          </p:nvPr>
        </p:nvSpPr>
        <p:spPr/>
        <p:txBody>
          <a:bodyPr/>
          <a:lstStyle/>
          <a:p>
            <a:fld id="{18BDFEC3-8487-43E8-A154-7C12CBC1FFF2}" type="slidenum">
              <a:rPr lang="en-US"/>
              <a:t>191</a:t>
            </a:fld>
            <a:endParaRPr lang="en-US"/>
          </a:p>
        </p:txBody>
      </p:sp>
    </p:spTree>
  </p:cSld>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modules/ancova/analysis.R. The scientific comparison holds the covariate fixed; the raw mean comparison is different.</a:t>
            </a:r>
          </a:p>
        </p:txBody>
      </p:sp>
      <p:sp>
        <p:nvSpPr>
          <p:cNvPr id="4" name="Slide Number Placeholder 3"/>
          <p:cNvSpPr>
            <a:spLocks noGrp="1"/>
          </p:cNvSpPr>
          <p:nvPr>
            <p:ph type="sldNum" sz="quarter" idx="10"/>
          </p:nvPr>
        </p:nvSpPr>
        <p:spPr/>
        <p:txBody>
          <a:bodyPr/>
          <a:lstStyle/>
          <a:p>
            <a:fld id="{18BDFEC3-8487-43E8-A154-7C12CBC1FFF2}" type="slidenum">
              <a:rPr lang="en-US"/>
              <a:t>192</a:t>
            </a:fld>
            <a:endParaRPr lang="en-US"/>
          </a:p>
        </p:txBody>
      </p:sp>
    </p:spTree>
  </p:cSld>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193</a:t>
            </a:fld>
            <a:endParaRPr lang="en-US"/>
          </a:p>
        </p:txBody>
      </p:sp>
    </p:spTree>
  </p:cSld>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The scientific comparison holds the covariate fixed; the raw mean comparison is different.</a:t>
            </a:r>
          </a:p>
        </p:txBody>
      </p:sp>
      <p:sp>
        <p:nvSpPr>
          <p:cNvPr id="4" name="Slide Number Placeholder 3"/>
          <p:cNvSpPr>
            <a:spLocks noGrp="1"/>
          </p:cNvSpPr>
          <p:nvPr>
            <p:ph type="sldNum" sz="quarter" idx="10"/>
          </p:nvPr>
        </p:nvSpPr>
        <p:spPr/>
        <p:txBody>
          <a:bodyPr/>
          <a:lstStyle/>
          <a:p>
            <a:fld id="{18BDFEC3-8487-43E8-A154-7C12CBC1FFF2}" type="slidenum">
              <a:rPr lang="en-US"/>
              <a:t>194</a:t>
            </a:fld>
            <a:endParaRPr lang="en-US"/>
          </a:p>
        </p:txBody>
      </p:sp>
    </p:spTree>
  </p:cSld>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195</a:t>
            </a:fld>
            <a:endParaRPr lang="en-US"/>
          </a:p>
        </p:txBody>
      </p:sp>
    </p:spTree>
  </p:cSld>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lm(formula = biomass ~ treatment + initial, data = d)
Residuals:
   Min     1Q Median     3Q    Max 
-3.692 -1.195  0.030  1.050  4.634 
Coefficients:
                  Estimate Std. Error t value Pr(&gt;|t|)    
(Intercept)         2.1147     0.7830   2.701  0.00831 ** 
treatmentNutrient   2.6479     0.4040   6.555  3.8e-09 ***
initial             1.4427     0.1212  11.900  &lt; 2e-16 ***
---
Signif. codes:  0 ‘***’ 0.001 ‘**’ 0.01 ‘*’ 0.05 ‘.’ 0.1 ‘ ’ 1
Residual standard error: 1.899 on 87 degrees of freedom
Multiple R-squared:  0.6571,    Adjusted R-squared:  0.6492 
F-statistic: 83.35 on 2 and 87 DF,  p-value: &lt; 2.2e-16
</a:t>
            </a:r>
          </a:p>
        </p:txBody>
      </p:sp>
      <p:sp>
        <p:nvSpPr>
          <p:cNvPr id="4" name="Slide Number Placeholder 3"/>
          <p:cNvSpPr>
            <a:spLocks noGrp="1"/>
          </p:cNvSpPr>
          <p:nvPr>
            <p:ph type="sldNum" sz="quarter" idx="10"/>
          </p:nvPr>
        </p:nvSpPr>
        <p:spPr/>
        <p:txBody>
          <a:bodyPr/>
          <a:lstStyle/>
          <a:p>
            <a:fld id="{18BDFEC3-8487-43E8-A154-7C12CBC1FFF2}" type="slidenum">
              <a:rPr lang="en-US"/>
              <a:t>196</a:t>
            </a:fld>
            <a:endParaRPr lang="en-US"/>
          </a:p>
        </p:txBody>
      </p:sp>
    </p:spTree>
  </p:cSld>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The scientific comparison holds the covariate fixed; the raw mean comparison is different.</a:t>
            </a:r>
          </a:p>
          <a:p>
            <a:pPr lvl="0" indent="0" marL="0">
              <a:buNone/>
            </a:pPr>
          </a:p>
          <a:p>
            <a:pPr lvl="0" indent="0" marL="0">
              <a:buNone/>
            </a:pPr>
            <a:r>
              <a:rPr/>
              <a:t>Instructor comparison with the simulated population: The nutrient treatment increases the population mean biomass by 2.4 g at any shared initial height. Both groups have slope 1.5 g/cm. The adjusted treatment null is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197</a:t>
            </a:fld>
            <a:endParaRPr lang="en-US"/>
          </a:p>
        </p:txBody>
      </p:sp>
    </p:spTree>
  </p:cSld>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Repeated-measures ANOVA</a:t>
            </a:r>
          </a:p>
          <a:p>
            <a:pPr lvl="0" indent="0" marL="0">
              <a:buNone/>
            </a:pPr>
          </a:p>
          <a:p>
            <a:pPr lvl="0" indent="0" marL="0">
              <a:buNone/>
            </a:pPr>
            <a:r>
              <a:rPr/>
              <a:t>Each of 24 animals provides all four measurements.</a:t>
            </a:r>
          </a:p>
          <a:p>
            <a:pPr lvl="0" indent="0" marL="0">
              <a:buNone/>
            </a:pPr>
          </a:p>
          <a:p>
            <a:pPr lvl="0" indent="0" marL="0">
              <a:buNone/>
            </a:pPr>
            <a:r>
              <a:rPr/>
              <a:t>temperature: Assay temperature (°C)</a:t>
            </a:r>
          </a:p>
          <a:p>
            <a:pPr lvl="0" indent="0" marL="0">
              <a:buNone/>
            </a:pPr>
          </a:p>
          <a:p>
            <a:pPr lvl="0" indent="0" marL="0">
              <a:buNone/>
            </a:pPr>
            <a:r>
              <a:rPr/>
              <a:t>subject: Animal measured at all four temperatures (ID)</a:t>
            </a:r>
          </a:p>
          <a:p>
            <a:pPr lvl="0" indent="0" marL="0">
              <a:buNone/>
            </a:pPr>
          </a:p>
          <a:p>
            <a:pPr lvl="0" indent="0" marL="0">
              <a:buNone/>
            </a:pPr>
            <a:r>
              <a:rPr/>
              <a:t>oxygen: Measured oxygen consumption (µmol/hour)</a:t>
            </a:r>
          </a:p>
        </p:txBody>
      </p:sp>
      <p:sp>
        <p:nvSpPr>
          <p:cNvPr id="4" name="Slide Number Placeholder 3"/>
          <p:cNvSpPr>
            <a:spLocks noGrp="1"/>
          </p:cNvSpPr>
          <p:nvPr>
            <p:ph type="sldNum" sz="quarter" idx="10"/>
          </p:nvPr>
        </p:nvSpPr>
        <p:spPr/>
        <p:txBody>
          <a:bodyPr/>
          <a:lstStyle/>
          <a:p>
            <a:fld id="{18BDFEC3-8487-43E8-A154-7C12CBC1FFF2}" type="slidenum">
              <a:rPr lang="en-US"/>
              <a:t>198</a:t>
            </a:fld>
            <a:endParaRPr lang="en-US"/>
          </a:p>
        </p:txBody>
      </p:sp>
    </p:spTree>
  </p:cSld>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2103</a:t>
            </a:r>
          </a:p>
          <a:p>
            <a:pPr lvl="0" indent="0" marL="0">
              <a:buNone/>
            </a:pPr>
          </a:p>
          <a:p>
            <a:pPr lvl="0" indent="0" marL="0">
              <a:buNone/>
            </a:pPr>
            <a:r>
              <a:rPr/>
              <a:t>Generating model: 24 animals are measured at 15, 20, 25 and 30°C. Oxygen use = 8 + 0.35 × (temperature − 15) + an animal-specific Normal(0, 2²) intercept + independent Normal(0, 1.3²) observation error. Intercepts are shared within animals, producing repeated-measure dependence and a spherical covariance structure. No rounding is applied.</a:t>
            </a:r>
          </a:p>
          <a:p>
            <a:pPr lvl="0" indent="0" marL="0">
              <a:buNone/>
            </a:pPr>
          </a:p>
          <a:p>
            <a:pPr lvl="0" indent="0" marL="0">
              <a:buNone/>
            </a:pPr>
            <a:r>
              <a:rPr/>
              <a:t>Population truth: Population means are 8, 9.75, 11.5 and 13.25 µmol/hour. The endpoint difference is 5.25 µmol/hour and the equal-means null is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temperature subject    oxygen condition
          15       1  8.108364        15
          20       1  7.987102        20
          25       1 13.787232        25
          30       1 14.056866        30</a:t>
            </a:r>
          </a:p>
        </p:txBody>
      </p:sp>
      <p:sp>
        <p:nvSpPr>
          <p:cNvPr id="4" name="Slide Number Placeholder 3"/>
          <p:cNvSpPr>
            <a:spLocks noGrp="1"/>
          </p:cNvSpPr>
          <p:nvPr>
            <p:ph type="sldNum" sz="quarter" idx="10"/>
          </p:nvPr>
        </p:nvSpPr>
        <p:spPr/>
        <p:txBody>
          <a:bodyPr/>
          <a:lstStyle/>
          <a:p>
            <a:fld id="{18BDFEC3-8487-43E8-A154-7C12CBC1FFF2}" type="slidenum">
              <a:rPr lang="en-US"/>
              <a:t>199</a:t>
            </a:fld>
            <a:endParaRPr lang="en-US"/>
          </a:p>
        </p:txBody>
      </p:sp>
    </p:spTree>
  </p:cSld>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modules/repeated_anova/analysis.R. The subject ID, not the row, defines independent replication.</a:t>
            </a:r>
          </a:p>
        </p:txBody>
      </p:sp>
      <p:sp>
        <p:nvSpPr>
          <p:cNvPr id="4" name="Slide Number Placeholder 3"/>
          <p:cNvSpPr>
            <a:spLocks noGrp="1"/>
          </p:cNvSpPr>
          <p:nvPr>
            <p:ph type="sldNum" sz="quarter" idx="10"/>
          </p:nvPr>
        </p:nvSpPr>
        <p:spPr/>
        <p:txBody>
          <a:bodyPr/>
          <a:lstStyle/>
          <a:p>
            <a:fld id="{18BDFEC3-8487-43E8-A154-7C12CBC1FFF2}" type="slidenum">
              <a:rPr lang="en-US"/>
              <a:t>200</a:t>
            </a:fld>
            <a:endParaRPr lang="en-US"/>
          </a:p>
        </p:txBody>
      </p:sp>
    </p:spTree>
  </p:cSld>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201</a:t>
            </a:fld>
            <a:endParaRPr lang="en-US"/>
          </a:p>
        </p:txBody>
      </p:sp>
    </p:spTree>
  </p:cSld>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The subject ID, not the row, defines independent replication.</a:t>
            </a:r>
          </a:p>
        </p:txBody>
      </p:sp>
      <p:sp>
        <p:nvSpPr>
          <p:cNvPr id="4" name="Slide Number Placeholder 3"/>
          <p:cNvSpPr>
            <a:spLocks noGrp="1"/>
          </p:cNvSpPr>
          <p:nvPr>
            <p:ph type="sldNum" sz="quarter" idx="10"/>
          </p:nvPr>
        </p:nvSpPr>
        <p:spPr/>
        <p:txBody>
          <a:bodyPr/>
          <a:lstStyle/>
          <a:p>
            <a:fld id="{18BDFEC3-8487-43E8-A154-7C12CBC1FFF2}" type="slidenum">
              <a:rPr lang="en-US"/>
              <a:t>202</a:t>
            </a:fld>
            <a:endParaRPr lang="en-US"/>
          </a:p>
        </p:txBody>
      </p:sp>
    </p:spTree>
  </p:cSld>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203</a:t>
            </a:fld>
            <a:endParaRPr lang="en-US"/>
          </a:p>
        </p:txBody>
      </p:sp>
    </p:spTree>
  </p:cSld>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Error: subject
          Df Sum Sq Mean Sq F value Pr(&gt;F)
Residuals 23  285.9   12.43               
Error: subject:condition
          Df Sum Sq Mean Sq F value Pr(&gt;F)    
condition  3  467.9  155.98   84.32 &lt;2e-16 ***
Residuals 69  127.6    1.85                   
---
Signif. codes:  0 ‘***’ 0.001 ‘**’ 0.01 ‘*’ 0.05 ‘.’ 0.1 ‘ ’ 1</a:t>
            </a:r>
          </a:p>
        </p:txBody>
      </p:sp>
      <p:sp>
        <p:nvSpPr>
          <p:cNvPr id="4" name="Slide Number Placeholder 3"/>
          <p:cNvSpPr>
            <a:spLocks noGrp="1"/>
          </p:cNvSpPr>
          <p:nvPr>
            <p:ph type="sldNum" sz="quarter" idx="10"/>
          </p:nvPr>
        </p:nvSpPr>
        <p:spPr/>
        <p:txBody>
          <a:bodyPr/>
          <a:lstStyle/>
          <a:p>
            <a:fld id="{18BDFEC3-8487-43E8-A154-7C12CBC1FFF2}" type="slidenum">
              <a:rPr lang="en-US"/>
              <a:t>204</a:t>
            </a:fld>
            <a:endParaRPr lang="en-US"/>
          </a:p>
        </p:txBody>
      </p:sp>
    </p:spTree>
  </p:cSld>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The subject ID, not the row, defines independent replication.</a:t>
            </a:r>
          </a:p>
          <a:p>
            <a:pPr lvl="0" indent="0" marL="0">
              <a:buNone/>
            </a:pPr>
          </a:p>
          <a:p>
            <a:pPr lvl="0" indent="0" marL="0">
              <a:buNone/>
            </a:pPr>
            <a:r>
              <a:rPr/>
              <a:t>Instructor comparison with the simulated population: Population means are 8, 9.75, 11.5 and 13.25 µmol/hour. The endpoint difference is 5.25 µmol/hour and the equal-means null is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205</a:t>
            </a:fld>
            <a:endParaRPr lang="en-US"/>
          </a:p>
        </p:txBody>
      </p:sp>
    </p:spTree>
  </p:cSld>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Friedman test</a:t>
            </a:r>
          </a:p>
          <a:p>
            <a:pPr lvl="0" indent="0" marL="0">
              <a:buNone/>
            </a:pPr>
          </a:p>
          <a:p>
            <a:pPr lvl="0" indent="0" marL="0">
              <a:buNone/>
            </a:pPr>
            <a:r>
              <a:rPr/>
              <a:t>Eighteen independent insects each complete all three conditions in randomized order.</a:t>
            </a:r>
          </a:p>
          <a:p>
            <a:pPr lvl="0" indent="0" marL="0">
              <a:buNone/>
            </a:pPr>
          </a:p>
          <a:p>
            <a:pPr lvl="0" indent="0" marL="0">
              <a:buNone/>
            </a:pPr>
            <a:r>
              <a:rPr/>
              <a:t>insect: Independent insect/block identifier (none)</a:t>
            </a:r>
          </a:p>
          <a:p>
            <a:pPr lvl="0" indent="0" marL="0">
              <a:buNone/>
            </a:pPr>
          </a:p>
          <a:p>
            <a:pPr lvl="0" indent="0" marL="0">
              <a:buNone/>
            </a:pPr>
            <a:r>
              <a:rPr/>
              <a:t>condition: Light condition (category)</a:t>
            </a:r>
          </a:p>
          <a:p>
            <a:pPr lvl="0" indent="0" marL="0">
              <a:buNone/>
            </a:pPr>
          </a:p>
          <a:p>
            <a:pPr lvl="0" indent="0" marL="0">
              <a:buNone/>
            </a:pPr>
            <a:r>
              <a:rPr/>
              <a:t>activity_score: Rounded and bounded activity measure (score 0 to 10)</a:t>
            </a:r>
          </a:p>
        </p:txBody>
      </p:sp>
      <p:sp>
        <p:nvSpPr>
          <p:cNvPr id="4" name="Slide Number Placeholder 3"/>
          <p:cNvSpPr>
            <a:spLocks noGrp="1"/>
          </p:cNvSpPr>
          <p:nvPr>
            <p:ph type="sldNum" sz="quarter" idx="10"/>
          </p:nvPr>
        </p:nvSpPr>
        <p:spPr/>
        <p:txBody>
          <a:bodyPr/>
          <a:lstStyle/>
          <a:p>
            <a:fld id="{18BDFEC3-8487-43E8-A154-7C12CBC1FFF2}" type="slidenum">
              <a:rPr lang="en-US"/>
              <a:t>206</a:t>
            </a:fld>
            <a:endParaRPr lang="en-US"/>
          </a:p>
        </p:txBody>
      </p:sp>
    </p:spTree>
  </p:cSld>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1108</a:t>
            </a:r>
          </a:p>
          <a:p>
            <a:pPr lvl="0" indent="0" marL="0">
              <a:buNone/>
            </a:pPr>
          </a:p>
          <a:p>
            <a:pPr lvl="0" indent="0" marL="0">
              <a:buNone/>
            </a:pPr>
            <a:r>
              <a:rPr/>
              <a:t>Generating model: 18 insects each receive all 3 conditions. Each insect has a Normal(5, 1.3 SD) baseline; Dim, Moderate, and Bright add 0, 0.8, and 1.6. Independent Normal(0, 1 SD) noise is added, then scores are rounded and restricted to 0–10.</a:t>
            </a:r>
          </a:p>
          <a:p>
            <a:pPr lvl="0" indent="0" marL="0">
              <a:buNone/>
            </a:pPr>
          </a:p>
          <a:p>
            <a:pPr lvl="0" indent="0" marL="0">
              <a:buNone/>
            </a:pPr>
            <a:r>
              <a:rPr/>
              <a:t>Population truth: Condition effects exist before rounding (0, +0.8, +1.6), and condition score distributions differ after rounding. Repeated observations share an insect baseline.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insect condition activity_score
      1       Dim              6
      1  Moderate              7
      1    Bright              7
      2       Dim              7</a:t>
            </a:r>
          </a:p>
        </p:txBody>
      </p:sp>
      <p:sp>
        <p:nvSpPr>
          <p:cNvPr id="4" name="Slide Number Placeholder 3"/>
          <p:cNvSpPr>
            <a:spLocks noGrp="1"/>
          </p:cNvSpPr>
          <p:nvPr>
            <p:ph type="sldNum" sz="quarter" idx="10"/>
          </p:nvPr>
        </p:nvSpPr>
        <p:spPr/>
        <p:txBody>
          <a:bodyPr/>
          <a:lstStyle/>
          <a:p>
            <a:fld id="{18BDFEC3-8487-43E8-A154-7C12CBC1FFF2}" type="slidenum">
              <a:rPr lang="en-US"/>
              <a:t>207</a:t>
            </a:fld>
            <a:endParaRPr lang="en-US"/>
          </a:p>
        </p:txBody>
      </p:sp>
    </p:spTree>
  </p:cSld>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modules/friedman/analysis.R. Rank within each insect so that between-insect differences do not masquerade as condition effects.</a:t>
            </a:r>
          </a:p>
        </p:txBody>
      </p:sp>
      <p:sp>
        <p:nvSpPr>
          <p:cNvPr id="4" name="Slide Number Placeholder 3"/>
          <p:cNvSpPr>
            <a:spLocks noGrp="1"/>
          </p:cNvSpPr>
          <p:nvPr>
            <p:ph type="sldNum" sz="quarter" idx="10"/>
          </p:nvPr>
        </p:nvSpPr>
        <p:spPr/>
        <p:txBody>
          <a:bodyPr/>
          <a:lstStyle/>
          <a:p>
            <a:fld id="{18BDFEC3-8487-43E8-A154-7C12CBC1FFF2}" type="slidenum">
              <a:rPr lang="en-US"/>
              <a:t>208</a:t>
            </a:fld>
            <a:endParaRPr lang="en-US"/>
          </a:p>
        </p:txBody>
      </p:sp>
    </p:spTree>
  </p:cSld>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209</a:t>
            </a:fld>
            <a:endParaRPr lang="en-US"/>
          </a:p>
        </p:txBody>
      </p:sp>
    </p:spTree>
  </p:cSld>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Rank within each insect so that between-insect differences do not masquerade as condition effects.</a:t>
            </a:r>
          </a:p>
        </p:txBody>
      </p:sp>
      <p:sp>
        <p:nvSpPr>
          <p:cNvPr id="4" name="Slide Number Placeholder 3"/>
          <p:cNvSpPr>
            <a:spLocks noGrp="1"/>
          </p:cNvSpPr>
          <p:nvPr>
            <p:ph type="sldNum" sz="quarter" idx="10"/>
          </p:nvPr>
        </p:nvSpPr>
        <p:spPr/>
        <p:txBody>
          <a:bodyPr/>
          <a:lstStyle/>
          <a:p>
            <a:fld id="{18BDFEC3-8487-43E8-A154-7C12CBC1FFF2}" type="slidenum">
              <a:rPr lang="en-US"/>
              <a:t>210</a:t>
            </a:fld>
            <a:endParaRPr lang="en-US"/>
          </a:p>
        </p:txBody>
      </p:sp>
    </p:spTree>
  </p:cSld>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211</a:t>
            </a:fld>
            <a:endParaRPr lang="en-US"/>
          </a:p>
        </p:txBody>
      </p:sp>
    </p:spTree>
  </p:cSld>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Friedman rank sum test
data:  activity_score and condition and insect
Friedman chi-squared = 17.633, df = 2, p-value = 0.0001482
</a:t>
            </a:r>
          </a:p>
        </p:txBody>
      </p:sp>
      <p:sp>
        <p:nvSpPr>
          <p:cNvPr id="4" name="Slide Number Placeholder 3"/>
          <p:cNvSpPr>
            <a:spLocks noGrp="1"/>
          </p:cNvSpPr>
          <p:nvPr>
            <p:ph type="sldNum" sz="quarter" idx="10"/>
          </p:nvPr>
        </p:nvSpPr>
        <p:spPr/>
        <p:txBody>
          <a:bodyPr/>
          <a:lstStyle/>
          <a:p>
            <a:fld id="{18BDFEC3-8487-43E8-A154-7C12CBC1FFF2}" type="slidenum">
              <a:rPr lang="en-US"/>
              <a:t>212</a:t>
            </a:fld>
            <a:endParaRPr lang="en-US"/>
          </a:p>
        </p:txBody>
      </p:sp>
    </p:spTree>
  </p:cSld>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Rank within each insect so that between-insect differences do not masquerade as condition effects.</a:t>
            </a:r>
          </a:p>
          <a:p>
            <a:pPr lvl="0" indent="0" marL="0">
              <a:buNone/>
            </a:pPr>
          </a:p>
          <a:p>
            <a:pPr lvl="0" indent="0" marL="0">
              <a:buNone/>
            </a:pPr>
            <a:r>
              <a:rPr/>
              <a:t>Instructor comparison with the simulated population: Condition effects exist before rounding (0, +0.8, +1.6), and condition score distributions differ after rounding. Repeated observations share an insect baseline.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213</a:t>
            </a:fld>
            <a:endParaRPr lang="en-US"/>
          </a:p>
        </p:txBody>
      </p:sp>
    </p:spTree>
  </p:cSld>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association can answer whether two measurements vary together; it does not establish a causal effect.</a:t>
            </a:r>
          </a:p>
          <a:p>
            <a:pPr lvl="0" indent="0" marL="0">
              <a:buNone/>
            </a:pPr>
          </a:p>
          <a:p>
            <a:pPr lvl="0" indent="0" marL="0">
              <a:buNone/>
            </a:pPr>
            <a:r>
              <a:rPr/>
              <a:t>Comic: Correlation. https://xkcd.com/552/</a:t>
            </a:r>
          </a:p>
          <a:p>
            <a:pPr lvl="0" indent="0" marL="0">
              <a:buNone/>
            </a:pPr>
          </a:p>
          <a:p>
            <a:pPr lvl="0" indent="0" marL="0">
              <a:buNone/>
            </a:pPr>
            <a:r>
              <a:rPr/>
              <a:t>Original course source: lectures__exp-1.pptx, slide 1. Artwork reproduced unchanged. Randall Munroe / xkcd; Creative Commons Attribution-NonCommercial 2.5.</a:t>
            </a:r>
          </a:p>
          <a:p>
            <a:pPr lvl="0" indent="0" marL="0">
              <a:buNone/>
            </a:pPr>
          </a:p>
          <a:p>
            <a:pPr lvl="0" indent="0" marL="0">
              <a:buNone/>
            </a:pPr>
            <a:r>
              <a:rPr/>
              <a:t>Accessible description: A statistics student questions whether the class caused a change in their view of correlation and causation.</a:t>
            </a:r>
          </a:p>
        </p:txBody>
      </p:sp>
      <p:sp>
        <p:nvSpPr>
          <p:cNvPr id="4" name="Slide Number Placeholder 3"/>
          <p:cNvSpPr>
            <a:spLocks noGrp="1"/>
          </p:cNvSpPr>
          <p:nvPr>
            <p:ph type="sldNum" sz="quarter" idx="10"/>
          </p:nvPr>
        </p:nvSpPr>
        <p:spPr/>
        <p:txBody>
          <a:bodyPr/>
          <a:lstStyle/>
          <a:p>
            <a:fld id="{18BDFEC3-8487-43E8-A154-7C12CBC1FFF2}" type="slidenum">
              <a:rPr lang="en-US"/>
              <a:t>214</a:t>
            </a:fld>
            <a:endParaRPr lang="en-US"/>
          </a:p>
        </p:txBody>
      </p:sp>
    </p:spTree>
  </p:cSld>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Pearson correlation</a:t>
            </a:r>
          </a:p>
          <a:p>
            <a:pPr lvl="0" indent="0" marL="0">
              <a:buNone/>
            </a:pPr>
          </a:p>
          <a:p>
            <a:pPr lvl="0" indent="0" marL="0">
              <a:buNone/>
            </a:pPr>
            <a:r>
              <a:rPr/>
              <a:t>Each independent bird contributes one pair of continuous traits.</a:t>
            </a:r>
          </a:p>
          <a:p>
            <a:pPr lvl="0" indent="0" marL="0">
              <a:buNone/>
            </a:pPr>
          </a:p>
          <a:p>
            <a:pPr lvl="0" indent="0" marL="0">
              <a:buNone/>
            </a:pPr>
            <a:r>
              <a:rPr/>
              <a:t>bird: Independent bird identifier (none)</a:t>
            </a:r>
          </a:p>
          <a:p>
            <a:pPr lvl="0" indent="0" marL="0">
              <a:buNone/>
            </a:pPr>
          </a:p>
          <a:p>
            <a:pPr lvl="0" indent="0" marL="0">
              <a:buNone/>
            </a:pPr>
            <a:r>
              <a:rPr/>
              <a:t>wing_mm: Wing length (mm)</a:t>
            </a:r>
          </a:p>
          <a:p>
            <a:pPr lvl="0" indent="0" marL="0">
              <a:buNone/>
            </a:pPr>
          </a:p>
          <a:p>
            <a:pPr lvl="0" indent="0" marL="0">
              <a:buNone/>
            </a:pPr>
            <a:r>
              <a:rPr/>
              <a:t>tail_mm: Tail length (mm)</a:t>
            </a:r>
          </a:p>
        </p:txBody>
      </p:sp>
      <p:sp>
        <p:nvSpPr>
          <p:cNvPr id="4" name="Slide Number Placeholder 3"/>
          <p:cNvSpPr>
            <a:spLocks noGrp="1"/>
          </p:cNvSpPr>
          <p:nvPr>
            <p:ph type="sldNum" sz="quarter" idx="10"/>
          </p:nvPr>
        </p:nvSpPr>
        <p:spPr/>
        <p:txBody>
          <a:bodyPr/>
          <a:lstStyle/>
          <a:p>
            <a:fld id="{18BDFEC3-8487-43E8-A154-7C12CBC1FFF2}" type="slidenum">
              <a:rPr lang="en-US"/>
              <a:t>215</a:t>
            </a:fld>
            <a:endParaRPr lang="en-US"/>
          </a:p>
        </p:txBody>
      </p:sp>
    </p:spTree>
  </p:cSld>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1112</a:t>
            </a:r>
          </a:p>
          <a:p>
            <a:pPr lvl="0" indent="0" marL="0">
              <a:buNone/>
            </a:pPr>
          </a:p>
          <a:p>
            <a:pPr lvl="0" indent="0" marL="0">
              <a:buNone/>
            </a:pPr>
            <a:r>
              <a:rPr/>
              <a:t>Generating model: 45 independent wing lengths are Normal(75, 5 SD). Tail length is 15 + 0.55 times wing length + independent Normal(0, 3.5 SD) noise.</a:t>
            </a:r>
          </a:p>
          <a:p>
            <a:pPr lvl="0" indent="0" marL="0">
              <a:buNone/>
            </a:pPr>
          </a:p>
          <a:p>
            <a:pPr lvl="0" indent="0" marL="0">
              <a:buNone/>
            </a:pPr>
            <a:r>
              <a:rPr/>
              <a:t>Population truth: The generating population Pearson correlation is 0.55</a:t>
            </a:r>
            <a:r>
              <a:rPr i="1"/>
              <a:t>5 / sqrt((0.55</a:t>
            </a:r>
            <a:r>
              <a:rPr/>
              <a:t>5)^2 + 3.5^2), approximately 0.618. It is not the observed sample correlation.</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bird  wing_mm  tail_mm
    1 78.93843 53.92165
    2 72.88988 57.83499
    3 75.28451 58.11559
    4 78.55287 59.64707</a:t>
            </a:r>
          </a:p>
        </p:txBody>
      </p:sp>
      <p:sp>
        <p:nvSpPr>
          <p:cNvPr id="4" name="Slide Number Placeholder 3"/>
          <p:cNvSpPr>
            <a:spLocks noGrp="1"/>
          </p:cNvSpPr>
          <p:nvPr>
            <p:ph type="sldNum" sz="quarter" idx="10"/>
          </p:nvPr>
        </p:nvSpPr>
        <p:spPr/>
        <p:txBody>
          <a:bodyPr/>
          <a:lstStyle/>
          <a:p>
            <a:fld id="{18BDFEC3-8487-43E8-A154-7C12CBC1FFF2}" type="slidenum">
              <a:rPr lang="en-US"/>
              <a:t>216</a:t>
            </a:fld>
            <a:endParaRPr lang="en-US"/>
          </a:p>
        </p:txBody>
      </p:sp>
    </p:spTree>
  </p:cSld>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modules/pearson/analysis.R. Correlation describes linear association symmetrically; causal direction and a slope are separate questions.</a:t>
            </a:r>
          </a:p>
        </p:txBody>
      </p:sp>
      <p:sp>
        <p:nvSpPr>
          <p:cNvPr id="4" name="Slide Number Placeholder 3"/>
          <p:cNvSpPr>
            <a:spLocks noGrp="1"/>
          </p:cNvSpPr>
          <p:nvPr>
            <p:ph type="sldNum" sz="quarter" idx="10"/>
          </p:nvPr>
        </p:nvSpPr>
        <p:spPr/>
        <p:txBody>
          <a:bodyPr/>
          <a:lstStyle/>
          <a:p>
            <a:fld id="{18BDFEC3-8487-43E8-A154-7C12CBC1FFF2}" type="slidenum">
              <a:rPr lang="en-US"/>
              <a:t>217</a:t>
            </a:fld>
            <a:endParaRPr lang="en-US"/>
          </a:p>
        </p:txBody>
      </p:sp>
    </p:spTree>
  </p:cSld>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218</a:t>
            </a:fld>
            <a:endParaRPr lang="en-US"/>
          </a:p>
        </p:txBody>
      </p:sp>
    </p:spTree>
  </p:cSld>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Correlation describes linear association symmetrically; causal direction and a slope are separate questions.</a:t>
            </a:r>
          </a:p>
        </p:txBody>
      </p:sp>
      <p:sp>
        <p:nvSpPr>
          <p:cNvPr id="4" name="Slide Number Placeholder 3"/>
          <p:cNvSpPr>
            <a:spLocks noGrp="1"/>
          </p:cNvSpPr>
          <p:nvPr>
            <p:ph type="sldNum" sz="quarter" idx="10"/>
          </p:nvPr>
        </p:nvSpPr>
        <p:spPr/>
        <p:txBody>
          <a:bodyPr/>
          <a:lstStyle/>
          <a:p>
            <a:fld id="{18BDFEC3-8487-43E8-A154-7C12CBC1FFF2}" type="slidenum">
              <a:rPr lang="en-US"/>
              <a:t>219</a:t>
            </a:fld>
            <a:endParaRPr lang="en-US"/>
          </a:p>
        </p:txBody>
      </p:sp>
    </p:spTree>
  </p:cSld>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220</a:t>
            </a:fld>
            <a:endParaRPr lang="en-US"/>
          </a:p>
        </p:txBody>
      </p:sp>
    </p:spTree>
  </p:cSld>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Pearson's product-moment correlation
data:  d$wing_mm and d$tail_mm
t = 6.4317, df = 43, p-value = 8.606e-08
alternative hypothesis: true correlation is not equal to 0
95 percent confidence interval:
 0.5119136 0.8243291
sample estimates:
      cor 
0.7002284 
</a:t>
            </a:r>
          </a:p>
        </p:txBody>
      </p:sp>
      <p:sp>
        <p:nvSpPr>
          <p:cNvPr id="4" name="Slide Number Placeholder 3"/>
          <p:cNvSpPr>
            <a:spLocks noGrp="1"/>
          </p:cNvSpPr>
          <p:nvPr>
            <p:ph type="sldNum" sz="quarter" idx="10"/>
          </p:nvPr>
        </p:nvSpPr>
        <p:spPr/>
        <p:txBody>
          <a:bodyPr/>
          <a:lstStyle/>
          <a:p>
            <a:fld id="{18BDFEC3-8487-43E8-A154-7C12CBC1FFF2}" type="slidenum">
              <a:rPr lang="en-US"/>
              <a:t>221</a:t>
            </a:fld>
            <a:endParaRPr lang="en-US"/>
          </a:p>
        </p:txBody>
      </p:sp>
    </p:spTree>
  </p:cSld>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Correlation describes linear association symmetrically; causal direction and a slope are separate questions.</a:t>
            </a:r>
          </a:p>
          <a:p>
            <a:pPr lvl="0" indent="0" marL="0">
              <a:buNone/>
            </a:pPr>
          </a:p>
          <a:p>
            <a:pPr lvl="0" indent="0" marL="0">
              <a:buNone/>
            </a:pPr>
            <a:r>
              <a:rPr/>
              <a:t>Instructor comparison with the simulated population: The generating population Pearson correlation is 0.55</a:t>
            </a:r>
            <a:r>
              <a:rPr i="1"/>
              <a:t>5 / sqrt((0.55</a:t>
            </a:r>
            <a:r>
              <a:rPr/>
              <a:t>5)^2 + 3.5^2), approximately 0.618. It is not the observed sample correlation.</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222</a:t>
            </a:fld>
            <a:endParaRPr lang="en-US"/>
          </a:p>
        </p:txBody>
      </p:sp>
    </p:spTree>
  </p:cSld>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Spearman rank correlation</a:t>
            </a:r>
          </a:p>
          <a:p>
            <a:pPr lvl="0" indent="0" marL="0">
              <a:buNone/>
            </a:pPr>
          </a:p>
          <a:p>
            <a:pPr lvl="0" indent="0" marL="0">
              <a:buNone/>
            </a:pPr>
            <a:r>
              <a:rPr/>
              <a:t>Forty-five independent sites contribute one salinity and richness measurement each.</a:t>
            </a:r>
          </a:p>
          <a:p>
            <a:pPr lvl="0" indent="0" marL="0">
              <a:buNone/>
            </a:pPr>
          </a:p>
          <a:p>
            <a:pPr lvl="0" indent="0" marL="0">
              <a:buNone/>
            </a:pPr>
            <a:r>
              <a:rPr/>
              <a:t>site: Independent site identifier (none)</a:t>
            </a:r>
          </a:p>
          <a:p>
            <a:pPr lvl="0" indent="0" marL="0">
              <a:buNone/>
            </a:pPr>
          </a:p>
          <a:p>
            <a:pPr lvl="0" indent="0" marL="0">
              <a:buNone/>
            </a:pPr>
            <a:r>
              <a:rPr/>
              <a:t>salinity_ppt: Soil salinity (parts per thousand)</a:t>
            </a:r>
          </a:p>
          <a:p>
            <a:pPr lvl="0" indent="0" marL="0">
              <a:buNone/>
            </a:pPr>
          </a:p>
          <a:p>
            <a:pPr lvl="0" indent="0" marL="0">
              <a:buNone/>
            </a:pPr>
            <a:r>
              <a:rPr/>
              <a:t>richness: Observed bacterial taxon richness (taxa)</a:t>
            </a:r>
          </a:p>
        </p:txBody>
      </p:sp>
      <p:sp>
        <p:nvSpPr>
          <p:cNvPr id="4" name="Slide Number Placeholder 3"/>
          <p:cNvSpPr>
            <a:spLocks noGrp="1"/>
          </p:cNvSpPr>
          <p:nvPr>
            <p:ph type="sldNum" sz="quarter" idx="10"/>
          </p:nvPr>
        </p:nvSpPr>
        <p:spPr/>
        <p:txBody>
          <a:bodyPr/>
          <a:lstStyle/>
          <a:p>
            <a:fld id="{18BDFEC3-8487-43E8-A154-7C12CBC1FFF2}" type="slidenum">
              <a:rPr lang="en-US"/>
              <a:t>223</a:t>
            </a:fld>
            <a:endParaRPr lang="en-US"/>
          </a:p>
        </p:txBody>
      </p:sp>
    </p:spTree>
  </p:cSld>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1113</a:t>
            </a:r>
          </a:p>
          <a:p>
            <a:pPr lvl="0" indent="0" marL="0">
              <a:buNone/>
            </a:pPr>
          </a:p>
          <a:p>
            <a:pPr lvl="0" indent="0" marL="0">
              <a:buNone/>
            </a:pPr>
            <a:r>
              <a:rPr/>
              <a:t>Generating model: 45 independent site salinities are Uniform(0.5, 8). Richness is 90 - 25*log(salinity + 1) + Normal(0, 7 SD) noise, rounded to the nearest taxon.</a:t>
            </a:r>
          </a:p>
          <a:p>
            <a:pPr lvl="0" indent="0" marL="0">
              <a:buNone/>
            </a:pPr>
          </a:p>
          <a:p>
            <a:pPr lvl="0" indent="0" marL="0">
              <a:buNone/>
            </a:pPr>
            <a:r>
              <a:rPr/>
              <a:t>Population truth: The underlying mean response decreases nonlinearly with salinity, creating a negative monotonic association. No fixed numeric population Spearman coefficient was specified.</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site salinity_ppt richness
    1     2.095406       60
    2     7.344500       42
    3     3.973588       46
    4     1.952997       62</a:t>
            </a:r>
          </a:p>
        </p:txBody>
      </p:sp>
      <p:sp>
        <p:nvSpPr>
          <p:cNvPr id="4" name="Slide Number Placeholder 3"/>
          <p:cNvSpPr>
            <a:spLocks noGrp="1"/>
          </p:cNvSpPr>
          <p:nvPr>
            <p:ph type="sldNum" sz="quarter" idx="10"/>
          </p:nvPr>
        </p:nvSpPr>
        <p:spPr/>
        <p:txBody>
          <a:bodyPr/>
          <a:lstStyle/>
          <a:p>
            <a:fld id="{18BDFEC3-8487-43E8-A154-7C12CBC1FFF2}" type="slidenum">
              <a:rPr lang="en-US"/>
              <a:t>224</a:t>
            </a:fld>
            <a:endParaRPr lang="en-US"/>
          </a:p>
        </p:txBody>
      </p:sp>
    </p:spTree>
  </p:cSld>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modules/spearman/analysis.R. Ranks can summarize a monotonic curve without claiming a constant change in the original response units.</a:t>
            </a:r>
          </a:p>
        </p:txBody>
      </p:sp>
      <p:sp>
        <p:nvSpPr>
          <p:cNvPr id="4" name="Slide Number Placeholder 3"/>
          <p:cNvSpPr>
            <a:spLocks noGrp="1"/>
          </p:cNvSpPr>
          <p:nvPr>
            <p:ph type="sldNum" sz="quarter" idx="10"/>
          </p:nvPr>
        </p:nvSpPr>
        <p:spPr/>
        <p:txBody>
          <a:bodyPr/>
          <a:lstStyle/>
          <a:p>
            <a:fld id="{18BDFEC3-8487-43E8-A154-7C12CBC1FFF2}" type="slidenum">
              <a:rPr lang="en-US"/>
              <a:t>225</a:t>
            </a:fld>
            <a:endParaRPr lang="en-US"/>
          </a:p>
        </p:txBody>
      </p:sp>
    </p:spTree>
  </p:cSld>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226</a:t>
            </a:fld>
            <a:endParaRPr lang="en-US"/>
          </a:p>
        </p:txBody>
      </p:sp>
    </p:spTree>
  </p:cSld>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Ranks can summarize a monotonic curve without claiming a constant change in the original response units.</a:t>
            </a:r>
          </a:p>
        </p:txBody>
      </p:sp>
      <p:sp>
        <p:nvSpPr>
          <p:cNvPr id="4" name="Slide Number Placeholder 3"/>
          <p:cNvSpPr>
            <a:spLocks noGrp="1"/>
          </p:cNvSpPr>
          <p:nvPr>
            <p:ph type="sldNum" sz="quarter" idx="10"/>
          </p:nvPr>
        </p:nvSpPr>
        <p:spPr/>
        <p:txBody>
          <a:bodyPr/>
          <a:lstStyle/>
          <a:p>
            <a:fld id="{18BDFEC3-8487-43E8-A154-7C12CBC1FFF2}" type="slidenum">
              <a:rPr lang="en-US"/>
              <a:t>227</a:t>
            </a:fld>
            <a:endParaRPr lang="en-US"/>
          </a:p>
        </p:txBody>
      </p:sp>
    </p:spTree>
  </p:cSld>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228</a:t>
            </a:fld>
            <a:endParaRPr lang="en-US"/>
          </a:p>
        </p:txBody>
      </p:sp>
    </p:spTree>
  </p:cSld>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Spearman's rank correlation rho
data:  d$salinity_ppt and d$richness
S = 26600, p-value = 2.549e-09
alternative hypothesis: true rho is not equal to 0
sample estimates:
       rho 
-0.7522922 
</a:t>
            </a:r>
          </a:p>
        </p:txBody>
      </p:sp>
      <p:sp>
        <p:nvSpPr>
          <p:cNvPr id="4" name="Slide Number Placeholder 3"/>
          <p:cNvSpPr>
            <a:spLocks noGrp="1"/>
          </p:cNvSpPr>
          <p:nvPr>
            <p:ph type="sldNum" sz="quarter" idx="10"/>
          </p:nvPr>
        </p:nvSpPr>
        <p:spPr/>
        <p:txBody>
          <a:bodyPr/>
          <a:lstStyle/>
          <a:p>
            <a:fld id="{18BDFEC3-8487-43E8-A154-7C12CBC1FFF2}" type="slidenum">
              <a:rPr lang="en-US"/>
              <a:t>229</a:t>
            </a:fld>
            <a:endParaRPr lang="en-US"/>
          </a:p>
        </p:txBody>
      </p:sp>
    </p:spTree>
  </p:cSld>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Ranks can summarize a monotonic curve without claiming a constant change in the original response units.</a:t>
            </a:r>
          </a:p>
          <a:p>
            <a:pPr lvl="0" indent="0" marL="0">
              <a:buNone/>
            </a:pPr>
          </a:p>
          <a:p>
            <a:pPr lvl="0" indent="0" marL="0">
              <a:buNone/>
            </a:pPr>
            <a:r>
              <a:rPr/>
              <a:t>Instructor comparison with the simulated population: The underlying mean response decreases nonlinearly with salinity, creating a negative monotonic association. No fixed numeric population Spearman coefficient was specified.</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230</a:t>
            </a:fld>
            <a:endParaRPr lang="en-US"/>
          </a:p>
        </p:txBody>
      </p:sp>
    </p:spTree>
  </p:cSld>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Choose the model for the biological question, then check the fitted relationship rather than choosing a curve for its appearance.</a:t>
            </a:r>
          </a:p>
          <a:p>
            <a:pPr lvl="0" indent="0" marL="0">
              <a:buNone/>
            </a:pPr>
          </a:p>
          <a:p>
            <a:pPr lvl="0" indent="0" marL="0">
              <a:buNone/>
            </a:pPr>
            <a:r>
              <a:rPr/>
              <a:t>Comic: Curve-Fitting. https://xkcd.com/2048/</a:t>
            </a:r>
          </a:p>
          <a:p>
            <a:pPr lvl="0" indent="0" marL="0">
              <a:buNone/>
            </a:pPr>
          </a:p>
          <a:p>
            <a:pPr lvl="0" indent="0" marL="0">
              <a:buNone/>
            </a:pPr>
            <a:r>
              <a:rPr/>
              <a:t>Original course source: lectures__exp-6.pptx, slide 1. Artwork reproduced unchanged. Randall Munroe / xkcd; Creative Commons Attribution-NonCommercial 2.5.</a:t>
            </a:r>
          </a:p>
          <a:p>
            <a:pPr lvl="0" indent="0" marL="0">
              <a:buNone/>
            </a:pPr>
          </a:p>
          <a:p>
            <a:pPr lvl="0" indent="0" marL="0">
              <a:buNone/>
            </a:pPr>
            <a:r>
              <a:rPr/>
              <a:t>Accessible description: A grid of fitted curves parodies the messages scientists send with different model choices.</a:t>
            </a:r>
          </a:p>
        </p:txBody>
      </p:sp>
      <p:sp>
        <p:nvSpPr>
          <p:cNvPr id="4" name="Slide Number Placeholder 3"/>
          <p:cNvSpPr>
            <a:spLocks noGrp="1"/>
          </p:cNvSpPr>
          <p:nvPr>
            <p:ph type="sldNum" sz="quarter" idx="10"/>
          </p:nvPr>
        </p:nvSpPr>
        <p:spPr/>
        <p:txBody>
          <a:bodyPr/>
          <a:lstStyle/>
          <a:p>
            <a:fld id="{18BDFEC3-8487-43E8-A154-7C12CBC1FFF2}" type="slidenum">
              <a:rPr lang="en-US"/>
              <a:t>231</a:t>
            </a:fld>
            <a:endParaRPr lang="en-US"/>
          </a:p>
        </p:txBody>
      </p:sp>
    </p:spTree>
  </p:cSld>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Simple linear regression</a:t>
            </a:r>
          </a:p>
          <a:p>
            <a:pPr lvl="0" indent="0" marL="0">
              <a:buNone/>
            </a:pPr>
          </a:p>
          <a:p>
            <a:pPr lvl="0" indent="0" marL="0">
              <a:buNone/>
            </a:pPr>
            <a:r>
              <a:rPr/>
              <a:t>Thirty-six independently assigned pots receive one nitrogen level and yield one biomass measurement.</a:t>
            </a:r>
          </a:p>
          <a:p>
            <a:pPr lvl="0" indent="0" marL="0">
              <a:buNone/>
            </a:pPr>
          </a:p>
          <a:p>
            <a:pPr lvl="0" indent="0" marL="0">
              <a:buNone/>
            </a:pPr>
            <a:r>
              <a:rPr/>
              <a:t>pot: Independent pot identifier (none)</a:t>
            </a:r>
          </a:p>
          <a:p>
            <a:pPr lvl="0" indent="0" marL="0">
              <a:buNone/>
            </a:pPr>
          </a:p>
          <a:p>
            <a:pPr lvl="0" indent="0" marL="0">
              <a:buNone/>
            </a:pPr>
            <a:r>
              <a:rPr/>
              <a:t>nitrogen_mg: Assigned nitrogen dose (mg)</a:t>
            </a:r>
          </a:p>
          <a:p>
            <a:pPr lvl="0" indent="0" marL="0">
              <a:buNone/>
            </a:pPr>
          </a:p>
          <a:p>
            <a:pPr lvl="0" indent="0" marL="0">
              <a:buNone/>
            </a:pPr>
            <a:r>
              <a:rPr/>
              <a:t>biomass_g: Seedling biomass (g)</a:t>
            </a:r>
          </a:p>
        </p:txBody>
      </p:sp>
      <p:sp>
        <p:nvSpPr>
          <p:cNvPr id="4" name="Slide Number Placeholder 3"/>
          <p:cNvSpPr>
            <a:spLocks noGrp="1"/>
          </p:cNvSpPr>
          <p:nvPr>
            <p:ph type="sldNum" sz="quarter" idx="10"/>
          </p:nvPr>
        </p:nvSpPr>
        <p:spPr/>
        <p:txBody>
          <a:bodyPr/>
          <a:lstStyle/>
          <a:p>
            <a:fld id="{18BDFEC3-8487-43E8-A154-7C12CBC1FFF2}" type="slidenum">
              <a:rPr lang="en-US"/>
              <a:t>232</a:t>
            </a:fld>
            <a:endParaRPr lang="en-US"/>
          </a:p>
        </p:txBody>
      </p:sp>
    </p:spTree>
  </p:cSld>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1114</a:t>
            </a:r>
          </a:p>
          <a:p>
            <a:pPr lvl="0" indent="0" marL="0">
              <a:buNone/>
            </a:pPr>
          </a:p>
          <a:p>
            <a:pPr lvl="0" indent="0" marL="0">
              <a:buNone/>
            </a:pPr>
            <a:r>
              <a:rPr/>
              <a:t>Generating model: 36 nitrogen doses are Uniform(0, 12) mg. Independent biomass values follow 2.2 + 0.42*nitrogen + Normal(0, 0.8 SD).</a:t>
            </a:r>
          </a:p>
          <a:p>
            <a:pPr lvl="0" indent="0" marL="0">
              <a:buNone/>
            </a:pPr>
          </a:p>
          <a:p>
            <a:pPr lvl="0" indent="0" marL="0">
              <a:buNone/>
            </a:pPr>
            <a:r>
              <a:rPr/>
              <a:t>Population truth: The conditional mean intercept is 2.2 g and slope is +0.42 g per mg nitrogen. The zero-slope null is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pot nitrogen_mg biomass_g
   1    9.545618  5.992226
   2    2.359066  4.640125
   3    7.314201  6.118743
   4    2.363184  3.585433</a:t>
            </a:r>
          </a:p>
        </p:txBody>
      </p:sp>
      <p:sp>
        <p:nvSpPr>
          <p:cNvPr id="4" name="Slide Number Placeholder 3"/>
          <p:cNvSpPr>
            <a:spLocks noGrp="1"/>
          </p:cNvSpPr>
          <p:nvPr>
            <p:ph type="sldNum" sz="quarter" idx="10"/>
          </p:nvPr>
        </p:nvSpPr>
        <p:spPr/>
        <p:txBody>
          <a:bodyPr/>
          <a:lstStyle/>
          <a:p>
            <a:fld id="{18BDFEC3-8487-43E8-A154-7C12CBC1FFF2}" type="slidenum">
              <a:rPr lang="en-US"/>
              <a:t>233</a:t>
            </a:fld>
            <a:endParaRPr lang="en-US"/>
          </a:p>
        </p:txBody>
      </p:sp>
    </p:spTree>
  </p:cSld>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modules/simple_lm/analysis.R. Choose confidence intervals for a mean response and prediction intervals for a new individual pot.</a:t>
            </a:r>
          </a:p>
        </p:txBody>
      </p:sp>
      <p:sp>
        <p:nvSpPr>
          <p:cNvPr id="4" name="Slide Number Placeholder 3"/>
          <p:cNvSpPr>
            <a:spLocks noGrp="1"/>
          </p:cNvSpPr>
          <p:nvPr>
            <p:ph type="sldNum" sz="quarter" idx="10"/>
          </p:nvPr>
        </p:nvSpPr>
        <p:spPr/>
        <p:txBody>
          <a:bodyPr/>
          <a:lstStyle/>
          <a:p>
            <a:fld id="{18BDFEC3-8487-43E8-A154-7C12CBC1FFF2}" type="slidenum">
              <a:rPr lang="en-US"/>
              <a:t>234</a:t>
            </a:fld>
            <a:endParaRPr lang="en-US"/>
          </a:p>
        </p:txBody>
      </p:sp>
    </p:spTree>
  </p:cSld>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235</a:t>
            </a:fld>
            <a:endParaRPr lang="en-US"/>
          </a:p>
        </p:txBody>
      </p:sp>
    </p:spTree>
  </p:cSld>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Choose confidence intervals for a mean response and prediction intervals for a new individual pot.</a:t>
            </a:r>
          </a:p>
        </p:txBody>
      </p:sp>
      <p:sp>
        <p:nvSpPr>
          <p:cNvPr id="4" name="Slide Number Placeholder 3"/>
          <p:cNvSpPr>
            <a:spLocks noGrp="1"/>
          </p:cNvSpPr>
          <p:nvPr>
            <p:ph type="sldNum" sz="quarter" idx="10"/>
          </p:nvPr>
        </p:nvSpPr>
        <p:spPr/>
        <p:txBody>
          <a:bodyPr/>
          <a:lstStyle/>
          <a:p>
            <a:fld id="{18BDFEC3-8487-43E8-A154-7C12CBC1FFF2}" type="slidenum">
              <a:rPr lang="en-US"/>
              <a:t>236</a:t>
            </a:fld>
            <a:endParaRPr lang="en-US"/>
          </a:p>
        </p:txBody>
      </p:sp>
    </p:spTree>
  </p:cSld>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237</a:t>
            </a:fld>
            <a:endParaRPr lang="en-US"/>
          </a:p>
        </p:txBody>
      </p:sp>
    </p:spTree>
  </p:cSld>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lm(formula = biomass_g ~ nitrogen_mg, data = d)
Residuals:
    Min      1Q  Median      3Q     Max 
-1.8507 -0.4546 -0.1079  0.4972  1.9486 
Coefficients:
            Estimate Std. Error t value Pr(&gt;|t|)    
(Intercept)  2.21791    0.29034   7.639 7.05e-09 ***
nitrogen_mg  0.41409    0.04185   9.896 1.52e-11 ***
---
Signif. codes:  0 ‘***’ 0.001 ‘**’ 0.01 ‘*’ 0.05 ‘.’ 0.1 ‘ ’ 1
Residual standard error: 0.811 on 34 degrees of freedom
Multiple R-squared:  0.7423,    Adjusted R-squared:  0.7347 
F-statistic: 97.93 on 1 and 34 DF,  p-value: 1.525e-11
                2.5 %    97.5 %
(Intercept) 1.6278685 2.8079514
nitrogen_mg 0.3290528 0.4991331</a:t>
            </a:r>
          </a:p>
        </p:txBody>
      </p:sp>
      <p:sp>
        <p:nvSpPr>
          <p:cNvPr id="4" name="Slide Number Placeholder 3"/>
          <p:cNvSpPr>
            <a:spLocks noGrp="1"/>
          </p:cNvSpPr>
          <p:nvPr>
            <p:ph type="sldNum" sz="quarter" idx="10"/>
          </p:nvPr>
        </p:nvSpPr>
        <p:spPr/>
        <p:txBody>
          <a:bodyPr/>
          <a:lstStyle/>
          <a:p>
            <a:fld id="{18BDFEC3-8487-43E8-A154-7C12CBC1FFF2}" type="slidenum">
              <a:rPr lang="en-US"/>
              <a:t>238</a:t>
            </a:fld>
            <a:endParaRPr lang="en-US"/>
          </a:p>
        </p:txBody>
      </p:sp>
    </p:spTree>
  </p:cSld>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Choose confidence intervals for a mean response and prediction intervals for a new individual pot.</a:t>
            </a:r>
          </a:p>
          <a:p>
            <a:pPr lvl="0" indent="0" marL="0">
              <a:buNone/>
            </a:pPr>
          </a:p>
          <a:p>
            <a:pPr lvl="0" indent="0" marL="0">
              <a:buNone/>
            </a:pPr>
            <a:r>
              <a:rPr/>
              <a:t>Instructor comparison with the simulated population: The conditional mean intercept is 2.2 g and slope is +0.42 g per mg nitrogen. The zero-slope null is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239</a:t>
            </a:fld>
            <a:endParaRPr lang="en-US"/>
          </a:p>
        </p:txBody>
      </p:sp>
    </p:spTree>
  </p:cSld>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Theil–Sen robust slope</a:t>
            </a:r>
          </a:p>
          <a:p>
            <a:pPr lvl="0" indent="0" marL="0">
              <a:buNone/>
            </a:pPr>
          </a:p>
          <a:p>
            <a:pPr lvl="0" indent="0" marL="0">
              <a:buNone/>
            </a:pPr>
            <a:r>
              <a:rPr/>
              <a:t>Forty independent assay preparations contribute one temperature/activity pair each.</a:t>
            </a:r>
          </a:p>
          <a:p>
            <a:pPr lvl="0" indent="0" marL="0">
              <a:buNone/>
            </a:pPr>
          </a:p>
          <a:p>
            <a:pPr lvl="0" indent="0" marL="0">
              <a:buNone/>
            </a:pPr>
            <a:r>
              <a:rPr/>
              <a:t>assay: Independent assay identifier (none)</a:t>
            </a:r>
          </a:p>
          <a:p>
            <a:pPr lvl="0" indent="0" marL="0">
              <a:buNone/>
            </a:pPr>
          </a:p>
          <a:p>
            <a:pPr lvl="0" indent="0" marL="0">
              <a:buNone/>
            </a:pPr>
            <a:r>
              <a:rPr/>
              <a:t>temp_c: Assay temperature (degrees C)</a:t>
            </a:r>
          </a:p>
          <a:p>
            <a:pPr lvl="0" indent="0" marL="0">
              <a:buNone/>
            </a:pPr>
          </a:p>
          <a:p>
            <a:pPr lvl="0" indent="0" marL="0">
              <a:buNone/>
            </a:pPr>
            <a:r>
              <a:rPr/>
              <a:t>activity: Enzyme activity (U/mL)</a:t>
            </a:r>
          </a:p>
        </p:txBody>
      </p:sp>
      <p:sp>
        <p:nvSpPr>
          <p:cNvPr id="4" name="Slide Number Placeholder 3"/>
          <p:cNvSpPr>
            <a:spLocks noGrp="1"/>
          </p:cNvSpPr>
          <p:nvPr>
            <p:ph type="sldNum" sz="quarter" idx="10"/>
          </p:nvPr>
        </p:nvSpPr>
        <p:spPr/>
        <p:txBody>
          <a:bodyPr/>
          <a:lstStyle/>
          <a:p>
            <a:fld id="{18BDFEC3-8487-43E8-A154-7C12CBC1FFF2}" type="slidenum">
              <a:rPr lang="en-US"/>
              <a:t>240</a:t>
            </a:fld>
            <a:endParaRPr lang="en-US"/>
          </a:p>
        </p:txBody>
      </p:sp>
    </p:spTree>
  </p:cSld>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1116</a:t>
            </a:r>
          </a:p>
          <a:p>
            <a:pPr lvl="0" indent="0" marL="0">
              <a:buNone/>
            </a:pPr>
          </a:p>
          <a:p>
            <a:pPr lvl="0" indent="0" marL="0">
              <a:buNone/>
            </a:pPr>
            <a:r>
              <a:rPr/>
              <a:t>Generating model: 40 temperatures are Uniform(16, 30) degrees C. Core activity = 8 + 1.4*temperature + 2 times a Student t variable with 4 degrees of freedom. Assays 5 and 18 then receive an extra +25 U/mL.</a:t>
            </a:r>
          </a:p>
          <a:p>
            <a:pPr lvl="0" indent="0" marL="0">
              <a:buNone/>
            </a:pPr>
          </a:p>
          <a:p>
            <a:pPr lvl="0" indent="0" marL="0">
              <a:buNone/>
            </a:pPr>
            <a:r>
              <a:rPr/>
              <a:t>Population truth: The underlying uncontaminated linear trend has slope 1.4 U/mL per degree C. Two deliberately elevated assays illustrate robustness; the bootstrap interval comes from the saved contaminated sample.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assay   temp_c activity
     1 25.61605 45.04250
     2 19.70680 35.56085
     3 23.09819 38.79565
     4 18.94864 37.20150</a:t>
            </a:r>
          </a:p>
        </p:txBody>
      </p:sp>
      <p:sp>
        <p:nvSpPr>
          <p:cNvPr id="4" name="Slide Number Placeholder 3"/>
          <p:cNvSpPr>
            <a:spLocks noGrp="1"/>
          </p:cNvSpPr>
          <p:nvPr>
            <p:ph type="sldNum" sz="quarter" idx="10"/>
          </p:nvPr>
        </p:nvSpPr>
        <p:spPr/>
        <p:txBody>
          <a:bodyPr/>
          <a:lstStyle/>
          <a:p>
            <a:fld id="{18BDFEC3-8487-43E8-A154-7C12CBC1FFF2}" type="slidenum">
              <a:rPr lang="en-US"/>
              <a:t>241</a:t>
            </a:fld>
            <a:endParaRPr lang="en-US"/>
          </a:p>
        </p:txBody>
      </p:sp>
    </p:spTree>
  </p:cSld>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modules/theil_sen/analysis.R. A robust slope retains interpretable units while limiting extreme-response influence; uncertainty here is an approximate pairs-bootstrap interval.</a:t>
            </a:r>
          </a:p>
        </p:txBody>
      </p:sp>
      <p:sp>
        <p:nvSpPr>
          <p:cNvPr id="4" name="Slide Number Placeholder 3"/>
          <p:cNvSpPr>
            <a:spLocks noGrp="1"/>
          </p:cNvSpPr>
          <p:nvPr>
            <p:ph type="sldNum" sz="quarter" idx="10"/>
          </p:nvPr>
        </p:nvSpPr>
        <p:spPr/>
        <p:txBody>
          <a:bodyPr/>
          <a:lstStyle/>
          <a:p>
            <a:fld id="{18BDFEC3-8487-43E8-A154-7C12CBC1FFF2}" type="slidenum">
              <a:rPr lang="en-US"/>
              <a:t>242</a:t>
            </a:fld>
            <a:endParaRPr lang="en-US"/>
          </a:p>
        </p:txBody>
      </p:sp>
    </p:spTree>
  </p:cSld>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243</a:t>
            </a:fld>
            <a:endParaRPr lang="en-US"/>
          </a:p>
        </p:txBody>
      </p:sp>
    </p:spTree>
  </p:cSld>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robust slope retains interpretable units while limiting extreme-response influence; uncertainty here is an approximate pairs-bootstrap interval.</a:t>
            </a:r>
          </a:p>
        </p:txBody>
      </p:sp>
      <p:sp>
        <p:nvSpPr>
          <p:cNvPr id="4" name="Slide Number Placeholder 3"/>
          <p:cNvSpPr>
            <a:spLocks noGrp="1"/>
          </p:cNvSpPr>
          <p:nvPr>
            <p:ph type="sldNum" sz="quarter" idx="10"/>
          </p:nvPr>
        </p:nvSpPr>
        <p:spPr/>
        <p:txBody>
          <a:bodyPr/>
          <a:lstStyle/>
          <a:p>
            <a:fld id="{18BDFEC3-8487-43E8-A154-7C12CBC1FFF2}" type="slidenum">
              <a:rPr lang="en-US"/>
              <a:t>244</a:t>
            </a:fld>
            <a:endParaRPr lang="en-US"/>
          </a:p>
        </p:txBody>
      </p:sp>
    </p:spTree>
  </p:cSld>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245</a:t>
            </a:fld>
            <a:endParaRPr lang="en-US"/>
          </a:p>
        </p:txBody>
      </p:sp>
    </p:spTree>
  </p:cSld>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intercept     slope 
 7.832577  1.407600 
    2.5%    97.5% 
1.183998 1.618227 
[1] 999</a:t>
            </a:r>
          </a:p>
        </p:txBody>
      </p:sp>
      <p:sp>
        <p:nvSpPr>
          <p:cNvPr id="4" name="Slide Number Placeholder 3"/>
          <p:cNvSpPr>
            <a:spLocks noGrp="1"/>
          </p:cNvSpPr>
          <p:nvPr>
            <p:ph type="sldNum" sz="quarter" idx="10"/>
          </p:nvPr>
        </p:nvSpPr>
        <p:spPr/>
        <p:txBody>
          <a:bodyPr/>
          <a:lstStyle/>
          <a:p>
            <a:fld id="{18BDFEC3-8487-43E8-A154-7C12CBC1FFF2}" type="slidenum">
              <a:rPr lang="en-US"/>
              <a:t>246</a:t>
            </a:fld>
            <a:endParaRPr lang="en-US"/>
          </a:p>
        </p:txBody>
      </p:sp>
    </p:spTree>
  </p:cSld>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robust slope retains interpretable units while limiting extreme-response influence; uncertainty here is an approximate pairs-bootstrap interval.</a:t>
            </a:r>
          </a:p>
          <a:p>
            <a:pPr lvl="0" indent="0" marL="0">
              <a:buNone/>
            </a:pPr>
          </a:p>
          <a:p>
            <a:pPr lvl="0" indent="0" marL="0">
              <a:buNone/>
            </a:pPr>
            <a:r>
              <a:rPr/>
              <a:t>Instructor comparison with the simulated population: The underlying uncontaminated linear trend has slope 1.4 U/mL per degree C. Two deliberately elevated assays illustrate robustness; the bootstrap interval comes from the saved contaminated sample.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247</a:t>
            </a:fld>
            <a:endParaRPr lang="en-US"/>
          </a:p>
        </p:txBody>
      </p:sp>
    </p:spTree>
  </p:cSld>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Multiple linear regression</a:t>
            </a:r>
          </a:p>
          <a:p>
            <a:pPr lvl="0" indent="0" marL="0">
              <a:buNone/>
            </a:pPr>
          </a:p>
          <a:p>
            <a:pPr lvl="0" indent="0" marL="0">
              <a:buNone/>
            </a:pPr>
            <a:r>
              <a:rPr/>
              <a:t>Sixty independent beetles are raised across a nutrient gradient and measured as adults.</a:t>
            </a:r>
          </a:p>
          <a:p>
            <a:pPr lvl="0" indent="0" marL="0">
              <a:buNone/>
            </a:pPr>
          </a:p>
          <a:p>
            <a:pPr lvl="0" indent="0" marL="0">
              <a:buNone/>
            </a:pPr>
            <a:r>
              <a:rPr/>
              <a:t>beetle: Independent beetle identifier (none)</a:t>
            </a:r>
          </a:p>
          <a:p>
            <a:pPr lvl="0" indent="0" marL="0">
              <a:buNone/>
            </a:pPr>
          </a:p>
          <a:p>
            <a:pPr lvl="0" indent="0" marL="0">
              <a:buNone/>
            </a:pPr>
            <a:r>
              <a:rPr/>
              <a:t>body_mm: Adult body length (mm)</a:t>
            </a:r>
          </a:p>
          <a:p>
            <a:pPr lvl="0" indent="0" marL="0">
              <a:buNone/>
            </a:pPr>
          </a:p>
          <a:p>
            <a:pPr lvl="0" indent="0" marL="0">
              <a:buNone/>
            </a:pPr>
            <a:r>
              <a:rPr/>
              <a:t>nutrition_mg: Larval nutrition amount (mg)</a:t>
            </a:r>
          </a:p>
          <a:p>
            <a:pPr lvl="0" indent="0" marL="0">
              <a:buNone/>
            </a:pPr>
          </a:p>
          <a:p>
            <a:pPr lvl="0" indent="0" marL="0">
              <a:buNone/>
            </a:pPr>
            <a:r>
              <a:rPr/>
              <a:t>horn_mm: Adult horn length (mm)</a:t>
            </a:r>
          </a:p>
        </p:txBody>
      </p:sp>
      <p:sp>
        <p:nvSpPr>
          <p:cNvPr id="4" name="Slide Number Placeholder 3"/>
          <p:cNvSpPr>
            <a:spLocks noGrp="1"/>
          </p:cNvSpPr>
          <p:nvPr>
            <p:ph type="sldNum" sz="quarter" idx="10"/>
          </p:nvPr>
        </p:nvSpPr>
        <p:spPr/>
        <p:txBody>
          <a:bodyPr/>
          <a:lstStyle/>
          <a:p>
            <a:fld id="{18BDFEC3-8487-43E8-A154-7C12CBC1FFF2}" type="slidenum">
              <a:rPr lang="en-US"/>
              <a:t>248</a:t>
            </a:fld>
            <a:endParaRPr lang="en-US"/>
          </a:p>
        </p:txBody>
      </p:sp>
    </p:spTree>
  </p:cSld>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1115</a:t>
            </a:r>
          </a:p>
          <a:p>
            <a:pPr lvl="0" indent="0" marL="0">
              <a:buNone/>
            </a:pPr>
          </a:p>
          <a:p>
            <a:pPr lvl="0" indent="0" marL="0">
              <a:buNone/>
            </a:pPr>
            <a:r>
              <a:rPr/>
              <a:t>Generating model: 60 independent body lengths are Uniform(7, 12) mm and nutrition values independently Uniform(2, 10) mg. Horn length = 0.4 + 0.35</a:t>
            </a:r>
            <a:r>
              <a:rPr i="1"/>
              <a:t>body + 0.16</a:t>
            </a:r>
            <a:r>
              <a:rPr/>
              <a:t>nutrition + Normal(0, 0.65 SD).</a:t>
            </a:r>
          </a:p>
          <a:p>
            <a:pPr lvl="0" indent="0" marL="0">
              <a:buNone/>
            </a:pPr>
          </a:p>
          <a:p>
            <a:pPr lvl="0" indent="0" marL="0">
              <a:buNone/>
            </a:pPr>
            <a:r>
              <a:rPr/>
              <a:t>Population truth: The true conditional body slope is 0.35 mm/mm and nutrition slope 0.16 mm/mg, with no interaction. Both zero-coefficient nulls are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beetle  body_mm nutrition_mg  horn_mm
      1  9.02822     3.092071 2.490570
      2 11.00832     8.331630 6.743573
      3 10.59940     3.747668 4.572635
      4 10.50767     9.840460 5.364367</a:t>
            </a:r>
          </a:p>
        </p:txBody>
      </p:sp>
      <p:sp>
        <p:nvSpPr>
          <p:cNvPr id="4" name="Slide Number Placeholder 3"/>
          <p:cNvSpPr>
            <a:spLocks noGrp="1"/>
          </p:cNvSpPr>
          <p:nvPr>
            <p:ph type="sldNum" sz="quarter" idx="10"/>
          </p:nvPr>
        </p:nvSpPr>
        <p:spPr/>
        <p:txBody>
          <a:bodyPr/>
          <a:lstStyle/>
          <a:p>
            <a:fld id="{18BDFEC3-8487-43E8-A154-7C12CBC1FFF2}" type="slidenum">
              <a:rPr lang="en-US"/>
              <a:t>249</a:t>
            </a:fld>
            <a:endParaRPr lang="en-US"/>
          </a:p>
        </p:txBody>
      </p:sp>
    </p:spTree>
  </p:cSld>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modules/multiple_lm/analysis.R. Read each coefficient conditionally on the other variables in the stated model.</a:t>
            </a:r>
          </a:p>
        </p:txBody>
      </p:sp>
      <p:sp>
        <p:nvSpPr>
          <p:cNvPr id="4" name="Slide Number Placeholder 3"/>
          <p:cNvSpPr>
            <a:spLocks noGrp="1"/>
          </p:cNvSpPr>
          <p:nvPr>
            <p:ph type="sldNum" sz="quarter" idx="10"/>
          </p:nvPr>
        </p:nvSpPr>
        <p:spPr/>
        <p:txBody>
          <a:bodyPr/>
          <a:lstStyle/>
          <a:p>
            <a:fld id="{18BDFEC3-8487-43E8-A154-7C12CBC1FFF2}" type="slidenum">
              <a:rPr lang="en-US"/>
              <a:t>250</a:t>
            </a:fld>
            <a:endParaRPr lang="en-US"/>
          </a:p>
        </p:txBody>
      </p:sp>
    </p:spTree>
  </p:cSld>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251</a:t>
            </a:fld>
            <a:endParaRPr lang="en-US"/>
          </a:p>
        </p:txBody>
      </p:sp>
    </p:spTree>
  </p:cSld>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Read each coefficient conditionally on the other variables in the stated model.</a:t>
            </a:r>
          </a:p>
        </p:txBody>
      </p:sp>
      <p:sp>
        <p:nvSpPr>
          <p:cNvPr id="4" name="Slide Number Placeholder 3"/>
          <p:cNvSpPr>
            <a:spLocks noGrp="1"/>
          </p:cNvSpPr>
          <p:nvPr>
            <p:ph type="sldNum" sz="quarter" idx="10"/>
          </p:nvPr>
        </p:nvSpPr>
        <p:spPr/>
        <p:txBody>
          <a:bodyPr/>
          <a:lstStyle/>
          <a:p>
            <a:fld id="{18BDFEC3-8487-43E8-A154-7C12CBC1FFF2}" type="slidenum">
              <a:rPr lang="en-US"/>
              <a:t>252</a:t>
            </a:fld>
            <a:endParaRPr lang="en-US"/>
          </a:p>
        </p:txBody>
      </p:sp>
    </p:spTree>
  </p:cSld>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253</a:t>
            </a:fld>
            <a:endParaRPr lang="en-US"/>
          </a:p>
        </p:txBody>
      </p:sp>
    </p:spTree>
  </p:cSld>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lm(formula = horn_mm ~ body_mm + nutrition_mg, data = d)
Residuals:
     Min       1Q   Median       3Q      Max 
-1.51574 -0.38170 -0.00496  0.19296  1.60870 
Coefficients:
             Estimate Std. Error t value Pr(&gt;|t|)    
(Intercept)   0.69688    0.70981   0.982     0.33    
body_mm       0.29930    0.07021   4.263 7.66e-05 ***
nutrition_mg  0.18104    0.03757   4.818 1.11e-05 ***
---
Signif. codes:  0 ‘***’ 0.001 ‘**’ 0.01 ‘*’ 0.05 ‘.’ 0.1 ‘ ’ 1
Residual standard error: 0.7242 on 57 degrees of freedom
Multiple R-squared:  0.4306,    Adjusted R-squared:  0.4106 
F-statistic: 21.55 on 2 and 57 DF,  p-value: 1.07e-07
                  2.5 %    97.5 %
(Intercept)  -0.7244990 2.1182587
body_mm       0.1587143 0.4398833
nutrition_mg  0.1057975 0.2562805</a:t>
            </a:r>
          </a:p>
        </p:txBody>
      </p:sp>
      <p:sp>
        <p:nvSpPr>
          <p:cNvPr id="4" name="Slide Number Placeholder 3"/>
          <p:cNvSpPr>
            <a:spLocks noGrp="1"/>
          </p:cNvSpPr>
          <p:nvPr>
            <p:ph type="sldNum" sz="quarter" idx="10"/>
          </p:nvPr>
        </p:nvSpPr>
        <p:spPr/>
        <p:txBody>
          <a:bodyPr/>
          <a:lstStyle/>
          <a:p>
            <a:fld id="{18BDFEC3-8487-43E8-A154-7C12CBC1FFF2}" type="slidenum">
              <a:rPr lang="en-US"/>
              <a:t>254</a:t>
            </a:fld>
            <a:endParaRPr lang="en-US"/>
          </a:p>
        </p:txBody>
      </p:sp>
    </p:spTree>
  </p:cSld>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Read each coefficient conditionally on the other variables in the stated model.</a:t>
            </a:r>
          </a:p>
          <a:p>
            <a:pPr lvl="0" indent="0" marL="0">
              <a:buNone/>
            </a:pPr>
          </a:p>
          <a:p>
            <a:pPr lvl="0" indent="0" marL="0">
              <a:buNone/>
            </a:pPr>
            <a:r>
              <a:rPr/>
              <a:t>Instructor comparison with the simulated population: The true conditional body slope is 0.35 mm/mm and nutrition slope 0.16 mm/mg, with no interaction. Both zero-coefficient nulls are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255</a:t>
            </a:fld>
            <a:endParaRPr lang="en-US"/>
          </a:p>
        </p:txBody>
      </p:sp>
    </p:spTree>
  </p:cSld>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Define the population and denominator: a probability for everyone need not describe a subgroup under different conditions.</a:t>
            </a:r>
          </a:p>
          <a:p>
            <a:pPr lvl="0" indent="0" marL="0">
              <a:buNone/>
            </a:pPr>
          </a:p>
          <a:p>
            <a:pPr lvl="0" indent="0" marL="0">
              <a:buNone/>
            </a:pPr>
            <a:r>
              <a:rPr/>
              <a:t>Comic: Conditional Risk. https://xkcd.com/795/</a:t>
            </a:r>
          </a:p>
          <a:p>
            <a:pPr lvl="0" indent="0" marL="0">
              <a:buNone/>
            </a:pPr>
          </a:p>
          <a:p>
            <a:pPr lvl="0" indent="0" marL="0">
              <a:buNone/>
            </a:pPr>
            <a:r>
              <a:rPr/>
              <a:t>Original course source: lectures__exp-5.pptx, slide 1. Artwork reproduced unchanged. Randall Munroe / xkcd; Creative Commons Attribution-NonCommercial 2.5.</a:t>
            </a:r>
          </a:p>
          <a:p>
            <a:pPr lvl="0" indent="0" marL="0">
              <a:buNone/>
            </a:pPr>
          </a:p>
          <a:p>
            <a:pPr lvl="0" indent="0" marL="0">
              <a:buNone/>
            </a:pPr>
            <a:r>
              <a:rPr/>
              <a:t>Accessible description: People outside in a lightning storm confuse population risk with their own risk under current conditions.</a:t>
            </a:r>
          </a:p>
        </p:txBody>
      </p:sp>
      <p:sp>
        <p:nvSpPr>
          <p:cNvPr id="4" name="Slide Number Placeholder 3"/>
          <p:cNvSpPr>
            <a:spLocks noGrp="1"/>
          </p:cNvSpPr>
          <p:nvPr>
            <p:ph type="sldNum" sz="quarter" idx="10"/>
          </p:nvPr>
        </p:nvSpPr>
        <p:spPr/>
        <p:txBody>
          <a:bodyPr/>
          <a:lstStyle/>
          <a:p>
            <a:fld id="{18BDFEC3-8487-43E8-A154-7C12CBC1FFF2}" type="slidenum">
              <a:rPr lang="en-US"/>
              <a:t>256</a:t>
            </a:fld>
            <a:endParaRPr lang="en-US"/>
          </a:p>
        </p:txBody>
      </p:sp>
    </p:spTree>
  </p:cSld>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Exact binomial test</a:t>
            </a:r>
          </a:p>
          <a:p>
            <a:pPr lvl="0" indent="0" marL="0">
              <a:buNone/>
            </a:pPr>
          </a:p>
          <a:p>
            <a:pPr lvl="0" indent="0" marL="0">
              <a:buNone/>
            </a:pPr>
            <a:r>
              <a:rPr/>
              <a:t>One independent choice per wasp; two equally available host species.</a:t>
            </a:r>
          </a:p>
          <a:p>
            <a:pPr lvl="0" indent="0" marL="0">
              <a:buNone/>
            </a:pPr>
          </a:p>
          <a:p>
            <a:pPr lvl="0" indent="0" marL="0">
              <a:buNone/>
            </a:pPr>
            <a:r>
              <a:rPr/>
              <a:t>wasp: Unique independent wasp identifier (none)</a:t>
            </a:r>
          </a:p>
          <a:p>
            <a:pPr lvl="0" indent="0" marL="0">
              <a:buNone/>
            </a:pPr>
          </a:p>
          <a:p>
            <a:pPr lvl="0" indent="0" marL="0">
              <a:buNone/>
            </a:pPr>
            <a:r>
              <a:rPr/>
              <a:t>native: 1 = native host chosen; 0 = introduced host (binary)</a:t>
            </a:r>
          </a:p>
        </p:txBody>
      </p:sp>
      <p:sp>
        <p:nvSpPr>
          <p:cNvPr id="4" name="Slide Number Placeholder 3"/>
          <p:cNvSpPr>
            <a:spLocks noGrp="1"/>
          </p:cNvSpPr>
          <p:nvPr>
            <p:ph type="sldNum" sz="quarter" idx="10"/>
          </p:nvPr>
        </p:nvSpPr>
        <p:spPr/>
        <p:txBody>
          <a:bodyPr/>
          <a:lstStyle/>
          <a:p>
            <a:fld id="{18BDFEC3-8487-43E8-A154-7C12CBC1FFF2}" type="slidenum">
              <a:rPr lang="en-US"/>
              <a:t>257</a:t>
            </a:fld>
            <a:endParaRPr lang="en-US"/>
          </a:p>
        </p:txBody>
      </p:sp>
    </p:spTree>
  </p:cSld>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3101</a:t>
            </a:r>
          </a:p>
          <a:p>
            <a:pPr lvl="0" indent="0" marL="0">
              <a:buNone/>
            </a:pPr>
          </a:p>
          <a:p>
            <a:pPr lvl="0" indent="0" marL="0">
              <a:buNone/>
            </a:pPr>
            <a:r>
              <a:rPr/>
              <a:t>Generating model: Generate 80 independent Bernoulli choices, each with probability 0.68 of a native-host choice. Each wasp appears once. No rounding or dependence is introduced.</a:t>
            </a:r>
          </a:p>
          <a:p>
            <a:pPr lvl="0" indent="0" marL="0">
              <a:buNone/>
            </a:pPr>
          </a:p>
          <a:p>
            <a:pPr lvl="0" indent="0" marL="0">
              <a:buNone/>
            </a:pPr>
            <a:r>
              <a:rPr/>
              <a:t>Population truth: The true native-host probability is 0.68, so the null probability 0.50 is false. The population difference from the null is +0.18.</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1 | 0
2 | 0
3 | 1
4 | 1
5 | 0</a:t>
            </a:r>
          </a:p>
        </p:txBody>
      </p:sp>
      <p:sp>
        <p:nvSpPr>
          <p:cNvPr id="4" name="Slide Number Placeholder 3"/>
          <p:cNvSpPr>
            <a:spLocks noGrp="1"/>
          </p:cNvSpPr>
          <p:nvPr>
            <p:ph type="sldNum" sz="quarter" idx="10"/>
          </p:nvPr>
        </p:nvSpPr>
        <p:spPr/>
        <p:txBody>
          <a:bodyPr/>
          <a:lstStyle/>
          <a:p>
            <a:fld id="{18BDFEC3-8487-43E8-A154-7C12CBC1FFF2}" type="slidenum">
              <a:rPr lang="en-US"/>
              <a:t>258</a:t>
            </a:fld>
            <a:endParaRPr lang="en-US"/>
          </a:p>
        </p:txBody>
      </p:sp>
    </p:spTree>
  </p:cSld>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modules/binomial/analysis.R. The null probability comes from the scientific prediction, not automatically from the fact that there are two outcomes.</a:t>
            </a:r>
          </a:p>
        </p:txBody>
      </p:sp>
      <p:sp>
        <p:nvSpPr>
          <p:cNvPr id="4" name="Slide Number Placeholder 3"/>
          <p:cNvSpPr>
            <a:spLocks noGrp="1"/>
          </p:cNvSpPr>
          <p:nvPr>
            <p:ph type="sldNum" sz="quarter" idx="10"/>
          </p:nvPr>
        </p:nvSpPr>
        <p:spPr/>
        <p:txBody>
          <a:bodyPr/>
          <a:lstStyle/>
          <a:p>
            <a:fld id="{18BDFEC3-8487-43E8-A154-7C12CBC1FFF2}" type="slidenum">
              <a:rPr lang="en-US"/>
              <a:t>259</a:t>
            </a:fld>
            <a:endParaRPr lang="en-US"/>
          </a:p>
        </p:txBody>
      </p:sp>
    </p:spTree>
  </p:cSld>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260</a:t>
            </a:fld>
            <a:endParaRPr lang="en-US"/>
          </a:p>
        </p:txBody>
      </p:sp>
    </p:spTree>
  </p:cSld>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The null probability comes from the scientific prediction, not automatically from the fact that there are two outcomes.</a:t>
            </a:r>
          </a:p>
        </p:txBody>
      </p:sp>
      <p:sp>
        <p:nvSpPr>
          <p:cNvPr id="4" name="Slide Number Placeholder 3"/>
          <p:cNvSpPr>
            <a:spLocks noGrp="1"/>
          </p:cNvSpPr>
          <p:nvPr>
            <p:ph type="sldNum" sz="quarter" idx="10"/>
          </p:nvPr>
        </p:nvSpPr>
        <p:spPr/>
        <p:txBody>
          <a:bodyPr/>
          <a:lstStyle/>
          <a:p>
            <a:fld id="{18BDFEC3-8487-43E8-A154-7C12CBC1FFF2}" type="slidenum">
              <a:rPr lang="en-US"/>
              <a:t>261</a:t>
            </a:fld>
            <a:endParaRPr lang="en-US"/>
          </a:p>
        </p:txBody>
      </p:sp>
    </p:spTree>
  </p:cSld>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262</a:t>
            </a:fld>
            <a:endParaRPr lang="en-US"/>
          </a:p>
        </p:txBody>
      </p:sp>
    </p:spTree>
  </p:cSld>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Exact binomial test
data:  x and nrow(d)
number of successes = 51, number of trials = 80, p-value = 0.01832
alternative hypothesis: true probability of success is not equal to 0.5
95 percent confidence interval:
 0.5223873 0.7421051
sample estimates:
probability of success 
                0.6375 
</a:t>
            </a:r>
          </a:p>
        </p:txBody>
      </p:sp>
      <p:sp>
        <p:nvSpPr>
          <p:cNvPr id="4" name="Slide Number Placeholder 3"/>
          <p:cNvSpPr>
            <a:spLocks noGrp="1"/>
          </p:cNvSpPr>
          <p:nvPr>
            <p:ph type="sldNum" sz="quarter" idx="10"/>
          </p:nvPr>
        </p:nvSpPr>
        <p:spPr/>
        <p:txBody>
          <a:bodyPr/>
          <a:lstStyle/>
          <a:p>
            <a:fld id="{18BDFEC3-8487-43E8-A154-7C12CBC1FFF2}" type="slidenum">
              <a:rPr lang="en-US"/>
              <a:t>263</a:t>
            </a:fld>
            <a:endParaRPr lang="en-US"/>
          </a:p>
        </p:txBody>
      </p:sp>
    </p:spTree>
  </p:cSld>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The null probability comes from the scientific prediction, not automatically from the fact that there are two outcomes.</a:t>
            </a:r>
          </a:p>
          <a:p>
            <a:pPr lvl="0" indent="0" marL="0">
              <a:buNone/>
            </a:pPr>
          </a:p>
          <a:p>
            <a:pPr lvl="0" indent="0" marL="0">
              <a:buNone/>
            </a:pPr>
            <a:r>
              <a:rPr/>
              <a:t>Instructor comparison with the simulated population: The true native-host probability is 0.68, so the null probability 0.50 is false. The population difference from the null is +0.18.</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264</a:t>
            </a:fld>
            <a:endParaRPr lang="en-US"/>
          </a:p>
        </p:txBody>
      </p:sp>
    </p:spTree>
  </p:cSld>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One-proportion test</a:t>
            </a:r>
          </a:p>
          <a:p>
            <a:pPr lvl="0" indent="0" marL="0">
              <a:buNone/>
            </a:pPr>
          </a:p>
          <a:p>
            <a:pPr lvl="0" indent="0" marL="0">
              <a:buNone/>
            </a:pPr>
            <a:r>
              <a:rPr/>
              <a:t>One germination outcome per seed under a fixed salt treatment.</a:t>
            </a:r>
          </a:p>
          <a:p>
            <a:pPr lvl="0" indent="0" marL="0">
              <a:buNone/>
            </a:pPr>
          </a:p>
          <a:p>
            <a:pPr lvl="0" indent="0" marL="0">
              <a:buNone/>
            </a:pPr>
            <a:r>
              <a:rPr/>
              <a:t>seed: Unique independent seed identifier (none)</a:t>
            </a:r>
          </a:p>
          <a:p>
            <a:pPr lvl="0" indent="0" marL="0">
              <a:buNone/>
            </a:pPr>
          </a:p>
          <a:p>
            <a:pPr lvl="0" indent="0" marL="0">
              <a:buNone/>
            </a:pPr>
            <a:r>
              <a:rPr/>
              <a:t>germinated: 1 = germinated; 0 = did not germinate (binary)</a:t>
            </a:r>
          </a:p>
        </p:txBody>
      </p:sp>
      <p:sp>
        <p:nvSpPr>
          <p:cNvPr id="4" name="Slide Number Placeholder 3"/>
          <p:cNvSpPr>
            <a:spLocks noGrp="1"/>
          </p:cNvSpPr>
          <p:nvPr>
            <p:ph type="sldNum" sz="quarter" idx="10"/>
          </p:nvPr>
        </p:nvSpPr>
        <p:spPr/>
        <p:txBody>
          <a:bodyPr/>
          <a:lstStyle/>
          <a:p>
            <a:fld id="{18BDFEC3-8487-43E8-A154-7C12CBC1FFF2}" type="slidenum">
              <a:rPr lang="en-US"/>
              <a:t>265</a:t>
            </a:fld>
            <a:endParaRPr lang="en-US"/>
          </a:p>
        </p:txBody>
      </p:sp>
    </p:spTree>
  </p:cSld>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3102</a:t>
            </a:r>
          </a:p>
          <a:p>
            <a:pPr lvl="0" indent="0" marL="0">
              <a:buNone/>
            </a:pPr>
          </a:p>
          <a:p>
            <a:pPr lvl="0" indent="0" marL="0">
              <a:buNone/>
            </a:pPr>
            <a:r>
              <a:rPr/>
              <a:t>Generating model: Generate 120 independent seeds with Bernoulli germination probability 0.67. Every seed has the same probability. No rounding or tray dependence is simulated.</a:t>
            </a:r>
          </a:p>
          <a:p>
            <a:pPr lvl="0" indent="0" marL="0">
              <a:buNone/>
            </a:pPr>
          </a:p>
          <a:p>
            <a:pPr lvl="0" indent="0" marL="0">
              <a:buNone/>
            </a:pPr>
            <a:r>
              <a:rPr/>
              <a:t>Population truth: The true germination probability is 0.67 rather than the null benchmark 0.50; the population difference is +0.17.</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1 | 1
2 | 1
3 | 0
4 | 0
5 | 1</a:t>
            </a:r>
          </a:p>
        </p:txBody>
      </p:sp>
      <p:sp>
        <p:nvSpPr>
          <p:cNvPr id="4" name="Slide Number Placeholder 3"/>
          <p:cNvSpPr>
            <a:spLocks noGrp="1"/>
          </p:cNvSpPr>
          <p:nvPr>
            <p:ph type="sldNum" sz="quarter" idx="10"/>
          </p:nvPr>
        </p:nvSpPr>
        <p:spPr/>
        <p:txBody>
          <a:bodyPr/>
          <a:lstStyle/>
          <a:p>
            <a:fld id="{18BDFEC3-8487-43E8-A154-7C12CBC1FFF2}" type="slidenum">
              <a:rPr lang="en-US"/>
              <a:t>266</a:t>
            </a:fld>
            <a:endParaRPr lang="en-US"/>
          </a:p>
        </p:txBody>
      </p:sp>
    </p:spTree>
  </p:cSld>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modules/one_proportion/analysis.R. A binomial proportion is successes out of a known number of trials; arbitrary continuous percentages are different data.</a:t>
            </a:r>
          </a:p>
        </p:txBody>
      </p:sp>
      <p:sp>
        <p:nvSpPr>
          <p:cNvPr id="4" name="Slide Number Placeholder 3"/>
          <p:cNvSpPr>
            <a:spLocks noGrp="1"/>
          </p:cNvSpPr>
          <p:nvPr>
            <p:ph type="sldNum" sz="quarter" idx="10"/>
          </p:nvPr>
        </p:nvSpPr>
        <p:spPr/>
        <p:txBody>
          <a:bodyPr/>
          <a:lstStyle/>
          <a:p>
            <a:fld id="{18BDFEC3-8487-43E8-A154-7C12CBC1FFF2}" type="slidenum">
              <a:rPr lang="en-US"/>
              <a:t>267</a:t>
            </a:fld>
            <a:endParaRPr lang="en-US"/>
          </a:p>
        </p:txBody>
      </p:sp>
    </p:spTree>
  </p:cSld>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268</a:t>
            </a:fld>
            <a:endParaRPr lang="en-US"/>
          </a:p>
        </p:txBody>
      </p:sp>
    </p:spTree>
  </p:cSld>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binomial proportion is successes out of a known number of trials; arbitrary continuous percentages are different data.</a:t>
            </a:r>
          </a:p>
        </p:txBody>
      </p:sp>
      <p:sp>
        <p:nvSpPr>
          <p:cNvPr id="4" name="Slide Number Placeholder 3"/>
          <p:cNvSpPr>
            <a:spLocks noGrp="1"/>
          </p:cNvSpPr>
          <p:nvPr>
            <p:ph type="sldNum" sz="quarter" idx="10"/>
          </p:nvPr>
        </p:nvSpPr>
        <p:spPr/>
        <p:txBody>
          <a:bodyPr/>
          <a:lstStyle/>
          <a:p>
            <a:fld id="{18BDFEC3-8487-43E8-A154-7C12CBC1FFF2}" type="slidenum">
              <a:rPr lang="en-US"/>
              <a:t>269</a:t>
            </a:fld>
            <a:endParaRPr lang="en-US"/>
          </a:p>
        </p:txBody>
      </p:sp>
    </p:spTree>
  </p:cSld>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270</a:t>
            </a:fld>
            <a:endParaRPr lang="en-US"/>
          </a:p>
        </p:txBody>
      </p:sp>
    </p:spTree>
  </p:cSld>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1-sample proportions test without continuity correction
data:  x out of nrow(d), null probability 0.5
X-squared = 3.3333, df = 1, p-value = 0.06789
alternative hypothesis: true p is not equal to 0.5
95 percent confidence interval:
 0.4938803 0.6676165
sample estimates:
        p 
0.5833333 
</a:t>
            </a:r>
          </a:p>
        </p:txBody>
      </p:sp>
      <p:sp>
        <p:nvSpPr>
          <p:cNvPr id="4" name="Slide Number Placeholder 3"/>
          <p:cNvSpPr>
            <a:spLocks noGrp="1"/>
          </p:cNvSpPr>
          <p:nvPr>
            <p:ph type="sldNum" sz="quarter" idx="10"/>
          </p:nvPr>
        </p:nvSpPr>
        <p:spPr/>
        <p:txBody>
          <a:bodyPr/>
          <a:lstStyle/>
          <a:p>
            <a:fld id="{18BDFEC3-8487-43E8-A154-7C12CBC1FFF2}" type="slidenum">
              <a:rPr lang="en-US"/>
              <a:t>271</a:t>
            </a:fld>
            <a:endParaRPr lang="en-US"/>
          </a:p>
        </p:txBody>
      </p:sp>
    </p:spTree>
  </p:cSld>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binomial proportion is successes out of a known number of trials; arbitrary continuous percentages are different data.</a:t>
            </a:r>
          </a:p>
          <a:p>
            <a:pPr lvl="0" indent="0" marL="0">
              <a:buNone/>
            </a:pPr>
          </a:p>
          <a:p>
            <a:pPr lvl="0" indent="0" marL="0">
              <a:buNone/>
            </a:pPr>
            <a:r>
              <a:rPr/>
              <a:t>Instructor comparison with the simulated population: The true germination probability is 0.67 rather than the null benchmark 0.50; the population difference is +0.17.</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272</a:t>
            </a:fld>
            <a:endParaRPr lang="en-US"/>
          </a:p>
        </p:txBody>
      </p:sp>
    </p:spTree>
  </p:cSld>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Two-proportion test</a:t>
            </a:r>
          </a:p>
          <a:p>
            <a:pPr lvl="0" indent="0" marL="0">
              <a:buNone/>
            </a:pPr>
          </a:p>
          <a:p>
            <a:pPr lvl="0" indent="0" marL="0">
              <a:buNone/>
            </a:pPr>
            <a:r>
              <a:rPr/>
              <a:t>Independent cultures assigned to one genotype; survival is scored once.</a:t>
            </a:r>
          </a:p>
          <a:p>
            <a:pPr lvl="0" indent="0" marL="0">
              <a:buNone/>
            </a:pPr>
          </a:p>
          <a:p>
            <a:pPr lvl="0" indent="0" marL="0">
              <a:buNone/>
            </a:pPr>
            <a:r>
              <a:rPr/>
              <a:t>group: Culture genotype: Evolved or Ancestral (none)</a:t>
            </a:r>
          </a:p>
          <a:p>
            <a:pPr lvl="0" indent="0" marL="0">
              <a:buNone/>
            </a:pPr>
          </a:p>
          <a:p>
            <a:pPr lvl="0" indent="0" marL="0">
              <a:buNone/>
            </a:pPr>
            <a:r>
              <a:rPr/>
              <a:t>survived: 1 = survived heat; 0 = died (binary)</a:t>
            </a:r>
          </a:p>
        </p:txBody>
      </p:sp>
      <p:sp>
        <p:nvSpPr>
          <p:cNvPr id="4" name="Slide Number Placeholder 3"/>
          <p:cNvSpPr>
            <a:spLocks noGrp="1"/>
          </p:cNvSpPr>
          <p:nvPr>
            <p:ph type="sldNum" sz="quarter" idx="10"/>
          </p:nvPr>
        </p:nvSpPr>
        <p:spPr/>
        <p:txBody>
          <a:bodyPr/>
          <a:lstStyle/>
          <a:p>
            <a:fld id="{18BDFEC3-8487-43E8-A154-7C12CBC1FFF2}" type="slidenum">
              <a:rPr lang="en-US"/>
              <a:t>273</a:t>
            </a:fld>
            <a:endParaRPr lang="en-US"/>
          </a:p>
        </p:txBody>
      </p:sp>
    </p:spTree>
  </p:cSld>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3103</a:t>
            </a:r>
          </a:p>
          <a:p>
            <a:pPr lvl="0" indent="0" marL="0">
              <a:buNone/>
            </a:pPr>
          </a:p>
          <a:p>
            <a:pPr lvl="0" indent="0" marL="0">
              <a:buNone/>
            </a:pPr>
            <a:r>
              <a:rPr/>
              <a:t>Generating model: Generate 110 independent evolved cultures and 110 independent ancestral cultures. Survival is Bernoulli with probabilities 0.72 and 0.52, respectively. No batching or pairing is introduced.</a:t>
            </a:r>
          </a:p>
          <a:p>
            <a:pPr lvl="0" indent="0" marL="0">
              <a:buNone/>
            </a:pPr>
          </a:p>
          <a:p>
            <a:pPr lvl="0" indent="0" marL="0">
              <a:buNone/>
            </a:pPr>
            <a:r>
              <a:rPr/>
              <a:t>Population truth: Evolved minus ancestral survival probability is 0.20, so the equal-probabilities null is false. The corresponding population odds ratio is approximately 2.37.</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Evolved | 1
Evolved | 0
Evolved | 1
Evolved | 1
Evolved | 0</a:t>
            </a:r>
          </a:p>
        </p:txBody>
      </p:sp>
      <p:sp>
        <p:nvSpPr>
          <p:cNvPr id="4" name="Slide Number Placeholder 3"/>
          <p:cNvSpPr>
            <a:spLocks noGrp="1"/>
          </p:cNvSpPr>
          <p:nvPr>
            <p:ph type="sldNum" sz="quarter" idx="10"/>
          </p:nvPr>
        </p:nvSpPr>
        <p:spPr/>
        <p:txBody>
          <a:bodyPr/>
          <a:lstStyle/>
          <a:p>
            <a:fld id="{18BDFEC3-8487-43E8-A154-7C12CBC1FFF2}" type="slidenum">
              <a:rPr lang="en-US"/>
              <a:t>274</a:t>
            </a:fld>
            <a:endParaRPr lang="en-US"/>
          </a:p>
        </p:txBody>
      </p:sp>
    </p:spTree>
  </p:cSld>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modules/two_proportions/analysis.R. Keep group order explicit: the contrast is evolved minus ancestral, and its confidence interval addresses the actual comparison.</a:t>
            </a:r>
          </a:p>
        </p:txBody>
      </p:sp>
      <p:sp>
        <p:nvSpPr>
          <p:cNvPr id="4" name="Slide Number Placeholder 3"/>
          <p:cNvSpPr>
            <a:spLocks noGrp="1"/>
          </p:cNvSpPr>
          <p:nvPr>
            <p:ph type="sldNum" sz="quarter" idx="10"/>
          </p:nvPr>
        </p:nvSpPr>
        <p:spPr/>
        <p:txBody>
          <a:bodyPr/>
          <a:lstStyle/>
          <a:p>
            <a:fld id="{18BDFEC3-8487-43E8-A154-7C12CBC1FFF2}" type="slidenum">
              <a:rPr lang="en-US"/>
              <a:t>275</a:t>
            </a:fld>
            <a:endParaRPr lang="en-US"/>
          </a:p>
        </p:txBody>
      </p:sp>
    </p:spTree>
  </p:cSld>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276</a:t>
            </a:fld>
            <a:endParaRPr lang="en-US"/>
          </a:p>
        </p:txBody>
      </p:sp>
    </p:spTree>
  </p:cSld>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Keep group order explicit: the contrast is evolved minus ancestral, and its confidence interval addresses the actual comparison.</a:t>
            </a:r>
          </a:p>
        </p:txBody>
      </p:sp>
      <p:sp>
        <p:nvSpPr>
          <p:cNvPr id="4" name="Slide Number Placeholder 3"/>
          <p:cNvSpPr>
            <a:spLocks noGrp="1"/>
          </p:cNvSpPr>
          <p:nvPr>
            <p:ph type="sldNum" sz="quarter" idx="10"/>
          </p:nvPr>
        </p:nvSpPr>
        <p:spPr/>
        <p:txBody>
          <a:bodyPr/>
          <a:lstStyle/>
          <a:p>
            <a:fld id="{18BDFEC3-8487-43E8-A154-7C12CBC1FFF2}" type="slidenum">
              <a:rPr lang="en-US"/>
              <a:t>277</a:t>
            </a:fld>
            <a:endParaRPr lang="en-US"/>
          </a:p>
        </p:txBody>
      </p:sp>
    </p:spTree>
  </p:cSld>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278</a:t>
            </a:fld>
            <a:endParaRPr lang="en-US"/>
          </a:p>
        </p:txBody>
      </p:sp>
    </p:spTree>
  </p:cSld>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2-sample test for equality of proportions without continuity correction
data:  x out of n
X-squared = 5.647, df = 1, p-value = 0.01748
alternative hypothesis: two.sided
95 percent confidence interval:
 0.02872612 0.28036479
sample estimates:
   prop 1    prop 2 
0.7090909 0.5545455 
</a:t>
            </a:r>
          </a:p>
        </p:txBody>
      </p:sp>
      <p:sp>
        <p:nvSpPr>
          <p:cNvPr id="4" name="Slide Number Placeholder 3"/>
          <p:cNvSpPr>
            <a:spLocks noGrp="1"/>
          </p:cNvSpPr>
          <p:nvPr>
            <p:ph type="sldNum" sz="quarter" idx="10"/>
          </p:nvPr>
        </p:nvSpPr>
        <p:spPr/>
        <p:txBody>
          <a:bodyPr/>
          <a:lstStyle/>
          <a:p>
            <a:fld id="{18BDFEC3-8487-43E8-A154-7C12CBC1FFF2}" type="slidenum">
              <a:rPr lang="en-US"/>
              <a:t>279</a:t>
            </a:fld>
            <a:endParaRPr lang="en-US"/>
          </a:p>
        </p:txBody>
      </p:sp>
    </p:spTree>
  </p:cSld>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Keep group order explicit: the contrast is evolved minus ancestral, and its confidence interval addresses the actual comparison.</a:t>
            </a:r>
          </a:p>
          <a:p>
            <a:pPr lvl="0" indent="0" marL="0">
              <a:buNone/>
            </a:pPr>
          </a:p>
          <a:p>
            <a:pPr lvl="0" indent="0" marL="0">
              <a:buNone/>
            </a:pPr>
            <a:r>
              <a:rPr/>
              <a:t>Instructor comparison with the simulated population: Evolved minus ancestral survival probability is 0.20, so the equal-probabilities null is false. The corresponding population odds ratio is approximately 2.37.</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280</a:t>
            </a:fld>
            <a:endParaRPr lang="en-US"/>
          </a:p>
        </p:txBody>
      </p:sp>
    </p:spTree>
  </p:cSld>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Chi-square goodness-of-fit</a:t>
            </a:r>
          </a:p>
          <a:p>
            <a:pPr lvl="0" indent="0" marL="0">
              <a:buNone/>
            </a:pPr>
          </a:p>
          <a:p>
            <a:pPr lvl="0" indent="0" marL="0">
              <a:buNone/>
            </a:pPr>
            <a:r>
              <a:rPr/>
              <a:t>Each offspring is assigned to one of three genotypes.</a:t>
            </a:r>
          </a:p>
          <a:p>
            <a:pPr lvl="0" indent="0" marL="0">
              <a:buNone/>
            </a:pPr>
          </a:p>
          <a:p>
            <a:pPr lvl="0" indent="0" marL="0">
              <a:buNone/>
            </a:pPr>
            <a:r>
              <a:rPr/>
              <a:t>offspring: Unique independent offspring identifier (none)</a:t>
            </a:r>
          </a:p>
          <a:p>
            <a:pPr lvl="0" indent="0" marL="0">
              <a:buNone/>
            </a:pPr>
          </a:p>
          <a:p>
            <a:pPr lvl="0" indent="0" marL="0">
              <a:buNone/>
            </a:pPr>
            <a:r>
              <a:rPr/>
              <a:t>genotype: AA, Aa, or aa genotype category (none)</a:t>
            </a:r>
          </a:p>
        </p:txBody>
      </p:sp>
      <p:sp>
        <p:nvSpPr>
          <p:cNvPr id="4" name="Slide Number Placeholder 3"/>
          <p:cNvSpPr>
            <a:spLocks noGrp="1"/>
          </p:cNvSpPr>
          <p:nvPr>
            <p:ph type="sldNum" sz="quarter" idx="10"/>
          </p:nvPr>
        </p:nvSpPr>
        <p:spPr/>
        <p:txBody>
          <a:bodyPr/>
          <a:lstStyle/>
          <a:p>
            <a:fld id="{18BDFEC3-8487-43E8-A154-7C12CBC1FFF2}" type="slidenum">
              <a:rPr lang="en-US"/>
              <a:t>281</a:t>
            </a:fld>
            <a:endParaRPr lang="en-US"/>
          </a:p>
        </p:txBody>
      </p:sp>
    </p:spTree>
  </p:cSld>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3104</a:t>
            </a:r>
          </a:p>
          <a:p>
            <a:pPr lvl="0" indent="0" marL="0">
              <a:buNone/>
            </a:pPr>
          </a:p>
          <a:p>
            <a:pPr lvl="0" indent="0" marL="0">
              <a:buNone/>
            </a:pPr>
            <a:r>
              <a:rPr/>
              <a:t>Generating model: Independently sample 240 offspring genotypes with probabilities AA = 0.18, Aa = 0.54, aa = 0.28. Test against the fixed Mendelian probabilities 0.25, 0.50, 0.25; no probabilities are estimated for the null.</a:t>
            </a:r>
          </a:p>
          <a:p>
            <a:pPr lvl="0" indent="0" marL="0">
              <a:buNone/>
            </a:pPr>
          </a:p>
          <a:p>
            <a:pPr lvl="0" indent="0" marL="0">
              <a:buNone/>
            </a:pPr>
            <a:r>
              <a:rPr/>
              <a:t>Population truth: The simulated probabilities differ from 1:2:1 by -0.07, +0.04, and +0.03. The goodness-of-fit null is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1 | aa
  2 | aa
  3 | Aa
  4 | AA
  5 | Aa</a:t>
            </a:r>
          </a:p>
        </p:txBody>
      </p:sp>
      <p:sp>
        <p:nvSpPr>
          <p:cNvPr id="4" name="Slide Number Placeholder 3"/>
          <p:cNvSpPr>
            <a:spLocks noGrp="1"/>
          </p:cNvSpPr>
          <p:nvPr>
            <p:ph type="sldNum" sz="quarter" idx="10"/>
          </p:nvPr>
        </p:nvSpPr>
        <p:spPr/>
        <p:txBody>
          <a:bodyPr/>
          <a:lstStyle/>
          <a:p>
            <a:fld id="{18BDFEC3-8487-43E8-A154-7C12CBC1FFF2}" type="slidenum">
              <a:rPr lang="en-US"/>
              <a:t>282</a:t>
            </a:fld>
            <a:endParaRPr lang="en-US"/>
          </a:p>
        </p:txBody>
      </p:sp>
    </p:spTree>
  </p:cSld>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modules/chi_gof/analysis.R. Expected counts encode the biological hypothesis. Equal expected counts would test a different hypothesis.</a:t>
            </a:r>
          </a:p>
        </p:txBody>
      </p:sp>
      <p:sp>
        <p:nvSpPr>
          <p:cNvPr id="4" name="Slide Number Placeholder 3"/>
          <p:cNvSpPr>
            <a:spLocks noGrp="1"/>
          </p:cNvSpPr>
          <p:nvPr>
            <p:ph type="sldNum" sz="quarter" idx="10"/>
          </p:nvPr>
        </p:nvSpPr>
        <p:spPr/>
        <p:txBody>
          <a:bodyPr/>
          <a:lstStyle/>
          <a:p>
            <a:fld id="{18BDFEC3-8487-43E8-A154-7C12CBC1FFF2}" type="slidenum">
              <a:rPr lang="en-US"/>
              <a:t>283</a:t>
            </a:fld>
            <a:endParaRPr lang="en-US"/>
          </a:p>
        </p:txBody>
      </p:sp>
    </p:spTree>
  </p:cSld>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284</a:t>
            </a:fld>
            <a:endParaRPr lang="en-US"/>
          </a:p>
        </p:txBody>
      </p:sp>
    </p:spTree>
  </p:cSld>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Expected counts encode the biological hypothesis. Equal expected counts would test a different hypothesis.</a:t>
            </a:r>
          </a:p>
        </p:txBody>
      </p:sp>
      <p:sp>
        <p:nvSpPr>
          <p:cNvPr id="4" name="Slide Number Placeholder 3"/>
          <p:cNvSpPr>
            <a:spLocks noGrp="1"/>
          </p:cNvSpPr>
          <p:nvPr>
            <p:ph type="sldNum" sz="quarter" idx="10"/>
          </p:nvPr>
        </p:nvSpPr>
        <p:spPr/>
        <p:txBody>
          <a:bodyPr/>
          <a:lstStyle/>
          <a:p>
            <a:fld id="{18BDFEC3-8487-43E8-A154-7C12CBC1FFF2}" type="slidenum">
              <a:rPr lang="en-US"/>
              <a:t>285</a:t>
            </a:fld>
            <a:endParaRPr lang="en-US"/>
          </a:p>
        </p:txBody>
      </p:sp>
    </p:spTree>
  </p:cSld>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286</a:t>
            </a:fld>
            <a:endParaRPr lang="en-US"/>
          </a:p>
        </p:txBody>
      </p:sp>
    </p:spTree>
  </p:cSld>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Chi-squared test for given probabilities
data:  observed
X-squared = 6.7, df = 2, p-value = 0.03508
</a:t>
            </a:r>
          </a:p>
        </p:txBody>
      </p:sp>
      <p:sp>
        <p:nvSpPr>
          <p:cNvPr id="4" name="Slide Number Placeholder 3"/>
          <p:cNvSpPr>
            <a:spLocks noGrp="1"/>
          </p:cNvSpPr>
          <p:nvPr>
            <p:ph type="sldNum" sz="quarter" idx="10"/>
          </p:nvPr>
        </p:nvSpPr>
        <p:spPr/>
        <p:txBody>
          <a:bodyPr/>
          <a:lstStyle/>
          <a:p>
            <a:fld id="{18BDFEC3-8487-43E8-A154-7C12CBC1FFF2}" type="slidenum">
              <a:rPr lang="en-US"/>
              <a:t>287</a:t>
            </a:fld>
            <a:endParaRPr lang="en-US"/>
          </a:p>
        </p:txBody>
      </p:sp>
    </p:spTree>
  </p:cSld>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Expected counts encode the biological hypothesis. Equal expected counts would test a different hypothesis.</a:t>
            </a:r>
          </a:p>
          <a:p>
            <a:pPr lvl="0" indent="0" marL="0">
              <a:buNone/>
            </a:pPr>
          </a:p>
          <a:p>
            <a:pPr lvl="0" indent="0" marL="0">
              <a:buNone/>
            </a:pPr>
            <a:r>
              <a:rPr/>
              <a:t>Instructor comparison with the simulated population: The simulated probabilities differ from 1:2:1 by -0.07, +0.04, and +0.03. The goodness-of-fit null is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288</a:t>
            </a:fld>
            <a:endParaRPr lang="en-US"/>
          </a:p>
        </p:txBody>
      </p:sp>
    </p:spTree>
  </p:cSld>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Chi-square test of independence</a:t>
            </a:r>
          </a:p>
          <a:p>
            <a:pPr lvl="0" indent="0" marL="0">
              <a:buNone/>
            </a:pPr>
          </a:p>
          <a:p>
            <a:pPr lvl="0" indent="0" marL="0">
              <a:buNone/>
            </a:pPr>
            <a:r>
              <a:rPr/>
              <a:t>Independent lizards sampled once in one of three habitats.</a:t>
            </a:r>
          </a:p>
          <a:p>
            <a:pPr lvl="0" indent="0" marL="0">
              <a:buNone/>
            </a:pPr>
          </a:p>
          <a:p>
            <a:pPr lvl="0" indent="0" marL="0">
              <a:buNone/>
            </a:pPr>
            <a:r>
              <a:rPr/>
              <a:t>habitat: Sampling habitat: Forest, Grassland, or Urban (none)</a:t>
            </a:r>
          </a:p>
          <a:p>
            <a:pPr lvl="0" indent="0" marL="0">
              <a:buNone/>
            </a:pPr>
          </a:p>
          <a:p>
            <a:pPr lvl="0" indent="0" marL="0">
              <a:buNone/>
            </a:pPr>
            <a:r>
              <a:rPr/>
              <a:t>infection: Infected or Uninfected status (none)</a:t>
            </a:r>
          </a:p>
        </p:txBody>
      </p:sp>
      <p:sp>
        <p:nvSpPr>
          <p:cNvPr id="4" name="Slide Number Placeholder 3"/>
          <p:cNvSpPr>
            <a:spLocks noGrp="1"/>
          </p:cNvSpPr>
          <p:nvPr>
            <p:ph type="sldNum" sz="quarter" idx="10"/>
          </p:nvPr>
        </p:nvSpPr>
        <p:spPr/>
        <p:txBody>
          <a:bodyPr/>
          <a:lstStyle/>
          <a:p>
            <a:fld id="{18BDFEC3-8487-43E8-A154-7C12CBC1FFF2}" type="slidenum">
              <a:rPr lang="en-US"/>
              <a:t>289</a:t>
            </a:fld>
            <a:endParaRPr lang="en-US"/>
          </a:p>
        </p:txBody>
      </p:sp>
    </p:spTree>
  </p:cSld>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3105</a:t>
            </a:r>
          </a:p>
          <a:p>
            <a:pPr lvl="0" indent="0" marL="0">
              <a:buNone/>
            </a:pPr>
          </a:p>
          <a:p>
            <a:pPr lvl="0" indent="0" marL="0">
              <a:buNone/>
            </a:pPr>
            <a:r>
              <a:rPr/>
              <a:t>Generating model: Generate 90 independent lizards from each of Forest, Grassland, and Urban habitats. Infection is Bernoulli with probabilities 0.25, 0.42, and 0.55, respectively. No site-level clustering is simulated.</a:t>
            </a:r>
          </a:p>
          <a:p>
            <a:pPr lvl="0" indent="0" marL="0">
              <a:buNone/>
            </a:pPr>
          </a:p>
          <a:p>
            <a:pPr lvl="0" indent="0" marL="0">
              <a:buNone/>
            </a:pPr>
            <a:r>
              <a:rPr/>
              <a:t>Population truth: Infection probability depends on habitat, so the independence null is false. Urban minus forest infection probability is 0.30; the simulation does not assign causality to habitat.</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Forest | Uninfected
Forest | Uninfected
Forest | Uninfected
Forest | Uninfected
Forest | Infected</a:t>
            </a:r>
          </a:p>
        </p:txBody>
      </p:sp>
      <p:sp>
        <p:nvSpPr>
          <p:cNvPr id="4" name="Slide Number Placeholder 3"/>
          <p:cNvSpPr>
            <a:spLocks noGrp="1"/>
          </p:cNvSpPr>
          <p:nvPr>
            <p:ph type="sldNum" sz="quarter" idx="10"/>
          </p:nvPr>
        </p:nvSpPr>
        <p:spPr/>
        <p:txBody>
          <a:bodyPr/>
          <a:lstStyle/>
          <a:p>
            <a:fld id="{18BDFEC3-8487-43E8-A154-7C12CBC1FFF2}" type="slidenum">
              <a:rPr lang="en-US"/>
              <a:t>290</a:t>
            </a:fld>
            <a:endParaRPr lang="en-US"/>
          </a:p>
        </p:txBody>
      </p:sp>
    </p:spTree>
  </p:cSld>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modules/chi_independence/analysis.R. A significant omnibus association does not establish a causal habitat effect or identify every differing pair.</a:t>
            </a:r>
          </a:p>
        </p:txBody>
      </p:sp>
      <p:sp>
        <p:nvSpPr>
          <p:cNvPr id="4" name="Slide Number Placeholder 3"/>
          <p:cNvSpPr>
            <a:spLocks noGrp="1"/>
          </p:cNvSpPr>
          <p:nvPr>
            <p:ph type="sldNum" sz="quarter" idx="10"/>
          </p:nvPr>
        </p:nvSpPr>
        <p:spPr/>
        <p:txBody>
          <a:bodyPr/>
          <a:lstStyle/>
          <a:p>
            <a:fld id="{18BDFEC3-8487-43E8-A154-7C12CBC1FFF2}" type="slidenum">
              <a:rPr lang="en-US"/>
              <a:t>291</a:t>
            </a:fld>
            <a:endParaRPr lang="en-US"/>
          </a:p>
        </p:txBody>
      </p:sp>
    </p:spTree>
  </p:cSld>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292</a:t>
            </a:fld>
            <a:endParaRPr lang="en-US"/>
          </a:p>
        </p:txBody>
      </p:sp>
    </p:spTree>
  </p:cSld>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significant omnibus association does not establish a causal habitat effect or identify every differing pair.</a:t>
            </a:r>
          </a:p>
        </p:txBody>
      </p:sp>
      <p:sp>
        <p:nvSpPr>
          <p:cNvPr id="4" name="Slide Number Placeholder 3"/>
          <p:cNvSpPr>
            <a:spLocks noGrp="1"/>
          </p:cNvSpPr>
          <p:nvPr>
            <p:ph type="sldNum" sz="quarter" idx="10"/>
          </p:nvPr>
        </p:nvSpPr>
        <p:spPr/>
        <p:txBody>
          <a:bodyPr/>
          <a:lstStyle/>
          <a:p>
            <a:fld id="{18BDFEC3-8487-43E8-A154-7C12CBC1FFF2}" type="slidenum">
              <a:rPr lang="en-US"/>
              <a:t>293</a:t>
            </a:fld>
            <a:endParaRPr lang="en-US"/>
          </a:p>
        </p:txBody>
      </p:sp>
    </p:spTree>
  </p:cSld>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294</a:t>
            </a:fld>
            <a:endParaRPr lang="en-US"/>
          </a:p>
        </p:txBody>
      </p:sp>
    </p:spTree>
  </p:cSld>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Pearson's Chi-squared test
data:  tab
X-squared = 32.153, df = 2, p-value = 1.042e-07
</a:t>
            </a:r>
          </a:p>
        </p:txBody>
      </p:sp>
      <p:sp>
        <p:nvSpPr>
          <p:cNvPr id="4" name="Slide Number Placeholder 3"/>
          <p:cNvSpPr>
            <a:spLocks noGrp="1"/>
          </p:cNvSpPr>
          <p:nvPr>
            <p:ph type="sldNum" sz="quarter" idx="10"/>
          </p:nvPr>
        </p:nvSpPr>
        <p:spPr/>
        <p:txBody>
          <a:bodyPr/>
          <a:lstStyle/>
          <a:p>
            <a:fld id="{18BDFEC3-8487-43E8-A154-7C12CBC1FFF2}" type="slidenum">
              <a:rPr lang="en-US"/>
              <a:t>295</a:t>
            </a:fld>
            <a:endParaRPr lang="en-US"/>
          </a:p>
        </p:txBody>
      </p:sp>
    </p:spTree>
  </p:cSld>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significant omnibus association does not establish a causal habitat effect or identify every differing pair.</a:t>
            </a:r>
          </a:p>
          <a:p>
            <a:pPr lvl="0" indent="0" marL="0">
              <a:buNone/>
            </a:pPr>
          </a:p>
          <a:p>
            <a:pPr lvl="0" indent="0" marL="0">
              <a:buNone/>
            </a:pPr>
            <a:r>
              <a:rPr/>
              <a:t>Instructor comparison with the simulated population: Infection probability depends on habitat, so the independence null is false. Urban minus forest infection probability is 0.30; the simulation does not assign causality to habitat.</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296</a:t>
            </a:fld>
            <a:endParaRPr lang="en-US"/>
          </a:p>
        </p:txBody>
      </p:sp>
    </p:spTree>
  </p:cSld>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Fisher exact test</a:t>
            </a:r>
          </a:p>
          <a:p>
            <a:pPr lvl="0" indent="0" marL="0">
              <a:buNone/>
            </a:pPr>
          </a:p>
          <a:p>
            <a:pPr lvl="0" indent="0" marL="0">
              <a:buNone/>
            </a:pPr>
            <a:r>
              <a:rPr/>
              <a:t>Two small independent clone groups; binary survival after exposure.</a:t>
            </a:r>
          </a:p>
          <a:p>
            <a:pPr lvl="0" indent="0" marL="0">
              <a:buNone/>
            </a:pPr>
          </a:p>
          <a:p>
            <a:pPr lvl="0" indent="0" marL="0">
              <a:buNone/>
            </a:pPr>
            <a:r>
              <a:rPr/>
              <a:t>clone: Unique independent clone identifier (none)</a:t>
            </a:r>
          </a:p>
          <a:p>
            <a:pPr lvl="0" indent="0" marL="0">
              <a:buNone/>
            </a:pPr>
          </a:p>
          <a:p>
            <a:pPr lvl="0" indent="0" marL="0">
              <a:buNone/>
            </a:pPr>
            <a:r>
              <a:rPr/>
              <a:t>type: Susceptible or Resistant clone type (none)</a:t>
            </a:r>
          </a:p>
          <a:p>
            <a:pPr lvl="0" indent="0" marL="0">
              <a:buNone/>
            </a:pPr>
          </a:p>
          <a:p>
            <a:pPr lvl="0" indent="0" marL="0">
              <a:buNone/>
            </a:pPr>
            <a:r>
              <a:rPr/>
              <a:t>survived: 1 = survived exposure; 0 = died (binary)</a:t>
            </a:r>
          </a:p>
        </p:txBody>
      </p:sp>
      <p:sp>
        <p:nvSpPr>
          <p:cNvPr id="4" name="Slide Number Placeholder 3"/>
          <p:cNvSpPr>
            <a:spLocks noGrp="1"/>
          </p:cNvSpPr>
          <p:nvPr>
            <p:ph type="sldNum" sz="quarter" idx="10"/>
          </p:nvPr>
        </p:nvSpPr>
        <p:spPr/>
        <p:txBody>
          <a:bodyPr/>
          <a:lstStyle/>
          <a:p>
            <a:fld id="{18BDFEC3-8487-43E8-A154-7C12CBC1FFF2}" type="slidenum">
              <a:rPr lang="en-US"/>
              <a:t>297</a:t>
            </a:fld>
            <a:endParaRPr lang="en-US"/>
          </a:p>
        </p:txBody>
      </p:sp>
    </p:spTree>
  </p:cSld>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3106</a:t>
            </a:r>
          </a:p>
          <a:p>
            <a:pPr lvl="0" indent="0" marL="0">
              <a:buNone/>
            </a:pPr>
          </a:p>
          <a:p>
            <a:pPr lvl="0" indent="0" marL="0">
              <a:buNone/>
            </a:pPr>
            <a:r>
              <a:rPr/>
              <a:t>Generating model: Generate 12 independent susceptible clones with survival probability 0.20 and 12 independent resistant clones with probability 0.65. Each contributes one Bernoulli outcome; small table cells are intentional.</a:t>
            </a:r>
          </a:p>
          <a:p>
            <a:pPr lvl="0" indent="0" marL="0">
              <a:buNone/>
            </a:pPr>
          </a:p>
          <a:p>
            <a:pPr lvl="0" indent="0" marL="0">
              <a:buNone/>
            </a:pPr>
            <a:r>
              <a:rPr/>
              <a:t>Population truth: The resistant-to-susceptible population survival odds ratio is (0.65/0.35)/(0.20/0.80), approximately 7.43. The odds-ratio-one null is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1 | Susceptible | 0
 2 | Susceptible | 0
 3 | Susceptible | 0
 4 | Susceptible | 1
 5 | Susceptible | 0</a:t>
            </a:r>
          </a:p>
        </p:txBody>
      </p:sp>
      <p:sp>
        <p:nvSpPr>
          <p:cNvPr id="4" name="Slide Number Placeholder 3"/>
          <p:cNvSpPr>
            <a:spLocks noGrp="1"/>
          </p:cNvSpPr>
          <p:nvPr>
            <p:ph type="sldNum" sz="quarter" idx="10"/>
          </p:nvPr>
        </p:nvSpPr>
        <p:spPr/>
        <p:txBody>
          <a:bodyPr/>
          <a:lstStyle/>
          <a:p>
            <a:fld id="{18BDFEC3-8487-43E8-A154-7C12CBC1FFF2}" type="slidenum">
              <a:rPr lang="en-US"/>
              <a:t>298</a:t>
            </a:fld>
            <a:endParaRPr lang="en-US"/>
          </a:p>
        </p:txBody>
      </p:sp>
    </p:spTree>
  </p:cSld>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modules/fisher_exact/analysis.R. Exact inference handles sparse counts, but it cannot create the precision missing from a small sample.</a:t>
            </a:r>
          </a:p>
        </p:txBody>
      </p:sp>
      <p:sp>
        <p:nvSpPr>
          <p:cNvPr id="4" name="Slide Number Placeholder 3"/>
          <p:cNvSpPr>
            <a:spLocks noGrp="1"/>
          </p:cNvSpPr>
          <p:nvPr>
            <p:ph type="sldNum" sz="quarter" idx="10"/>
          </p:nvPr>
        </p:nvSpPr>
        <p:spPr/>
        <p:txBody>
          <a:bodyPr/>
          <a:lstStyle/>
          <a:p>
            <a:fld id="{18BDFEC3-8487-43E8-A154-7C12CBC1FFF2}" type="slidenum">
              <a:rPr lang="en-US"/>
              <a:t>299</a:t>
            </a:fld>
            <a:endParaRPr lang="en-US"/>
          </a:p>
        </p:txBody>
      </p:sp>
    </p:spTree>
  </p:cSld>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300</a:t>
            </a:fld>
            <a:endParaRPr lang="en-US"/>
          </a:p>
        </p:txBody>
      </p:sp>
    </p:spTree>
  </p:cSld>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Exact inference handles sparse counts, but it cannot create the precision missing from a small sample.</a:t>
            </a:r>
          </a:p>
        </p:txBody>
      </p:sp>
      <p:sp>
        <p:nvSpPr>
          <p:cNvPr id="4" name="Slide Number Placeholder 3"/>
          <p:cNvSpPr>
            <a:spLocks noGrp="1"/>
          </p:cNvSpPr>
          <p:nvPr>
            <p:ph type="sldNum" sz="quarter" idx="10"/>
          </p:nvPr>
        </p:nvSpPr>
        <p:spPr/>
        <p:txBody>
          <a:bodyPr/>
          <a:lstStyle/>
          <a:p>
            <a:fld id="{18BDFEC3-8487-43E8-A154-7C12CBC1FFF2}" type="slidenum">
              <a:rPr lang="en-US"/>
              <a:t>301</a:t>
            </a:fld>
            <a:endParaRPr lang="en-US"/>
          </a:p>
        </p:txBody>
      </p:sp>
    </p:spTree>
  </p:cSld>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302</a:t>
            </a:fld>
            <a:endParaRPr lang="en-US"/>
          </a:p>
        </p:txBody>
      </p:sp>
    </p:spTree>
  </p:cSld>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Fisher's Exact Test for Count Data
data:  tab
p-value = 0.08938
alternative hypothesis: true odds ratio is not equal to 1
95 percent confidence interval:
  0.8098091 85.6709653
sample estimates:
odds ratio 
  6.394505 
</a:t>
            </a:r>
          </a:p>
        </p:txBody>
      </p:sp>
      <p:sp>
        <p:nvSpPr>
          <p:cNvPr id="4" name="Slide Number Placeholder 3"/>
          <p:cNvSpPr>
            <a:spLocks noGrp="1"/>
          </p:cNvSpPr>
          <p:nvPr>
            <p:ph type="sldNum" sz="quarter" idx="10"/>
          </p:nvPr>
        </p:nvSpPr>
        <p:spPr/>
        <p:txBody>
          <a:bodyPr/>
          <a:lstStyle/>
          <a:p>
            <a:fld id="{18BDFEC3-8487-43E8-A154-7C12CBC1FFF2}" type="slidenum">
              <a:rPr lang="en-US"/>
              <a:t>303</a:t>
            </a:fld>
            <a:endParaRPr lang="en-US"/>
          </a:p>
        </p:txBody>
      </p:sp>
    </p:spTree>
  </p:cSld>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Exact inference handles sparse counts, but it cannot create the precision missing from a small sample.</a:t>
            </a:r>
          </a:p>
          <a:p>
            <a:pPr lvl="0" indent="0" marL="0">
              <a:buNone/>
            </a:pPr>
          </a:p>
          <a:p>
            <a:pPr lvl="0" indent="0" marL="0">
              <a:buNone/>
            </a:pPr>
            <a:r>
              <a:rPr/>
              <a:t>Instructor comparison with the simulated population: The resistant-to-susceptible population survival odds ratio is (0.65/0.35)/(0.20/0.80), approximately 7.43. The odds-ratio-one null is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304</a:t>
            </a:fld>
            <a:endParaRPr lang="en-US"/>
          </a:p>
        </p:txBody>
      </p:sp>
    </p:spTree>
  </p:cSld>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McNemar test</a:t>
            </a:r>
          </a:p>
          <a:p>
            <a:pPr lvl="0" indent="0" marL="0">
              <a:buNone/>
            </a:pPr>
          </a:p>
          <a:p>
            <a:pPr lvl="0" indent="0" marL="0">
              <a:buNone/>
            </a:pPr>
            <a:r>
              <a:rPr/>
              <a:t>The same 80 wild mice are sampled twice.</a:t>
            </a:r>
          </a:p>
          <a:p>
            <a:pPr lvl="0" indent="0" marL="0">
              <a:buNone/>
            </a:pPr>
          </a:p>
          <a:p>
            <a:pPr lvl="0" indent="0" marL="0">
              <a:buNone/>
            </a:pPr>
            <a:r>
              <a:rPr/>
              <a:t>mouse: Matched mouse identifier (none)</a:t>
            </a:r>
          </a:p>
          <a:p>
            <a:pPr lvl="0" indent="0" marL="0">
              <a:buNone/>
            </a:pPr>
          </a:p>
          <a:p>
            <a:pPr lvl="0" indent="0" marL="0">
              <a:buNone/>
            </a:pPr>
            <a:r>
              <a:rPr/>
              <a:t>before: Antibody detected at the first visit (1 = yes) (binary)</a:t>
            </a:r>
          </a:p>
          <a:p>
            <a:pPr lvl="0" indent="0" marL="0">
              <a:buNone/>
            </a:pPr>
          </a:p>
          <a:p>
            <a:pPr lvl="0" indent="0" marL="0">
              <a:buNone/>
            </a:pPr>
            <a:r>
              <a:rPr/>
              <a:t>after: Antibody detected at the second visit (1 = yes) (binary)</a:t>
            </a:r>
          </a:p>
        </p:txBody>
      </p:sp>
      <p:sp>
        <p:nvSpPr>
          <p:cNvPr id="4" name="Slide Number Placeholder 3"/>
          <p:cNvSpPr>
            <a:spLocks noGrp="1"/>
          </p:cNvSpPr>
          <p:nvPr>
            <p:ph type="sldNum" sz="quarter" idx="10"/>
          </p:nvPr>
        </p:nvSpPr>
        <p:spPr/>
        <p:txBody>
          <a:bodyPr/>
          <a:lstStyle/>
          <a:p>
            <a:fld id="{18BDFEC3-8487-43E8-A154-7C12CBC1FFF2}" type="slidenum">
              <a:rPr lang="en-US"/>
              <a:t>305</a:t>
            </a:fld>
            <a:endParaRPr lang="en-US"/>
          </a:p>
        </p:txBody>
      </p:sp>
    </p:spTree>
  </p:cSld>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3107</a:t>
            </a:r>
          </a:p>
          <a:p>
            <a:pPr lvl="0" indent="0" marL="0">
              <a:buNone/>
            </a:pPr>
          </a:p>
          <a:p>
            <a:pPr lvl="0" indent="0" marL="0">
              <a:buNone/>
            </a:pPr>
            <a:r>
              <a:rPr/>
              <a:t>Generating model: Generate 80 independent mice. Before status is Bernoulli(0.45). Conditional after positivity is 0.85 for a previously positive mouse and 0.35 for a previously negative mouse, producing correlated within-mouse measurements.</a:t>
            </a:r>
          </a:p>
          <a:p>
            <a:pPr lvl="0" indent="0" marL="0">
              <a:buNone/>
            </a:pPr>
          </a:p>
          <a:p>
            <a:pPr lvl="0" indent="0" marL="0">
              <a:buNone/>
            </a:pPr>
            <a:r>
              <a:rPr/>
              <a:t>Population truth: Marginal after positivity is 0.45×0.85 + 0.55×0.35 = 0.575, a +0.125 change from before. Population gain and loss probabilities are 0.1925 and 0.0675, so the McNemar null is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1 | 1 | 1
2 | 1 | 1
3 | 1 | 0
4 | 1 | 0
5 | 0 | 0</a:t>
            </a:r>
          </a:p>
        </p:txBody>
      </p:sp>
      <p:sp>
        <p:nvSpPr>
          <p:cNvPr id="4" name="Slide Number Placeholder 3"/>
          <p:cNvSpPr>
            <a:spLocks noGrp="1"/>
          </p:cNvSpPr>
          <p:nvPr>
            <p:ph type="sldNum" sz="quarter" idx="10"/>
          </p:nvPr>
        </p:nvSpPr>
        <p:spPr/>
        <p:txBody>
          <a:bodyPr/>
          <a:lstStyle/>
          <a:p>
            <a:fld id="{18BDFEC3-8487-43E8-A154-7C12CBC1FFF2}" type="slidenum">
              <a:rPr lang="en-US"/>
              <a:t>306</a:t>
            </a:fld>
            <a:endParaRPr lang="en-US"/>
          </a:p>
        </p:txBody>
      </p:sp>
    </p:spTree>
  </p:cSld>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modules/mcnemar/analysis.R. The information about a change is in discordant pairs. Keeping the mouse identity changes the appropriate test.</a:t>
            </a:r>
          </a:p>
        </p:txBody>
      </p:sp>
      <p:sp>
        <p:nvSpPr>
          <p:cNvPr id="4" name="Slide Number Placeholder 3"/>
          <p:cNvSpPr>
            <a:spLocks noGrp="1"/>
          </p:cNvSpPr>
          <p:nvPr>
            <p:ph type="sldNum" sz="quarter" idx="10"/>
          </p:nvPr>
        </p:nvSpPr>
        <p:spPr/>
        <p:txBody>
          <a:bodyPr/>
          <a:lstStyle/>
          <a:p>
            <a:fld id="{18BDFEC3-8487-43E8-A154-7C12CBC1FFF2}" type="slidenum">
              <a:rPr lang="en-US"/>
              <a:t>307</a:t>
            </a:fld>
            <a:endParaRPr lang="en-US"/>
          </a:p>
        </p:txBody>
      </p:sp>
    </p:spTree>
  </p:cSld>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308</a:t>
            </a:fld>
            <a:endParaRPr lang="en-US"/>
          </a:p>
        </p:txBody>
      </p:sp>
    </p:spTree>
  </p:cSld>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The information about a change is in discordant pairs. Keeping the mouse identity changes the appropriate test.</a:t>
            </a:r>
          </a:p>
        </p:txBody>
      </p:sp>
      <p:sp>
        <p:nvSpPr>
          <p:cNvPr id="4" name="Slide Number Placeholder 3"/>
          <p:cNvSpPr>
            <a:spLocks noGrp="1"/>
          </p:cNvSpPr>
          <p:nvPr>
            <p:ph type="sldNum" sz="quarter" idx="10"/>
          </p:nvPr>
        </p:nvSpPr>
        <p:spPr/>
        <p:txBody>
          <a:bodyPr/>
          <a:lstStyle/>
          <a:p>
            <a:fld id="{18BDFEC3-8487-43E8-A154-7C12CBC1FFF2}" type="slidenum">
              <a:rPr lang="en-US"/>
              <a:t>309</a:t>
            </a:fld>
            <a:endParaRPr lang="en-US"/>
          </a:p>
        </p:txBody>
      </p:sp>
    </p:spTree>
  </p:cSld>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310</a:t>
            </a:fld>
            <a:endParaRPr lang="en-US"/>
          </a:p>
        </p:txBody>
      </p:sp>
    </p:spTree>
  </p:cSld>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$McNemar
    McNemar's Chi-squared test
data:  tab
McNemar's chi-squared = 1.6667, df = 1, p-value = 0.1967
$exact_discordant_pairs
    Exact binomial test
data:  gained and gained + lost
number of successes = 10, number of trials = 15, p-value = 0.3018
alternative hypothesis: true probability of success is not equal to 0.5
95 percent confidence interval:
 0.3838037 0.8817589
sample estimates:
probability of success 
             0.6666667 
</a:t>
            </a:r>
          </a:p>
        </p:txBody>
      </p:sp>
      <p:sp>
        <p:nvSpPr>
          <p:cNvPr id="4" name="Slide Number Placeholder 3"/>
          <p:cNvSpPr>
            <a:spLocks noGrp="1"/>
          </p:cNvSpPr>
          <p:nvPr>
            <p:ph type="sldNum" sz="quarter" idx="10"/>
          </p:nvPr>
        </p:nvSpPr>
        <p:spPr/>
        <p:txBody>
          <a:bodyPr/>
          <a:lstStyle/>
          <a:p>
            <a:fld id="{18BDFEC3-8487-43E8-A154-7C12CBC1FFF2}" type="slidenum">
              <a:rPr lang="en-US"/>
              <a:t>311</a:t>
            </a:fld>
            <a:endParaRPr lang="en-US"/>
          </a:p>
        </p:txBody>
      </p:sp>
    </p:spTree>
  </p:cSld>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The information about a change is in discordant pairs. Keeping the mouse identity changes the appropriate test.</a:t>
            </a:r>
          </a:p>
          <a:p>
            <a:pPr lvl="0" indent="0" marL="0">
              <a:buNone/>
            </a:pPr>
          </a:p>
          <a:p>
            <a:pPr lvl="0" indent="0" marL="0">
              <a:buNone/>
            </a:pPr>
            <a:r>
              <a:rPr/>
              <a:t>Instructor comparison with the simulated population: Marginal after positivity is 0.45×0.85 + 0.55×0.35 = 0.575, a +0.125 change from before. Population gain and loss probabilities are 0.1925 and 0.0675, so the McNemar null is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312</a:t>
            </a:fld>
            <a:endParaRPr lang="en-US"/>
          </a:p>
        </p:txBody>
      </p:sp>
    </p:spTree>
  </p:cSld>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Cochran’s Q test</a:t>
            </a:r>
          </a:p>
          <a:p>
            <a:pPr lvl="0" indent="0" marL="0">
              <a:buNone/>
            </a:pPr>
          </a:p>
          <a:p>
            <a:pPr lvl="0" indent="0" marL="0">
              <a:buNone/>
            </a:pPr>
            <a:r>
              <a:rPr/>
              <a:t>Each bee experiences all odors in randomized sessions with a washout.</a:t>
            </a:r>
          </a:p>
          <a:p>
            <a:pPr lvl="0" indent="0" marL="0">
              <a:buNone/>
            </a:pPr>
          </a:p>
          <a:p>
            <a:pPr lvl="0" indent="0" marL="0">
              <a:buNone/>
            </a:pPr>
            <a:r>
              <a:rPr/>
              <a:t>bee: Independent bee and repeated-measures identifier (none)</a:t>
            </a:r>
          </a:p>
          <a:p>
            <a:pPr lvl="0" indent="0" marL="0">
              <a:buNone/>
            </a:pPr>
          </a:p>
          <a:p>
            <a:pPr lvl="0" indent="0" marL="0">
              <a:buNone/>
            </a:pPr>
            <a:r>
              <a:rPr/>
              <a:t>odor: Repeated odor condition: A, B, or C (none)</a:t>
            </a:r>
          </a:p>
          <a:p>
            <a:pPr lvl="0" indent="0" marL="0">
              <a:buNone/>
            </a:pPr>
          </a:p>
          <a:p>
            <a:pPr lvl="0" indent="0" marL="0">
              <a:buNone/>
            </a:pPr>
            <a:r>
              <a:rPr/>
              <a:t>visit: 1 = visit; 0 = no visit (binary)</a:t>
            </a:r>
          </a:p>
        </p:txBody>
      </p:sp>
      <p:sp>
        <p:nvSpPr>
          <p:cNvPr id="4" name="Slide Number Placeholder 3"/>
          <p:cNvSpPr>
            <a:spLocks noGrp="1"/>
          </p:cNvSpPr>
          <p:nvPr>
            <p:ph type="sldNum" sz="quarter" idx="10"/>
          </p:nvPr>
        </p:nvSpPr>
        <p:spPr/>
        <p:txBody>
          <a:bodyPr/>
          <a:lstStyle/>
          <a:p>
            <a:fld id="{18BDFEC3-8487-43E8-A154-7C12CBC1FFF2}" type="slidenum">
              <a:rPr lang="en-US"/>
              <a:t>313</a:t>
            </a:fld>
            <a:endParaRPr lang="en-US"/>
          </a:p>
        </p:txBody>
      </p:sp>
    </p:spTree>
  </p:cSld>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3108</a:t>
            </a:r>
          </a:p>
          <a:p>
            <a:pPr lvl="0" indent="0" marL="0">
              <a:buNone/>
            </a:pPr>
          </a:p>
          <a:p>
            <a:pPr lvl="0" indent="0" marL="0">
              <a:buNone/>
            </a:pPr>
            <a:r>
              <a:rPr/>
              <a:t>Generating model: Generate 60 independent bees, each with a Normal(0, 0.8²) latent effect. Each bee encounters odors A, B, and C. Visit logits are -0.7 + bee effect + odor effect, with odor effects 0, 0.5, and 1. Outcomes are independent conditional on the bee effect but correlated within a bee marginally.</a:t>
            </a:r>
          </a:p>
          <a:p>
            <a:pPr lvl="0" indent="0" marL="0">
              <a:buNone/>
            </a:pPr>
          </a:p>
          <a:p>
            <a:pPr lvl="0" indent="0" marL="0">
              <a:buNone/>
            </a:pPr>
            <a:r>
              <a:rPr/>
              <a:t>Population truth: Increasing odor effects produce strictly increasing marginal visit probabilities across A, B, and C. The equal-probabilities null is false; the latent log-odds differences are not themselves the marginal probability differences.</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1 | A | 0
 1 | B | 1
 1 | C | 1
 2 | A | 0
 2 | B | 1</a:t>
            </a:r>
          </a:p>
        </p:txBody>
      </p:sp>
      <p:sp>
        <p:nvSpPr>
          <p:cNvPr id="4" name="Slide Number Placeholder 3"/>
          <p:cNvSpPr>
            <a:spLocks noGrp="1"/>
          </p:cNvSpPr>
          <p:nvPr>
            <p:ph type="sldNum" sz="quarter" idx="10"/>
          </p:nvPr>
        </p:nvSpPr>
        <p:spPr/>
        <p:txBody>
          <a:bodyPr/>
          <a:lstStyle/>
          <a:p>
            <a:fld id="{18BDFEC3-8487-43E8-A154-7C12CBC1FFF2}" type="slidenum">
              <a:rPr lang="en-US"/>
              <a:t>314</a:t>
            </a:fld>
            <a:endParaRPr lang="en-US"/>
          </a:p>
        </p:txBody>
      </p:sp>
    </p:spTree>
  </p:cSld>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modules/cochran_q/analysis.R. A matched omnibus binary test uses complete sets of responses; a significant result does not identify which conditions differ.</a:t>
            </a:r>
          </a:p>
        </p:txBody>
      </p:sp>
      <p:sp>
        <p:nvSpPr>
          <p:cNvPr id="4" name="Slide Number Placeholder 3"/>
          <p:cNvSpPr>
            <a:spLocks noGrp="1"/>
          </p:cNvSpPr>
          <p:nvPr>
            <p:ph type="sldNum" sz="quarter" idx="10"/>
          </p:nvPr>
        </p:nvSpPr>
        <p:spPr/>
        <p:txBody>
          <a:bodyPr/>
          <a:lstStyle/>
          <a:p>
            <a:fld id="{18BDFEC3-8487-43E8-A154-7C12CBC1FFF2}" type="slidenum">
              <a:rPr lang="en-US"/>
              <a:t>315</a:t>
            </a:fld>
            <a:endParaRPr lang="en-US"/>
          </a:p>
        </p:txBody>
      </p:sp>
    </p:spTree>
  </p:cSld>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316</a:t>
            </a:fld>
            <a:endParaRPr lang="en-US"/>
          </a:p>
        </p:txBody>
      </p:sp>
    </p:spTree>
  </p:cSld>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matched omnibus binary test uses complete sets of responses; a significant result does not identify which conditions differ.</a:t>
            </a:r>
          </a:p>
        </p:txBody>
      </p:sp>
      <p:sp>
        <p:nvSpPr>
          <p:cNvPr id="4" name="Slide Number Placeholder 3"/>
          <p:cNvSpPr>
            <a:spLocks noGrp="1"/>
          </p:cNvSpPr>
          <p:nvPr>
            <p:ph type="sldNum" sz="quarter" idx="10"/>
          </p:nvPr>
        </p:nvSpPr>
        <p:spPr/>
        <p:txBody>
          <a:bodyPr/>
          <a:lstStyle/>
          <a:p>
            <a:fld id="{18BDFEC3-8487-43E8-A154-7C12CBC1FFF2}" type="slidenum">
              <a:rPr lang="en-US"/>
              <a:t>317</a:t>
            </a:fld>
            <a:endParaRPr lang="en-US"/>
          </a:p>
        </p:txBody>
      </p:sp>
    </p:spTree>
  </p:cSld>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318</a:t>
            </a:fld>
            <a:endParaRPr lang="en-US"/>
          </a:p>
        </p:txBody>
      </p:sp>
    </p:spTree>
  </p:cSld>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$statistic
[1] 5.142857
$df
[1] 2
$p.value
[1] 0.07642629
$visit_probabilities
        A         B         C 
0.3166667 0.4166667 0.5166667 
</a:t>
            </a:r>
          </a:p>
        </p:txBody>
      </p:sp>
      <p:sp>
        <p:nvSpPr>
          <p:cNvPr id="4" name="Slide Number Placeholder 3"/>
          <p:cNvSpPr>
            <a:spLocks noGrp="1"/>
          </p:cNvSpPr>
          <p:nvPr>
            <p:ph type="sldNum" sz="quarter" idx="10"/>
          </p:nvPr>
        </p:nvSpPr>
        <p:spPr/>
        <p:txBody>
          <a:bodyPr/>
          <a:lstStyle/>
          <a:p>
            <a:fld id="{18BDFEC3-8487-43E8-A154-7C12CBC1FFF2}" type="slidenum">
              <a:rPr lang="en-US"/>
              <a:t>319</a:t>
            </a:fld>
            <a:endParaRPr lang="en-US"/>
          </a:p>
        </p:txBody>
      </p:sp>
    </p:spTree>
  </p:cSld>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matched omnibus binary test uses complete sets of responses; a significant result does not identify which conditions differ.</a:t>
            </a:r>
          </a:p>
          <a:p>
            <a:pPr lvl="0" indent="0" marL="0">
              <a:buNone/>
            </a:pPr>
          </a:p>
          <a:p>
            <a:pPr lvl="0" indent="0" marL="0">
              <a:buNone/>
            </a:pPr>
            <a:r>
              <a:rPr/>
              <a:t>Instructor comparison with the simulated population: Increasing odor effects produce strictly increasing marginal visit probabilities across A, B, and C. The equal-probabilities null is false; the latent log-odds differences are not themselves the marginal probability differences.</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320</a:t>
            </a:fld>
            <a:endParaRPr lang="en-US"/>
          </a:p>
        </p:txBody>
      </p:sp>
    </p:spTree>
  </p:cSld>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Logistic regression</a:t>
            </a:r>
          </a:p>
          <a:p>
            <a:pPr lvl="0" indent="0" marL="0">
              <a:buNone/>
            </a:pPr>
          </a:p>
          <a:p>
            <a:pPr lvl="0" indent="0" marL="0">
              <a:buNone/>
            </a:pPr>
            <a:r>
              <a:rPr/>
              <a:t>One independent hybrid offspring per cross.</a:t>
            </a:r>
          </a:p>
          <a:p>
            <a:pPr lvl="0" indent="0" marL="0">
              <a:buNone/>
            </a:pPr>
          </a:p>
          <a:p>
            <a:pPr lvl="0" indent="0" marL="0">
              <a:buNone/>
            </a:pPr>
            <a:r>
              <a:rPr/>
              <a:t>cross: Unique independent cross identifier (none)</a:t>
            </a:r>
          </a:p>
          <a:p>
            <a:pPr lvl="0" indent="0" marL="0">
              <a:buNone/>
            </a:pPr>
          </a:p>
          <a:p>
            <a:pPr lvl="0" indent="0" marL="0">
              <a:buNone/>
            </a:pPr>
            <a:r>
              <a:rPr/>
              <a:t>divergence: Parental divergence (percentage points)</a:t>
            </a:r>
          </a:p>
          <a:p>
            <a:pPr lvl="0" indent="0" marL="0">
              <a:buNone/>
            </a:pPr>
          </a:p>
          <a:p>
            <a:pPr lvl="0" indent="0" marL="0">
              <a:buNone/>
            </a:pPr>
            <a:r>
              <a:rPr/>
              <a:t>viable: 1 = viable hybrid; 0 = nonviable (binary)</a:t>
            </a:r>
          </a:p>
        </p:txBody>
      </p:sp>
      <p:sp>
        <p:nvSpPr>
          <p:cNvPr id="4" name="Slide Number Placeholder 3"/>
          <p:cNvSpPr>
            <a:spLocks noGrp="1"/>
          </p:cNvSpPr>
          <p:nvPr>
            <p:ph type="sldNum" sz="quarter" idx="10"/>
          </p:nvPr>
        </p:nvSpPr>
        <p:spPr/>
        <p:txBody>
          <a:bodyPr/>
          <a:lstStyle/>
          <a:p>
            <a:fld id="{18BDFEC3-8487-43E8-A154-7C12CBC1FFF2}" type="slidenum">
              <a:rPr lang="en-US"/>
              <a:t>321</a:t>
            </a:fld>
            <a:endParaRPr lang="en-US"/>
          </a:p>
        </p:txBody>
      </p:sp>
    </p:spTree>
  </p:cSld>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3110</a:t>
            </a:r>
          </a:p>
          <a:p>
            <a:pPr lvl="0" indent="0" marL="0">
              <a:buNone/>
            </a:pPr>
          </a:p>
          <a:p>
            <a:pPr lvl="0" indent="0" marL="0">
              <a:buNone/>
            </a:pPr>
            <a:r>
              <a:rPr/>
              <a:t>Generating model: Generate 160 independent crosses with divergence Uniform(0,8) percentage points. One hybrid viability outcome per cross is Bernoulli with probability plogis(1.9 - 0.5 × divergence). Predictors are not rounded.</a:t>
            </a:r>
          </a:p>
          <a:p>
            <a:pPr lvl="0" indent="0" marL="0">
              <a:buNone/>
            </a:pPr>
          </a:p>
          <a:p>
            <a:pPr lvl="0" indent="0" marL="0">
              <a:buNone/>
            </a:pPr>
            <a:r>
              <a:rPr/>
              <a:t>Population truth: The true divergence coefficient is -0.5; viability odds are multiplied by exp(-0.5) ≈ 0.607 per divergence percentage point. The zero-slope null is false. The probability decline is nonlinear.</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1 | 5.03366027772427 | 0
2 | 4.56829151697457 | 0
3 | 6.65665970183909 | 0
4 | 5.46810280717909 | 0
5 | 7.20037802867591 | 0</a:t>
            </a:r>
          </a:p>
        </p:txBody>
      </p:sp>
      <p:sp>
        <p:nvSpPr>
          <p:cNvPr id="4" name="Slide Number Placeholder 3"/>
          <p:cNvSpPr>
            <a:spLocks noGrp="1"/>
          </p:cNvSpPr>
          <p:nvPr>
            <p:ph type="sldNum" sz="quarter" idx="10"/>
          </p:nvPr>
        </p:nvSpPr>
        <p:spPr/>
        <p:txBody>
          <a:bodyPr/>
          <a:lstStyle/>
          <a:p>
            <a:fld id="{18BDFEC3-8487-43E8-A154-7C12CBC1FFF2}" type="slidenum">
              <a:rPr lang="en-US"/>
              <a:t>322</a:t>
            </a:fld>
            <a:endParaRPr lang="en-US"/>
          </a:p>
        </p:txBody>
      </p:sp>
    </p:spTree>
  </p:cSld>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modules/logistic/analysis.R. A coefficient describes log odds; translate to odds ratios or plotted probabilities to answer the biological question.</a:t>
            </a:r>
          </a:p>
        </p:txBody>
      </p:sp>
      <p:sp>
        <p:nvSpPr>
          <p:cNvPr id="4" name="Slide Number Placeholder 3"/>
          <p:cNvSpPr>
            <a:spLocks noGrp="1"/>
          </p:cNvSpPr>
          <p:nvPr>
            <p:ph type="sldNum" sz="quarter" idx="10"/>
          </p:nvPr>
        </p:nvSpPr>
        <p:spPr/>
        <p:txBody>
          <a:bodyPr/>
          <a:lstStyle/>
          <a:p>
            <a:fld id="{18BDFEC3-8487-43E8-A154-7C12CBC1FFF2}" type="slidenum">
              <a:rPr lang="en-US"/>
              <a:t>323</a:t>
            </a:fld>
            <a:endParaRPr lang="en-US"/>
          </a:p>
        </p:txBody>
      </p:sp>
    </p:spTree>
  </p:cSld>
</p:notes>
</file>

<file path=ppt/notesSlides/notesSlide3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324</a:t>
            </a:fld>
            <a:endParaRPr lang="en-US"/>
          </a:p>
        </p:txBody>
      </p:sp>
    </p:spTree>
  </p:cSld>
</p:notes>
</file>

<file path=ppt/notesSlides/notesSlide3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coefficient describes log odds; translate to odds ratios or plotted probabilities to answer the biological question.</a:t>
            </a:r>
          </a:p>
        </p:txBody>
      </p:sp>
      <p:sp>
        <p:nvSpPr>
          <p:cNvPr id="4" name="Slide Number Placeholder 3"/>
          <p:cNvSpPr>
            <a:spLocks noGrp="1"/>
          </p:cNvSpPr>
          <p:nvPr>
            <p:ph type="sldNum" sz="quarter" idx="10"/>
          </p:nvPr>
        </p:nvSpPr>
        <p:spPr/>
        <p:txBody>
          <a:bodyPr/>
          <a:lstStyle/>
          <a:p>
            <a:fld id="{18BDFEC3-8487-43E8-A154-7C12CBC1FFF2}" type="slidenum">
              <a:rPr lang="en-US"/>
              <a:t>325</a:t>
            </a:fld>
            <a:endParaRPr lang="en-US"/>
          </a:p>
        </p:txBody>
      </p:sp>
    </p:spTree>
  </p:cSld>
</p:notes>
</file>

<file path=ppt/notesSlides/notesSlide3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326</a:t>
            </a:fld>
            <a:endParaRPr lang="en-US"/>
          </a:p>
        </p:txBody>
      </p:sp>
    </p:spTree>
  </p:cSld>
</p:notes>
</file>

<file path=ppt/notesSlides/notesSlide3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glm(formula = viable ~ divergence, family = binomial, data = d)
Coefficients:
            Estimate Std. Error z value Pr(&gt;|z|)    
(Intercept)  1.99600    0.41934   4.760 1.94e-06 ***
divergence  -0.46382    0.08915  -5.203 1.96e-07 ***
---
Signif. codes:  0 ‘***’ 0.001 ‘**’ 0.01 ‘*’ 0.05 ‘.’ 0.1 ‘ ’ 1
(Dispersion parameter for binomial family taken to be 1)
    Null deviance: 221.78  on 159  degrees of freedom
Residual deviance: 188.12  on 158  degrees of freedom
AIC: 192.12
Number of Fisher Scoring iterations: 4
</a:t>
            </a:r>
          </a:p>
        </p:txBody>
      </p:sp>
      <p:sp>
        <p:nvSpPr>
          <p:cNvPr id="4" name="Slide Number Placeholder 3"/>
          <p:cNvSpPr>
            <a:spLocks noGrp="1"/>
          </p:cNvSpPr>
          <p:nvPr>
            <p:ph type="sldNum" sz="quarter" idx="10"/>
          </p:nvPr>
        </p:nvSpPr>
        <p:spPr/>
        <p:txBody>
          <a:bodyPr/>
          <a:lstStyle/>
          <a:p>
            <a:fld id="{18BDFEC3-8487-43E8-A154-7C12CBC1FFF2}" type="slidenum">
              <a:rPr lang="en-US"/>
              <a:t>327</a:t>
            </a:fld>
            <a:endParaRPr lang="en-US"/>
          </a:p>
        </p:txBody>
      </p:sp>
    </p:spTree>
  </p:cSld>
</p:notes>
</file>

<file path=ppt/notesSlides/notesSlide3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coefficient describes log odds; translate to odds ratios or plotted probabilities to answer the biological question.</a:t>
            </a:r>
          </a:p>
          <a:p>
            <a:pPr lvl="0" indent="0" marL="0">
              <a:buNone/>
            </a:pPr>
          </a:p>
          <a:p>
            <a:pPr lvl="0" indent="0" marL="0">
              <a:buNone/>
            </a:pPr>
            <a:r>
              <a:rPr/>
              <a:t>Instructor comparison with the simulated population: The true divergence coefficient is -0.5; viability odds are multiplied by exp(-0.5) ≈ 0.607 per divergence percentage point. The zero-slope null is false. The probability decline is nonlinear.</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328</a:t>
            </a:fld>
            <a:endParaRPr lang="en-US"/>
          </a:p>
        </p:txBody>
      </p:sp>
    </p:spTree>
  </p:cSld>
</p:notes>
</file>

<file path=ppt/notesSlides/notesSlide3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Multinomial logistic regression</a:t>
            </a:r>
          </a:p>
          <a:p>
            <a:pPr lvl="0" indent="0" marL="0">
              <a:buNone/>
            </a:pPr>
          </a:p>
          <a:p>
            <a:pPr lvl="0" indent="0" marL="0">
              <a:buNone/>
            </a:pPr>
            <a:r>
              <a:rPr/>
              <a:t>Independent fish encounter either low or high food availability.</a:t>
            </a:r>
          </a:p>
          <a:p>
            <a:pPr lvl="0" indent="0" marL="0">
              <a:buNone/>
            </a:pPr>
          </a:p>
          <a:p>
            <a:pPr lvl="0" indent="0" marL="0">
              <a:buNone/>
            </a:pPr>
            <a:r>
              <a:rPr/>
              <a:t>food: Low or High food availability (none)</a:t>
            </a:r>
          </a:p>
          <a:p>
            <a:pPr lvl="0" indent="0" marL="0">
              <a:buNone/>
            </a:pPr>
          </a:p>
          <a:p>
            <a:pPr lvl="0" indent="0" marL="0">
              <a:buNone/>
            </a:pPr>
            <a:r>
              <a:rPr/>
              <a:t>choice: Open, Shelter, or Surface microhabitat (none)</a:t>
            </a:r>
          </a:p>
        </p:txBody>
      </p:sp>
      <p:sp>
        <p:nvSpPr>
          <p:cNvPr id="4" name="Slide Number Placeholder 3"/>
          <p:cNvSpPr>
            <a:spLocks noGrp="1"/>
          </p:cNvSpPr>
          <p:nvPr>
            <p:ph type="sldNum" sz="quarter" idx="10"/>
          </p:nvPr>
        </p:nvSpPr>
        <p:spPr/>
        <p:txBody>
          <a:bodyPr/>
          <a:lstStyle/>
          <a:p>
            <a:fld id="{18BDFEC3-8487-43E8-A154-7C12CBC1FFF2}" type="slidenum">
              <a:rPr lang="en-US"/>
              <a:t>329</a:t>
            </a:fld>
            <a:endParaRPr lang="en-US"/>
          </a:p>
        </p:txBody>
      </p:sp>
    </p:spTree>
  </p:cSld>
</p:notes>
</file>

<file path=ppt/notesSlides/notesSlide3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3114</a:t>
            </a:r>
          </a:p>
          <a:p>
            <a:pPr lvl="0" indent="0" marL="0">
              <a:buNone/>
            </a:pPr>
          </a:p>
          <a:p>
            <a:pPr lvl="0" indent="0" marL="0">
              <a:buNone/>
            </a:pPr>
            <a:r>
              <a:rPr/>
              <a:t>Generating model: Generate 120 independent fish choices under Low food with Open/Shelter/Surface probabilities 0.25/0.50/0.25 and 120 under High food with probabilities 0.50/0.30/0.20. Choices are unordered, mutually exclusive, and independent.</a:t>
            </a:r>
          </a:p>
          <a:p>
            <a:pPr lvl="0" indent="0" marL="0">
              <a:buNone/>
            </a:pPr>
          </a:p>
          <a:p>
            <a:pPr lvl="0" indent="0" marL="0">
              <a:buNone/>
            </a:pPr>
            <a:r>
              <a:rPr/>
              <a:t>Population truth: The outcome distributions differ, so the joint no-food-effect null is false. Relative to Open, the food coefficients are log(0.30/0.50)-log(0.50/0.25) ≈ -1.204 for Shelter and log(0.20/0.50)-log(0.25/0.25) ≈ -0.916 for Surface.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Low | Surface
Low | Shelter
Low | Shelter
Low | Shelter
Low | Surface</a:t>
            </a:r>
          </a:p>
        </p:txBody>
      </p:sp>
      <p:sp>
        <p:nvSpPr>
          <p:cNvPr id="4" name="Slide Number Placeholder 3"/>
          <p:cNvSpPr>
            <a:spLocks noGrp="1"/>
          </p:cNvSpPr>
          <p:nvPr>
            <p:ph type="sldNum" sz="quarter" idx="10"/>
          </p:nvPr>
        </p:nvSpPr>
        <p:spPr/>
        <p:txBody>
          <a:bodyPr/>
          <a:lstStyle/>
          <a:p>
            <a:fld id="{18BDFEC3-8487-43E8-A154-7C12CBC1FFF2}" type="slidenum">
              <a:rPr lang="en-US"/>
              <a:t>330</a:t>
            </a:fld>
            <a:endParaRPr lang="en-US"/>
          </a:p>
        </p:txBody>
      </p:sp>
    </p:spTree>
  </p:cSld>
</p:notes>
</file>

<file path=ppt/notesSlides/notesSlide3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modules/multinomial/analysis.R. A categorical response with more than two levels requires a joint question across several coefficients.</a:t>
            </a:r>
          </a:p>
        </p:txBody>
      </p:sp>
      <p:sp>
        <p:nvSpPr>
          <p:cNvPr id="4" name="Slide Number Placeholder 3"/>
          <p:cNvSpPr>
            <a:spLocks noGrp="1"/>
          </p:cNvSpPr>
          <p:nvPr>
            <p:ph type="sldNum" sz="quarter" idx="10"/>
          </p:nvPr>
        </p:nvSpPr>
        <p:spPr/>
        <p:txBody>
          <a:bodyPr/>
          <a:lstStyle/>
          <a:p>
            <a:fld id="{18BDFEC3-8487-43E8-A154-7C12CBC1FFF2}" type="slidenum">
              <a:rPr lang="en-US"/>
              <a:t>331</a:t>
            </a:fld>
            <a:endParaRPr lang="en-US"/>
          </a:p>
        </p:txBody>
      </p:sp>
    </p:spTree>
  </p:cSld>
</p:notes>
</file>

<file path=ppt/notesSlides/notesSlide3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332</a:t>
            </a:fld>
            <a:endParaRPr lang="en-US"/>
          </a:p>
        </p:txBody>
      </p:sp>
    </p:spTree>
  </p:cSld>
</p:notes>
</file>

<file path=ppt/notesSlides/notesSlide3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categorical response with more than two levels requires a joint question across several coefficients.</a:t>
            </a:r>
          </a:p>
        </p:txBody>
      </p:sp>
      <p:sp>
        <p:nvSpPr>
          <p:cNvPr id="4" name="Slide Number Placeholder 3"/>
          <p:cNvSpPr>
            <a:spLocks noGrp="1"/>
          </p:cNvSpPr>
          <p:nvPr>
            <p:ph type="sldNum" sz="quarter" idx="10"/>
          </p:nvPr>
        </p:nvSpPr>
        <p:spPr/>
        <p:txBody>
          <a:bodyPr/>
          <a:lstStyle/>
          <a:p>
            <a:fld id="{18BDFEC3-8487-43E8-A154-7C12CBC1FFF2}" type="slidenum">
              <a:rPr lang="en-US"/>
              <a:t>333</a:t>
            </a:fld>
            <a:endParaRPr lang="en-US"/>
          </a:p>
        </p:txBody>
      </p:sp>
    </p:spTree>
  </p:cSld>
</p:notes>
</file>

<file path=ppt/notesSlides/notesSlide3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334</a:t>
            </a:fld>
            <a:endParaRPr lang="en-US"/>
          </a:p>
        </p:txBody>
      </p:sp>
    </p:spTree>
  </p:cSld>
</p:notes>
</file>

<file path=ppt/notesSlides/notesSlide3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Call:
nnet::multinom(formula = choice ~ food, data = d, trace = FALSE)
Coefficients:
        (Intercept)   foodHigh
Shelter   0.8527665 -1.3404733
Surface   0.2384121 -0.9492706
Std. Errors:
        (Intercept)  foodHigh
Shelter   0.2342112 0.3177579
Surface   0.2622292 0.3493172
Residual Deviance: 499.8932 
AIC: 507.8932 </a:t>
            </a:r>
          </a:p>
        </p:txBody>
      </p:sp>
      <p:sp>
        <p:nvSpPr>
          <p:cNvPr id="4" name="Slide Number Placeholder 3"/>
          <p:cNvSpPr>
            <a:spLocks noGrp="1"/>
          </p:cNvSpPr>
          <p:nvPr>
            <p:ph type="sldNum" sz="quarter" idx="10"/>
          </p:nvPr>
        </p:nvSpPr>
        <p:spPr/>
        <p:txBody>
          <a:bodyPr/>
          <a:lstStyle/>
          <a:p>
            <a:fld id="{18BDFEC3-8487-43E8-A154-7C12CBC1FFF2}" type="slidenum">
              <a:rPr lang="en-US"/>
              <a:t>335</a:t>
            </a:fld>
            <a:endParaRPr lang="en-US"/>
          </a:p>
        </p:txBody>
      </p:sp>
    </p:spTree>
  </p:cSld>
</p:notes>
</file>

<file path=ppt/notesSlides/notesSlide3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categorical response with more than two levels requires a joint question across several coefficients.</a:t>
            </a:r>
          </a:p>
          <a:p>
            <a:pPr lvl="0" indent="0" marL="0">
              <a:buNone/>
            </a:pPr>
          </a:p>
          <a:p>
            <a:pPr lvl="0" indent="0" marL="0">
              <a:buNone/>
            </a:pPr>
            <a:r>
              <a:rPr/>
              <a:t>Instructor comparison with the simulated population: The outcome distributions differ, so the joint no-food-effect null is false. Relative to Open, the food coefficients are log(0.30/0.50)-log(0.50/0.25) ≈ -1.204 for Shelter and log(0.20/0.50)-log(0.25/0.25) ≈ -0.916 for Surface.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336</a:t>
            </a:fld>
            <a:endParaRPr lang="en-US"/>
          </a:p>
        </p:txBody>
      </p:sp>
    </p:spTree>
  </p:cSld>
</p:notes>
</file>

<file path=ppt/notesSlides/notesSlide3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Ordinal logistic regression</a:t>
            </a:r>
          </a:p>
          <a:p>
            <a:pPr lvl="0" indent="0" marL="0">
              <a:buNone/>
            </a:pPr>
          </a:p>
          <a:p>
            <a:pPr lvl="0" indent="0" marL="0">
              <a:buNone/>
            </a:pPr>
            <a:r>
              <a:rPr/>
              <a:t>Independent coral fragments are assigned a four-level ordered bleaching score.</a:t>
            </a:r>
          </a:p>
          <a:p>
            <a:pPr lvl="0" indent="0" marL="0">
              <a:buNone/>
            </a:pPr>
          </a:p>
          <a:p>
            <a:pPr lvl="0" indent="0" marL="0">
              <a:buNone/>
            </a:pPr>
            <a:r>
              <a:rPr/>
              <a:t>fragment: Unique independent coral fragment identifier (none)</a:t>
            </a:r>
          </a:p>
          <a:p>
            <a:pPr lvl="0" indent="0" marL="0">
              <a:buNone/>
            </a:pPr>
          </a:p>
          <a:p>
            <a:pPr lvl="0" indent="0" marL="0">
              <a:buNone/>
            </a:pPr>
            <a:r>
              <a:rPr/>
              <a:t>temperature: Experimental temperature (°C)</a:t>
            </a:r>
          </a:p>
          <a:p>
            <a:pPr lvl="0" indent="0" marL="0">
              <a:buNone/>
            </a:pPr>
          </a:p>
          <a:p>
            <a:pPr lvl="0" indent="0" marL="0">
              <a:buNone/>
            </a:pPr>
            <a:r>
              <a:rPr/>
              <a:t>severity: Ordered bleaching level: None &lt; Mild &lt; Moderate &lt; Severe (none)</a:t>
            </a:r>
          </a:p>
        </p:txBody>
      </p:sp>
      <p:sp>
        <p:nvSpPr>
          <p:cNvPr id="4" name="Slide Number Placeholder 3"/>
          <p:cNvSpPr>
            <a:spLocks noGrp="1"/>
          </p:cNvSpPr>
          <p:nvPr>
            <p:ph type="sldNum" sz="quarter" idx="10"/>
          </p:nvPr>
        </p:nvSpPr>
        <p:spPr/>
        <p:txBody>
          <a:bodyPr/>
          <a:lstStyle/>
          <a:p>
            <a:fld id="{18BDFEC3-8487-43E8-A154-7C12CBC1FFF2}" type="slidenum">
              <a:rPr lang="en-US"/>
              <a:t>337</a:t>
            </a:fld>
            <a:endParaRPr lang="en-US"/>
          </a:p>
        </p:txBody>
      </p:sp>
    </p:spTree>
  </p:cSld>
</p:notes>
</file>

<file path=ppt/notesSlides/notesSlide3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3115</a:t>
            </a:r>
          </a:p>
          <a:p>
            <a:pPr lvl="0" indent="0" marL="0">
              <a:buNone/>
            </a:pPr>
          </a:p>
          <a:p>
            <a:pPr lvl="0" indent="0" marL="0">
              <a:buNone/>
            </a:pPr>
            <a:r>
              <a:rPr/>
              <a:t>Generating model: Generate 180 independent fragments with temperature Uniform(26,32) °C. Latent severity is 0.8 × (temperature - 28) plus a standard logistic error. Cut at -1, 0.7, and 2.2 to obtain None, Mild, Moderate, Severe. Do not treat category spacing as numeric distance.</a:t>
            </a:r>
          </a:p>
          <a:p>
            <a:pPr lvl="0" indent="0" marL="0">
              <a:buNone/>
            </a:pPr>
          </a:p>
          <a:p>
            <a:pPr lvl="0" indent="0" marL="0">
              <a:buNone/>
            </a:pPr>
            <a:r>
              <a:rPr/>
              <a:t>Population truth: The common temperature coefficient is 0.8, so each °C multiplies odds of higher versus lower severity by exp(0.8) ≈ 2.226 at every cumulative threshold. The zero-effect null is false and proportional odds holds by construction.</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1 | 28.15313 | Moderate
  2 | 28.30287 | None
  3 | 27.62607 | None
  4 | 27.56123 | Mild
  5 | 31.16458 | Moderate</a:t>
            </a:r>
          </a:p>
        </p:txBody>
      </p:sp>
      <p:sp>
        <p:nvSpPr>
          <p:cNvPr id="4" name="Slide Number Placeholder 3"/>
          <p:cNvSpPr>
            <a:spLocks noGrp="1"/>
          </p:cNvSpPr>
          <p:nvPr>
            <p:ph type="sldNum" sz="quarter" idx="10"/>
          </p:nvPr>
        </p:nvSpPr>
        <p:spPr/>
        <p:txBody>
          <a:bodyPr/>
          <a:lstStyle/>
          <a:p>
            <a:fld id="{18BDFEC3-8487-43E8-A154-7C12CBC1FFF2}" type="slidenum">
              <a:rPr lang="en-US"/>
              <a:t>338</a:t>
            </a:fld>
            <a:endParaRPr lang="en-US"/>
          </a:p>
        </p:txBody>
      </p:sp>
    </p:spTree>
  </p:cSld>
</p:notes>
</file>

<file path=ppt/notesSlides/notesSlide3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modules/ordinal_logistic/analysis.R. Ordering carries information without assuming equal distances; the common effect across thresholds is the key model assumption.</a:t>
            </a:r>
          </a:p>
        </p:txBody>
      </p:sp>
      <p:sp>
        <p:nvSpPr>
          <p:cNvPr id="4" name="Slide Number Placeholder 3"/>
          <p:cNvSpPr>
            <a:spLocks noGrp="1"/>
          </p:cNvSpPr>
          <p:nvPr>
            <p:ph type="sldNum" sz="quarter" idx="10"/>
          </p:nvPr>
        </p:nvSpPr>
        <p:spPr/>
        <p:txBody>
          <a:bodyPr/>
          <a:lstStyle/>
          <a:p>
            <a:fld id="{18BDFEC3-8487-43E8-A154-7C12CBC1FFF2}" type="slidenum">
              <a:rPr lang="en-US"/>
              <a:t>339</a:t>
            </a:fld>
            <a:endParaRPr lang="en-US"/>
          </a:p>
        </p:txBody>
      </p:sp>
    </p:spTree>
  </p:cSld>
</p:notes>
</file>

<file path=ppt/notesSlides/notesSlide3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340</a:t>
            </a:fld>
            <a:endParaRPr lang="en-US"/>
          </a:p>
        </p:txBody>
      </p:sp>
    </p:spTree>
  </p:cSld>
</p:notes>
</file>

<file path=ppt/notesSlides/notesSlide3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Ordering carries information without assuming equal distances; the common effect across thresholds is the key model assumption.</a:t>
            </a:r>
          </a:p>
        </p:txBody>
      </p:sp>
      <p:sp>
        <p:nvSpPr>
          <p:cNvPr id="4" name="Slide Number Placeholder 3"/>
          <p:cNvSpPr>
            <a:spLocks noGrp="1"/>
          </p:cNvSpPr>
          <p:nvPr>
            <p:ph type="sldNum" sz="quarter" idx="10"/>
          </p:nvPr>
        </p:nvSpPr>
        <p:spPr/>
        <p:txBody>
          <a:bodyPr/>
          <a:lstStyle/>
          <a:p>
            <a:fld id="{18BDFEC3-8487-43E8-A154-7C12CBC1FFF2}" type="slidenum">
              <a:rPr lang="en-US"/>
              <a:t>341</a:t>
            </a:fld>
            <a:endParaRPr lang="en-US"/>
          </a:p>
        </p:txBody>
      </p:sp>
    </p:spTree>
  </p:cSld>
</p:notes>
</file>

<file path=ppt/notesSlides/notesSlide3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342</a:t>
            </a:fld>
            <a:endParaRPr lang="en-US"/>
          </a:p>
        </p:txBody>
      </p:sp>
    </p:spTree>
  </p:cSld>
</p:notes>
</file>

<file path=ppt/notesSlides/notesSlide3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formula: severity ~ temperature
data:    d
 link  threshold nobs logLik  AIC    niter max.grad cond.H 
 logit flexible  180  -200.34 408.69 5(0)  2.85e-11 1.3e+06
Coefficients:
            Estimate Std. Error z value Pr(&gt;|z|)    
temperature   0.9606     0.1103    8.71   &lt;2e-16 ***
---
Signif. codes:  0 ‘***’ 0.001 ‘**’ 0.01 ‘*’ 0.05 ‘.’ 0.1 ‘ ’ 1
Threshold coefficients:
                Estimate Std. Error z value
None|Mild         25.935      3.098   8.373
Mild|Moderate     27.589      3.178   8.682
Moderate|Severe   29.316      3.273   8.957</a:t>
            </a:r>
          </a:p>
        </p:txBody>
      </p:sp>
      <p:sp>
        <p:nvSpPr>
          <p:cNvPr id="4" name="Slide Number Placeholder 3"/>
          <p:cNvSpPr>
            <a:spLocks noGrp="1"/>
          </p:cNvSpPr>
          <p:nvPr>
            <p:ph type="sldNum" sz="quarter" idx="10"/>
          </p:nvPr>
        </p:nvSpPr>
        <p:spPr/>
        <p:txBody>
          <a:bodyPr/>
          <a:lstStyle/>
          <a:p>
            <a:fld id="{18BDFEC3-8487-43E8-A154-7C12CBC1FFF2}" type="slidenum">
              <a:rPr lang="en-US"/>
              <a:t>343</a:t>
            </a:fld>
            <a:endParaRPr lang="en-US"/>
          </a:p>
        </p:txBody>
      </p:sp>
    </p:spTree>
  </p:cSld>
</p:notes>
</file>

<file path=ppt/notesSlides/notesSlide3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Ordering carries information without assuming equal distances; the common effect across thresholds is the key model assumption.</a:t>
            </a:r>
          </a:p>
          <a:p>
            <a:pPr lvl="0" indent="0" marL="0">
              <a:buNone/>
            </a:pPr>
          </a:p>
          <a:p>
            <a:pPr lvl="0" indent="0" marL="0">
              <a:buNone/>
            </a:pPr>
            <a:r>
              <a:rPr/>
              <a:t>Instructor comparison with the simulated population: The common temperature coefficient is 0.8, so each °C multiplies odds of higher versus lower severity by exp(0.8) ≈ 2.226 at every cumulative threshold. The zero-effect null is false and proportional odds holds by construction.</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344</a:t>
            </a:fld>
            <a:endParaRPr lang="en-US"/>
          </a:p>
        </p:txBody>
      </p:sp>
    </p:spTree>
  </p:cSld>
</p:notes>
</file>

<file path=ppt/notesSlides/notesSlide3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Exact Poisson rate test</a:t>
            </a:r>
          </a:p>
          <a:p>
            <a:pPr lvl="0" indent="0" marL="0">
              <a:buNone/>
            </a:pPr>
          </a:p>
          <a:p>
            <a:pPr lvl="0" indent="0" marL="0">
              <a:buNone/>
            </a:pPr>
            <a:r>
              <a:rPr/>
              <a:t>Independent lineages have different amounts of callable sequence.</a:t>
            </a:r>
          </a:p>
          <a:p>
            <a:pPr lvl="0" indent="0" marL="0">
              <a:buNone/>
            </a:pPr>
          </a:p>
          <a:p>
            <a:pPr lvl="0" indent="0" marL="0">
              <a:buNone/>
            </a:pPr>
            <a:r>
              <a:rPr/>
              <a:t>lineage: Unique independent microbial lineage (none)</a:t>
            </a:r>
          </a:p>
          <a:p>
            <a:pPr lvl="0" indent="0" marL="0">
              <a:buNone/>
            </a:pPr>
          </a:p>
          <a:p>
            <a:pPr lvl="0" indent="0" marL="0">
              <a:buNone/>
            </a:pPr>
            <a:r>
              <a:rPr/>
              <a:t>megabases: Callable sequence exposure (Mb)</a:t>
            </a:r>
          </a:p>
          <a:p>
            <a:pPr lvl="0" indent="0" marL="0">
              <a:buNone/>
            </a:pPr>
          </a:p>
          <a:p>
            <a:pPr lvl="0" indent="0" marL="0">
              <a:buNone/>
            </a:pPr>
            <a:r>
              <a:rPr/>
              <a:t>mutations: Observed de novo mutations (count)</a:t>
            </a:r>
          </a:p>
        </p:txBody>
      </p:sp>
      <p:sp>
        <p:nvSpPr>
          <p:cNvPr id="4" name="Slide Number Placeholder 3"/>
          <p:cNvSpPr>
            <a:spLocks noGrp="1"/>
          </p:cNvSpPr>
          <p:nvPr>
            <p:ph type="sldNum" sz="quarter" idx="10"/>
          </p:nvPr>
        </p:nvSpPr>
        <p:spPr/>
        <p:txBody>
          <a:bodyPr/>
          <a:lstStyle/>
          <a:p>
            <a:fld id="{18BDFEC3-8487-43E8-A154-7C12CBC1FFF2}" type="slidenum">
              <a:rPr lang="en-US"/>
              <a:t>345</a:t>
            </a:fld>
            <a:endParaRPr lang="en-US"/>
          </a:p>
        </p:txBody>
      </p:sp>
    </p:spTree>
  </p:cSld>
</p:notes>
</file>

<file path=ppt/notesSlides/notesSlide3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3109</a:t>
            </a:r>
          </a:p>
          <a:p>
            <a:pPr lvl="0" indent="0" marL="0">
              <a:buNone/>
            </a:pPr>
          </a:p>
          <a:p>
            <a:pPr lvl="0" indent="0" marL="0">
              <a:buNone/>
            </a:pPr>
            <a:r>
              <a:rPr/>
              <a:t>Generating model: Generate 60 independent lineages with callable sequence Uniform(8,20) megabases. Each count is Poisson with mean 0.40 × callable megabases. The population rate is constant across lineages and exposure is unrounded.</a:t>
            </a:r>
          </a:p>
          <a:p>
            <a:pPr lvl="0" indent="0" marL="0">
              <a:buNone/>
            </a:pPr>
          </a:p>
          <a:p>
            <a:pPr lvl="0" indent="0" marL="0">
              <a:buNone/>
            </a:pPr>
            <a:r>
              <a:rPr/>
              <a:t>Population truth: The true rate is 0.40 mutations/Mb rather than the null rate 0.25/Mb. The population rate ratio to the null is 1.6.</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1 | 14.7936320584267 | 7
2 | 19.4386634835973 | 6
3 | 19.1721002459526 | 3
4 | 12.0031125238165 | 4
5 | 18.0816876189783 | 5</a:t>
            </a:r>
          </a:p>
        </p:txBody>
      </p:sp>
      <p:sp>
        <p:nvSpPr>
          <p:cNvPr id="4" name="Slide Number Placeholder 3"/>
          <p:cNvSpPr>
            <a:spLocks noGrp="1"/>
          </p:cNvSpPr>
          <p:nvPr>
            <p:ph type="sldNum" sz="quarter" idx="10"/>
          </p:nvPr>
        </p:nvSpPr>
        <p:spPr/>
        <p:txBody>
          <a:bodyPr/>
          <a:lstStyle/>
          <a:p>
            <a:fld id="{18BDFEC3-8487-43E8-A154-7C12CBC1FFF2}" type="slidenum">
              <a:rPr lang="en-US"/>
              <a:t>346</a:t>
            </a:fld>
            <a:endParaRPr lang="en-US"/>
          </a:p>
        </p:txBody>
      </p:sp>
    </p:spTree>
  </p:cSld>
</p:notes>
</file>

<file path=ppt/notesSlides/notesSlide3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modules/poisson_exact/analysis.R. A count becomes a rate only after the exposure and its units are supplied.</a:t>
            </a:r>
          </a:p>
        </p:txBody>
      </p:sp>
      <p:sp>
        <p:nvSpPr>
          <p:cNvPr id="4" name="Slide Number Placeholder 3"/>
          <p:cNvSpPr>
            <a:spLocks noGrp="1"/>
          </p:cNvSpPr>
          <p:nvPr>
            <p:ph type="sldNum" sz="quarter" idx="10"/>
          </p:nvPr>
        </p:nvSpPr>
        <p:spPr/>
        <p:txBody>
          <a:bodyPr/>
          <a:lstStyle/>
          <a:p>
            <a:fld id="{18BDFEC3-8487-43E8-A154-7C12CBC1FFF2}" type="slidenum">
              <a:rPr lang="en-US"/>
              <a:t>347</a:t>
            </a:fld>
            <a:endParaRPr lang="en-US"/>
          </a:p>
        </p:txBody>
      </p:sp>
    </p:spTree>
  </p:cSld>
</p:notes>
</file>

<file path=ppt/notesSlides/notesSlide3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348</a:t>
            </a:fld>
            <a:endParaRPr lang="en-US"/>
          </a:p>
        </p:txBody>
      </p:sp>
    </p:spTree>
  </p:cSld>
</p:notes>
</file>

<file path=ppt/notesSlides/notesSlide3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count becomes a rate only after the exposure and its units are supplied.</a:t>
            </a:r>
          </a:p>
        </p:txBody>
      </p:sp>
      <p:sp>
        <p:nvSpPr>
          <p:cNvPr id="4" name="Slide Number Placeholder 3"/>
          <p:cNvSpPr>
            <a:spLocks noGrp="1"/>
          </p:cNvSpPr>
          <p:nvPr>
            <p:ph type="sldNum" sz="quarter" idx="10"/>
          </p:nvPr>
        </p:nvSpPr>
        <p:spPr/>
        <p:txBody>
          <a:bodyPr/>
          <a:lstStyle/>
          <a:p>
            <a:fld id="{18BDFEC3-8487-43E8-A154-7C12CBC1FFF2}" type="slidenum">
              <a:rPr lang="en-US"/>
              <a:t>349</a:t>
            </a:fld>
            <a:endParaRPr lang="en-US"/>
          </a:p>
        </p:txBody>
      </p:sp>
    </p:spTree>
  </p:cSld>
</p:notes>
</file>

<file path=ppt/notesSlides/notesSlide3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350</a:t>
            </a:fld>
            <a:endParaRPr lang="en-US"/>
          </a:p>
        </p:txBody>
      </p:sp>
    </p:spTree>
  </p:cSld>
</p:notes>
</file>

<file path=ppt/notesSlides/notesSlide3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Exact Poisson test
data:  sum(d$mutations) time base: sum(d$megabases)
number of events = 345, time base = 844.99, p-value &lt; 2.2e-16
alternative hypothesis: true event rate is not equal to 0.25
95 percent confidence interval:
 0.3663373 0.4537273
sample estimates:
event rate 
 0.4082887 
</a:t>
            </a:r>
          </a:p>
        </p:txBody>
      </p:sp>
      <p:sp>
        <p:nvSpPr>
          <p:cNvPr id="4" name="Slide Number Placeholder 3"/>
          <p:cNvSpPr>
            <a:spLocks noGrp="1"/>
          </p:cNvSpPr>
          <p:nvPr>
            <p:ph type="sldNum" sz="quarter" idx="10"/>
          </p:nvPr>
        </p:nvSpPr>
        <p:spPr/>
        <p:txBody>
          <a:bodyPr/>
          <a:lstStyle/>
          <a:p>
            <a:fld id="{18BDFEC3-8487-43E8-A154-7C12CBC1FFF2}" type="slidenum">
              <a:rPr lang="en-US"/>
              <a:t>351</a:t>
            </a:fld>
            <a:endParaRPr lang="en-US"/>
          </a:p>
        </p:txBody>
      </p:sp>
    </p:spTree>
  </p:cSld>
</p:notes>
</file>

<file path=ppt/notesSlides/notesSlide3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count becomes a rate only after the exposure and its units are supplied.</a:t>
            </a:r>
          </a:p>
          <a:p>
            <a:pPr lvl="0" indent="0" marL="0">
              <a:buNone/>
            </a:pPr>
          </a:p>
          <a:p>
            <a:pPr lvl="0" indent="0" marL="0">
              <a:buNone/>
            </a:pPr>
            <a:r>
              <a:rPr/>
              <a:t>Instructor comparison with the simulated population: The true rate is 0.40 mutations/Mb rather than the null rate 0.25/Mb. The population rate ratio to the null is 1.6.</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352</a:t>
            </a:fld>
            <a:endParaRPr lang="en-US"/>
          </a:p>
        </p:txBody>
      </p:sp>
    </p:spTree>
  </p:cSld>
</p:notes>
</file>

<file path=ppt/notesSlides/notesSlide3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Poisson regression</a:t>
            </a:r>
          </a:p>
          <a:p>
            <a:pPr lvl="0" indent="0" marL="0">
              <a:buNone/>
            </a:pPr>
          </a:p>
          <a:p>
            <a:pPr lvl="0" indent="0" marL="0">
              <a:buNone/>
            </a:pPr>
            <a:r>
              <a:rPr/>
              <a:t>Independent transects differ in surveyed area and live coral cover.</a:t>
            </a:r>
          </a:p>
          <a:p>
            <a:pPr lvl="0" indent="0" marL="0">
              <a:buNone/>
            </a:pPr>
          </a:p>
          <a:p>
            <a:pPr lvl="0" indent="0" marL="0">
              <a:buNone/>
            </a:pPr>
            <a:r>
              <a:rPr/>
              <a:t>transect: Unique independent transect identifier (none)</a:t>
            </a:r>
          </a:p>
          <a:p>
            <a:pPr lvl="0" indent="0" marL="0">
              <a:buNone/>
            </a:pPr>
          </a:p>
          <a:p>
            <a:pPr lvl="0" indent="0" marL="0">
              <a:buNone/>
            </a:pPr>
            <a:r>
              <a:rPr/>
              <a:t>cover: Live coral cover (percentage points)</a:t>
            </a:r>
          </a:p>
          <a:p>
            <a:pPr lvl="0" indent="0" marL="0">
              <a:buNone/>
            </a:pPr>
          </a:p>
          <a:p>
            <a:pPr lvl="0" indent="0" marL="0">
              <a:buNone/>
            </a:pPr>
            <a:r>
              <a:rPr/>
              <a:t>area: Surveyed transect area (m²)</a:t>
            </a:r>
          </a:p>
          <a:p>
            <a:pPr lvl="0" indent="0" marL="0">
              <a:buNone/>
            </a:pPr>
          </a:p>
          <a:p>
            <a:pPr lvl="0" indent="0" marL="0">
              <a:buNone/>
            </a:pPr>
            <a:r>
              <a:rPr/>
              <a:t>recruits: Observed coral recruits (count)</a:t>
            </a:r>
          </a:p>
        </p:txBody>
      </p:sp>
      <p:sp>
        <p:nvSpPr>
          <p:cNvPr id="4" name="Slide Number Placeholder 3"/>
          <p:cNvSpPr>
            <a:spLocks noGrp="1"/>
          </p:cNvSpPr>
          <p:nvPr>
            <p:ph type="sldNum" sz="quarter" idx="10"/>
          </p:nvPr>
        </p:nvSpPr>
        <p:spPr/>
        <p:txBody>
          <a:bodyPr/>
          <a:lstStyle/>
          <a:p>
            <a:fld id="{18BDFEC3-8487-43E8-A154-7C12CBC1FFF2}" type="slidenum">
              <a:rPr lang="en-US"/>
              <a:t>353</a:t>
            </a:fld>
            <a:endParaRPr lang="en-US"/>
          </a:p>
        </p:txBody>
      </p:sp>
    </p:spTree>
  </p:cSld>
</p:notes>
</file>

<file path=ppt/notesSlides/notesSlide3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3111</a:t>
            </a:r>
          </a:p>
          <a:p>
            <a:pPr lvl="0" indent="0" marL="0">
              <a:buNone/>
            </a:pPr>
          </a:p>
          <a:p>
            <a:pPr lvl="0" indent="0" marL="0">
              <a:buNone/>
            </a:pPr>
            <a:r>
              <a:rPr/>
              <a:t>Generating model: Generate 120 independent transects. Cover is Uniform(0,80) percentage points and area is independently Uniform(2,8) square meters. Recruit counts are Poisson(area × exp(-0.5 + 0.016 × cover)). No clustering or rounding is introduced.</a:t>
            </a:r>
          </a:p>
          <a:p>
            <a:pPr lvl="0" indent="0" marL="0">
              <a:buNone/>
            </a:pPr>
          </a:p>
          <a:p>
            <a:pPr lvl="0" indent="0" marL="0">
              <a:buNone/>
            </a:pPr>
            <a:r>
              <a:rPr/>
              <a:t>Population truth: The true cover coefficient is 0.016. A 10-point cover increase multiplies recruit density by exp(0.16) ≈ 1.174. The zero-slope null is false, and the exposure coefficient is fixed at one.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1 | 56.6454520076513 | 7.21462797746062 | 15
2 | 58.0549041554332 | 6.60326516302302 | 9
3 | 23.0353081598878 | 7.21808331925422 | 5
4 | 9.47735395282507 | 4.16359867714345 | 3
5 | 75.7575953565538 | 6.12687354674563 | 12</a:t>
            </a:r>
          </a:p>
        </p:txBody>
      </p:sp>
      <p:sp>
        <p:nvSpPr>
          <p:cNvPr id="4" name="Slide Number Placeholder 3"/>
          <p:cNvSpPr>
            <a:spLocks noGrp="1"/>
          </p:cNvSpPr>
          <p:nvPr>
            <p:ph type="sldNum" sz="quarter" idx="10"/>
          </p:nvPr>
        </p:nvSpPr>
        <p:spPr/>
        <p:txBody>
          <a:bodyPr/>
          <a:lstStyle/>
          <a:p>
            <a:fld id="{18BDFEC3-8487-43E8-A154-7C12CBC1FFF2}" type="slidenum">
              <a:rPr lang="en-US"/>
              <a:t>354</a:t>
            </a:fld>
            <a:endParaRPr lang="en-US"/>
          </a:p>
        </p:txBody>
      </p:sp>
    </p:spTree>
  </p:cSld>
</p:notes>
</file>

<file path=ppt/notesSlides/notesSlide3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modules/poisson_glm/analysis.R. The exposure offset separates a biological density difference from simply looking over a larger area.</a:t>
            </a:r>
          </a:p>
        </p:txBody>
      </p:sp>
      <p:sp>
        <p:nvSpPr>
          <p:cNvPr id="4" name="Slide Number Placeholder 3"/>
          <p:cNvSpPr>
            <a:spLocks noGrp="1"/>
          </p:cNvSpPr>
          <p:nvPr>
            <p:ph type="sldNum" sz="quarter" idx="10"/>
          </p:nvPr>
        </p:nvSpPr>
        <p:spPr/>
        <p:txBody>
          <a:bodyPr/>
          <a:lstStyle/>
          <a:p>
            <a:fld id="{18BDFEC3-8487-43E8-A154-7C12CBC1FFF2}" type="slidenum">
              <a:rPr lang="en-US"/>
              <a:t>355</a:t>
            </a:fld>
            <a:endParaRPr lang="en-US"/>
          </a:p>
        </p:txBody>
      </p:sp>
    </p:spTree>
  </p:cSld>
</p:notes>
</file>

<file path=ppt/notesSlides/notesSlide3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356</a:t>
            </a:fld>
            <a:endParaRPr lang="en-US"/>
          </a:p>
        </p:txBody>
      </p:sp>
    </p:spTree>
  </p:cSld>
</p:notes>
</file>

<file path=ppt/notesSlides/notesSlide3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The exposure offset separates a biological density difference from simply looking over a larger area.</a:t>
            </a:r>
          </a:p>
        </p:txBody>
      </p:sp>
      <p:sp>
        <p:nvSpPr>
          <p:cNvPr id="4" name="Slide Number Placeholder 3"/>
          <p:cNvSpPr>
            <a:spLocks noGrp="1"/>
          </p:cNvSpPr>
          <p:nvPr>
            <p:ph type="sldNum" sz="quarter" idx="10"/>
          </p:nvPr>
        </p:nvSpPr>
        <p:spPr/>
        <p:txBody>
          <a:bodyPr/>
          <a:lstStyle/>
          <a:p>
            <a:fld id="{18BDFEC3-8487-43E8-A154-7C12CBC1FFF2}" type="slidenum">
              <a:rPr lang="en-US"/>
              <a:t>357</a:t>
            </a:fld>
            <a:endParaRPr lang="en-US"/>
          </a:p>
        </p:txBody>
      </p:sp>
    </p:spTree>
  </p:cSld>
</p:notes>
</file>

<file path=ppt/notesSlides/notesSlide3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358</a:t>
            </a:fld>
            <a:endParaRPr lang="en-US"/>
          </a:p>
        </p:txBody>
      </p:sp>
    </p:spTree>
  </p:cSld>
</p:notes>
</file>

<file path=ppt/notesSlides/notesSlide3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glm(formula = recruits ~ cover + offset(log(area)), family = poisson, 
    data = d)
Coefficients:
             Estimate Std. Error z value Pr(&gt;|z|)    
(Intercept) -0.587917   0.092543  -6.353 2.11e-10 ***
cover        0.018256   0.001649  11.071  &lt; 2e-16 ***
---
Signif. codes:  0 ‘***’ 0.001 ‘**’ 0.01 ‘*’ 0.05 ‘.’ 0.1 ‘ ’ 1
(Dispersion parameter for poisson family taken to be 1)
    Null deviance: 258.31  on 119  degrees of freedom
Residual deviance: 127.43  on 118  degrees of freedom
AIC: 541.72
Number of Fisher Scoring iterations: 4
</a:t>
            </a:r>
          </a:p>
        </p:txBody>
      </p:sp>
      <p:sp>
        <p:nvSpPr>
          <p:cNvPr id="4" name="Slide Number Placeholder 3"/>
          <p:cNvSpPr>
            <a:spLocks noGrp="1"/>
          </p:cNvSpPr>
          <p:nvPr>
            <p:ph type="sldNum" sz="quarter" idx="10"/>
          </p:nvPr>
        </p:nvSpPr>
        <p:spPr/>
        <p:txBody>
          <a:bodyPr/>
          <a:lstStyle/>
          <a:p>
            <a:fld id="{18BDFEC3-8487-43E8-A154-7C12CBC1FFF2}" type="slidenum">
              <a:rPr lang="en-US"/>
              <a:t>359</a:t>
            </a:fld>
            <a:endParaRPr lang="en-US"/>
          </a:p>
        </p:txBody>
      </p:sp>
    </p:spTree>
  </p:cSld>
</p:notes>
</file>

<file path=ppt/notesSlides/notesSlide3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The exposure offset separates a biological density difference from simply looking over a larger area.</a:t>
            </a:r>
          </a:p>
          <a:p>
            <a:pPr lvl="0" indent="0" marL="0">
              <a:buNone/>
            </a:pPr>
          </a:p>
          <a:p>
            <a:pPr lvl="0" indent="0" marL="0">
              <a:buNone/>
            </a:pPr>
            <a:r>
              <a:rPr/>
              <a:t>Instructor comparison with the simulated population: The true cover coefficient is 0.016. A 10-point cover increase multiplies recruit density by exp(0.16) ≈ 1.174. The zero-slope null is false, and the exposure coefficient is fixed at one.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360</a:t>
            </a:fld>
            <a:endParaRPr lang="en-US"/>
          </a:p>
        </p:txBody>
      </p:sp>
    </p:spTree>
  </p:cSld>
</p:notes>
</file>

<file path=ppt/notesSlides/notesSlide3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Quasi-Poisson regression</a:t>
            </a:r>
          </a:p>
          <a:p>
            <a:pPr lvl="0" indent="0" marL="0">
              <a:buNone/>
            </a:pPr>
          </a:p>
          <a:p>
            <a:pPr lvl="0" indent="0" marL="0">
              <a:buNone/>
            </a:pPr>
            <a:r>
              <a:rPr/>
              <a:t>Independent plated samples vary in medium and plated volume.</a:t>
            </a:r>
          </a:p>
          <a:p>
            <a:pPr lvl="0" indent="0" marL="0">
              <a:buNone/>
            </a:pPr>
          </a:p>
          <a:p>
            <a:pPr lvl="0" indent="0" marL="0">
              <a:buNone/>
            </a:pPr>
            <a:r>
              <a:rPr/>
              <a:t>medium: Low or High nutrient medium (none)</a:t>
            </a:r>
          </a:p>
          <a:p>
            <a:pPr lvl="0" indent="0" marL="0">
              <a:buNone/>
            </a:pPr>
          </a:p>
          <a:p>
            <a:pPr lvl="0" indent="0" marL="0">
              <a:buNone/>
            </a:pPr>
            <a:r>
              <a:rPr/>
              <a:t>volume_ml: Plated volume exposure (ml)</a:t>
            </a:r>
          </a:p>
          <a:p>
            <a:pPr lvl="0" indent="0" marL="0">
              <a:buNone/>
            </a:pPr>
          </a:p>
          <a:p>
            <a:pPr lvl="0" indent="0" marL="0">
              <a:buNone/>
            </a:pPr>
            <a:r>
              <a:rPr/>
              <a:t>colonies: Observed colony count after clumping (count)</a:t>
            </a:r>
          </a:p>
        </p:txBody>
      </p:sp>
      <p:sp>
        <p:nvSpPr>
          <p:cNvPr id="4" name="Slide Number Placeholder 3"/>
          <p:cNvSpPr>
            <a:spLocks noGrp="1"/>
          </p:cNvSpPr>
          <p:nvPr>
            <p:ph type="sldNum" sz="quarter" idx="10"/>
          </p:nvPr>
        </p:nvSpPr>
        <p:spPr/>
        <p:txBody>
          <a:bodyPr/>
          <a:lstStyle/>
          <a:p>
            <a:fld id="{18BDFEC3-8487-43E8-A154-7C12CBC1FFF2}" type="slidenum">
              <a:rPr lang="en-US"/>
              <a:t>361</a:t>
            </a:fld>
            <a:endParaRPr lang="en-US"/>
          </a:p>
        </p:txBody>
      </p:sp>
    </p:spTree>
  </p:cSld>
</p:notes>
</file>

<file path=ppt/notesSlides/notesSlide3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3113</a:t>
            </a:r>
          </a:p>
          <a:p>
            <a:pPr lvl="0" indent="0" marL="0">
              <a:buNone/>
            </a:pPr>
          </a:p>
          <a:p>
            <a:pPr lvl="0" indent="0" marL="0">
              <a:buNone/>
            </a:pPr>
            <a:r>
              <a:rPr/>
              <a:t>Generating model: Generate 60 low-medium and 60 high-medium independent plates, with volume Uniform(0.7,1.3) ml. Set mean count μ = volume × exp(2.4 + 0.5 × high). Generate clumps ~ Poisson(μ/3), then colonies ~ Poisson(3 × clumps). Marginal mean is μ and variance is 4μ.</a:t>
            </a:r>
          </a:p>
          <a:p>
            <a:pPr lvl="0" indent="0" marL="0">
              <a:buNone/>
            </a:pPr>
          </a:p>
          <a:p>
            <a:pPr lvl="0" indent="0" marL="0">
              <a:buNone/>
            </a:pPr>
            <a:r>
              <a:rPr/>
              <a:t>Population truth: High medium multiplies mean colony density by exp(0.5) ≈ 1.649; the equal-rate null is false. The true dispersion multiplier is 4, so Poisson uncertainty would be too small.</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Low | 1.1841021 |  7
Low | 0.7388036 | 13
Low | 0.8322714 |  8
Low | 0.9698467 | 13
Low | 0.7744541 | 10</a:t>
            </a:r>
          </a:p>
        </p:txBody>
      </p:sp>
      <p:sp>
        <p:nvSpPr>
          <p:cNvPr id="4" name="Slide Number Placeholder 3"/>
          <p:cNvSpPr>
            <a:spLocks noGrp="1"/>
          </p:cNvSpPr>
          <p:nvPr>
            <p:ph type="sldNum" sz="quarter" idx="10"/>
          </p:nvPr>
        </p:nvSpPr>
        <p:spPr/>
        <p:txBody>
          <a:bodyPr/>
          <a:lstStyle/>
          <a:p>
            <a:fld id="{18BDFEC3-8487-43E8-A154-7C12CBC1FFF2}" type="slidenum">
              <a:rPr lang="en-US"/>
              <a:t>362</a:t>
            </a:fld>
            <a:endParaRPr lang="en-US"/>
          </a:p>
        </p:txBody>
      </p:sp>
    </p:spTree>
  </p:cSld>
</p:notes>
</file>

<file path=ppt/notesSlides/notesSlide3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modules/quasipoisson/analysis.R. Quasi-Poisson retains the log-mean question while changing the uncertainty model; ordinary likelihood AIC is unavailable.</a:t>
            </a:r>
          </a:p>
        </p:txBody>
      </p:sp>
      <p:sp>
        <p:nvSpPr>
          <p:cNvPr id="4" name="Slide Number Placeholder 3"/>
          <p:cNvSpPr>
            <a:spLocks noGrp="1"/>
          </p:cNvSpPr>
          <p:nvPr>
            <p:ph type="sldNum" sz="quarter" idx="10"/>
          </p:nvPr>
        </p:nvSpPr>
        <p:spPr/>
        <p:txBody>
          <a:bodyPr/>
          <a:lstStyle/>
          <a:p>
            <a:fld id="{18BDFEC3-8487-43E8-A154-7C12CBC1FFF2}" type="slidenum">
              <a:rPr lang="en-US"/>
              <a:t>363</a:t>
            </a:fld>
            <a:endParaRPr lang="en-US"/>
          </a:p>
        </p:txBody>
      </p:sp>
    </p:spTree>
  </p:cSld>
</p:notes>
</file>

<file path=ppt/notesSlides/notesSlide3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364</a:t>
            </a:fld>
            <a:endParaRPr lang="en-US"/>
          </a:p>
        </p:txBody>
      </p:sp>
    </p:spTree>
  </p:cSld>
</p:notes>
</file>

<file path=ppt/notesSlides/notesSlide3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Quasi-Poisson retains the log-mean question while changing the uncertainty model; ordinary likelihood AIC is unavailable.</a:t>
            </a:r>
          </a:p>
        </p:txBody>
      </p:sp>
      <p:sp>
        <p:nvSpPr>
          <p:cNvPr id="4" name="Slide Number Placeholder 3"/>
          <p:cNvSpPr>
            <a:spLocks noGrp="1"/>
          </p:cNvSpPr>
          <p:nvPr>
            <p:ph type="sldNum" sz="quarter" idx="10"/>
          </p:nvPr>
        </p:nvSpPr>
        <p:spPr/>
        <p:txBody>
          <a:bodyPr/>
          <a:lstStyle/>
          <a:p>
            <a:fld id="{18BDFEC3-8487-43E8-A154-7C12CBC1FFF2}" type="slidenum">
              <a:rPr lang="en-US"/>
              <a:t>365</a:t>
            </a:fld>
            <a:endParaRPr lang="en-US"/>
          </a:p>
        </p:txBody>
      </p:sp>
    </p:spTree>
  </p:cSld>
</p:notes>
</file>

<file path=ppt/notesSlides/notesSlide3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366</a:t>
            </a:fld>
            <a:endParaRPr lang="en-US"/>
          </a:p>
        </p:txBody>
      </p:sp>
    </p:spTree>
  </p:cSld>
</p:notes>
</file>

<file path=ppt/notesSlides/notesSlide3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glm(formula = colonies ~ medium + offset(log(volume_ml)), family = quasipoisson, 
    data = d)
Coefficients:
            Estimate Std. Error t value Pr(&gt;|t|)    
(Intercept)  2.52196    0.07284  34.622  &lt; 2e-16 ***
mediumHigh   0.30075    0.09592   3.135  0.00217 ** 
---
Signif. codes:  0 ‘***’ 0.001 ‘**’ 0.01 ‘*’ 0.05 ‘.’ 0.1 ‘ ’ 1
(Dispersion parameter for quasipoisson family taken to be 3.953259)
    Null deviance: 489.45  on 119  degrees of freedom
Residual deviance: 450.13  on 118  degrees of freedom
AIC: NA
Number of Fisher Scoring iterations: 4
</a:t>
            </a:r>
          </a:p>
        </p:txBody>
      </p:sp>
      <p:sp>
        <p:nvSpPr>
          <p:cNvPr id="4" name="Slide Number Placeholder 3"/>
          <p:cNvSpPr>
            <a:spLocks noGrp="1"/>
          </p:cNvSpPr>
          <p:nvPr>
            <p:ph type="sldNum" sz="quarter" idx="10"/>
          </p:nvPr>
        </p:nvSpPr>
        <p:spPr/>
        <p:txBody>
          <a:bodyPr/>
          <a:lstStyle/>
          <a:p>
            <a:fld id="{18BDFEC3-8487-43E8-A154-7C12CBC1FFF2}" type="slidenum">
              <a:rPr lang="en-US"/>
              <a:t>367</a:t>
            </a:fld>
            <a:endParaRPr lang="en-US"/>
          </a:p>
        </p:txBody>
      </p:sp>
    </p:spTree>
  </p:cSld>
</p:notes>
</file>

<file path=ppt/notesSlides/notesSlide3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Quasi-Poisson retains the log-mean question while changing the uncertainty model; ordinary likelihood AIC is unavailable.</a:t>
            </a:r>
          </a:p>
          <a:p>
            <a:pPr lvl="0" indent="0" marL="0">
              <a:buNone/>
            </a:pPr>
          </a:p>
          <a:p>
            <a:pPr lvl="0" indent="0" marL="0">
              <a:buNone/>
            </a:pPr>
            <a:r>
              <a:rPr/>
              <a:t>Instructor comparison with the simulated population: High medium multiplies mean colony density by exp(0.5) ≈ 1.649; the equal-rate null is false. The true dispersion multiplier is 4, so Poisson uncertainty would be too small.</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368</a:t>
            </a:fld>
            <a:endParaRPr lang="en-US"/>
          </a:p>
        </p:txBody>
      </p:sp>
    </p:spTree>
  </p:cSld>
</p:notes>
</file>

<file path=ppt/notesSlides/notesSlide3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Negative binomial regression</a:t>
            </a:r>
          </a:p>
          <a:p>
            <a:pPr lvl="0" indent="0" marL="0">
              <a:buNone/>
            </a:pPr>
          </a:p>
          <a:p>
            <a:pPr lvl="0" indent="0" marL="0">
              <a:buNone/>
            </a:pPr>
            <a:r>
              <a:rPr/>
              <a:t>Independent fish vary in body length; parasite burdens are highly variable.</a:t>
            </a:r>
          </a:p>
          <a:p>
            <a:pPr lvl="0" indent="0" marL="0">
              <a:buNone/>
            </a:pPr>
          </a:p>
          <a:p>
            <a:pPr lvl="0" indent="0" marL="0">
              <a:buNone/>
            </a:pPr>
            <a:r>
              <a:rPr/>
              <a:t>fish: Unique independent fish identifier (none)</a:t>
            </a:r>
          </a:p>
          <a:p>
            <a:pPr lvl="0" indent="0" marL="0">
              <a:buNone/>
            </a:pPr>
          </a:p>
          <a:p>
            <a:pPr lvl="0" indent="0" marL="0">
              <a:buNone/>
            </a:pPr>
            <a:r>
              <a:rPr/>
              <a:t>length_cm: Fish body length (cm)</a:t>
            </a:r>
          </a:p>
          <a:p>
            <a:pPr lvl="0" indent="0" marL="0">
              <a:buNone/>
            </a:pPr>
          </a:p>
          <a:p>
            <a:pPr lvl="0" indent="0" marL="0">
              <a:buNone/>
            </a:pPr>
            <a:r>
              <a:rPr/>
              <a:t>parasites: Observed parasite burden (count)</a:t>
            </a:r>
          </a:p>
        </p:txBody>
      </p:sp>
      <p:sp>
        <p:nvSpPr>
          <p:cNvPr id="4" name="Slide Number Placeholder 3"/>
          <p:cNvSpPr>
            <a:spLocks noGrp="1"/>
          </p:cNvSpPr>
          <p:nvPr>
            <p:ph type="sldNum" sz="quarter" idx="10"/>
          </p:nvPr>
        </p:nvSpPr>
        <p:spPr/>
        <p:txBody>
          <a:bodyPr/>
          <a:lstStyle/>
          <a:p>
            <a:fld id="{18BDFEC3-8487-43E8-A154-7C12CBC1FFF2}" type="slidenum">
              <a:rPr lang="en-US"/>
              <a:t>369</a:t>
            </a:fld>
            <a:endParaRPr lang="en-US"/>
          </a:p>
        </p:txBody>
      </p:sp>
    </p:spTree>
  </p:cSld>
</p:notes>
</file>

<file path=ppt/notesSlides/notesSlide3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3112</a:t>
            </a:r>
          </a:p>
          <a:p>
            <a:pPr lvl="0" indent="0" marL="0">
              <a:buNone/>
            </a:pPr>
          </a:p>
          <a:p>
            <a:pPr lvl="0" indent="0" marL="0">
              <a:buNone/>
            </a:pPr>
            <a:r>
              <a:rPr/>
              <a:t>Generating model: Generate 130 independent fish with length Uniform(18,42) cm. Parasite count follows a negative binomial with mean exp(-0.2 + 0.085 × length) and size/theta 2. Conditional variance is mean + mean²/2.</a:t>
            </a:r>
          </a:p>
          <a:p>
            <a:pPr lvl="0" indent="0" marL="0">
              <a:buNone/>
            </a:pPr>
          </a:p>
          <a:p>
            <a:pPr lvl="0" indent="0" marL="0">
              <a:buNone/>
            </a:pPr>
            <a:r>
              <a:rPr/>
              <a:t>Population truth: The length coefficient is 0.085, so 5 cm multiplies expected parasite abundance by exp(0.425) ≈ 1.530. The slope-zero null is false; the Poisson variance assumption is intentionally violated.</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1 | 27.863254705444 | 7
2 | 27.5214403253049 | 1
3 | 29.7717737685889 | 4
4 | 20.5594320036471 | 2
5 | 21.0298875980079 | 2</a:t>
            </a:r>
          </a:p>
        </p:txBody>
      </p:sp>
      <p:sp>
        <p:nvSpPr>
          <p:cNvPr id="4" name="Slide Number Placeholder 3"/>
          <p:cNvSpPr>
            <a:spLocks noGrp="1"/>
          </p:cNvSpPr>
          <p:nvPr>
            <p:ph type="sldNum" sz="quarter" idx="10"/>
          </p:nvPr>
        </p:nvSpPr>
        <p:spPr/>
        <p:txBody>
          <a:bodyPr/>
          <a:lstStyle/>
          <a:p>
            <a:fld id="{18BDFEC3-8487-43E8-A154-7C12CBC1FFF2}" type="slidenum">
              <a:rPr lang="en-US"/>
              <a:t>370</a:t>
            </a:fld>
            <a:endParaRPr lang="en-US"/>
          </a:p>
        </p:txBody>
      </p:sp>
    </p:spTree>
  </p:cSld>
</p:notes>
</file>

<file path=ppt/notesSlides/notesSlide3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modules/negbin_glm/analysis.R. Overdispersion can be addressed with a parametric count model; it does not automatically require replacing the scientific question with a rank test.</a:t>
            </a:r>
          </a:p>
        </p:txBody>
      </p:sp>
      <p:sp>
        <p:nvSpPr>
          <p:cNvPr id="4" name="Slide Number Placeholder 3"/>
          <p:cNvSpPr>
            <a:spLocks noGrp="1"/>
          </p:cNvSpPr>
          <p:nvPr>
            <p:ph type="sldNum" sz="quarter" idx="10"/>
          </p:nvPr>
        </p:nvSpPr>
        <p:spPr/>
        <p:txBody>
          <a:bodyPr/>
          <a:lstStyle/>
          <a:p>
            <a:fld id="{18BDFEC3-8487-43E8-A154-7C12CBC1FFF2}" type="slidenum">
              <a:rPr lang="en-US"/>
              <a:t>371</a:t>
            </a:fld>
            <a:endParaRPr lang="en-US"/>
          </a:p>
        </p:txBody>
      </p:sp>
    </p:spTree>
  </p:cSld>
</p:notes>
</file>

<file path=ppt/notesSlides/notesSlide3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372</a:t>
            </a:fld>
            <a:endParaRPr lang="en-US"/>
          </a:p>
        </p:txBody>
      </p:sp>
    </p:spTree>
  </p:cSld>
</p:notes>
</file>

<file path=ppt/notesSlides/notesSlide3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Overdispersion can be addressed with a parametric count model; it does not automatically require replacing the scientific question with a rank test.</a:t>
            </a:r>
          </a:p>
        </p:txBody>
      </p:sp>
      <p:sp>
        <p:nvSpPr>
          <p:cNvPr id="4" name="Slide Number Placeholder 3"/>
          <p:cNvSpPr>
            <a:spLocks noGrp="1"/>
          </p:cNvSpPr>
          <p:nvPr>
            <p:ph type="sldNum" sz="quarter" idx="10"/>
          </p:nvPr>
        </p:nvSpPr>
        <p:spPr/>
        <p:txBody>
          <a:bodyPr/>
          <a:lstStyle/>
          <a:p>
            <a:fld id="{18BDFEC3-8487-43E8-A154-7C12CBC1FFF2}" type="slidenum">
              <a:rPr lang="en-US"/>
              <a:t>373</a:t>
            </a:fld>
            <a:endParaRPr lang="en-US"/>
          </a:p>
        </p:txBody>
      </p:sp>
    </p:spTree>
  </p:cSld>
</p:notes>
</file>

<file path=ppt/notesSlides/notesSlide3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374</a:t>
            </a:fld>
            <a:endParaRPr lang="en-US"/>
          </a:p>
        </p:txBody>
      </p:sp>
    </p:spTree>
  </p:cSld>
</p:notes>
</file>

<file path=ppt/notesSlides/notesSlide3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MASS::glm.nb(formula = parasites ~ length_cm, data = d, init.theta = 2.292042228, 
    link = log)
Coefficients:
             Estimate Std. Error z value Pr(&gt;|z|)    
(Intercept) -0.617706   0.299553  -2.062   0.0392 *  
length_cm    0.094281   0.009658   9.762   &lt;2e-16 ***
---
Signif. codes:  0 ‘***’ 0.001 ‘**’ 0.01 ‘*’ 0.05 ‘.’ 0.1 ‘ ’ 1
(Dispersion parameter for Negative Binomial(2.292) family taken to be 1)
    Null deviance: 234.38  on 129  degrees of freedom
Residual deviance: 140.90  on 128  degrees of freedom
AIC: 814.62
Number of Fisher Scoring iterations: 1
              Theta:  2.292 
          Std. Err.:  0.374 
 2 x log-likelihood:  -808.615 </a:t>
            </a:r>
          </a:p>
        </p:txBody>
      </p:sp>
      <p:sp>
        <p:nvSpPr>
          <p:cNvPr id="4" name="Slide Number Placeholder 3"/>
          <p:cNvSpPr>
            <a:spLocks noGrp="1"/>
          </p:cNvSpPr>
          <p:nvPr>
            <p:ph type="sldNum" sz="quarter" idx="10"/>
          </p:nvPr>
        </p:nvSpPr>
        <p:spPr/>
        <p:txBody>
          <a:bodyPr/>
          <a:lstStyle/>
          <a:p>
            <a:fld id="{18BDFEC3-8487-43E8-A154-7C12CBC1FFF2}" type="slidenum">
              <a:rPr lang="en-US"/>
              <a:t>375</a:t>
            </a:fld>
            <a:endParaRPr lang="en-US"/>
          </a:p>
        </p:txBody>
      </p:sp>
    </p:spTree>
  </p:cSld>
</p:notes>
</file>

<file path=ppt/notesSlides/notesSlide3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Overdispersion can be addressed with a parametric count model; it does not automatically require replacing the scientific question with a rank test.</a:t>
            </a:r>
          </a:p>
          <a:p>
            <a:pPr lvl="0" indent="0" marL="0">
              <a:buNone/>
            </a:pPr>
          </a:p>
          <a:p>
            <a:pPr lvl="0" indent="0" marL="0">
              <a:buNone/>
            </a:pPr>
            <a:r>
              <a:rPr/>
              <a:t>Instructor comparison with the simulated population: The length coefficient is 0.085, so 5 cm multiplies expected parasite abundance by exp(0.425) ≈ 1.530. The slope-zero null is false; the Poisson variance assumption is intentionally violated.</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376</a:t>
            </a:fld>
            <a:endParaRPr lang="en-US"/>
          </a:p>
        </p:txBody>
      </p:sp>
    </p:spTree>
  </p:cSld>
</p:notes>
</file>

<file path=ppt/notesSlides/notesSlide3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Linear mixed model</a:t>
            </a:r>
          </a:p>
          <a:p>
            <a:pPr lvl="0" indent="0" marL="0">
              <a:buNone/>
            </a:pPr>
          </a:p>
          <a:p>
            <a:pPr lvl="0" indent="0" marL="0">
              <a:buNone/>
            </a:pPr>
            <a:r>
              <a:rPr/>
              <a:t>36 larvae measured at weeks 0–3; diet assigned to larvae.</a:t>
            </a:r>
          </a:p>
          <a:p>
            <a:pPr lvl="0" indent="0" marL="0">
              <a:buNone/>
            </a:pPr>
          </a:p>
          <a:p>
            <a:pPr lvl="0" indent="0" marL="0">
              <a:buNone/>
            </a:pPr>
            <a:r>
              <a:rPr/>
              <a:t>week: Time since baseline (week)</a:t>
            </a:r>
          </a:p>
          <a:p>
            <a:pPr lvl="0" indent="0" marL="0">
              <a:buNone/>
            </a:pPr>
          </a:p>
          <a:p>
            <a:pPr lvl="0" indent="0" marL="0">
              <a:buNone/>
            </a:pPr>
            <a:r>
              <a:rPr/>
              <a:t>larva: Repeated biological individual (ID)</a:t>
            </a:r>
          </a:p>
          <a:p>
            <a:pPr lvl="0" indent="0" marL="0">
              <a:buNone/>
            </a:pPr>
          </a:p>
          <a:p>
            <a:pPr lvl="0" indent="0" marL="0">
              <a:buNone/>
            </a:pPr>
            <a:r>
              <a:rPr/>
              <a:t>treatment: Control or enriched diet (category)</a:t>
            </a:r>
          </a:p>
          <a:p>
            <a:pPr lvl="0" indent="0" marL="0">
              <a:buNone/>
            </a:pPr>
          </a:p>
          <a:p>
            <a:pPr lvl="0" indent="0" marL="0">
              <a:buNone/>
            </a:pPr>
            <a:r>
              <a:rPr/>
              <a:t>mass: Larval mass (mg)</a:t>
            </a:r>
          </a:p>
        </p:txBody>
      </p:sp>
      <p:sp>
        <p:nvSpPr>
          <p:cNvPr id="4" name="Slide Number Placeholder 3"/>
          <p:cNvSpPr>
            <a:spLocks noGrp="1"/>
          </p:cNvSpPr>
          <p:nvPr>
            <p:ph type="sldNum" sz="quarter" idx="10"/>
          </p:nvPr>
        </p:nvSpPr>
        <p:spPr/>
        <p:txBody>
          <a:bodyPr/>
          <a:lstStyle/>
          <a:p>
            <a:fld id="{18BDFEC3-8487-43E8-A154-7C12CBC1FFF2}" type="slidenum">
              <a:rPr lang="en-US"/>
              <a:t>377</a:t>
            </a:fld>
            <a:endParaRPr lang="en-US"/>
          </a:p>
        </p:txBody>
      </p:sp>
    </p:spTree>
  </p:cSld>
</p:notes>
</file>

<file path=ppt/notesSlides/notesSlide3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2106</a:t>
            </a:r>
          </a:p>
          <a:p>
            <a:pPr lvl="0" indent="0" marL="0">
              <a:buNone/>
            </a:pPr>
          </a:p>
          <a:p>
            <a:pPr lvl="0" indent="0" marL="0">
              <a:buNone/>
            </a:pPr>
            <a:r>
              <a:rPr/>
              <a:t>Generating model: 36 larvae (18 per diet) are measured at weeks 0–3. Mass = 12 + 2 × week + 0.8 if enriched + 0.9 × week if enriched + a larval Normal(0, 2.3²) intercept + a larval Normal(0, 0.7²) slope × week + independent Normal(0, 1.1²) error. Simulated intercepts and slopes are independent. Repeated values share both effects; no rounding.</a:t>
            </a:r>
          </a:p>
          <a:p>
            <a:pPr lvl="0" indent="0" marL="0">
              <a:buNone/>
            </a:pPr>
          </a:p>
          <a:p>
            <a:pPr lvl="0" indent="0" marL="0">
              <a:buNone/>
            </a:pPr>
            <a:r>
              <a:rPr/>
              <a:t>Population truth: The control slope is 2 mg/week; enrichment adds 0.9 mg/week. The diet-by-week null is false. Simulated random-intercept and slope SDs are 2.3 mg and 0.7 mg/week.</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week larva treatment     mass
    0     1   Control 11.10276
    1     1   Control 11.94295
    2     1   Control 15.19498
    3     1   Control 16.07766</a:t>
            </a:r>
          </a:p>
        </p:txBody>
      </p:sp>
      <p:sp>
        <p:nvSpPr>
          <p:cNvPr id="4" name="Slide Number Placeholder 3"/>
          <p:cNvSpPr>
            <a:spLocks noGrp="1"/>
          </p:cNvSpPr>
          <p:nvPr>
            <p:ph type="sldNum" sz="quarter" idx="10"/>
          </p:nvPr>
        </p:nvSpPr>
        <p:spPr/>
        <p:txBody>
          <a:bodyPr/>
          <a:lstStyle/>
          <a:p>
            <a:fld id="{18BDFEC3-8487-43E8-A154-7C12CBC1FFF2}" type="slidenum">
              <a:rPr lang="en-US"/>
              <a:t>378</a:t>
            </a:fld>
            <a:endParaRPr lang="en-US"/>
          </a:p>
        </p:txBody>
      </p:sp>
    </p:spTree>
  </p:cSld>
</p:notes>
</file>

<file path=ppt/notesSlides/notesSlide3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modules/linear_mixed/analysis.R. Random intercepts describe starting differences; random slopes describe trajectory differences.</a:t>
            </a:r>
          </a:p>
        </p:txBody>
      </p:sp>
      <p:sp>
        <p:nvSpPr>
          <p:cNvPr id="4" name="Slide Number Placeholder 3"/>
          <p:cNvSpPr>
            <a:spLocks noGrp="1"/>
          </p:cNvSpPr>
          <p:nvPr>
            <p:ph type="sldNum" sz="quarter" idx="10"/>
          </p:nvPr>
        </p:nvSpPr>
        <p:spPr/>
        <p:txBody>
          <a:bodyPr/>
          <a:lstStyle/>
          <a:p>
            <a:fld id="{18BDFEC3-8487-43E8-A154-7C12CBC1FFF2}" type="slidenum">
              <a:rPr lang="en-US"/>
              <a:t>379</a:t>
            </a:fld>
            <a:endParaRPr lang="en-US"/>
          </a:p>
        </p:txBody>
      </p:sp>
    </p:spTree>
  </p:cSld>
</p:notes>
</file>

<file path=ppt/notesSlides/notesSlide3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380</a:t>
            </a:fld>
            <a:endParaRPr lang="en-US"/>
          </a:p>
        </p:txBody>
      </p:sp>
    </p:spTree>
  </p:cSld>
</p:notes>
</file>

<file path=ppt/notesSlides/notesSlide3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Random intercepts describe starting differences; random slopes describe trajectory differences.</a:t>
            </a:r>
          </a:p>
        </p:txBody>
      </p:sp>
      <p:sp>
        <p:nvSpPr>
          <p:cNvPr id="4" name="Slide Number Placeholder 3"/>
          <p:cNvSpPr>
            <a:spLocks noGrp="1"/>
          </p:cNvSpPr>
          <p:nvPr>
            <p:ph type="sldNum" sz="quarter" idx="10"/>
          </p:nvPr>
        </p:nvSpPr>
        <p:spPr/>
        <p:txBody>
          <a:bodyPr/>
          <a:lstStyle/>
          <a:p>
            <a:fld id="{18BDFEC3-8487-43E8-A154-7C12CBC1FFF2}" type="slidenum">
              <a:rPr lang="en-US"/>
              <a:t>381</a:t>
            </a:fld>
            <a:endParaRPr lang="en-US"/>
          </a:p>
        </p:txBody>
      </p:sp>
    </p:spTree>
  </p:cSld>
</p:notes>
</file>

<file path=ppt/notesSlides/notesSlide3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382</a:t>
            </a:fld>
            <a:endParaRPr lang="en-US"/>
          </a:p>
        </p:txBody>
      </p:sp>
    </p:spTree>
  </p:cSld>
</p:notes>
</file>

<file path=ppt/notesSlides/notesSlide3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Linear mixed model fit by REML. t-tests use Satterthwaite's method [
lmerModLmerTest]
Formula: mass ~ treatment * week + (week | larva)
   Data: d
REML criterion at convergence: 570
Scaled residuals: 
     Min       1Q   Median       3Q      Max 
-1.64582 -0.56247  0.05774  0.54128  1.60492 
Random effects:
 Groups   Name        Variance Std.Dev. Corr  
 larva    (Intercept) 5.7165   2.3909         
          week        0.3129   0.5594   -0.01 
 Residual             1.1701   1.0817         
Number of obs: 144, groups:  larva, 36
Fixed effects:
                       Estimate Std. Error      df t value Pr(&gt;|t|)    
(Intercept)             12.2501     0.6026 33.9995  20.330  &lt; 2e-16 ***
treatmentEnriched        1.3465     0.8522 33.9995   1.580  0.12335    
week                     2.0463     0.1743 34.0002  11.740 1.65e-13 ***
treatmentEnriched:week   0.7891     0.2465 34.0002   3.201  0.00297 ** 
---
Signif. codes:  0 ‘***’ 0.001 ‘**’ 0.01 ‘*’ 0.05 ‘.’ 0.1 ‘ ’ 1
Correlation of Fixed Effects:
            (Intr) trtmnE week  
trtmntEnrch -0.707              
week        -0.193  0.137       
trtmntEnrc:  0.137 -0.193 -0.707</a:t>
            </a:r>
          </a:p>
        </p:txBody>
      </p:sp>
      <p:sp>
        <p:nvSpPr>
          <p:cNvPr id="4" name="Slide Number Placeholder 3"/>
          <p:cNvSpPr>
            <a:spLocks noGrp="1"/>
          </p:cNvSpPr>
          <p:nvPr>
            <p:ph type="sldNum" sz="quarter" idx="10"/>
          </p:nvPr>
        </p:nvSpPr>
        <p:spPr/>
        <p:txBody>
          <a:bodyPr/>
          <a:lstStyle/>
          <a:p>
            <a:fld id="{18BDFEC3-8487-43E8-A154-7C12CBC1FFF2}" type="slidenum">
              <a:rPr lang="en-US"/>
              <a:t>383</a:t>
            </a:fld>
            <a:endParaRPr lang="en-US"/>
          </a:p>
        </p:txBody>
      </p:sp>
    </p:spTree>
  </p:cSld>
</p:notes>
</file>

<file path=ppt/notesSlides/notesSlide3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Random intercepts describe starting differences; random slopes describe trajectory differences.</a:t>
            </a:r>
          </a:p>
          <a:p>
            <a:pPr lvl="0" indent="0" marL="0">
              <a:buNone/>
            </a:pPr>
          </a:p>
          <a:p>
            <a:pPr lvl="0" indent="0" marL="0">
              <a:buNone/>
            </a:pPr>
            <a:r>
              <a:rPr/>
              <a:t>Instructor comparison with the simulated population: The control slope is 2 mg/week; enrichment adds 0.9 mg/week. The diet-by-week null is false. Simulated random-intercept and slope SDs are 2.3 mg and 0.7 mg/week.</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384</a:t>
            </a:fld>
            <a:endParaRPr lang="en-US"/>
          </a:p>
        </p:txBody>
      </p:sp>
    </p:spTree>
  </p:cSld>
</p:notes>
</file>

<file path=ppt/notesSlides/notesSlide3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Binary mixed model</a:t>
            </a:r>
          </a:p>
          <a:p>
            <a:pPr lvl="0" indent="0" marL="0">
              <a:buNone/>
            </a:pPr>
          </a:p>
          <a:p>
            <a:pPr lvl="0" indent="0" marL="0">
              <a:buNone/>
            </a:pPr>
            <a:r>
              <a:rPr/>
              <a:t>72 hosts with four weekly binary responses.</a:t>
            </a:r>
          </a:p>
          <a:p>
            <a:pPr lvl="0" indent="0" marL="0">
              <a:buNone/>
            </a:pPr>
          </a:p>
          <a:p>
            <a:pPr lvl="0" indent="0" marL="0">
              <a:buNone/>
            </a:pPr>
            <a:r>
              <a:rPr/>
              <a:t>week: Scheduled visit relative to baseline (week)</a:t>
            </a:r>
          </a:p>
          <a:p>
            <a:pPr lvl="0" indent="0" marL="0">
              <a:buNone/>
            </a:pPr>
          </a:p>
          <a:p>
            <a:pPr lvl="0" indent="0" marL="0">
              <a:buNone/>
            </a:pPr>
            <a:r>
              <a:rPr/>
              <a:t>host: Repeated host identifier (ID)</a:t>
            </a:r>
          </a:p>
          <a:p>
            <a:pPr lvl="0" indent="0" marL="0">
              <a:buNone/>
            </a:pPr>
          </a:p>
          <a:p>
            <a:pPr lvl="0" indent="0" marL="0">
              <a:buNone/>
            </a:pPr>
            <a:r>
              <a:rPr/>
              <a:t>treatment: Control or vaccine assignment (category)</a:t>
            </a:r>
          </a:p>
          <a:p>
            <a:pPr lvl="0" indent="0" marL="0">
              <a:buNone/>
            </a:pPr>
          </a:p>
          <a:p>
            <a:pPr lvl="0" indent="0" marL="0">
              <a:buNone/>
            </a:pPr>
            <a:r>
              <a:rPr/>
              <a:t>infected: Infection outcome: 1 infected, 0 not infected (binary)</a:t>
            </a:r>
          </a:p>
        </p:txBody>
      </p:sp>
      <p:sp>
        <p:nvSpPr>
          <p:cNvPr id="4" name="Slide Number Placeholder 3"/>
          <p:cNvSpPr>
            <a:spLocks noGrp="1"/>
          </p:cNvSpPr>
          <p:nvPr>
            <p:ph type="sldNum" sz="quarter" idx="10"/>
          </p:nvPr>
        </p:nvSpPr>
        <p:spPr/>
        <p:txBody>
          <a:bodyPr/>
          <a:lstStyle/>
          <a:p>
            <a:fld id="{18BDFEC3-8487-43E8-A154-7C12CBC1FFF2}" type="slidenum">
              <a:rPr lang="en-US"/>
              <a:t>385</a:t>
            </a:fld>
            <a:endParaRPr lang="en-US"/>
          </a:p>
        </p:txBody>
      </p:sp>
    </p:spTree>
  </p:cSld>
</p:notes>
</file>

<file path=ppt/notesSlides/notesSlide3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2107</a:t>
            </a:r>
          </a:p>
          <a:p>
            <a:pPr lvl="0" indent="0" marL="0">
              <a:buNone/>
            </a:pPr>
          </a:p>
          <a:p>
            <a:pPr lvl="0" indent="0" marL="0">
              <a:buNone/>
            </a:pPr>
            <a:r>
              <a:rPr/>
              <a:t>Generating model: 72 hosts (36 per group) are scored at weeks 0–3. Host intercepts are Normal(0, 0.8²). The infection log odds equal −0.4 + 0.25 × week − 1.0 if vaccinated + host intercept. Independent Bernoulli outcomes are sampled conditional on those probabilities. Host intercepts create dependence across visits; latent probabilities are removed from the saved student dataset.</a:t>
            </a:r>
          </a:p>
          <a:p>
            <a:pPr lvl="0" indent="0" marL="0">
              <a:buNone/>
            </a:pPr>
          </a:p>
          <a:p>
            <a:pPr lvl="0" indent="0" marL="0">
              <a:buNone/>
            </a:pPr>
            <a:r>
              <a:rPr/>
              <a:t>Population truth: The conditional vaccine odds ratio is exp(−1) ≈ 0.368; the week odds ratio is exp(0.25) ≈ 1.284. The vaccine null is false. These are conditional effects, not population-average odds ratios.</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week host treatment infected
    0    1   Control        1
    1    1   Control        1
    2    1   Control        1
    3    1   Control        1</a:t>
            </a:r>
          </a:p>
        </p:txBody>
      </p:sp>
      <p:sp>
        <p:nvSpPr>
          <p:cNvPr id="4" name="Slide Number Placeholder 3"/>
          <p:cNvSpPr>
            <a:spLocks noGrp="1"/>
          </p:cNvSpPr>
          <p:nvPr>
            <p:ph type="sldNum" sz="quarter" idx="10"/>
          </p:nvPr>
        </p:nvSpPr>
        <p:spPr/>
        <p:txBody>
          <a:bodyPr/>
          <a:lstStyle/>
          <a:p>
            <a:fld id="{18BDFEC3-8487-43E8-A154-7C12CBC1FFF2}" type="slidenum">
              <a:rPr lang="en-US"/>
              <a:t>386</a:t>
            </a:fld>
            <a:endParaRPr lang="en-US"/>
          </a:p>
        </p:txBody>
      </p:sp>
    </p:spTree>
  </p:cSld>
</p:notes>
</file>

<file path=ppt/notesSlides/notesSlide3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modules/binary_glmm/analysis.R. Repeated binary outcomes need both a response distribution and a dependence model.</a:t>
            </a:r>
          </a:p>
        </p:txBody>
      </p:sp>
      <p:sp>
        <p:nvSpPr>
          <p:cNvPr id="4" name="Slide Number Placeholder 3"/>
          <p:cNvSpPr>
            <a:spLocks noGrp="1"/>
          </p:cNvSpPr>
          <p:nvPr>
            <p:ph type="sldNum" sz="quarter" idx="10"/>
          </p:nvPr>
        </p:nvSpPr>
        <p:spPr/>
        <p:txBody>
          <a:bodyPr/>
          <a:lstStyle/>
          <a:p>
            <a:fld id="{18BDFEC3-8487-43E8-A154-7C12CBC1FFF2}" type="slidenum">
              <a:rPr lang="en-US"/>
              <a:t>387</a:t>
            </a:fld>
            <a:endParaRPr lang="en-US"/>
          </a:p>
        </p:txBody>
      </p:sp>
    </p:spTree>
  </p:cSld>
</p:notes>
</file>

<file path=ppt/notesSlides/notesSlide3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388</a:t>
            </a:fld>
            <a:endParaRPr lang="en-US"/>
          </a:p>
        </p:txBody>
      </p:sp>
    </p:spTree>
  </p:cSld>
</p:notes>
</file>

<file path=ppt/notesSlides/notesSlide3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Repeated binary outcomes need both a response distribution and a dependence model.</a:t>
            </a:r>
          </a:p>
        </p:txBody>
      </p:sp>
      <p:sp>
        <p:nvSpPr>
          <p:cNvPr id="4" name="Slide Number Placeholder 3"/>
          <p:cNvSpPr>
            <a:spLocks noGrp="1"/>
          </p:cNvSpPr>
          <p:nvPr>
            <p:ph type="sldNum" sz="quarter" idx="10"/>
          </p:nvPr>
        </p:nvSpPr>
        <p:spPr/>
        <p:txBody>
          <a:bodyPr/>
          <a:lstStyle/>
          <a:p>
            <a:fld id="{18BDFEC3-8487-43E8-A154-7C12CBC1FFF2}" type="slidenum">
              <a:rPr lang="en-US"/>
              <a:t>389</a:t>
            </a:fld>
            <a:endParaRPr lang="en-US"/>
          </a:p>
        </p:txBody>
      </p:sp>
    </p:spTree>
  </p:cSld>
</p:notes>
</file>

<file path=ppt/notesSlides/notesSlide3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390</a:t>
            </a:fld>
            <a:endParaRPr lang="en-US"/>
          </a:p>
        </p:txBody>
      </p:sp>
    </p:spTree>
  </p:cSld>
</p:notes>
</file>

<file path=ppt/notesSlides/notesSlide3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Generalized linear mixed model fit by maximum likelihood (Laplace
  Approximation) [glmerMod]
 Family: binomial  ( logit )
Formula: infected ~ treatment + week + (1 | host)
   Data: d
Control: lme4::glmerControl(optimizer = "bobyqa")
      AIC       BIC    logLik -2*log(L)  df.resid 
    366.0     380.7    -179.0     358.0       284 
Scaled residuals: 
    Min      1Q  Median      3Q     Max 
-1.4049 -0.6888 -0.4268  0.7494  1.8362 
Random effects:
 Groups Name        Variance Std.Dev.
 host   (Intercept) 0.8177   0.9043  
Number of obs: 288, groups:  host, 72
Fixed effects:
                 Estimate Std. Error z value Pr(&gt;|z|)    
(Intercept)       0.34030    0.29953   1.136    0.256    
treatmentVaccine -1.42502    0.35722  -3.989 6.63e-05 ***
week             -0.05141    0.12047  -0.427    0.670    
---
Signif. codes:  0 ‘***’ 0.001 ‘**’ 0.01 ‘*’ 0.05 ‘.’ 0.1 ‘ ’ 1
Correlation of Fixed Effects:
            (Intr) trtmnV
tretmntVccn -0.550       
week        -0.607  0.016</a:t>
            </a:r>
          </a:p>
        </p:txBody>
      </p:sp>
      <p:sp>
        <p:nvSpPr>
          <p:cNvPr id="4" name="Slide Number Placeholder 3"/>
          <p:cNvSpPr>
            <a:spLocks noGrp="1"/>
          </p:cNvSpPr>
          <p:nvPr>
            <p:ph type="sldNum" sz="quarter" idx="10"/>
          </p:nvPr>
        </p:nvSpPr>
        <p:spPr/>
        <p:txBody>
          <a:bodyPr/>
          <a:lstStyle/>
          <a:p>
            <a:fld id="{18BDFEC3-8487-43E8-A154-7C12CBC1FFF2}" type="slidenum">
              <a:rPr lang="en-US"/>
              <a:t>391</a:t>
            </a:fld>
            <a:endParaRPr lang="en-US"/>
          </a:p>
        </p:txBody>
      </p:sp>
    </p:spTree>
  </p:cSld>
</p:notes>
</file>

<file path=ppt/notesSlides/notesSlide3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Repeated binary outcomes need both a response distribution and a dependence model.</a:t>
            </a:r>
          </a:p>
          <a:p>
            <a:pPr lvl="0" indent="0" marL="0">
              <a:buNone/>
            </a:pPr>
          </a:p>
          <a:p>
            <a:pPr lvl="0" indent="0" marL="0">
              <a:buNone/>
            </a:pPr>
            <a:r>
              <a:rPr/>
              <a:t>Instructor comparison with the simulated population: The conditional vaccine odds ratio is exp(−1) ≈ 0.368; the week odds ratio is exp(0.25) ≈ 1.284. The vaccine null is false. These are conditional effects, not population-average odds ratios.</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392</a:t>
            </a:fld>
            <a:endParaRPr lang="en-US"/>
          </a:p>
        </p:txBody>
      </p:sp>
    </p:spTree>
  </p:cSld>
</p:notes>
</file>

<file path=ppt/notesSlides/notesSlide3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Binary generalized estimating equations</a:t>
            </a:r>
          </a:p>
          <a:p>
            <a:pPr lvl="0" indent="0" marL="0">
              <a:buNone/>
            </a:pPr>
          </a:p>
          <a:p>
            <a:pPr lvl="0" indent="0" marL="0">
              <a:buNone/>
            </a:pPr>
            <a:r>
              <a:rPr/>
              <a:t>80 independent animals are screened at four scheduled visits.</a:t>
            </a:r>
          </a:p>
          <a:p>
            <a:pPr lvl="0" indent="0" marL="0">
              <a:buNone/>
            </a:pPr>
          </a:p>
          <a:p>
            <a:pPr lvl="0" indent="0" marL="0">
              <a:buNone/>
            </a:pPr>
            <a:r>
              <a:rPr/>
              <a:t>animal: Independent animal and clustering identifier (none)</a:t>
            </a:r>
          </a:p>
          <a:p>
            <a:pPr lvl="0" indent="0" marL="0">
              <a:buNone/>
            </a:pPr>
          </a:p>
          <a:p>
            <a:pPr lvl="0" indent="0" marL="0">
              <a:buNone/>
            </a:pPr>
            <a:r>
              <a:rPr/>
              <a:t>week: Scheduled visit time (weeks)</a:t>
            </a:r>
          </a:p>
          <a:p>
            <a:pPr lvl="0" indent="0" marL="0">
              <a:buNone/>
            </a:pPr>
          </a:p>
          <a:p>
            <a:pPr lvl="0" indent="0" marL="0">
              <a:buNone/>
            </a:pPr>
            <a:r>
              <a:rPr/>
              <a:t>vaccine: Control or Vaccinated group (none)</a:t>
            </a:r>
          </a:p>
          <a:p>
            <a:pPr lvl="0" indent="0" marL="0">
              <a:buNone/>
            </a:pPr>
          </a:p>
          <a:p>
            <a:pPr lvl="0" indent="0" marL="0">
              <a:buNone/>
            </a:pPr>
            <a:r>
              <a:rPr/>
              <a:t>infected: 1 = infection detected; 0 = not detected (binary)</a:t>
            </a:r>
          </a:p>
        </p:txBody>
      </p:sp>
      <p:sp>
        <p:nvSpPr>
          <p:cNvPr id="4" name="Slide Number Placeholder 3"/>
          <p:cNvSpPr>
            <a:spLocks noGrp="1"/>
          </p:cNvSpPr>
          <p:nvPr>
            <p:ph type="sldNum" sz="quarter" idx="10"/>
          </p:nvPr>
        </p:nvSpPr>
        <p:spPr/>
        <p:txBody>
          <a:bodyPr/>
          <a:lstStyle/>
          <a:p>
            <a:fld id="{18BDFEC3-8487-43E8-A154-7C12CBC1FFF2}" type="slidenum">
              <a:rPr lang="en-US"/>
              <a:t>393</a:t>
            </a:fld>
            <a:endParaRPr lang="en-US"/>
          </a:p>
        </p:txBody>
      </p:sp>
    </p:spTree>
  </p:cSld>
</p:notes>
</file>

<file path=ppt/notesSlides/notesSlide3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3116</a:t>
            </a:r>
          </a:p>
          <a:p>
            <a:pPr lvl="0" indent="0" marL="0">
              <a:buNone/>
            </a:pPr>
          </a:p>
          <a:p>
            <a:pPr lvl="0" indent="0" marL="0">
              <a:buNone/>
            </a:pPr>
            <a:r>
              <a:rPr/>
              <a:t>Generating model: Generate 80 independent animals, 40 per vaccination group, measured at weeks 0,1,2,3. Set the marginal infection probability to plogis(-0.6 + 0.35 × week - 0.9 × vaccinated). For each row, z = sqrt(0.3) × shared animal Normal(0,1) + sqrt(0.7) × independent Normal(0,1). Because each z is standard normal, pnorm(z) is marginally uniform. Infection is 1 when pnorm(z) is below the specified probability. The shared component creates dependence while preserving the exact marginal probabilities.</a:t>
            </a:r>
          </a:p>
          <a:p>
            <a:pPr lvl="0" indent="0" marL="0">
              <a:buNone/>
            </a:pPr>
          </a:p>
          <a:p>
            <a:pPr lvl="0" indent="0" marL="0">
              <a:buNone/>
            </a:pPr>
            <a:r>
              <a:rPr/>
              <a:t>Population truth: The true population-average vaccination coefficient is -0.9 and odds ratio exp(-0.9) ≈ 0.407, adjusted for week. The no-group-effect null is false. The true marginal week coefficient is 0.35. A working exchangeable correlation is an approximation, while the marginal mean model is exact.</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1 | 0 | Control | 0
 1 | 1 | Control | 0
 1 | 2 | Control | 0
 1 | 3 | Control | 1
 2 | 0 | Control | 0</a:t>
            </a:r>
          </a:p>
        </p:txBody>
      </p:sp>
      <p:sp>
        <p:nvSpPr>
          <p:cNvPr id="4" name="Slide Number Placeholder 3"/>
          <p:cNvSpPr>
            <a:spLocks noGrp="1"/>
          </p:cNvSpPr>
          <p:nvPr>
            <p:ph type="sldNum" sz="quarter" idx="10"/>
          </p:nvPr>
        </p:nvSpPr>
        <p:spPr/>
        <p:txBody>
          <a:bodyPr/>
          <a:lstStyle/>
          <a:p>
            <a:fld id="{18BDFEC3-8487-43E8-A154-7C12CBC1FFF2}" type="slidenum">
              <a:rPr lang="en-US"/>
              <a:t>394</a:t>
            </a:fld>
            <a:endParaRPr lang="en-US"/>
          </a:p>
        </p:txBody>
      </p:sp>
    </p:spTree>
  </p:cSld>
</p:notes>
</file>

<file path=ppt/notesSlides/notesSlide3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modules/binary_gee/analysis.R. Choose between a population-average question and an individual-conditional question; repeated rows are not independent animals.</a:t>
            </a:r>
          </a:p>
        </p:txBody>
      </p:sp>
      <p:sp>
        <p:nvSpPr>
          <p:cNvPr id="4" name="Slide Number Placeholder 3"/>
          <p:cNvSpPr>
            <a:spLocks noGrp="1"/>
          </p:cNvSpPr>
          <p:nvPr>
            <p:ph type="sldNum" sz="quarter" idx="10"/>
          </p:nvPr>
        </p:nvSpPr>
        <p:spPr/>
        <p:txBody>
          <a:bodyPr/>
          <a:lstStyle/>
          <a:p>
            <a:fld id="{18BDFEC3-8487-43E8-A154-7C12CBC1FFF2}" type="slidenum">
              <a:rPr lang="en-US"/>
              <a:t>395</a:t>
            </a:fld>
            <a:endParaRPr lang="en-US"/>
          </a:p>
        </p:txBody>
      </p:sp>
    </p:spTree>
  </p:cSld>
</p:notes>
</file>

<file path=ppt/notesSlides/notesSlide3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396</a:t>
            </a:fld>
            <a:endParaRPr lang="en-US"/>
          </a:p>
        </p:txBody>
      </p:sp>
    </p:spTree>
  </p:cSld>
</p:notes>
</file>

<file path=ppt/notesSlides/notesSlide3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Choose between a population-average question and an individual-conditional question; repeated rows are not independent animals.</a:t>
            </a:r>
          </a:p>
        </p:txBody>
      </p:sp>
      <p:sp>
        <p:nvSpPr>
          <p:cNvPr id="4" name="Slide Number Placeholder 3"/>
          <p:cNvSpPr>
            <a:spLocks noGrp="1"/>
          </p:cNvSpPr>
          <p:nvPr>
            <p:ph type="sldNum" sz="quarter" idx="10"/>
          </p:nvPr>
        </p:nvSpPr>
        <p:spPr/>
        <p:txBody>
          <a:bodyPr/>
          <a:lstStyle/>
          <a:p>
            <a:fld id="{18BDFEC3-8487-43E8-A154-7C12CBC1FFF2}" type="slidenum">
              <a:rPr lang="en-US"/>
              <a:t>397</a:t>
            </a:fld>
            <a:endParaRPr lang="en-US"/>
          </a:p>
        </p:txBody>
      </p:sp>
    </p:spTree>
  </p:cSld>
</p:notes>
</file>

<file path=ppt/notesSlides/notesSlide3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398</a:t>
            </a:fld>
            <a:endParaRPr lang="en-US"/>
          </a:p>
        </p:txBody>
      </p:sp>
    </p:spTree>
  </p:cSld>
</p:notes>
</file>

<file path=ppt/notesSlides/notesSlide3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geepack::geeglm(formula = infected ~ vaccine + week, family = binomial, 
    data = d, id = animal, corstr = "exchangeable")
 Coefficients:
                  Estimate  Std.err   Wald Pr(&gt;|W|)    
(Intercept)       -0.98785  0.25570 14.926 0.000112 ***
vaccineVaccinated -0.58896  0.32346  3.315 0.068637 .  
week               0.46535  0.08719 28.486 9.44e-08 ***
---
Signif. codes:  0 ‘***’ 0.001 ‘**’ 0.01 ‘*’ 0.05 ‘.’ 0.1 ‘ ’ 1
Correlation structure = exchangeable 
Estimated Scale Parameters:
            Estimate Std.err
(Intercept)        1 0.08157
  Link = identity 
Estimated Correlation Parameters:
      Estimate Std.err
alpha   0.2655  0.0796
Number of clusters:   80  Maximum cluster size: 4 </a:t>
            </a:r>
          </a:p>
        </p:txBody>
      </p:sp>
      <p:sp>
        <p:nvSpPr>
          <p:cNvPr id="4" name="Slide Number Placeholder 3"/>
          <p:cNvSpPr>
            <a:spLocks noGrp="1"/>
          </p:cNvSpPr>
          <p:nvPr>
            <p:ph type="sldNum" sz="quarter" idx="10"/>
          </p:nvPr>
        </p:nvSpPr>
        <p:spPr/>
        <p:txBody>
          <a:bodyPr/>
          <a:lstStyle/>
          <a:p>
            <a:fld id="{18BDFEC3-8487-43E8-A154-7C12CBC1FFF2}" type="slidenum">
              <a:rPr lang="en-US"/>
              <a:t>399</a:t>
            </a:fld>
            <a:endParaRPr lang="en-US"/>
          </a:p>
        </p:txBody>
      </p:sp>
    </p:spTree>
  </p:cSld>
</p:notes>
</file>

<file path=ppt/notesSlides/notesSlide3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Choose between a population-average question and an individual-conditional question; repeated rows are not independent animals.</a:t>
            </a:r>
          </a:p>
          <a:p>
            <a:pPr lvl="0" indent="0" marL="0">
              <a:buNone/>
            </a:pPr>
          </a:p>
          <a:p>
            <a:pPr lvl="0" indent="0" marL="0">
              <a:buNone/>
            </a:pPr>
            <a:r>
              <a:rPr/>
              <a:t>Instructor comparison with the simulated population: The true population-average vaccination coefficient is -0.9 and odds ratio exp(-0.9) ≈ 0.407, adjusted for week. The no-group-effect null is false. The true marginal week coefficient is 0.35. A working exchangeable correlation is an approximation, while the marginal mean model is exact.</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400</a:t>
            </a:fld>
            <a:endParaRPr lang="en-US"/>
          </a:p>
        </p:txBody>
      </p:sp>
    </p:spTree>
  </p:cSld>
</p:notes>
</file>

<file path=ppt/notesSlides/notesSlide4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Count and rate GEE</a:t>
            </a:r>
          </a:p>
          <a:p>
            <a:pPr lvl="0" indent="0" marL="0">
              <a:buNone/>
            </a:pPr>
          </a:p>
          <a:p>
            <a:pPr lvl="0" indent="0" marL="0">
              <a:buNone/>
            </a:pPr>
            <a:r>
              <a:rPr/>
              <a:t>Ninety independent mesocosms, 45 per temperature treatment, are sampled at weeks 0–3. Each sample has a known plated volume.</a:t>
            </a:r>
          </a:p>
          <a:p>
            <a:pPr lvl="0" indent="0" marL="0">
              <a:buNone/>
            </a:pPr>
          </a:p>
          <a:p>
            <a:pPr lvl="0" indent="0" marL="0">
              <a:buNone/>
            </a:pPr>
            <a:r>
              <a:rPr/>
              <a:t>mesocosm: Independent experimental mesocosm and repeated-sample cluster (ID)</a:t>
            </a:r>
          </a:p>
          <a:p>
            <a:pPr lvl="0" indent="0" marL="0">
              <a:buNone/>
            </a:pPr>
          </a:p>
          <a:p>
            <a:pPr lvl="0" indent="0" marL="0">
              <a:buNone/>
            </a:pPr>
            <a:r>
              <a:rPr/>
              <a:t>week: Sampling time since experiment began (week)</a:t>
            </a:r>
          </a:p>
          <a:p>
            <a:pPr lvl="0" indent="0" marL="0">
              <a:buNone/>
            </a:pPr>
          </a:p>
          <a:p>
            <a:pPr lvl="0" indent="0" marL="0">
              <a:buNone/>
            </a:pPr>
            <a:r>
              <a:rPr/>
              <a:t>treatment: Assigned ambient or warmed temperature (category)</a:t>
            </a:r>
          </a:p>
          <a:p>
            <a:pPr lvl="0" indent="0" marL="0">
              <a:buNone/>
            </a:pPr>
          </a:p>
          <a:p>
            <a:pPr lvl="0" indent="0" marL="0">
              <a:buNone/>
            </a:pPr>
            <a:r>
              <a:rPr/>
              <a:t>volume_ml: Sampled/plated water volume: the count exposure (mL)</a:t>
            </a:r>
          </a:p>
          <a:p>
            <a:pPr lvl="0" indent="0" marL="0">
              <a:buNone/>
            </a:pPr>
          </a:p>
          <a:p>
            <a:pPr lvl="0" indent="0" marL="0">
              <a:buNone/>
            </a:pPr>
            <a:r>
              <a:rPr/>
              <a:t>colonies: Observed colony count in the plated sample (count)</a:t>
            </a:r>
          </a:p>
        </p:txBody>
      </p:sp>
      <p:sp>
        <p:nvSpPr>
          <p:cNvPr id="4" name="Slide Number Placeholder 3"/>
          <p:cNvSpPr>
            <a:spLocks noGrp="1"/>
          </p:cNvSpPr>
          <p:nvPr>
            <p:ph type="sldNum" sz="quarter" idx="10"/>
          </p:nvPr>
        </p:nvSpPr>
        <p:spPr/>
        <p:txBody>
          <a:bodyPr/>
          <a:lstStyle/>
          <a:p>
            <a:fld id="{18BDFEC3-8487-43E8-A154-7C12CBC1FFF2}" type="slidenum">
              <a:rPr lang="en-US"/>
              <a:t>401</a:t>
            </a:fld>
            <a:endParaRPr lang="en-US"/>
          </a:p>
        </p:txBody>
      </p:sp>
    </p:spTree>
  </p:cSld>
</p:notes>
</file>

<file path=ppt/notesSlides/notesSlide4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1401</a:t>
            </a:r>
          </a:p>
          <a:p>
            <a:pPr lvl="0" indent="0" marL="0">
              <a:buNone/>
            </a:pPr>
          </a:p>
          <a:p>
            <a:pPr lvl="0" indent="0" marL="0">
              <a:buNone/>
            </a:pPr>
            <a:r>
              <a:rPr/>
              <a:t>Generating model: Ninety independent mesocosms (45 Ambient, 45 Warm) are sampled at weeks 0, 1, 2, and 3. Each volume is Uniform(0.5, 1.5) mL. The marginal expected count is mu = volume × exp(2.2 + 0.45 × Warm + 0.1 × week). Each mesocosm has one independent Gamma(shape 2, rate 2) multiplier, with mean 1 and variance 0.5. Conditional counts are independent Poisson(mu × multiplier), so repeated observations share the multiplier. No rounding or censoring is added.</a:t>
            </a:r>
          </a:p>
          <a:p>
            <a:pPr lvl="0" indent="0" marL="0">
              <a:buNone/>
            </a:pPr>
          </a:p>
          <a:p>
            <a:pPr lvl="0" indent="0" marL="0">
              <a:buNone/>
            </a:pPr>
            <a:r>
              <a:rPr/>
              <a:t>Population truth: The exact population-average Warm / Ambient rate ratio is exp(0.45), approximately 1.568; the equal-rate null is false. Each week multiplies the marginal rate by exp(0.1), approximately 1.105. Marginal count variance is mu + 0.5 × mu squared. The working exchangeable correlation is approximate, while the specified marginal mean is exact.</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mesocosm week treatment volume_ml colonies
        1    0   Ambient 1.2803623        9
        1    1   Ambient 0.9959790        8
        1    2   Ambient 1.1585612       21
        1    3   Ambient 0.5922451        5</a:t>
            </a:r>
          </a:p>
        </p:txBody>
      </p:sp>
      <p:sp>
        <p:nvSpPr>
          <p:cNvPr id="4" name="Slide Number Placeholder 3"/>
          <p:cNvSpPr>
            <a:spLocks noGrp="1"/>
          </p:cNvSpPr>
          <p:nvPr>
            <p:ph type="sldNum" sz="quarter" idx="10"/>
          </p:nvPr>
        </p:nvSpPr>
        <p:spPr/>
        <p:txBody>
          <a:bodyPr/>
          <a:lstStyle/>
          <a:p>
            <a:fld id="{18BDFEC3-8487-43E8-A154-7C12CBC1FFF2}" type="slidenum">
              <a:rPr lang="en-US"/>
              <a:t>402</a:t>
            </a:fld>
            <a:endParaRPr lang="en-US"/>
          </a:p>
        </p:txBody>
      </p:sp>
    </p:spTree>
  </p:cSld>
</p:notes>
</file>

<file path=ppt/notesSlides/notesSlide4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modules/count_gee/analysis.R. GEE estimates a population-average rate ratio and uses mesocosms as independent units. The offset accounts for exposure; robust uncertainty accommodates the extra variation and repeated observations.</a:t>
            </a:r>
          </a:p>
        </p:txBody>
      </p:sp>
      <p:sp>
        <p:nvSpPr>
          <p:cNvPr id="4" name="Slide Number Placeholder 3"/>
          <p:cNvSpPr>
            <a:spLocks noGrp="1"/>
          </p:cNvSpPr>
          <p:nvPr>
            <p:ph type="sldNum" sz="quarter" idx="10"/>
          </p:nvPr>
        </p:nvSpPr>
        <p:spPr/>
        <p:txBody>
          <a:bodyPr/>
          <a:lstStyle/>
          <a:p>
            <a:fld id="{18BDFEC3-8487-43E8-A154-7C12CBC1FFF2}" type="slidenum">
              <a:rPr lang="en-US"/>
              <a:t>403</a:t>
            </a:fld>
            <a:endParaRPr lang="en-US"/>
          </a:p>
        </p:txBody>
      </p:sp>
    </p:spTree>
  </p:cSld>
</p:notes>
</file>

<file path=ppt/notesSlides/notesSlide4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404</a:t>
            </a:fld>
            <a:endParaRPr lang="en-US"/>
          </a:p>
        </p:txBody>
      </p:sp>
    </p:spTree>
  </p:cSld>
</p:notes>
</file>

<file path=ppt/notesSlides/notesSlide4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GEE estimates a population-average rate ratio and uses mesocosms as independent units. The offset accounts for exposure; robust uncertainty accommodates the extra variation and repeated observations.</a:t>
            </a:r>
          </a:p>
        </p:txBody>
      </p:sp>
      <p:sp>
        <p:nvSpPr>
          <p:cNvPr id="4" name="Slide Number Placeholder 3"/>
          <p:cNvSpPr>
            <a:spLocks noGrp="1"/>
          </p:cNvSpPr>
          <p:nvPr>
            <p:ph type="sldNum" sz="quarter" idx="10"/>
          </p:nvPr>
        </p:nvSpPr>
        <p:spPr/>
        <p:txBody>
          <a:bodyPr/>
          <a:lstStyle/>
          <a:p>
            <a:fld id="{18BDFEC3-8487-43E8-A154-7C12CBC1FFF2}" type="slidenum">
              <a:rPr lang="en-US"/>
              <a:t>405</a:t>
            </a:fld>
            <a:endParaRPr lang="en-US"/>
          </a:p>
        </p:txBody>
      </p:sp>
    </p:spTree>
  </p:cSld>
</p:notes>
</file>

<file path=ppt/notesSlides/notesSlide4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406</a:t>
            </a:fld>
            <a:endParaRPr lang="en-US"/>
          </a:p>
        </p:txBody>
      </p:sp>
    </p:spTree>
  </p:cSld>
</p:notes>
</file>

<file path=ppt/notesSlides/notesSlide4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geepack::geeglm(formula = colonies ~ treatment + week + offset(log(volume_ml)), 
    family = poisson(link = "log"), data = d, id = mesocosm, 
    corstr = "exchangeable", std.err = "san.se")
 Coefficients:
              Estimate Std.err    Wald Pr(&gt;|W|)    
(Intercept)    2.20660 0.10491 442.355  &lt; 2e-16 ***
treatmentWarm  0.45715 0.15078   9.193  0.00243 ** 
week           0.10817 0.01322  66.937 3.33e-16 ***
---
Signif. codes:  0 ‘***’ 0.001 ‘**’ 0.01 ‘*’ 0.05 ‘.’ 0.1 ‘ ’ 1
Correlation structure = exchangeable 
Estimated Scale Parameters:
            Estimate Std.err
(Intercept)    7.602    1.51
  Link = identity 
Estimated Correlation Parameters:
      Estimate Std.err
alpha   0.8161 0.04783
Number of clusters:   90  Maximum cluster size: 4 </a:t>
            </a:r>
          </a:p>
        </p:txBody>
      </p:sp>
      <p:sp>
        <p:nvSpPr>
          <p:cNvPr id="4" name="Slide Number Placeholder 3"/>
          <p:cNvSpPr>
            <a:spLocks noGrp="1"/>
          </p:cNvSpPr>
          <p:nvPr>
            <p:ph type="sldNum" sz="quarter" idx="10"/>
          </p:nvPr>
        </p:nvSpPr>
        <p:spPr/>
        <p:txBody>
          <a:bodyPr/>
          <a:lstStyle/>
          <a:p>
            <a:fld id="{18BDFEC3-8487-43E8-A154-7C12CBC1FFF2}" type="slidenum">
              <a:rPr lang="en-US"/>
              <a:t>407</a:t>
            </a:fld>
            <a:endParaRPr lang="en-US"/>
          </a:p>
        </p:txBody>
      </p:sp>
    </p:spTree>
  </p:cSld>
</p:notes>
</file>

<file path=ppt/notesSlides/notesSlide4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GEE estimates a population-average rate ratio and uses mesocosms as independent units. The offset accounts for exposure; robust uncertainty accommodates the extra variation and repeated observations.</a:t>
            </a:r>
          </a:p>
          <a:p>
            <a:pPr lvl="0" indent="0" marL="0">
              <a:buNone/>
            </a:pPr>
          </a:p>
          <a:p>
            <a:pPr lvl="0" indent="0" marL="0">
              <a:buNone/>
            </a:pPr>
            <a:r>
              <a:rPr/>
              <a:t>Instructor comparison with the simulated population: The exact population-average Warm / Ambient rate ratio is exp(0.45), approximately 1.568; the equal-rate null is false. Each week multiplies the marginal rate by exp(0.1), approximately 1.105. Marginal count variance is mu + 0.5 × mu squared. The working exchangeable correlation is approximate, while the specified marginal mean is exact.</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408</a:t>
            </a:fld>
            <a:endParaRPr lang="en-US"/>
          </a:p>
        </p:txBody>
      </p:sp>
    </p:spTree>
  </p:cSld>
</p:notes>
</file>

<file path=ppt/notesSlides/notesSlide4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Count mixed model: Poisson and negative binomial</a:t>
            </a:r>
          </a:p>
          <a:p>
            <a:pPr lvl="0" indent="0" marL="0">
              <a:buNone/>
            </a:pPr>
          </a:p>
          <a:p>
            <a:pPr lvl="0" indent="0" marL="0">
              <a:buNone/>
            </a:pPr>
            <a:r>
              <a:rPr/>
              <a:t>48 plants observed on four days with unequal observation durations.</a:t>
            </a:r>
          </a:p>
          <a:p>
            <a:pPr lvl="0" indent="0" marL="0">
              <a:buNone/>
            </a:pPr>
          </a:p>
          <a:p>
            <a:pPr lvl="0" indent="0" marL="0">
              <a:buNone/>
            </a:pPr>
            <a:r>
              <a:rPr/>
              <a:t>day: Observation day (day)</a:t>
            </a:r>
          </a:p>
          <a:p>
            <a:pPr lvl="0" indent="0" marL="0">
              <a:buNone/>
            </a:pPr>
          </a:p>
          <a:p>
            <a:pPr lvl="0" indent="0" marL="0">
              <a:buNone/>
            </a:pPr>
            <a:r>
              <a:rPr/>
              <a:t>plant: Repeated plant identifier (ID)</a:t>
            </a:r>
          </a:p>
          <a:p>
            <a:pPr lvl="0" indent="0" marL="0">
              <a:buNone/>
            </a:pPr>
          </a:p>
          <a:p>
            <a:pPr lvl="0" indent="0" marL="0">
              <a:buNone/>
            </a:pPr>
            <a:r>
              <a:rPr/>
              <a:t>habitat: Open or sheltered habitat (category)</a:t>
            </a:r>
          </a:p>
          <a:p>
            <a:pPr lvl="0" indent="0" marL="0">
              <a:buNone/>
            </a:pPr>
          </a:p>
          <a:p>
            <a:pPr lvl="0" indent="0" marL="0">
              <a:buNone/>
            </a:pPr>
            <a:r>
              <a:rPr/>
              <a:t>minutes: Observation exposure (minute)</a:t>
            </a:r>
          </a:p>
          <a:p>
            <a:pPr lvl="0" indent="0" marL="0">
              <a:buNone/>
            </a:pPr>
          </a:p>
          <a:p>
            <a:pPr lvl="0" indent="0" marL="0">
              <a:buNone/>
            </a:pPr>
            <a:r>
              <a:rPr/>
              <a:t>visits: Number of pollinator visits (count)</a:t>
            </a:r>
          </a:p>
        </p:txBody>
      </p:sp>
      <p:sp>
        <p:nvSpPr>
          <p:cNvPr id="4" name="Slide Number Placeholder 3"/>
          <p:cNvSpPr>
            <a:spLocks noGrp="1"/>
          </p:cNvSpPr>
          <p:nvPr>
            <p:ph type="sldNum" sz="quarter" idx="10"/>
          </p:nvPr>
        </p:nvSpPr>
        <p:spPr/>
        <p:txBody>
          <a:bodyPr/>
          <a:lstStyle/>
          <a:p>
            <a:fld id="{18BDFEC3-8487-43E8-A154-7C12CBC1FFF2}" type="slidenum">
              <a:rPr lang="en-US"/>
              <a:t>409</a:t>
            </a:fld>
            <a:endParaRPr lang="en-US"/>
          </a:p>
        </p:txBody>
      </p:sp>
    </p:spTree>
  </p:cSld>
</p:notes>
</file>

<file path=ppt/notesSlides/notesSlide4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2114</a:t>
            </a:r>
          </a:p>
          <a:p>
            <a:pPr lvl="0" indent="0" marL="0">
              <a:buNone/>
            </a:pPr>
          </a:p>
          <a:p>
            <a:pPr lvl="0" indent="0" marL="0">
              <a:buNone/>
            </a:pPr>
            <a:r>
              <a:rPr/>
              <a:t>Generating model: 48 plants (24 per habitat) are observed on days 1–4. Observation duration is sampled uniformly from the integers 20–60 minutes. Plant intercepts are Normal(0, 0.45²). Log rate = −2 + 0.55 if sheltered + 0.06 × day + plant intercept. Counts are negative binomial with mean = minutes × rate and size = 5; conditional variance is mean + mean²/5. Repeated plants share the intercept.</a:t>
            </a:r>
          </a:p>
          <a:p>
            <a:pPr lvl="0" indent="0" marL="0">
              <a:buNone/>
            </a:pPr>
          </a:p>
          <a:p>
            <a:pPr lvl="0" indent="0" marL="0">
              <a:buNone/>
            </a:pPr>
            <a:r>
              <a:rPr/>
              <a:t>Population truth: The conditional sheltered/open rate ratio is exp(0.55) ≈ 1.733; the habitat null is false. The generating distribution has extra variation beyond Poisson even after conditioning on the plant intercept.</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day plant habitat minutes visits
   1     1    Open      32     22
   2     1    Open      58     10
   3     1    Open      25      9
   4     1    Open      48     23</a:t>
            </a:r>
          </a:p>
        </p:txBody>
      </p:sp>
      <p:sp>
        <p:nvSpPr>
          <p:cNvPr id="4" name="Slide Number Placeholder 3"/>
          <p:cNvSpPr>
            <a:spLocks noGrp="1"/>
          </p:cNvSpPr>
          <p:nvPr>
            <p:ph type="sldNum" sz="quarter" idx="10"/>
          </p:nvPr>
        </p:nvSpPr>
        <p:spPr/>
        <p:txBody>
          <a:bodyPr/>
          <a:lstStyle/>
          <a:p>
            <a:fld id="{18BDFEC3-8487-43E8-A154-7C12CBC1FFF2}" type="slidenum">
              <a:rPr lang="en-US"/>
              <a:t>410</a:t>
            </a:fld>
            <a:endParaRPr lang="en-US"/>
          </a:p>
        </p:txBody>
      </p:sp>
    </p:spTree>
  </p:cSld>
</p:notes>
</file>

<file path=ppt/notesSlides/notesSlide4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modules/count_glmm/analysis.R. Offsets retain count information while accounting for exposure; negative binomial and random effects address different variation sources.</a:t>
            </a:r>
          </a:p>
        </p:txBody>
      </p:sp>
      <p:sp>
        <p:nvSpPr>
          <p:cNvPr id="4" name="Slide Number Placeholder 3"/>
          <p:cNvSpPr>
            <a:spLocks noGrp="1"/>
          </p:cNvSpPr>
          <p:nvPr>
            <p:ph type="sldNum" sz="quarter" idx="10"/>
          </p:nvPr>
        </p:nvSpPr>
        <p:spPr/>
        <p:txBody>
          <a:bodyPr/>
          <a:lstStyle/>
          <a:p>
            <a:fld id="{18BDFEC3-8487-43E8-A154-7C12CBC1FFF2}" type="slidenum">
              <a:rPr lang="en-US"/>
              <a:t>411</a:t>
            </a:fld>
            <a:endParaRPr lang="en-US"/>
          </a:p>
        </p:txBody>
      </p:sp>
    </p:spTree>
  </p:cSld>
</p:notes>
</file>

<file path=ppt/notesSlides/notesSlide4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412</a:t>
            </a:fld>
            <a:endParaRPr lang="en-US"/>
          </a:p>
        </p:txBody>
      </p:sp>
    </p:spTree>
  </p:cSld>
</p:notes>
</file>

<file path=ppt/notesSlides/notesSlide4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Offsets retain count information while accounting for exposure; negative binomial and random effects address different variation sources.</a:t>
            </a:r>
          </a:p>
        </p:txBody>
      </p:sp>
      <p:sp>
        <p:nvSpPr>
          <p:cNvPr id="4" name="Slide Number Placeholder 3"/>
          <p:cNvSpPr>
            <a:spLocks noGrp="1"/>
          </p:cNvSpPr>
          <p:nvPr>
            <p:ph type="sldNum" sz="quarter" idx="10"/>
          </p:nvPr>
        </p:nvSpPr>
        <p:spPr/>
        <p:txBody>
          <a:bodyPr/>
          <a:lstStyle/>
          <a:p>
            <a:fld id="{18BDFEC3-8487-43E8-A154-7C12CBC1FFF2}" type="slidenum">
              <a:rPr lang="en-US"/>
              <a:t>413</a:t>
            </a:fld>
            <a:endParaRPr lang="en-US"/>
          </a:p>
        </p:txBody>
      </p:sp>
    </p:spTree>
  </p:cSld>
</p:notes>
</file>

<file path=ppt/notesSlides/notesSlide4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414</a:t>
            </a:fld>
            <a:endParaRPr lang="en-US"/>
          </a:p>
        </p:txBody>
      </p:sp>
    </p:spTree>
  </p:cSld>
</p:notes>
</file>

<file path=ppt/notesSlides/notesSlide4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Generalized linear mixed model fit by maximum likelihood (Laplace
  Approximation) [glmerMod]
 Family: Negative Binomial(5.8365)  ( log )
Formula: visits ~ habitat + day + offset(log(minutes)) + (1 | plant)
   Data: d
Control: lme4::glmerControl(optimizer = "bobyqa")
      AIC       BIC    logLik -2*log(L)  df.resid 
   1165.5    1181.8    -577.8    1155.5       187 
Scaled residuals: 
    Min      1Q  Median      3Q     Max 
-1.6584 -0.6798 -0.1409  0.4246  3.2452 
Random effects:
 Groups Name        Variance Std.Dev.
 plant  (Intercept) 0.2057   0.4536  
Number of obs: 192, groups:  plant, 48
Fixed effects:
                 Estimate Std. Error z value Pr(&gt;|z|)    
(Intercept)      -1.90884    0.14304 -13.345  &lt; 2e-16 ***
habitatSheltered  0.40249    0.15355   2.621  0.00876 ** 
day               0.05234    0.03605   1.452  0.14658    
---
Signif. codes:  0 ‘***’ 0.001 ‘**’ 0.01 ‘*’ 0.05 ‘.’ 0.1 ‘ ’ 1
Correlation of Fixed Effects:
            (Intr) hbttSh
habttShltrd -0.547       
day         -0.638 -0.005
Generalized linear mixed model fit by maximum likelihood (Laplace
  Approximation) [glmerMod]
 Family: poisson  ( log )
Formula: visits ~ habitat + day + offset(log(minutes)) + (1 | plant)
   Data: d
Control: lme4::glmerControl(optimizer = "bobyqa")
      AIC       BIC    logLik -2*log(L)  df.resid 
   1281.6    1294.7    -636.8    1273.6       188 
Scaled residuals: 
    Min      1Q  Median      3Q     Max 
-3.0928 -0.9462 -0.1606  0.6940  5.4685 
Random effects:
 Groups Name        Variance Std.Dev.
 plant  (Intercept) 0.2447   0.4947  
Number of obs: 192, groups:  plant, 48
Fixed effects:
                 Estimate Std. Error z value Pr(&gt;|z|)    
(Intercept)      -1.90548    0.12177 -15.649   &lt;2e-16 ***
habitatSheltered  0.40022    0.15209   2.631   0.0085 ** 
day               0.04840    0.02086   2.321   0.0203 *  
---
Signif. codes:  0 ‘***’ 0.001 ‘**’ 0.01 ‘*’ 0.05 ‘.’ 0.1 ‘ ’ 1
Correlation of Fixed Effects:
            (Intr) hbttSh
habttShltrd -0.644       
day         -0.447  0.011</a:t>
            </a:r>
          </a:p>
        </p:txBody>
      </p:sp>
      <p:sp>
        <p:nvSpPr>
          <p:cNvPr id="4" name="Slide Number Placeholder 3"/>
          <p:cNvSpPr>
            <a:spLocks noGrp="1"/>
          </p:cNvSpPr>
          <p:nvPr>
            <p:ph type="sldNum" sz="quarter" idx="10"/>
          </p:nvPr>
        </p:nvSpPr>
        <p:spPr/>
        <p:txBody>
          <a:bodyPr/>
          <a:lstStyle/>
          <a:p>
            <a:fld id="{18BDFEC3-8487-43E8-A154-7C12CBC1FFF2}" type="slidenum">
              <a:rPr lang="en-US"/>
              <a:t>415</a:t>
            </a:fld>
            <a:endParaRPr lang="en-US"/>
          </a:p>
        </p:txBody>
      </p:sp>
    </p:spTree>
  </p:cSld>
</p:notes>
</file>

<file path=ppt/notesSlides/notesSlide4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Offsets retain count information while accounting for exposure; negative binomial and random effects address different variation sources.</a:t>
            </a:r>
          </a:p>
          <a:p>
            <a:pPr lvl="0" indent="0" marL="0">
              <a:buNone/>
            </a:pPr>
          </a:p>
          <a:p>
            <a:pPr lvl="0" indent="0" marL="0">
              <a:buNone/>
            </a:pPr>
            <a:r>
              <a:rPr/>
              <a:t>Instructor comparison with the simulated population: The conditional sheltered/open rate ratio is exp(0.55) ≈ 1.733; the habitat null is false. The generating distribution has extra variation beyond Poisson even after conditioning on the plant intercept.</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416</a:t>
            </a:fld>
            <a:endParaRPr lang="en-US"/>
          </a:p>
        </p:txBody>
      </p:sp>
    </p:spTree>
  </p:cSld>
</p:notes>
</file>

<file path=ppt/notesSlides/notesSlide4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Ordinal mixed model</a:t>
            </a:r>
          </a:p>
          <a:p>
            <a:pPr lvl="0" indent="0" marL="0">
              <a:buNone/>
            </a:pPr>
          </a:p>
          <a:p>
            <a:pPr lvl="0" indent="0" marL="0">
              <a:buNone/>
            </a:pPr>
            <a:r>
              <a:rPr/>
              <a:t>70 fish measured at three visits; treatment assigned between fish.</a:t>
            </a:r>
          </a:p>
          <a:p>
            <a:pPr lvl="0" indent="0" marL="0">
              <a:buNone/>
            </a:pPr>
          </a:p>
          <a:p>
            <a:pPr lvl="0" indent="0" marL="0">
              <a:buNone/>
            </a:pPr>
            <a:r>
              <a:rPr/>
              <a:t>visit: Scheduled repeated assessment (visit)</a:t>
            </a:r>
          </a:p>
          <a:p>
            <a:pPr lvl="0" indent="0" marL="0">
              <a:buNone/>
            </a:pPr>
          </a:p>
          <a:p>
            <a:pPr lvl="0" indent="0" marL="0">
              <a:buNone/>
            </a:pPr>
            <a:r>
              <a:rPr/>
              <a:t>fish: Repeated fish identifier (ID)</a:t>
            </a:r>
          </a:p>
          <a:p>
            <a:pPr lvl="0" indent="0" marL="0">
              <a:buNone/>
            </a:pPr>
          </a:p>
          <a:p>
            <a:pPr lvl="0" indent="0" marL="0">
              <a:buNone/>
            </a:pPr>
            <a:r>
              <a:rPr/>
              <a:t>treatment: Control or stress assignment (category)</a:t>
            </a:r>
          </a:p>
          <a:p>
            <a:pPr lvl="0" indent="0" marL="0">
              <a:buNone/>
            </a:pPr>
          </a:p>
          <a:p>
            <a:pPr lvl="0" indent="0" marL="0">
              <a:buNone/>
            </a:pPr>
            <a:r>
              <a:rPr/>
              <a:t>score: Ordered behavior severity (ordered category)</a:t>
            </a:r>
          </a:p>
        </p:txBody>
      </p:sp>
      <p:sp>
        <p:nvSpPr>
          <p:cNvPr id="4" name="Slide Number Placeholder 3"/>
          <p:cNvSpPr>
            <a:spLocks noGrp="1"/>
          </p:cNvSpPr>
          <p:nvPr>
            <p:ph type="sldNum" sz="quarter" idx="10"/>
          </p:nvPr>
        </p:nvSpPr>
        <p:spPr/>
        <p:txBody>
          <a:bodyPr/>
          <a:lstStyle/>
          <a:p>
            <a:fld id="{18BDFEC3-8487-43E8-A154-7C12CBC1FFF2}" type="slidenum">
              <a:rPr lang="en-US"/>
              <a:t>417</a:t>
            </a:fld>
            <a:endParaRPr lang="en-US"/>
          </a:p>
        </p:txBody>
      </p:sp>
    </p:spTree>
  </p:cSld>
</p:notes>
</file>

<file path=ppt/notesSlides/notesSlide4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2109</a:t>
            </a:r>
          </a:p>
          <a:p>
            <a:pPr lvl="0" indent="0" marL="0">
              <a:buNone/>
            </a:pPr>
          </a:p>
          <a:p>
            <a:pPr lvl="0" indent="0" marL="0">
              <a:buNone/>
            </a:pPr>
            <a:r>
              <a:rPr/>
              <a:t>Generating model: 70 fish (35 per treatment) are scored at visits 1–3. Fish intercepts are Normal(0, 0.8²). Latent severity = 0.8 if stressed + 0.15 × visit + fish intercept + standard logistic error. Thresholds −0.8, 0.3 and 1.3 produce None, Mild, Moderate and High. The latent score is not saved; repeated scores share the fish intercept.</a:t>
            </a:r>
          </a:p>
          <a:p>
            <a:pPr lvl="0" indent="0" marL="0">
              <a:buNone/>
            </a:pPr>
          </a:p>
          <a:p>
            <a:pPr lvl="0" indent="0" marL="0">
              <a:buNone/>
            </a:pPr>
            <a:r>
              <a:rPr/>
              <a:t>Population truth: The conditional common odds ratio for a higher score under stress is exp(0.8) ≈ 2.226. The treatment null is false. The simulated thresholds obey proportional odds.</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visit fish treatment score
     1    1   Control  Mild
     2    1   Control  Mild
     3    1   Control  High
     1    2   Control  None</a:t>
            </a:r>
          </a:p>
        </p:txBody>
      </p:sp>
      <p:sp>
        <p:nvSpPr>
          <p:cNvPr id="4" name="Slide Number Placeholder 3"/>
          <p:cNvSpPr>
            <a:spLocks noGrp="1"/>
          </p:cNvSpPr>
          <p:nvPr>
            <p:ph type="sldNum" sz="quarter" idx="10"/>
          </p:nvPr>
        </p:nvSpPr>
        <p:spPr/>
        <p:txBody>
          <a:bodyPr/>
          <a:lstStyle/>
          <a:p>
            <a:fld id="{18BDFEC3-8487-43E8-A154-7C12CBC1FFF2}" type="slidenum">
              <a:rPr lang="en-US"/>
              <a:t>418</a:t>
            </a:fld>
            <a:endParaRPr lang="en-US"/>
          </a:p>
        </p:txBody>
      </p:sp>
    </p:spTree>
  </p:cSld>
</p:notes>
</file>

<file path=ppt/notesSlides/notesSlide4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modules/ordinal_mixed/analysis.R. Use ordered category probabilities; arbitrary numerical category spacings are unnecessary.</a:t>
            </a:r>
          </a:p>
        </p:txBody>
      </p:sp>
      <p:sp>
        <p:nvSpPr>
          <p:cNvPr id="4" name="Slide Number Placeholder 3"/>
          <p:cNvSpPr>
            <a:spLocks noGrp="1"/>
          </p:cNvSpPr>
          <p:nvPr>
            <p:ph type="sldNum" sz="quarter" idx="10"/>
          </p:nvPr>
        </p:nvSpPr>
        <p:spPr/>
        <p:txBody>
          <a:bodyPr/>
          <a:lstStyle/>
          <a:p>
            <a:fld id="{18BDFEC3-8487-43E8-A154-7C12CBC1FFF2}" type="slidenum">
              <a:rPr lang="en-US"/>
              <a:t>419</a:t>
            </a:fld>
            <a:endParaRPr lang="en-US"/>
          </a:p>
        </p:txBody>
      </p:sp>
    </p:spTree>
  </p:cSld>
</p:notes>
</file>

<file path=ppt/notesSlides/notesSlide4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420</a:t>
            </a:fld>
            <a:endParaRPr lang="en-US"/>
          </a:p>
        </p:txBody>
      </p:sp>
    </p:spTree>
  </p:cSld>
</p:notes>
</file>

<file path=ppt/notesSlides/notesSlide4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Use ordered category probabilities; arbitrary numerical category spacings are unnecessary.</a:t>
            </a:r>
          </a:p>
        </p:txBody>
      </p:sp>
      <p:sp>
        <p:nvSpPr>
          <p:cNvPr id="4" name="Slide Number Placeholder 3"/>
          <p:cNvSpPr>
            <a:spLocks noGrp="1"/>
          </p:cNvSpPr>
          <p:nvPr>
            <p:ph type="sldNum" sz="quarter" idx="10"/>
          </p:nvPr>
        </p:nvSpPr>
        <p:spPr/>
        <p:txBody>
          <a:bodyPr/>
          <a:lstStyle/>
          <a:p>
            <a:fld id="{18BDFEC3-8487-43E8-A154-7C12CBC1FFF2}" type="slidenum">
              <a:rPr lang="en-US"/>
              <a:t>421</a:t>
            </a:fld>
            <a:endParaRPr lang="en-US"/>
          </a:p>
        </p:txBody>
      </p:sp>
    </p:spTree>
  </p:cSld>
</p:notes>
</file>

<file path=ppt/notesSlides/notesSlide4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422</a:t>
            </a:fld>
            <a:endParaRPr lang="en-US"/>
          </a:p>
        </p:txBody>
      </p:sp>
    </p:spTree>
  </p:cSld>
</p:notes>
</file>

<file path=ppt/notesSlides/notesSlide4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Cumulative Link Mixed Model fitted with the Laplace approximation
formula: score ~ treatment + visit + (1 | fish)
data:    d
 link  threshold nobs logLik  AIC    niter    max.grad cond.H 
 logit flexible  210  -274.11 560.22 240(723) 5.81e-05 1.0e+02
Random effects:
 Groups Name        Variance Std.Dev.
 fish   (Intercept) 0.6701   0.8186  
Number of groups:  fish 70 
Coefficients:
                Estimate Std. Error z value Pr(&gt;|z|)   
treatmentStress   0.9221     0.3321   2.777  0.00549 **
visit             0.2399     0.1608   1.492  0.13578   
---
Signif. codes:  0 ‘***’ 0.001 ‘**’ 0.01 ‘*’ 0.05 ‘.’ 0.1 ‘ ’ 1
Threshold coefficients:
              Estimate Std. Error z value
None|Mild      -0.6966     0.4029  -1.729
Mild|Moderate   0.6908     0.4025   1.716
Moderate|High   1.5974     0.4207   3.797</a:t>
            </a:r>
          </a:p>
        </p:txBody>
      </p:sp>
      <p:sp>
        <p:nvSpPr>
          <p:cNvPr id="4" name="Slide Number Placeholder 3"/>
          <p:cNvSpPr>
            <a:spLocks noGrp="1"/>
          </p:cNvSpPr>
          <p:nvPr>
            <p:ph type="sldNum" sz="quarter" idx="10"/>
          </p:nvPr>
        </p:nvSpPr>
        <p:spPr/>
        <p:txBody>
          <a:bodyPr/>
          <a:lstStyle/>
          <a:p>
            <a:fld id="{18BDFEC3-8487-43E8-A154-7C12CBC1FFF2}" type="slidenum">
              <a:rPr lang="en-US"/>
              <a:t>423</a:t>
            </a:fld>
            <a:endParaRPr lang="en-US"/>
          </a:p>
        </p:txBody>
      </p:sp>
    </p:spTree>
  </p:cSld>
</p:notes>
</file>

<file path=ppt/notesSlides/notesSlide4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Use ordered category probabilities; arbitrary numerical category spacings are unnecessary.</a:t>
            </a:r>
          </a:p>
          <a:p>
            <a:pPr lvl="0" indent="0" marL="0">
              <a:buNone/>
            </a:pPr>
          </a:p>
          <a:p>
            <a:pPr lvl="0" indent="0" marL="0">
              <a:buNone/>
            </a:pPr>
            <a:r>
              <a:rPr/>
              <a:t>Instructor comparison with the simulated population: The conditional common odds ratio for a higher score under stress is exp(0.8) ≈ 2.226. The treatment null is false. The simulated thresholds obey proportional odds.</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424</a:t>
            </a:fld>
            <a:endParaRPr lang="en-US"/>
          </a:p>
        </p:txBody>
      </p:sp>
    </p:spTree>
  </p:cSld>
</p:notes>
</file>

<file path=ppt/notesSlides/notesSlide4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Kaplan–Meier survival estimation</a:t>
            </a:r>
          </a:p>
          <a:p>
            <a:pPr lvl="0" indent="0" marL="0">
              <a:buNone/>
            </a:pPr>
          </a:p>
          <a:p>
            <a:pPr lvl="0" indent="0" marL="0">
              <a:buNone/>
            </a:pPr>
            <a:r>
              <a:rPr/>
              <a:t>120 independent seedlings; follow-up ends at different times.</a:t>
            </a:r>
          </a:p>
          <a:p>
            <a:pPr lvl="0" indent="0" marL="0">
              <a:buNone/>
            </a:pPr>
          </a:p>
          <a:p>
            <a:pPr lvl="0" indent="0" marL="0">
              <a:buNone/>
            </a:pPr>
            <a:r>
              <a:rPr/>
              <a:t>seedling: Independent seedling identifier (ID)</a:t>
            </a:r>
          </a:p>
          <a:p>
            <a:pPr lvl="0" indent="0" marL="0">
              <a:buNone/>
            </a:pPr>
          </a:p>
          <a:p>
            <a:pPr lvl="0" indent="0" marL="0">
              <a:buNone/>
            </a:pPr>
            <a:r>
              <a:rPr/>
              <a:t>days: Observed event or censoring time (day)</a:t>
            </a:r>
          </a:p>
          <a:p>
            <a:pPr lvl="0" indent="0" marL="0">
              <a:buNone/>
            </a:pPr>
          </a:p>
          <a:p>
            <a:pPr lvl="0" indent="0" marL="0">
              <a:buNone/>
            </a:pPr>
            <a:r>
              <a:rPr/>
              <a:t>event: 1 death; 0 right-censored (binary)</a:t>
            </a:r>
          </a:p>
        </p:txBody>
      </p:sp>
      <p:sp>
        <p:nvSpPr>
          <p:cNvPr id="4" name="Slide Number Placeholder 3"/>
          <p:cNvSpPr>
            <a:spLocks noGrp="1"/>
          </p:cNvSpPr>
          <p:nvPr>
            <p:ph type="sldNum" sz="quarter" idx="10"/>
          </p:nvPr>
        </p:nvSpPr>
        <p:spPr/>
        <p:txBody>
          <a:bodyPr/>
          <a:lstStyle/>
          <a:p>
            <a:fld id="{18BDFEC3-8487-43E8-A154-7C12CBC1FFF2}" type="slidenum">
              <a:rPr lang="en-US"/>
              <a:t>425</a:t>
            </a:fld>
            <a:endParaRPr lang="en-US"/>
          </a:p>
        </p:txBody>
      </p:sp>
    </p:spTree>
  </p:cSld>
</p:notes>
</file>

<file path=ppt/notesSlides/notesSlide4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2110</a:t>
            </a:r>
          </a:p>
          <a:p>
            <a:pPr lvl="0" indent="0" marL="0">
              <a:buNone/>
            </a:pPr>
          </a:p>
          <a:p>
            <a:pPr lvl="0" indent="0" marL="0">
              <a:buNone/>
            </a:pPr>
            <a:r>
              <a:rPr/>
              <a:t>Generating model: 120 independent event times are drawn from an exponential distribution with death rate 0.018/day. Each independent final follow-up time is Uniform(35, 100) days. Observed days = minimum(event time, follow-up); event = 1 when the event occurs by follow-up and 0 otherwise. Times remain unrounded. Censoring is independent by construction.</a:t>
            </a:r>
          </a:p>
          <a:p>
            <a:pPr lvl="0" indent="0" marL="0">
              <a:buNone/>
            </a:pPr>
          </a:p>
          <a:p>
            <a:pPr lvl="0" indent="0" marL="0">
              <a:buNone/>
            </a:pPr>
            <a:r>
              <a:rPr/>
              <a:t>Population truth: The population survival function is exp(−0.018 × days); true day-40 survival is exp(−0.72) ≈ 0.487. This is an estimation target, not a null hypothesis.</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seedling     days event
        1 48.03005     1
        2 77.73765     0
        3 12.86731     1
        4 43.82996     0</a:t>
            </a:r>
          </a:p>
        </p:txBody>
      </p:sp>
      <p:sp>
        <p:nvSpPr>
          <p:cNvPr id="4" name="Slide Number Placeholder 3"/>
          <p:cNvSpPr>
            <a:spLocks noGrp="1"/>
          </p:cNvSpPr>
          <p:nvPr>
            <p:ph type="sldNum" sz="quarter" idx="10"/>
          </p:nvPr>
        </p:nvSpPr>
        <p:spPr/>
        <p:txBody>
          <a:bodyPr/>
          <a:lstStyle/>
          <a:p>
            <a:fld id="{18BDFEC3-8487-43E8-A154-7C12CBC1FFF2}" type="slidenum">
              <a:rPr lang="en-US"/>
              <a:t>426</a:t>
            </a:fld>
            <a:endParaRPr lang="en-US"/>
          </a:p>
        </p:txBody>
      </p:sp>
    </p:spTree>
  </p:cSld>
</p:notes>
</file>

<file path=ppt/notesSlides/notesSlide4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modules/kaplan_meier/analysis.R. Censored observations contribute until follow-up ends; no invented p-value is needed for estimation.</a:t>
            </a:r>
          </a:p>
        </p:txBody>
      </p:sp>
      <p:sp>
        <p:nvSpPr>
          <p:cNvPr id="4" name="Slide Number Placeholder 3"/>
          <p:cNvSpPr>
            <a:spLocks noGrp="1"/>
          </p:cNvSpPr>
          <p:nvPr>
            <p:ph type="sldNum" sz="quarter" idx="10"/>
          </p:nvPr>
        </p:nvSpPr>
        <p:spPr/>
        <p:txBody>
          <a:bodyPr/>
          <a:lstStyle/>
          <a:p>
            <a:fld id="{18BDFEC3-8487-43E8-A154-7C12CBC1FFF2}" type="slidenum">
              <a:rPr lang="en-US"/>
              <a:t>427</a:t>
            </a:fld>
            <a:endParaRPr lang="en-US"/>
          </a:p>
        </p:txBody>
      </p:sp>
    </p:spTree>
  </p:cSld>
</p:notes>
</file>

<file path=ppt/notesSlides/notesSlide4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428</a:t>
            </a:fld>
            <a:endParaRPr lang="en-US"/>
          </a:p>
        </p:txBody>
      </p:sp>
    </p:spTree>
  </p:cSld>
</p:notes>
</file>

<file path=ppt/notesSlides/notesSlide4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Censored observations contribute until follow-up ends; no invented p-value is needed for estimation.</a:t>
            </a:r>
          </a:p>
        </p:txBody>
      </p:sp>
      <p:sp>
        <p:nvSpPr>
          <p:cNvPr id="4" name="Slide Number Placeholder 3"/>
          <p:cNvSpPr>
            <a:spLocks noGrp="1"/>
          </p:cNvSpPr>
          <p:nvPr>
            <p:ph type="sldNum" sz="quarter" idx="10"/>
          </p:nvPr>
        </p:nvSpPr>
        <p:spPr/>
        <p:txBody>
          <a:bodyPr/>
          <a:lstStyle/>
          <a:p>
            <a:fld id="{18BDFEC3-8487-43E8-A154-7C12CBC1FFF2}" type="slidenum">
              <a:rPr lang="en-US"/>
              <a:t>429</a:t>
            </a:fld>
            <a:endParaRPr lang="en-US"/>
          </a:p>
        </p:txBody>
      </p:sp>
    </p:spTree>
  </p:cSld>
</p:notes>
</file>

<file path=ppt/notesSlides/notesSlide4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430</a:t>
            </a:fld>
            <a:endParaRPr lang="en-US"/>
          </a:p>
        </p:txBody>
      </p:sp>
    </p:spTree>
  </p:cSld>
</p:notes>
</file>

<file path=ppt/notesSlides/notesSlide4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Call: survfit(formula = survival::Surv(days, event) ~ 1, data = d, 
    conf.type = "log-log")
   time n.risk n.event survival std.err lower 95% CI upper 95% CI
  0.106    120       1    0.992  0.0083        0.942        0.999
  0.126    119       1    0.983  0.0117        0.935        0.996
  2.720    118       1    0.975  0.0143        0.925        0.992
  2.786    117       1    0.967  0.0164        0.914        0.987
  3.710    116       1    0.958  0.0182        0.903        0.982
  3.869    115       1    0.950  0.0199        0.892        0.977
  3.900    114       1    0.942  0.0214        0.882        0.972
  3.983    113       1    0.933  0.0228        0.871        0.966
  4.104    112       1    0.925  0.0240        0.861        0.960
  4.377    111       1    0.917  0.0252        0.851        0.954
  4.446    110       1    0.908  0.0263        0.841        0.948
  4.531    109       1    0.900  0.0274        0.831        0.942
  4.822    108       1    0.892  0.0284        0.821        0.936
  5.181    107       1    0.883  0.0293        0.811        0.929
  6.574    106       1    0.875  0.0302        0.801        0.923
  6.788    105       1    0.867  0.0310        0.792        0.916
  7.888    104       1    0.858  0.0318        0.782        0.909
  8.457    103       1    0.850  0.0326        0.773        0.903
  8.532    102       1    0.842  0.0333        0.763        0.896
  9.082    101       1    0.833  0.0340        0.754        0.889
  9.103    100       1    0.825  0.0347        0.744        0.882
 12.133     99       1    0.817  0.0353        0.735        0.875
 12.867     98       1    0.808  0.0359        0.726        0.868
 13.038     97       1    0.800  0.0365        0.717        0.861
 13.059     96       1    0.792  0.0371        0.707        0.854
 13.633     95       1    0.783  0.0376        0.698        0.847
 15.020     94       1    0.775  0.0381        0.689        0.840
 15.281     93       1    0.767  0.0386        0.680        0.833
 15.370     92       1    0.758  0.0391        0.671        0.825
 15.590     91       1    0.750  0.0395        0.662        0.818
 15.865     90       1    0.742  0.0400        0.653        0.811
 18.267     89       1    0.733  0.0404        0.645        0.803
 18.634     88       1    0.725  0.0408        0.636        0.796
 18.744     87       1    0.717  0.0411        0.627        0.788
 18.800     86       1    0.708  0.0415        0.618        0.781
 18.822     85       1    0.700  0.0418        0.609        0.773
 19.473     84       1    0.692  0.0422        0.601        0.766
 20.529     83       1    0.683  0.0425        0.592        0.758
 22.516     82       1    0.675  0.0428        0.583        0.751
 23.080     81       1    0.667  0.0430        0.575        0.743
 23.526     80       1    0.658  0.0433        0.566        0.736
 24.822     79       1    0.650  0.0435        0.558        0.728
 24.903     78       1    0.642  0.0438        0.549        0.720
 26.414     77       1    0.633  0.0440        0.540        0.712
 26.537     76       1    0.625  0.0442        0.532        0.705
 27.108     75       1    0.617  0.0444        0.523        0.697
 30.038     74       1    0.608  0.0446        0.515        0.689
 31.827     73       1    0.600  0.0447        0.507        0.681
 31.855     72       1    0.592  0.0449        0.498        0.673
 32.051     71       1    0.583  0.0450        0.490        0.666
 32.881     70       1    0.575  0.0451        0.482        0.658
 33.146     69       1    0.567  0.0452        0.473        0.650
 33.241     68       1    0.558  0.0453        0.465        0.642
 34.796     67       1    0.550  0.0454        0.457        0.634
 34.815     66       1    0.542  0.0455        0.448        0.626
 35.056     65       1    0.533  0.0455        0.440        0.618
 35.379     64       1    0.525  0.0456        0.432        0.610
 35.787     63       1    0.517  0.0456        0.424        0.602
 35.834     62       1    0.508  0.0456        0.416        0.594
 35.927     61       1    0.500  0.0456        0.408        0.585
 35.995     60       1    0.492  0.0456        0.400        0.577
 36.970     54       1    0.483  0.0457        0.391        0.568
 38.069     53       1    0.473  0.0457        0.382        0.560
 38.550     52       1    0.464  0.0457        0.373        0.551
 39.659     49       1    0.455  0.0458        0.364        0.542
 40.280     48       1    0.445  0.0458        0.354        0.532
 40.896     47       1    0.436  0.0458        0.345        0.523
 43.820     45       1    0.426  0.0458        0.336        0.514
 45.663     40       1    0.416  0.0459        0.325        0.503
 47.372     39       1    0.405  0.0459        0.315        0.493
 47.792     37       1    0.394  0.0460        0.304        0.483
 48.030     36       1    0.383  0.0460        0.293        0.472
 52.841     29       1    0.370  0.0462        0.280        0.460
 58.048     22       1    0.353  0.0471        0.262        0.445
 59.211     21       1    0.336  0.0478        0.245        0.430
 61.635     19       1    0.319  0.0484        0.227        0.414
 65.496     16       1    0.299  0.0493        0.206        0.397
 81.042      9       1    0.265  0.0538        0.167        0.374
 90.357      4       1    0.199  0.0702        0.084        0.349</a:t>
            </a:r>
          </a:p>
        </p:txBody>
      </p:sp>
      <p:sp>
        <p:nvSpPr>
          <p:cNvPr id="4" name="Slide Number Placeholder 3"/>
          <p:cNvSpPr>
            <a:spLocks noGrp="1"/>
          </p:cNvSpPr>
          <p:nvPr>
            <p:ph type="sldNum" sz="quarter" idx="10"/>
          </p:nvPr>
        </p:nvSpPr>
        <p:spPr/>
        <p:txBody>
          <a:bodyPr/>
          <a:lstStyle/>
          <a:p>
            <a:fld id="{18BDFEC3-8487-43E8-A154-7C12CBC1FFF2}" type="slidenum">
              <a:rPr lang="en-US"/>
              <a:t>431</a:t>
            </a:fld>
            <a:endParaRPr lang="en-US"/>
          </a:p>
        </p:txBody>
      </p:sp>
    </p:spTree>
  </p:cSld>
</p:notes>
</file>

<file path=ppt/notesSlides/notesSlide4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Censored observations contribute until follow-up ends; no invented p-value is needed for estimation.</a:t>
            </a:r>
          </a:p>
          <a:p>
            <a:pPr lvl="0" indent="0" marL="0">
              <a:buNone/>
            </a:pPr>
          </a:p>
          <a:p>
            <a:pPr lvl="0" indent="0" marL="0">
              <a:buNone/>
            </a:pPr>
            <a:r>
              <a:rPr/>
              <a:t>Instructor comparison with the simulated population: The population survival function is exp(−0.018 × days); true day-40 survival is exp(−0.72) ≈ 0.487. This is an estimation target, not a null hypothesis.</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432</a:t>
            </a:fld>
            <a:endParaRPr lang="en-US"/>
          </a:p>
        </p:txBody>
      </p:sp>
    </p:spTree>
  </p:cSld>
</p:notes>
</file>

<file path=ppt/notesSlides/notesSlide4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Log-rank survival comparison</a:t>
            </a:r>
          </a:p>
          <a:p>
            <a:pPr lvl="0" indent="0" marL="0">
              <a:buNone/>
            </a:pPr>
          </a:p>
          <a:p>
            <a:pPr lvl="0" indent="0" marL="0">
              <a:buNone/>
            </a:pPr>
            <a:r>
              <a:rPr/>
              <a:t>50 independent plants per treatment; some plants remain uninfected at final follow-up.</a:t>
            </a:r>
          </a:p>
          <a:p>
            <a:pPr lvl="0" indent="0" marL="0">
              <a:buNone/>
            </a:pPr>
          </a:p>
          <a:p>
            <a:pPr lvl="0" indent="0" marL="0">
              <a:buNone/>
            </a:pPr>
            <a:r>
              <a:rPr/>
              <a:t>plant: Independent plant identifier (ID)</a:t>
            </a:r>
          </a:p>
          <a:p>
            <a:pPr lvl="0" indent="0" marL="0">
              <a:buNone/>
            </a:pPr>
          </a:p>
          <a:p>
            <a:pPr lvl="0" indent="0" marL="0">
              <a:buNone/>
            </a:pPr>
            <a:r>
              <a:rPr/>
              <a:t>treatment: Protective treatment level (category)</a:t>
            </a:r>
          </a:p>
          <a:p>
            <a:pPr lvl="0" indent="0" marL="0">
              <a:buNone/>
            </a:pPr>
          </a:p>
          <a:p>
            <a:pPr lvl="0" indent="0" marL="0">
              <a:buNone/>
            </a:pPr>
            <a:r>
              <a:rPr/>
              <a:t>days: Time to infection or last follow-up (day)</a:t>
            </a:r>
          </a:p>
          <a:p>
            <a:pPr lvl="0" indent="0" marL="0">
              <a:buNone/>
            </a:pPr>
          </a:p>
          <a:p>
            <a:pPr lvl="0" indent="0" marL="0">
              <a:buNone/>
            </a:pPr>
            <a:r>
              <a:rPr/>
              <a:t>event: 1 infection; 0 right-censored (binary)</a:t>
            </a:r>
          </a:p>
        </p:txBody>
      </p:sp>
      <p:sp>
        <p:nvSpPr>
          <p:cNvPr id="4" name="Slide Number Placeholder 3"/>
          <p:cNvSpPr>
            <a:spLocks noGrp="1"/>
          </p:cNvSpPr>
          <p:nvPr>
            <p:ph type="sldNum" sz="quarter" idx="10"/>
          </p:nvPr>
        </p:nvSpPr>
        <p:spPr/>
        <p:txBody>
          <a:bodyPr/>
          <a:lstStyle/>
          <a:p>
            <a:fld id="{18BDFEC3-8487-43E8-A154-7C12CBC1FFF2}" type="slidenum">
              <a:rPr lang="en-US"/>
              <a:t>433</a:t>
            </a:fld>
            <a:endParaRPr lang="en-US"/>
          </a:p>
        </p:txBody>
      </p:sp>
    </p:spTree>
  </p:cSld>
</p:notes>
</file>

<file path=ppt/notesSlides/notesSlide4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2111</a:t>
            </a:r>
          </a:p>
          <a:p>
            <a:pPr lvl="0" indent="0" marL="0">
              <a:buNone/>
            </a:pPr>
          </a:p>
          <a:p>
            <a:pPr lvl="0" indent="0" marL="0">
              <a:buNone/>
            </a:pPr>
            <a:r>
              <a:rPr/>
              <a:t>Generating model: 50 independent plants per group have exponential infection times with rates 0.045, 0.030 and 0.018/day in Control, Low and High treatment. Independent follow-up is Uniform(40, 80) days. Save the minimum time and an event indicator; no rounding. The construction gives proportional hazards and noninformative censoring.</a:t>
            </a:r>
          </a:p>
          <a:p>
            <a:pPr lvl="0" indent="0" marL="0">
              <a:buNone/>
            </a:pPr>
          </a:p>
          <a:p>
            <a:pPr lvl="0" indent="0" marL="0">
              <a:buNone/>
            </a:pPr>
            <a:r>
              <a:rPr/>
              <a:t>Population truth: Equal survival is false: day-30 infection-free probabilities are exp(−1.35) ≈ 0.259, exp(−0.9) ≈ 0.407 and exp(−0.54) ≈ 0.583. The high/control hazard ratio is 0.4, though the log-rank test itself does not estimate it.</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plant treatment      days event
     1   Control 33.273930     1
     2   Control 15.453446     1
     3   Control  9.159049     1
     4   Control 65.398373     0</a:t>
            </a:r>
          </a:p>
        </p:txBody>
      </p:sp>
      <p:sp>
        <p:nvSpPr>
          <p:cNvPr id="4" name="Slide Number Placeholder 3"/>
          <p:cNvSpPr>
            <a:spLocks noGrp="1"/>
          </p:cNvSpPr>
          <p:nvPr>
            <p:ph type="sldNum" sz="quarter" idx="10"/>
          </p:nvPr>
        </p:nvSpPr>
        <p:spPr/>
        <p:txBody>
          <a:bodyPr/>
          <a:lstStyle/>
          <a:p>
            <a:fld id="{18BDFEC3-8487-43E8-A154-7C12CBC1FFF2}" type="slidenum">
              <a:rPr lang="en-US"/>
              <a:t>434</a:t>
            </a:fld>
            <a:endParaRPr lang="en-US"/>
          </a:p>
        </p:txBody>
      </p:sp>
    </p:spTree>
  </p:cSld>
</p:notes>
</file>

<file path=ppt/notesSlides/notesSlide4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modules/log_rank/analysis.R. An omnibus survival comparison is not a pairwise effect estimate.</a:t>
            </a:r>
          </a:p>
        </p:txBody>
      </p:sp>
      <p:sp>
        <p:nvSpPr>
          <p:cNvPr id="4" name="Slide Number Placeholder 3"/>
          <p:cNvSpPr>
            <a:spLocks noGrp="1"/>
          </p:cNvSpPr>
          <p:nvPr>
            <p:ph type="sldNum" sz="quarter" idx="10"/>
          </p:nvPr>
        </p:nvSpPr>
        <p:spPr/>
        <p:txBody>
          <a:bodyPr/>
          <a:lstStyle/>
          <a:p>
            <a:fld id="{18BDFEC3-8487-43E8-A154-7C12CBC1FFF2}" type="slidenum">
              <a:rPr lang="en-US"/>
              <a:t>435</a:t>
            </a:fld>
            <a:endParaRPr lang="en-US"/>
          </a:p>
        </p:txBody>
      </p:sp>
    </p:spTree>
  </p:cSld>
</p:notes>
</file>

<file path=ppt/notesSlides/notesSlide4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436</a:t>
            </a:fld>
            <a:endParaRPr lang="en-US"/>
          </a:p>
        </p:txBody>
      </p:sp>
    </p:spTree>
  </p:cSld>
</p:notes>
</file>

<file path=ppt/notesSlides/notesSlide4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An omnibus survival comparison is not a pairwise effect estimate.</a:t>
            </a:r>
          </a:p>
        </p:txBody>
      </p:sp>
      <p:sp>
        <p:nvSpPr>
          <p:cNvPr id="4" name="Slide Number Placeholder 3"/>
          <p:cNvSpPr>
            <a:spLocks noGrp="1"/>
          </p:cNvSpPr>
          <p:nvPr>
            <p:ph type="sldNum" sz="quarter" idx="10"/>
          </p:nvPr>
        </p:nvSpPr>
        <p:spPr/>
        <p:txBody>
          <a:bodyPr/>
          <a:lstStyle/>
          <a:p>
            <a:fld id="{18BDFEC3-8487-43E8-A154-7C12CBC1FFF2}" type="slidenum">
              <a:rPr lang="en-US"/>
              <a:t>437</a:t>
            </a:fld>
            <a:endParaRPr lang="en-US"/>
          </a:p>
        </p:txBody>
      </p:sp>
    </p:spTree>
  </p:cSld>
</p:notes>
</file>

<file path=ppt/notesSlides/notesSlide4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438</a:t>
            </a:fld>
            <a:endParaRPr lang="en-US"/>
          </a:p>
        </p:txBody>
      </p:sp>
    </p:spTree>
  </p:cSld>
</p:notes>
</file>

<file path=ppt/notesSlides/notesSlide4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Call: survfit(formula = survival::Surv(days, event) ~ treatment, data = d)
                treatment=Control 
   time n.risk n.event survival std.err lower 95% CI upper 95% CI
  0.813     50       1   0.9800  0.0198       0.9420        1.000
  0.992     49       1   0.9600  0.0277       0.9072        1.000
  1.344     48       1   0.9400  0.0336       0.8764        1.000
  2.481     47       1   0.9200  0.0384       0.8478        0.998
  2.498     46       1   0.9000  0.0424       0.8206        0.987
  2.584     45       1   0.8800  0.0460       0.7944        0.975
  4.478     44       1   0.8600  0.0491       0.7690        0.962
  4.495     43       1   0.8400  0.0518       0.7443        0.948
  5.943     42       1   0.8200  0.0543       0.7201        0.934
  6.715     41       1   0.8000  0.0566       0.6965        0.919
  7.222     40       1   0.7800  0.0586       0.6732        0.904
  7.687     39       1   0.7600  0.0604       0.6504        0.888
  7.875     38       1   0.7400  0.0620       0.6279        0.872
  8.784     37       1   0.7200  0.0635       0.6057        0.856
  9.159     36       1   0.7000  0.0648       0.5838        0.839
  9.416     35       1   0.6800  0.0660       0.5623        0.822
 10.160     34       1   0.6600  0.0670       0.5409        0.805
 10.390     33       1   0.6400  0.0679       0.5199        0.788
 10.392     32       1   0.6200  0.0686       0.4991        0.770
 10.587     31       1   0.6000  0.0693       0.4785        0.752
 10.749     30       1   0.5800  0.0698       0.4581        0.734
 11.233     29       1   0.5600  0.0702       0.4380        0.716
 11.492     28       1   0.5400  0.0705       0.4181        0.697
 11.969     27       1   0.5200  0.0707       0.3984        0.679
 13.215     26       1   0.5000  0.0707       0.3790        0.660
 14.101     25       1   0.4800  0.0707       0.3597        0.641
 15.453     24       1   0.4600  0.0705       0.3407        0.621
 15.867     23       1   0.4400  0.0702       0.3218        0.602
 20.316     22       1   0.4200  0.0698       0.3032        0.582
 20.978     21       1   0.4000  0.0693       0.2849        0.562
 21.332     20       1   0.3800  0.0686       0.2667        0.541
 21.591     19       1   0.3600  0.0679       0.2488        0.521
 21.986     18       1   0.3400  0.0670       0.2311        0.500
 25.038     17       1   0.3200  0.0660       0.2136        0.479
 27.135     16       1   0.3000  0.0648       0.1964        0.458
 28.011     15       1   0.2800  0.0635       0.1795        0.437
 28.269     14       1   0.2600  0.0620       0.1629        0.415
 29.354     13       1   0.2400  0.0604       0.1466        0.393
 31.881     12       1   0.2200  0.0586       0.1305        0.371
 33.274     11       1   0.2000  0.0566       0.1149        0.348
 34.181     10       1   0.1800  0.0543       0.0996        0.325
 37.319      9       1   0.1600  0.0518       0.0848        0.302
 42.870      7       1   0.1371  0.0492       0.0679        0.277
 52.549      3       1   0.0914  0.0497       0.0315        0.265
                treatment=Low 
   time n.risk n.event survival std.err lower 95% CI upper 95% CI
  0.336     50       1    0.980  0.0198       0.9420        1.000
  0.962     49       1    0.960  0.0277       0.9072        1.000
  1.650     48       1    0.940  0.0336       0.8764        1.000
  2.796     47       1    0.920  0.0384       0.8478        0.998
  3.411     46       1    0.900  0.0424       0.8206        0.987
  3.787     45       1    0.880  0.0460       0.7944        0.975
  4.355     44       1    0.860  0.0491       0.7690        0.962
  4.363     43       1    0.840  0.0518       0.7443        0.948
  5.133     42       1    0.820  0.0543       0.7201        0.934
  5.437     41       1    0.800  0.0566       0.6965        0.919
  5.899     40       1    0.780  0.0586       0.6732        0.904
  6.838     39       1    0.760  0.0604       0.6504        0.888
  7.224     38       1    0.740  0.0620       0.6279        0.872
  7.538     37       1    0.720  0.0635       0.6057        0.856
  7.675     36       1    0.700  0.0648       0.5838        0.839
  8.909     35       1    0.680  0.0660       0.5623        0.822
  9.707     34       1    0.660  0.0670       0.5409        0.805
  9.890     33       1    0.640  0.0679       0.5199        0.788
 10.080     32       1    0.620  0.0686       0.4991        0.770
 13.278     31       1    0.600  0.0693       0.4785        0.752
 14.667     30       1    0.580  0.0698       0.4581        0.734
 15.481     29       1    0.560  0.0702       0.4380        0.716
 16.421     28       1    0.540  0.0705       0.4181        0.697
 21.299     27       1    0.520  0.0707       0.3984        0.679
 22.051     26       1    0.500  0.0707       0.3790        0.660
 23.496     25       1    0.480  0.0707       0.3597        0.641
 23.714     24       1    0.460  0.0705       0.3407        0.621
 28.097     23       1    0.440  0.0702       0.3218        0.602
 29.766     22       1    0.420  0.0698       0.3032        0.582
 30.795     21       1    0.400  0.0693       0.2849        0.562
 32.531     20       1    0.380  0.0686       0.2667        0.541
 34.979     19       1    0.360  0.0679       0.2488        0.521
 36.550     18       1    0.340  0.0670       0.2311        0.500
 37.875     17       1    0.320  0.0660       0.2136        0.479
 39.991     16       1    0.300  0.0648       0.1964        0.458
 51.134     10       1    0.270  0.0649       0.1686        0.432
 52.005      8       1    0.236  0.0650       0.1378        0.405
 55.730      7       1    0.202  0.0639       0.1091        0.376
 63.940      6       1    0.169  0.0615       0.0826        0.345
 69.234      5       1    0.135  0.0577       0.0584        0.312
 77.609      1       1    0.000     NaN           NA           NA
                treatment=High 
   time n.risk n.event survival std.err lower 95% CI upper 95% CI
  0.198     50       1    0.980  0.0198        0.942        1.000
  0.954     49       1    0.960  0.0277        0.907        1.000
  2.322     48       1    0.940  0.0336        0.876        1.000
  3.432     47       1    0.920  0.0384        0.848        0.998
  4.231     46       1    0.900  0.0424        0.821        0.987
  5.337     45       1    0.880  0.0460        0.794        0.975
  6.714     44       1    0.860  0.0491        0.769        0.962
  7.608     43       1    0.840  0.0518        0.744        0.948
  7.978     42       1    0.820  0.0543        0.720        0.934
  8.346     41       1    0.800  0.0566        0.696        0.919
  8.408     40       1    0.780  0.0586        0.673        0.904
 10.973     39       1    0.760  0.0604        0.650        0.888
 14.870     38       1    0.740  0.0620        0.628        0.872
 15.989     37       1    0.720  0.0635        0.606        0.856
 16.848     36       1    0.700  0.0648        0.584        0.839
 18.024     35       1    0.680  0.0660        0.562        0.822
 18.038     34       1    0.660  0.0670        0.541        0.805
 22.455     33       1    0.640  0.0679        0.520        0.788
 26.415     32       1    0.620  0.0686        0.499        0.770
 35.083     31       1    0.600  0.0693        0.478        0.752
 39.551     30       1    0.580  0.0698        0.458        0.734
 40.646     29       1    0.560  0.0702        0.438        0.716
 41.403     26       1    0.538  0.0707        0.416        0.697
 48.025     21       1    0.513  0.0719        0.390        0.675
 56.342     16       1    0.481  0.0742        0.355        0.651
 59.986     15       1    0.449  0.0758        0.322        0.625
 62.376     11       1    0.408  0.0792        0.279        0.597
 65.583      7       1    0.350  0.0867        0.215        0.568
 69.705      6       1    0.291  0.0897        0.159        0.533
Call:
survival::survdiff(formula = survival::Surv(days, event) ~ treatment, 
    data = d, rho = 0)
                   N Observed Expected (O-E)^2/E (O-E)^2/V
treatment=Control 50       44     28.8     8.000     11.16
treatment=Low     50       41     36.7     0.515      0.76
treatment=High    50       29     48.5     7.857     14.15
 Chisq= 17.2  on 2 degrees of freedom, p= 2e-04 </a:t>
            </a:r>
          </a:p>
        </p:txBody>
      </p:sp>
      <p:sp>
        <p:nvSpPr>
          <p:cNvPr id="4" name="Slide Number Placeholder 3"/>
          <p:cNvSpPr>
            <a:spLocks noGrp="1"/>
          </p:cNvSpPr>
          <p:nvPr>
            <p:ph type="sldNum" sz="quarter" idx="10"/>
          </p:nvPr>
        </p:nvSpPr>
        <p:spPr/>
        <p:txBody>
          <a:bodyPr/>
          <a:lstStyle/>
          <a:p>
            <a:fld id="{18BDFEC3-8487-43E8-A154-7C12CBC1FFF2}" type="slidenum">
              <a:rPr lang="en-US"/>
              <a:t>439</a:t>
            </a:fld>
            <a:endParaRPr lang="en-US"/>
          </a:p>
        </p:txBody>
      </p:sp>
    </p:spTree>
  </p:cSld>
</p:notes>
</file>

<file path=ppt/notesSlides/notesSlide4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An omnibus survival comparison is not a pairwise effect estimate.</a:t>
            </a:r>
          </a:p>
          <a:p>
            <a:pPr lvl="0" indent="0" marL="0">
              <a:buNone/>
            </a:pPr>
          </a:p>
          <a:p>
            <a:pPr lvl="0" indent="0" marL="0">
              <a:buNone/>
            </a:pPr>
            <a:r>
              <a:rPr/>
              <a:t>Instructor comparison with the simulated population: Equal survival is false: day-30 infection-free probabilities are exp(−1.35) ≈ 0.259, exp(−0.9) ≈ 0.407 and exp(−0.54) ≈ 0.583. The high/control hazard ratio is 0.4, though the log-rank test itself does not estimate it.</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440</a:t>
            </a:fld>
            <a:endParaRPr lang="en-US"/>
          </a:p>
        </p:txBody>
      </p:sp>
    </p:spTree>
  </p:cSld>
</p:notes>
</file>

<file path=ppt/notesSlides/notesSlide4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Stratified log-rank test</a:t>
            </a:r>
          </a:p>
          <a:p>
            <a:pPr lvl="0" indent="0" marL="0">
              <a:buNone/>
            </a:pPr>
          </a:p>
          <a:p>
            <a:pPr lvl="0" indent="0" marL="0">
              <a:buNone/>
            </a:pPr>
            <a:r>
              <a:rPr/>
              <a:t>Independent larvae within known rearing blocks; administrative censoring at day 30.</a:t>
            </a:r>
          </a:p>
          <a:p>
            <a:pPr lvl="0" indent="0" marL="0">
              <a:buNone/>
            </a:pPr>
          </a:p>
          <a:p>
            <a:pPr lvl="0" indent="0" marL="0">
              <a:buNone/>
            </a:pPr>
            <a:r>
              <a:rPr/>
              <a:t>stratum: Rearing block (ID)</a:t>
            </a:r>
          </a:p>
          <a:p>
            <a:pPr lvl="0" indent="0" marL="0">
              <a:buNone/>
            </a:pPr>
          </a:p>
          <a:p>
            <a:pPr lvl="0" indent="0" marL="0">
              <a:buNone/>
            </a:pPr>
            <a:r>
              <a:rPr/>
              <a:t>treatment: Assigned condition (category)</a:t>
            </a:r>
          </a:p>
          <a:p>
            <a:pPr lvl="0" indent="0" marL="0">
              <a:buNone/>
            </a:pPr>
          </a:p>
          <a:p>
            <a:pPr lvl="0" indent="0" marL="0">
              <a:buNone/>
            </a:pPr>
            <a:r>
              <a:rPr/>
              <a:t>time: Observed event or censoring time (days)</a:t>
            </a:r>
          </a:p>
          <a:p>
            <a:pPr lvl="0" indent="0" marL="0">
              <a:buNone/>
            </a:pPr>
          </a:p>
          <a:p>
            <a:pPr lvl="0" indent="0" marL="0">
              <a:buNone/>
            </a:pPr>
            <a:r>
              <a:rPr/>
              <a:t>event: Event observed by day 30 (TRUE/FALSE)</a:t>
            </a:r>
          </a:p>
        </p:txBody>
      </p:sp>
      <p:sp>
        <p:nvSpPr>
          <p:cNvPr id="4" name="Slide Number Placeholder 3"/>
          <p:cNvSpPr>
            <a:spLocks noGrp="1"/>
          </p:cNvSpPr>
          <p:nvPr>
            <p:ph type="sldNum" sz="quarter" idx="10"/>
          </p:nvPr>
        </p:nvSpPr>
        <p:spPr/>
        <p:txBody>
          <a:bodyPr/>
          <a:lstStyle/>
          <a:p>
            <a:fld id="{18BDFEC3-8487-43E8-A154-7C12CBC1FFF2}" type="slidenum">
              <a:rPr lang="en-US"/>
              <a:t>441</a:t>
            </a:fld>
            <a:endParaRPr lang="en-US"/>
          </a:p>
        </p:txBody>
      </p:sp>
    </p:spTree>
  </p:cSld>
</p:notes>
</file>

<file path=ppt/notesSlides/notesSlide4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240501</a:t>
            </a:r>
          </a:p>
          <a:p>
            <a:pPr lvl="0" indent="0" marL="0">
              <a:buNone/>
            </a:pPr>
          </a:p>
          <a:p>
            <a:pPr lvl="0" indent="0" marL="0">
              <a:buNone/>
            </a:pPr>
            <a:r>
              <a:rPr/>
              <a:t>Generating model: 120 independent exponential event times conditional on 12 fixed block rates evenly spaced from 0.025 to 0.08 per day. Stress multiplies every block rate by 1.6. Follow-up stops at 30 days.</a:t>
            </a:r>
          </a:p>
          <a:p>
            <a:pPr lvl="0" indent="0" marL="0">
              <a:buNone/>
            </a:pPr>
          </a:p>
          <a:p>
            <a:pPr lvl="0" indent="0" marL="0">
              <a:buNone/>
            </a:pPr>
            <a:r>
              <a:rPr/>
              <a:t>Population truth: Stress has a true hazard ratio of 1.6 within each block; the within-block equality null is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stratum treatment      time event
       1   Control 30.000000 FALSE
       1   Control 27.462231  TRUE
       1   Control 30.000000 FALSE
       1   Control  3.618851  TRUE</a:t>
            </a:r>
          </a:p>
        </p:txBody>
      </p:sp>
      <p:sp>
        <p:nvSpPr>
          <p:cNvPr id="4" name="Slide Number Placeholder 3"/>
          <p:cNvSpPr>
            <a:spLocks noGrp="1"/>
          </p:cNvSpPr>
          <p:nvPr>
            <p:ph type="sldNum" sz="quarter" idx="10"/>
          </p:nvPr>
        </p:nvSpPr>
        <p:spPr/>
        <p:txBody>
          <a:bodyPr/>
          <a:lstStyle/>
          <a:p>
            <a:fld id="{18BDFEC3-8487-43E8-A154-7C12CBC1FFF2}" type="slidenum">
              <a:rPr lang="en-US"/>
              <a:t>442</a:t>
            </a:fld>
            <a:endParaRPr lang="en-US"/>
          </a:p>
        </p:txBody>
      </p:sp>
    </p:spTree>
  </p:cSld>
</p:notes>
</file>

<file path=ppt/notesSlides/notesSlide4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modules/stratified_logrank/analysis.R. Stratification permits different baseline survival across known blocks.</a:t>
            </a:r>
          </a:p>
        </p:txBody>
      </p:sp>
      <p:sp>
        <p:nvSpPr>
          <p:cNvPr id="4" name="Slide Number Placeholder 3"/>
          <p:cNvSpPr>
            <a:spLocks noGrp="1"/>
          </p:cNvSpPr>
          <p:nvPr>
            <p:ph type="sldNum" sz="quarter" idx="10"/>
          </p:nvPr>
        </p:nvSpPr>
        <p:spPr/>
        <p:txBody>
          <a:bodyPr/>
          <a:lstStyle/>
          <a:p>
            <a:fld id="{18BDFEC3-8487-43E8-A154-7C12CBC1FFF2}" type="slidenum">
              <a:rPr lang="en-US"/>
              <a:t>443</a:t>
            </a:fld>
            <a:endParaRPr lang="en-US"/>
          </a:p>
        </p:txBody>
      </p:sp>
    </p:spTree>
  </p:cSld>
</p:notes>
</file>

<file path=ppt/notesSlides/notesSlide4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444</a:t>
            </a:fld>
            <a:endParaRPr lang="en-US"/>
          </a:p>
        </p:txBody>
      </p:sp>
    </p:spTree>
  </p:cSld>
</p:notes>
</file>

<file path=ppt/notesSlides/notesSlide4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Stratification permits different baseline survival across known blocks.</a:t>
            </a:r>
          </a:p>
        </p:txBody>
      </p:sp>
      <p:sp>
        <p:nvSpPr>
          <p:cNvPr id="4" name="Slide Number Placeholder 3"/>
          <p:cNvSpPr>
            <a:spLocks noGrp="1"/>
          </p:cNvSpPr>
          <p:nvPr>
            <p:ph type="sldNum" sz="quarter" idx="10"/>
          </p:nvPr>
        </p:nvSpPr>
        <p:spPr/>
        <p:txBody>
          <a:bodyPr/>
          <a:lstStyle/>
          <a:p>
            <a:fld id="{18BDFEC3-8487-43E8-A154-7C12CBC1FFF2}" type="slidenum">
              <a:rPr lang="en-US"/>
              <a:t>445</a:t>
            </a:fld>
            <a:endParaRPr lang="en-US"/>
          </a:p>
        </p:txBody>
      </p:sp>
    </p:spTree>
  </p:cSld>
</p:notes>
</file>

<file path=ppt/notesSlides/notesSlide4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446</a:t>
            </a:fld>
            <a:endParaRPr lang="en-US"/>
          </a:p>
        </p:txBody>
      </p:sp>
    </p:spTree>
  </p:cSld>
</p:notes>
</file>

<file path=ppt/notesSlides/notesSlide4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Call:
survival::survdiff(formula = survival::Surv(time, event) ~ treatment + 
    strata(stratum), data = d)
                   N Observed Expected (O-E)^2/E (O-E)^2/V
treatment=Control 60       42     58.5      4.64      13.4
treatment=Stress  60       54     37.5      7.23      13.4
 Chisq= 13.4  on 1 degrees of freedom, p= 2e-04 </a:t>
            </a:r>
          </a:p>
        </p:txBody>
      </p:sp>
      <p:sp>
        <p:nvSpPr>
          <p:cNvPr id="4" name="Slide Number Placeholder 3"/>
          <p:cNvSpPr>
            <a:spLocks noGrp="1"/>
          </p:cNvSpPr>
          <p:nvPr>
            <p:ph type="sldNum" sz="quarter" idx="10"/>
          </p:nvPr>
        </p:nvSpPr>
        <p:spPr/>
        <p:txBody>
          <a:bodyPr/>
          <a:lstStyle/>
          <a:p>
            <a:fld id="{18BDFEC3-8487-43E8-A154-7C12CBC1FFF2}" type="slidenum">
              <a:rPr lang="en-US"/>
              <a:t>447</a:t>
            </a:fld>
            <a:endParaRPr lang="en-US"/>
          </a:p>
        </p:txBody>
      </p:sp>
    </p:spTree>
  </p:cSld>
</p:notes>
</file>

<file path=ppt/notesSlides/notesSlide4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Stratification permits different baseline survival across known blocks.</a:t>
            </a:r>
          </a:p>
          <a:p>
            <a:pPr lvl="0" indent="0" marL="0">
              <a:buNone/>
            </a:pPr>
          </a:p>
          <a:p>
            <a:pPr lvl="0" indent="0" marL="0">
              <a:buNone/>
            </a:pPr>
            <a:r>
              <a:rPr/>
              <a:t>Instructor comparison with the simulated population: Stress has a true hazard ratio of 1.6 within each block; the within-block equality null is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448</a:t>
            </a:fld>
            <a:endParaRPr lang="en-US"/>
          </a:p>
        </p:txBody>
      </p:sp>
    </p:spTree>
  </p:cSld>
</p:notes>
</file>

<file path=ppt/notesSlides/notesSlide4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Cox proportional-hazards regression</a:t>
            </a:r>
          </a:p>
          <a:p>
            <a:pPr lvl="0" indent="0" marL="0">
              <a:buNone/>
            </a:pPr>
          </a:p>
          <a:p>
            <a:pPr lvl="0" indent="0" marL="0">
              <a:buNone/>
            </a:pPr>
            <a:r>
              <a:rPr/>
              <a:t>180 independent seedlings with right-censoring.</a:t>
            </a:r>
          </a:p>
          <a:p>
            <a:pPr lvl="0" indent="0" marL="0">
              <a:buNone/>
            </a:pPr>
          </a:p>
          <a:p>
            <a:pPr lvl="0" indent="0" marL="0">
              <a:buNone/>
            </a:pPr>
            <a:r>
              <a:rPr/>
              <a:t>seedling: Independent seedling identifier (ID)</a:t>
            </a:r>
          </a:p>
          <a:p>
            <a:pPr lvl="0" indent="0" marL="0">
              <a:buNone/>
            </a:pPr>
          </a:p>
          <a:p>
            <a:pPr lvl="0" indent="0" marL="0">
              <a:buNone/>
            </a:pPr>
            <a:r>
              <a:rPr/>
              <a:t>dose: Protective dose (dose unit)</a:t>
            </a:r>
          </a:p>
          <a:p>
            <a:pPr lvl="0" indent="0" marL="0">
              <a:buNone/>
            </a:pPr>
          </a:p>
          <a:p>
            <a:pPr lvl="0" indent="0" marL="0">
              <a:buNone/>
            </a:pPr>
            <a:r>
              <a:rPr/>
              <a:t>temperature: Rearing temperature (°C)</a:t>
            </a:r>
          </a:p>
          <a:p>
            <a:pPr lvl="0" indent="0" marL="0">
              <a:buNone/>
            </a:pPr>
          </a:p>
          <a:p>
            <a:pPr lvl="0" indent="0" marL="0">
              <a:buNone/>
            </a:pPr>
            <a:r>
              <a:rPr/>
              <a:t>days: Observed death or censoring time (day)</a:t>
            </a:r>
          </a:p>
          <a:p>
            <a:pPr lvl="0" indent="0" marL="0">
              <a:buNone/>
            </a:pPr>
          </a:p>
          <a:p>
            <a:pPr lvl="0" indent="0" marL="0">
              <a:buNone/>
            </a:pPr>
            <a:r>
              <a:rPr/>
              <a:t>event: 1 death; 0 right-censored (binary)</a:t>
            </a:r>
          </a:p>
        </p:txBody>
      </p:sp>
      <p:sp>
        <p:nvSpPr>
          <p:cNvPr id="4" name="Slide Number Placeholder 3"/>
          <p:cNvSpPr>
            <a:spLocks noGrp="1"/>
          </p:cNvSpPr>
          <p:nvPr>
            <p:ph type="sldNum" sz="quarter" idx="10"/>
          </p:nvPr>
        </p:nvSpPr>
        <p:spPr/>
        <p:txBody>
          <a:bodyPr/>
          <a:lstStyle/>
          <a:p>
            <a:fld id="{18BDFEC3-8487-43E8-A154-7C12CBC1FFF2}" type="slidenum">
              <a:rPr lang="en-US"/>
              <a:t>449</a:t>
            </a:fld>
            <a:endParaRPr lang="en-US"/>
          </a:p>
        </p:txBody>
      </p:sp>
    </p:spTree>
  </p:cSld>
</p:notes>
</file>

<file path=ppt/notesSlides/notesSlide4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2112</a:t>
            </a:r>
          </a:p>
          <a:p>
            <a:pPr lvl="0" indent="0" marL="0">
              <a:buNone/>
            </a:pPr>
          </a:p>
          <a:p>
            <a:pPr lvl="0" indent="0" marL="0">
              <a:buNone/>
            </a:pPr>
            <a:r>
              <a:rPr/>
              <a:t>Generating model: 180 seedlings have dose Uniform(0, 3) and temperature Normal(25, 2²)°C. Conditional event times are exponential with rate exp(log(0.035) − 0.45 × dose + 0.12 × (temperature − 25)). Independent censoring times are Uniform(45, 100) days. Save the minimum time and event indicator without rounding.</a:t>
            </a:r>
          </a:p>
          <a:p>
            <a:pPr lvl="0" indent="0" marL="0">
              <a:buNone/>
            </a:pPr>
          </a:p>
          <a:p>
            <a:pPr lvl="0" indent="0" marL="0">
              <a:buNone/>
            </a:pPr>
            <a:r>
              <a:rPr/>
              <a:t>Population truth: The adjusted hazard ratio per dose unit is exp(−0.45) ≈ 0.638; per °C it is exp(0.12) ≈ 1.127. The dose null is false and proportional hazards holds in the generating model.</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seedling      dose temperature     days event
        1 2.4670338    23.63476 86.62669     0
        2 1.4318536    27.56345 33.04450     1
        3 1.1376910    24.91264 62.69940     0
        4 0.7997489    22.42051 15.39509     1</a:t>
            </a:r>
          </a:p>
        </p:txBody>
      </p:sp>
      <p:sp>
        <p:nvSpPr>
          <p:cNvPr id="4" name="Slide Number Placeholder 3"/>
          <p:cNvSpPr>
            <a:spLocks noGrp="1"/>
          </p:cNvSpPr>
          <p:nvPr>
            <p:ph type="sldNum" sz="quarter" idx="10"/>
          </p:nvPr>
        </p:nvSpPr>
        <p:spPr/>
        <p:txBody>
          <a:bodyPr/>
          <a:lstStyle/>
          <a:p>
            <a:fld id="{18BDFEC3-8487-43E8-A154-7C12CBC1FFF2}" type="slidenum">
              <a:rPr lang="en-US"/>
              <a:t>450</a:t>
            </a:fld>
            <a:endParaRPr lang="en-US"/>
          </a:p>
        </p:txBody>
      </p:sp>
    </p:spTree>
  </p:cSld>
</p:notes>
</file>

<file path=ppt/notesSlides/notesSlide4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modules/cox_ph/analysis.R. A hazard ratio compares instantaneous event risk among individuals still at risk.</a:t>
            </a:r>
          </a:p>
        </p:txBody>
      </p:sp>
      <p:sp>
        <p:nvSpPr>
          <p:cNvPr id="4" name="Slide Number Placeholder 3"/>
          <p:cNvSpPr>
            <a:spLocks noGrp="1"/>
          </p:cNvSpPr>
          <p:nvPr>
            <p:ph type="sldNum" sz="quarter" idx="10"/>
          </p:nvPr>
        </p:nvSpPr>
        <p:spPr/>
        <p:txBody>
          <a:bodyPr/>
          <a:lstStyle/>
          <a:p>
            <a:fld id="{18BDFEC3-8487-43E8-A154-7C12CBC1FFF2}" type="slidenum">
              <a:rPr lang="en-US"/>
              <a:t>451</a:t>
            </a:fld>
            <a:endParaRPr lang="en-US"/>
          </a:p>
        </p:txBody>
      </p:sp>
    </p:spTree>
  </p:cSld>
</p:notes>
</file>

<file path=ppt/notesSlides/notesSlide4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452</a:t>
            </a:fld>
            <a:endParaRPr lang="en-US"/>
          </a:p>
        </p:txBody>
      </p:sp>
    </p:spTree>
  </p:cSld>
</p:notes>
</file>

<file path=ppt/notesSlides/notesSlide4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hazard ratio compares instantaneous event risk among individuals still at risk.</a:t>
            </a:r>
          </a:p>
        </p:txBody>
      </p:sp>
      <p:sp>
        <p:nvSpPr>
          <p:cNvPr id="4" name="Slide Number Placeholder 3"/>
          <p:cNvSpPr>
            <a:spLocks noGrp="1"/>
          </p:cNvSpPr>
          <p:nvPr>
            <p:ph type="sldNum" sz="quarter" idx="10"/>
          </p:nvPr>
        </p:nvSpPr>
        <p:spPr/>
        <p:txBody>
          <a:bodyPr/>
          <a:lstStyle/>
          <a:p>
            <a:fld id="{18BDFEC3-8487-43E8-A154-7C12CBC1FFF2}" type="slidenum">
              <a:rPr lang="en-US"/>
              <a:t>453</a:t>
            </a:fld>
            <a:endParaRPr lang="en-US"/>
          </a:p>
        </p:txBody>
      </p:sp>
    </p:spTree>
  </p:cSld>
</p:notes>
</file>

<file path=ppt/notesSlides/notesSlide4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454</a:t>
            </a:fld>
            <a:endParaRPr lang="en-US"/>
          </a:p>
        </p:txBody>
      </p:sp>
    </p:spTree>
  </p:cSld>
</p:notes>
</file>

<file path=ppt/notesSlides/notesSlide4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Call:
survival::coxph(formula = survival::Surv(days, event) ~ dose + 
    temperature, data = d, x = TRUE)
  n= 180, number of events= 126 
                coef exp(coef) se(coef)      z Pr(&gt;|z|)    
dose        -0.37705   0.68588  0.10128 -3.723 0.000197 ***
temperature  0.16013   1.17367  0.04852  3.300 0.000966 ***
---
Signif. codes:  0 ‘***’ 0.001 ‘**’ 0.01 ‘*’ 0.05 ‘.’ 0.1 ‘ ’ 1
            exp(coef) exp(-coef) lower .95 upper .95
dose           0.6859      1.458    0.5624    0.8365
temperature    1.1737      0.852    1.0672    1.2908
Concordance= 0.628  (se = 0.027 )
Likelihood ratio test= 21.6  on 2 df,   p=2e-05
Wald test            = 21.43  on 2 df,   p=2e-05
Score (logrank) test = 21.27  on 2 df,   p=2e-05
            chisq df      p
dose        7.726  1 0.0054
temperature 0.942  1 0.3317
GLOBAL      7.891  2 0.0193</a:t>
            </a:r>
          </a:p>
        </p:txBody>
      </p:sp>
      <p:sp>
        <p:nvSpPr>
          <p:cNvPr id="4" name="Slide Number Placeholder 3"/>
          <p:cNvSpPr>
            <a:spLocks noGrp="1"/>
          </p:cNvSpPr>
          <p:nvPr>
            <p:ph type="sldNum" sz="quarter" idx="10"/>
          </p:nvPr>
        </p:nvSpPr>
        <p:spPr/>
        <p:txBody>
          <a:bodyPr/>
          <a:lstStyle/>
          <a:p>
            <a:fld id="{18BDFEC3-8487-43E8-A154-7C12CBC1FFF2}" type="slidenum">
              <a:rPr lang="en-US"/>
              <a:t>455</a:t>
            </a:fld>
            <a:endParaRPr lang="en-US"/>
          </a:p>
        </p:txBody>
      </p:sp>
    </p:spTree>
  </p:cSld>
</p:notes>
</file>

<file path=ppt/notesSlides/notesSlide4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hazard ratio compares instantaneous event risk among individuals still at risk.</a:t>
            </a:r>
          </a:p>
          <a:p>
            <a:pPr lvl="0" indent="0" marL="0">
              <a:buNone/>
            </a:pPr>
          </a:p>
          <a:p>
            <a:pPr lvl="0" indent="0" marL="0">
              <a:buNone/>
            </a:pPr>
            <a:r>
              <a:rPr/>
              <a:t>Instructor comparison with the simulated population: The adjusted hazard ratio per dose unit is exp(−0.45) ≈ 0.638; per °C it is exp(0.12) ≈ 1.127. The dose null is false and proportional hazards holds in the generating model.</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456</a:t>
            </a:fld>
            <a:endParaRPr lang="en-US"/>
          </a:p>
        </p:txBody>
      </p:sp>
    </p:spTree>
  </p:cSld>
</p:notes>
</file>

<file path=ppt/notesSlides/notesSlide4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Parametric survival: accelerated failure time</a:t>
            </a:r>
          </a:p>
          <a:p>
            <a:pPr lvl="0" indent="0" marL="0">
              <a:buNone/>
            </a:pPr>
          </a:p>
          <a:p>
            <a:pPr lvl="0" indent="0" marL="0">
              <a:buNone/>
            </a:pPr>
            <a:r>
              <a:rPr/>
              <a:t>140 independent seeds; some remain ungerminated at final follow-up.</a:t>
            </a:r>
          </a:p>
          <a:p>
            <a:pPr lvl="0" indent="0" marL="0">
              <a:buNone/>
            </a:pPr>
          </a:p>
          <a:p>
            <a:pPr lvl="0" indent="0" marL="0">
              <a:buNone/>
            </a:pPr>
            <a:r>
              <a:rPr/>
              <a:t>seed: Independent seed identifier (ID)</a:t>
            </a:r>
          </a:p>
          <a:p>
            <a:pPr lvl="0" indent="0" marL="0">
              <a:buNone/>
            </a:pPr>
          </a:p>
          <a:p>
            <a:pPr lvl="0" indent="0" marL="0">
              <a:buNone/>
            </a:pPr>
            <a:r>
              <a:rPr/>
              <a:t>treatment: Control or cold pretreatment (category)</a:t>
            </a:r>
          </a:p>
          <a:p>
            <a:pPr lvl="0" indent="0" marL="0">
              <a:buNone/>
            </a:pPr>
          </a:p>
          <a:p>
            <a:pPr lvl="0" indent="0" marL="0">
              <a:buNone/>
            </a:pPr>
            <a:r>
              <a:rPr/>
              <a:t>days: Observed germination or censoring time (day)</a:t>
            </a:r>
          </a:p>
          <a:p>
            <a:pPr lvl="0" indent="0" marL="0">
              <a:buNone/>
            </a:pPr>
          </a:p>
          <a:p>
            <a:pPr lvl="0" indent="0" marL="0">
              <a:buNone/>
            </a:pPr>
            <a:r>
              <a:rPr/>
              <a:t>event: 1 germinated; 0 right-censored (binary)</a:t>
            </a:r>
          </a:p>
        </p:txBody>
      </p:sp>
      <p:sp>
        <p:nvSpPr>
          <p:cNvPr id="4" name="Slide Number Placeholder 3"/>
          <p:cNvSpPr>
            <a:spLocks noGrp="1"/>
          </p:cNvSpPr>
          <p:nvPr>
            <p:ph type="sldNum" sz="quarter" idx="10"/>
          </p:nvPr>
        </p:nvSpPr>
        <p:spPr/>
        <p:txBody>
          <a:bodyPr/>
          <a:lstStyle/>
          <a:p>
            <a:fld id="{18BDFEC3-8487-43E8-A154-7C12CBC1FFF2}" type="slidenum">
              <a:rPr lang="en-US"/>
              <a:t>457</a:t>
            </a:fld>
            <a:endParaRPr lang="en-US"/>
          </a:p>
        </p:txBody>
      </p:sp>
    </p:spTree>
  </p:cSld>
</p:notes>
</file>

<file path=ppt/notesSlides/notesSlide4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2113</a:t>
            </a:r>
          </a:p>
          <a:p>
            <a:pPr lvl="0" indent="0" marL="0">
              <a:buNone/>
            </a:pPr>
          </a:p>
          <a:p>
            <a:pPr lvl="0" indent="0" marL="0">
              <a:buNone/>
            </a:pPr>
            <a:r>
              <a:rPr/>
              <a:t>Generating model: 140 independent seeds (70 per group) have Weibull germination times with shape 1.8 and scale exp(log(20) + 0.4 if Cold). Thus control scale is 20 days and cold scale is about 29.84 days. Independent censoring times are Uniform(22, 50) days. Save minimum time and event indicator without rounding.</a:t>
            </a:r>
          </a:p>
          <a:p>
            <a:pPr lvl="0" indent="0" marL="0">
              <a:buNone/>
            </a:pPr>
          </a:p>
          <a:p>
            <a:pPr lvl="0" indent="0" marL="0">
              <a:buNone/>
            </a:pPr>
            <a:r>
              <a:rPr/>
              <a:t>Population truth: The population cold/control time ratio is exp(0.4) ≈ 1.492, so the equal-time null is false. The generating Weibull distribution matches the fitted AFT family.</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seed treatment      days event
    1   Control 11.058162     1
    2   Control 26.148082     1
    3   Control  5.194153     1
    4   Control 22.392917     0</a:t>
            </a:r>
          </a:p>
        </p:txBody>
      </p:sp>
      <p:sp>
        <p:nvSpPr>
          <p:cNvPr id="4" name="Slide Number Placeholder 3"/>
          <p:cNvSpPr>
            <a:spLocks noGrp="1"/>
          </p:cNvSpPr>
          <p:nvPr>
            <p:ph type="sldNum" sz="quarter" idx="10"/>
          </p:nvPr>
        </p:nvSpPr>
        <p:spPr/>
        <p:txBody>
          <a:bodyPr/>
          <a:lstStyle/>
          <a:p>
            <a:fld id="{18BDFEC3-8487-43E8-A154-7C12CBC1FFF2}" type="slidenum">
              <a:rPr lang="en-US"/>
              <a:t>458</a:t>
            </a:fld>
            <a:endParaRPr lang="en-US"/>
          </a:p>
        </p:txBody>
      </p:sp>
    </p:spTree>
  </p:cSld>
</p:notes>
</file>

<file path=ppt/notesSlides/notesSlide4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modules/parametric_survival/analysis.R. An AFT coefficient becomes a time ratio; it is not interpreted as a Cox hazard ratio.</a:t>
            </a:r>
          </a:p>
        </p:txBody>
      </p:sp>
      <p:sp>
        <p:nvSpPr>
          <p:cNvPr id="4" name="Slide Number Placeholder 3"/>
          <p:cNvSpPr>
            <a:spLocks noGrp="1"/>
          </p:cNvSpPr>
          <p:nvPr>
            <p:ph type="sldNum" sz="quarter" idx="10"/>
          </p:nvPr>
        </p:nvSpPr>
        <p:spPr/>
        <p:txBody>
          <a:bodyPr/>
          <a:lstStyle/>
          <a:p>
            <a:fld id="{18BDFEC3-8487-43E8-A154-7C12CBC1FFF2}" type="slidenum">
              <a:rPr lang="en-US"/>
              <a:t>459</a:t>
            </a:fld>
            <a:endParaRPr lang="en-US"/>
          </a:p>
        </p:txBody>
      </p:sp>
    </p:spTree>
  </p:cSld>
</p:notes>
</file>

<file path=ppt/notesSlides/notesSlide4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460</a:t>
            </a:fld>
            <a:endParaRPr lang="en-US"/>
          </a:p>
        </p:txBody>
      </p:sp>
    </p:spTree>
  </p:cSld>
</p:notes>
</file>

<file path=ppt/notesSlides/notesSlide4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An AFT coefficient becomes a time ratio; it is not interpreted as a Cox hazard ratio.</a:t>
            </a:r>
          </a:p>
        </p:txBody>
      </p:sp>
      <p:sp>
        <p:nvSpPr>
          <p:cNvPr id="4" name="Slide Number Placeholder 3"/>
          <p:cNvSpPr>
            <a:spLocks noGrp="1"/>
          </p:cNvSpPr>
          <p:nvPr>
            <p:ph type="sldNum" sz="quarter" idx="10"/>
          </p:nvPr>
        </p:nvSpPr>
        <p:spPr/>
        <p:txBody>
          <a:bodyPr/>
          <a:lstStyle/>
          <a:p>
            <a:fld id="{18BDFEC3-8487-43E8-A154-7C12CBC1FFF2}" type="slidenum">
              <a:rPr lang="en-US"/>
              <a:t>461</a:t>
            </a:fld>
            <a:endParaRPr lang="en-US"/>
          </a:p>
        </p:txBody>
      </p:sp>
    </p:spTree>
  </p:cSld>
</p:notes>
</file>

<file path=ppt/notesSlides/notesSlide4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462</a:t>
            </a:fld>
            <a:endParaRPr lang="en-US"/>
          </a:p>
        </p:txBody>
      </p:sp>
    </p:spTree>
  </p:cSld>
</p:notes>
</file>

<file path=ppt/notesSlides/notesSlide4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Call:
survival::survreg(formula = survival::Surv(days, event) ~ treatment, 
    data = d, dist = "weibull")
                Value Std. Error     z       p
(Intercept)    2.8854     0.0773 37.32 &lt; 2e-16
treatmentCold  0.5288     0.1166  4.54 5.7e-06
Log(scale)    -0.4935     0.0759 -6.50 8.1e-11
Scale= 0.61 
Weibull distribution
Loglik(model)= -454.6   Loglik(intercept only)= -465
    Chisq= 20.72 on 1 degrees of freedom, p= 5.3e-06 
Number of Newton-Raphson Iterations: 5 
n= 140 
</a:t>
            </a:r>
          </a:p>
        </p:txBody>
      </p:sp>
      <p:sp>
        <p:nvSpPr>
          <p:cNvPr id="4" name="Slide Number Placeholder 3"/>
          <p:cNvSpPr>
            <a:spLocks noGrp="1"/>
          </p:cNvSpPr>
          <p:nvPr>
            <p:ph type="sldNum" sz="quarter" idx="10"/>
          </p:nvPr>
        </p:nvSpPr>
        <p:spPr/>
        <p:txBody>
          <a:bodyPr/>
          <a:lstStyle/>
          <a:p>
            <a:fld id="{18BDFEC3-8487-43E8-A154-7C12CBC1FFF2}" type="slidenum">
              <a:rPr lang="en-US"/>
              <a:t>463</a:t>
            </a:fld>
            <a:endParaRPr lang="en-US"/>
          </a:p>
        </p:txBody>
      </p:sp>
    </p:spTree>
  </p:cSld>
</p:notes>
</file>

<file path=ppt/notesSlides/notesSlide4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An AFT coefficient becomes a time ratio; it is not interpreted as a Cox hazard ratio.</a:t>
            </a:r>
          </a:p>
          <a:p>
            <a:pPr lvl="0" indent="0" marL="0">
              <a:buNone/>
            </a:pPr>
          </a:p>
          <a:p>
            <a:pPr lvl="0" indent="0" marL="0">
              <a:buNone/>
            </a:pPr>
            <a:r>
              <a:rPr/>
              <a:t>Instructor comparison with the simulated population: The population cold/control time ratio is exp(0.4) ≈ 1.492, so the equal-time null is false. The generating Weibull distribution matches the fitted AFT family.</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464</a:t>
            </a:fld>
            <a:endParaRPr lang="en-US"/>
          </a:p>
        </p:txBody>
      </p:sp>
    </p:spTree>
  </p:cSld>
</p:notes>
</file>

<file path=ppt/notesSlides/notesSlide4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Shared-frailty survival model</a:t>
            </a:r>
          </a:p>
          <a:p>
            <a:pPr lvl="0" indent="0" marL="0">
              <a:buNone/>
            </a:pPr>
          </a:p>
          <a:p>
            <a:pPr lvl="0" indent="0" marL="0">
              <a:buNone/>
            </a:pPr>
            <a:r>
              <a:rPr/>
              <a:t>Larvae share an unobserved population risk; time-to-death is censored at day 35.</a:t>
            </a:r>
          </a:p>
          <a:p>
            <a:pPr lvl="0" indent="0" marL="0">
              <a:buNone/>
            </a:pPr>
          </a:p>
          <a:p>
            <a:pPr lvl="0" indent="0" marL="0">
              <a:buNone/>
            </a:pPr>
            <a:r>
              <a:rPr/>
              <a:t>population: Shared risk group (ID)</a:t>
            </a:r>
          </a:p>
          <a:p>
            <a:pPr lvl="0" indent="0" marL="0">
              <a:buNone/>
            </a:pPr>
          </a:p>
          <a:p>
            <a:pPr lvl="0" indent="0" marL="0">
              <a:buNone/>
            </a:pPr>
            <a:r>
              <a:rPr/>
              <a:t>stress: Control=0, stress=1 (indicator)</a:t>
            </a:r>
          </a:p>
          <a:p>
            <a:pPr lvl="0" indent="0" marL="0">
              <a:buNone/>
            </a:pPr>
          </a:p>
          <a:p>
            <a:pPr lvl="0" indent="0" marL="0">
              <a:buNone/>
            </a:pPr>
            <a:r>
              <a:rPr/>
              <a:t>time: Observed follow-up (days)</a:t>
            </a:r>
          </a:p>
          <a:p>
            <a:pPr lvl="0" indent="0" marL="0">
              <a:buNone/>
            </a:pPr>
          </a:p>
          <a:p>
            <a:pPr lvl="0" indent="0" marL="0">
              <a:buNone/>
            </a:pPr>
            <a:r>
              <a:rPr/>
              <a:t>event: Death observed (TRUE/FALSE)</a:t>
            </a:r>
          </a:p>
        </p:txBody>
      </p:sp>
      <p:sp>
        <p:nvSpPr>
          <p:cNvPr id="4" name="Slide Number Placeholder 3"/>
          <p:cNvSpPr>
            <a:spLocks noGrp="1"/>
          </p:cNvSpPr>
          <p:nvPr>
            <p:ph type="sldNum" sz="quarter" idx="10"/>
          </p:nvPr>
        </p:nvSpPr>
        <p:spPr/>
        <p:txBody>
          <a:bodyPr/>
          <a:lstStyle/>
          <a:p>
            <a:fld id="{18BDFEC3-8487-43E8-A154-7C12CBC1FFF2}" type="slidenum">
              <a:rPr lang="en-US"/>
              <a:t>465</a:t>
            </a:fld>
            <a:endParaRPr lang="en-US"/>
          </a:p>
        </p:txBody>
      </p:sp>
    </p:spTree>
  </p:cSld>
</p:notes>
</file>

<file path=ppt/notesSlides/notesSlide4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240502</a:t>
            </a:r>
          </a:p>
          <a:p>
            <a:pPr lvl="0" indent="0" marL="0">
              <a:buNone/>
            </a:pPr>
          </a:p>
          <a:p>
            <a:pPr lvl="0" indent="0" marL="0">
              <a:buNone/>
            </a:pPr>
            <a:r>
              <a:rPr/>
              <a:t>Generating model: 24 population frailties follow Gamma(shape=2, rate=2), mean 1. Conditional event times are exponential with rate 0.04 × frailty × exp(0.5 × stress). Ten larvae per population; censoring at 35 days.</a:t>
            </a:r>
          </a:p>
          <a:p>
            <a:pPr lvl="0" indent="0" marL="0">
              <a:buNone/>
            </a:pPr>
          </a:p>
          <a:p>
            <a:pPr lvl="0" indent="0" marL="0">
              <a:buNone/>
            </a:pPr>
            <a:r>
              <a:rPr/>
              <a:t>Population truth: The conditional stress hazard ratio is exp(0.5) ≈ 1.65; shared population variance is 0.5.</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population stress     time event
          1      0 35.00000 FALSE
          1      0 35.00000 FALSE
          1      0 35.00000 FALSE
          1      0 33.92861  TRUE</a:t>
            </a:r>
          </a:p>
        </p:txBody>
      </p:sp>
      <p:sp>
        <p:nvSpPr>
          <p:cNvPr id="4" name="Slide Number Placeholder 3"/>
          <p:cNvSpPr>
            <a:spLocks noGrp="1"/>
          </p:cNvSpPr>
          <p:nvPr>
            <p:ph type="sldNum" sz="quarter" idx="10"/>
          </p:nvPr>
        </p:nvSpPr>
        <p:spPr/>
        <p:txBody>
          <a:bodyPr/>
          <a:lstStyle/>
          <a:p>
            <a:fld id="{18BDFEC3-8487-43E8-A154-7C12CBC1FFF2}" type="slidenum">
              <a:rPr lang="en-US"/>
              <a:t>466</a:t>
            </a:fld>
            <a:endParaRPr lang="en-US"/>
          </a:p>
        </p:txBody>
      </p:sp>
    </p:spTree>
  </p:cSld>
</p:notes>
</file>

<file path=ppt/notesSlides/notesSlide4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modules/shared_frailty/analysis.R. Frailty accounts for shared latent risk; it is different from giving each stratum its own baseline curve.</a:t>
            </a:r>
          </a:p>
        </p:txBody>
      </p:sp>
      <p:sp>
        <p:nvSpPr>
          <p:cNvPr id="4" name="Slide Number Placeholder 3"/>
          <p:cNvSpPr>
            <a:spLocks noGrp="1"/>
          </p:cNvSpPr>
          <p:nvPr>
            <p:ph type="sldNum" sz="quarter" idx="10"/>
          </p:nvPr>
        </p:nvSpPr>
        <p:spPr/>
        <p:txBody>
          <a:bodyPr/>
          <a:lstStyle/>
          <a:p>
            <a:fld id="{18BDFEC3-8487-43E8-A154-7C12CBC1FFF2}" type="slidenum">
              <a:rPr lang="en-US"/>
              <a:t>467</a:t>
            </a:fld>
            <a:endParaRPr lang="en-US"/>
          </a:p>
        </p:txBody>
      </p:sp>
    </p:spTree>
  </p:cSld>
</p:notes>
</file>

<file path=ppt/notesSlides/notesSlide4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468</a:t>
            </a:fld>
            <a:endParaRPr lang="en-US"/>
          </a:p>
        </p:txBody>
      </p:sp>
    </p:spTree>
  </p:cSld>
</p:notes>
</file>

<file path=ppt/notesSlides/notesSlide4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Frailty accounts for shared latent risk; it is different from giving each stratum its own baseline curve.</a:t>
            </a:r>
          </a:p>
        </p:txBody>
      </p:sp>
      <p:sp>
        <p:nvSpPr>
          <p:cNvPr id="4" name="Slide Number Placeholder 3"/>
          <p:cNvSpPr>
            <a:spLocks noGrp="1"/>
          </p:cNvSpPr>
          <p:nvPr>
            <p:ph type="sldNum" sz="quarter" idx="10"/>
          </p:nvPr>
        </p:nvSpPr>
        <p:spPr/>
        <p:txBody>
          <a:bodyPr/>
          <a:lstStyle/>
          <a:p>
            <a:fld id="{18BDFEC3-8487-43E8-A154-7C12CBC1FFF2}" type="slidenum">
              <a:rPr lang="en-US"/>
              <a:t>469</a:t>
            </a:fld>
            <a:endParaRPr lang="en-US"/>
          </a:p>
        </p:txBody>
      </p:sp>
    </p:spTree>
  </p:cSld>
</p:notes>
</file>

<file path=ppt/notesSlides/notesSlide4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470</a:t>
            </a:fld>
            <a:endParaRPr lang="en-US"/>
          </a:p>
        </p:txBody>
      </p:sp>
    </p:spTree>
  </p:cSld>
</p:notes>
</file>

<file path=ppt/notesSlides/notesSlide4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Call:
survival::coxph(formula = survival::Surv(time, event) ~ stress + 
    frailty(population), data = d)
                      coef se(coef)    se2  Chisq   DF       p
stress               0.475    0.156  0.155  9.236  1.0  0.0024
frailty(population)                        55.288 17.2 6.8e-06
Iterations: 8 outer, 31 Newton-Raphson
     Variance of random effect= 0.337   I-likelihood = -848 
Degrees of freedom for terms=  1.0 17.2 
Likelihood ratio test=82.8  on 18.1 df, p=3e-10
n= 240, number of events= 174 </a:t>
            </a:r>
          </a:p>
        </p:txBody>
      </p:sp>
      <p:sp>
        <p:nvSpPr>
          <p:cNvPr id="4" name="Slide Number Placeholder 3"/>
          <p:cNvSpPr>
            <a:spLocks noGrp="1"/>
          </p:cNvSpPr>
          <p:nvPr>
            <p:ph type="sldNum" sz="quarter" idx="10"/>
          </p:nvPr>
        </p:nvSpPr>
        <p:spPr/>
        <p:txBody>
          <a:bodyPr/>
          <a:lstStyle/>
          <a:p>
            <a:fld id="{18BDFEC3-8487-43E8-A154-7C12CBC1FFF2}" type="slidenum">
              <a:rPr lang="en-US"/>
              <a:t>471</a:t>
            </a:fld>
            <a:endParaRPr lang="en-US"/>
          </a:p>
        </p:txBody>
      </p:sp>
    </p:spTree>
  </p:cSld>
</p:notes>
</file>

<file path=ppt/notesSlides/notesSlide4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Frailty accounts for shared latent risk; it is different from giving each stratum its own baseline curve.</a:t>
            </a:r>
          </a:p>
          <a:p>
            <a:pPr lvl="0" indent="0" marL="0">
              <a:buNone/>
            </a:pPr>
          </a:p>
          <a:p>
            <a:pPr lvl="0" indent="0" marL="0">
              <a:buNone/>
            </a:pPr>
            <a:r>
              <a:rPr/>
              <a:t>Instructor comparison with the simulated population: The conditional stress hazard ratio is exp(0.5) ≈ 1.65; shared population variance is 0.5.</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472</a:t>
            </a:fld>
            <a:endParaRPr lang="en-US"/>
          </a:p>
        </p:txBody>
      </p:sp>
    </p:spTree>
  </p:cSld>
</p:notes>
</file>

<file path=ppt/notesSlides/notesSlide4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Choose the hypothesis family and reporting rule before looking at the results; a threshold is not a reason to shop for another analysis.</a:t>
            </a:r>
          </a:p>
          <a:p>
            <a:pPr lvl="0" indent="0" marL="0">
              <a:buNone/>
            </a:pPr>
          </a:p>
          <a:p>
            <a:pPr lvl="0" indent="0" marL="0">
              <a:buNone/>
            </a:pPr>
            <a:r>
              <a:rPr/>
              <a:t>Comic: P-Values. https://xkcd.com/1478/</a:t>
            </a:r>
          </a:p>
          <a:p>
            <a:pPr lvl="0" indent="0" marL="0">
              <a:buNone/>
            </a:pPr>
          </a:p>
          <a:p>
            <a:pPr lvl="0" indent="0" marL="0">
              <a:buNone/>
            </a:pPr>
            <a:r>
              <a:rPr/>
              <a:t>Original course source: lectures__exp1.pptx, slide 1. Artwork reproduced unchanged. Randall Munroe / xkcd; Creative Commons Attribution-NonCommercial 2.5.</a:t>
            </a:r>
          </a:p>
          <a:p>
            <a:pPr lvl="0" indent="0" marL="0">
              <a:buNone/>
            </a:pPr>
          </a:p>
          <a:p>
            <a:pPr lvl="0" indent="0" marL="0">
              <a:buNone/>
            </a:pPr>
            <a:r>
              <a:rPr/>
              <a:t>Accessible description: A satirical p-value interpretation table shifts the analysis and language to chase statistical significance.</a:t>
            </a:r>
          </a:p>
        </p:txBody>
      </p:sp>
      <p:sp>
        <p:nvSpPr>
          <p:cNvPr id="4" name="Slide Number Placeholder 3"/>
          <p:cNvSpPr>
            <a:spLocks noGrp="1"/>
          </p:cNvSpPr>
          <p:nvPr>
            <p:ph type="sldNum" sz="quarter" idx="10"/>
          </p:nvPr>
        </p:nvSpPr>
        <p:spPr/>
        <p:txBody>
          <a:bodyPr/>
          <a:lstStyle/>
          <a:p>
            <a:fld id="{18BDFEC3-8487-43E8-A154-7C12CBC1FFF2}" type="slidenum">
              <a:rPr lang="en-US"/>
              <a:t>473</a:t>
            </a:fld>
            <a:endParaRPr lang="en-US"/>
          </a:p>
        </p:txBody>
      </p:sp>
    </p:spTree>
  </p:cSld>
</p:notes>
</file>

<file path=ppt/notesSlides/notesSlide4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Bonferroni correction</a:t>
            </a:r>
          </a:p>
          <a:p>
            <a:pPr lvl="0" indent="0" marL="0">
              <a:buNone/>
            </a:pPr>
          </a:p>
          <a:p>
            <a:pPr lvl="0" indent="0" marL="0">
              <a:buNone/>
            </a:pPr>
            <a:r>
              <a:rPr/>
              <a:t>Each gene comparison uses 12 independent samples per condition; simulation uses independent genes.</a:t>
            </a:r>
          </a:p>
          <a:p>
            <a:pPr lvl="0" indent="0" marL="0">
              <a:buNone/>
            </a:pPr>
          </a:p>
          <a:p>
            <a:pPr lvl="0" indent="0" marL="0">
              <a:buNone/>
            </a:pPr>
            <a:r>
              <a:rPr/>
              <a:t>gene: Gene comparison (ID)</a:t>
            </a:r>
          </a:p>
          <a:p>
            <a:pPr lvl="0" indent="0" marL="0">
              <a:buNone/>
            </a:pPr>
          </a:p>
          <a:p>
            <a:pPr lvl="0" indent="0" marL="0">
              <a:buNone/>
            </a:pPr>
            <a:r>
              <a:rPr/>
              <a:t>treated: Control=0, treated=1 (indicator)</a:t>
            </a:r>
          </a:p>
          <a:p>
            <a:pPr lvl="0" indent="0" marL="0">
              <a:buNone/>
            </a:pPr>
          </a:p>
          <a:p>
            <a:pPr lvl="0" indent="0" marL="0">
              <a:buNone/>
            </a:pPr>
            <a:r>
              <a:rPr/>
              <a:t>expression: Expression measurement (log2 units)</a:t>
            </a:r>
          </a:p>
        </p:txBody>
      </p:sp>
      <p:sp>
        <p:nvSpPr>
          <p:cNvPr id="4" name="Slide Number Placeholder 3"/>
          <p:cNvSpPr>
            <a:spLocks noGrp="1"/>
          </p:cNvSpPr>
          <p:nvPr>
            <p:ph type="sldNum" sz="quarter" idx="10"/>
          </p:nvPr>
        </p:nvSpPr>
        <p:spPr/>
        <p:txBody>
          <a:bodyPr/>
          <a:lstStyle/>
          <a:p>
            <a:fld id="{18BDFEC3-8487-43E8-A154-7C12CBC1FFF2}" type="slidenum">
              <a:rPr lang="en-US"/>
              <a:t>474</a:t>
            </a:fld>
            <a:endParaRPr lang="en-US"/>
          </a:p>
        </p:txBody>
      </p:sp>
    </p:spTree>
  </p:cSld>
</p:notes>
</file>

<file path=ppt/notesSlides/notesSlide4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240508</a:t>
            </a:r>
          </a:p>
          <a:p>
            <a:pPr lvl="0" indent="0" marL="0">
              <a:buNone/>
            </a:pPr>
          </a:p>
          <a:p>
            <a:pPr lvl="0" indent="0" marL="0">
              <a:buNone/>
            </a:pPr>
            <a:r>
              <a:rPr/>
              <a:t>Generating model: 40 genes, each with 12 control and 12 treated independent Normal observations, SD=1 log2 unit. Controls have mean 6; the first 8 genes have treatment shift 1.1; the other 32 have shift 0. Genes are independent in this simulation.</a:t>
            </a:r>
          </a:p>
          <a:p>
            <a:pPr lvl="0" indent="0" marL="0">
              <a:buNone/>
            </a:pPr>
          </a:p>
          <a:p>
            <a:pPr lvl="0" indent="0" marL="0">
              <a:buNone/>
            </a:pPr>
            <a:r>
              <a:rPr/>
              <a:t>Population truth: The first eight genes have true mean effects of 1.1 log2 units; the other 32 nulls are true.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gene treated expression
    1       0   9.307887
    1       0   5.031719
    1       0   4.517621
    1       0   4.356985</a:t>
            </a:r>
          </a:p>
        </p:txBody>
      </p:sp>
      <p:sp>
        <p:nvSpPr>
          <p:cNvPr id="4" name="Slide Number Placeholder 3"/>
          <p:cNvSpPr>
            <a:spLocks noGrp="1"/>
          </p:cNvSpPr>
          <p:nvPr>
            <p:ph type="sldNum" sz="quarter" idx="10"/>
          </p:nvPr>
        </p:nvSpPr>
        <p:spPr/>
        <p:txBody>
          <a:bodyPr/>
          <a:lstStyle/>
          <a:p>
            <a:fld id="{18BDFEC3-8487-43E8-A154-7C12CBC1FFF2}" type="slidenum">
              <a:rPr lang="en-US"/>
              <a:t>475</a:t>
            </a:fld>
            <a:endParaRPr lang="en-US"/>
          </a:p>
        </p:txBody>
      </p:sp>
    </p:spTree>
  </p:cSld>
</p:notes>
</file>

<file path=ppt/notesSlides/notesSlide4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modules/bonferroni/analysis.R. Bonferroni controls the chance of at least one false positive in the declared family; retain the gene effect sizes when interpreting discoveries.</a:t>
            </a:r>
          </a:p>
        </p:txBody>
      </p:sp>
      <p:sp>
        <p:nvSpPr>
          <p:cNvPr id="4" name="Slide Number Placeholder 3"/>
          <p:cNvSpPr>
            <a:spLocks noGrp="1"/>
          </p:cNvSpPr>
          <p:nvPr>
            <p:ph type="sldNum" sz="quarter" idx="10"/>
          </p:nvPr>
        </p:nvSpPr>
        <p:spPr/>
        <p:txBody>
          <a:bodyPr/>
          <a:lstStyle/>
          <a:p>
            <a:fld id="{18BDFEC3-8487-43E8-A154-7C12CBC1FFF2}" type="slidenum">
              <a:rPr lang="en-US"/>
              <a:t>476</a:t>
            </a:fld>
            <a:endParaRPr lang="en-US"/>
          </a:p>
        </p:txBody>
      </p:sp>
    </p:spTree>
  </p:cSld>
</p:notes>
</file>

<file path=ppt/notesSlides/notesSlide4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477</a:t>
            </a:fld>
            <a:endParaRPr lang="en-US"/>
          </a:p>
        </p:txBody>
      </p:sp>
    </p:spTree>
  </p:cSld>
</p:notes>
</file>

<file path=ppt/notesSlides/notesSlide4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Bonferroni controls the chance of at least one false positive in the declared family; retain the gene effect sizes when interpreting discoveries.</a:t>
            </a:r>
          </a:p>
        </p:txBody>
      </p:sp>
      <p:sp>
        <p:nvSpPr>
          <p:cNvPr id="4" name="Slide Number Placeholder 3"/>
          <p:cNvSpPr>
            <a:spLocks noGrp="1"/>
          </p:cNvSpPr>
          <p:nvPr>
            <p:ph type="sldNum" sz="quarter" idx="10"/>
          </p:nvPr>
        </p:nvSpPr>
        <p:spPr/>
        <p:txBody>
          <a:bodyPr/>
          <a:lstStyle/>
          <a:p>
            <a:fld id="{18BDFEC3-8487-43E8-A154-7C12CBC1FFF2}" type="slidenum">
              <a:rPr lang="en-US"/>
              <a:t>478</a:t>
            </a:fld>
            <a:endParaRPr lang="en-US"/>
          </a:p>
        </p:txBody>
      </p:sp>
    </p:spTree>
  </p:cSld>
</p:notes>
</file>

<file path=ppt/notesSlides/notesSlide4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479</a:t>
            </a:fld>
            <a:endParaRPr lang="en-US"/>
          </a:p>
        </p:txBody>
      </p:sp>
    </p:spTree>
  </p:cSld>
</p:notes>
</file>

<file path=ppt/notesSlides/notesSlide4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gene   difference      p_value    adjusted
1     1  1.356069983 2.431656e-02 0.972662302
2     2  1.820104702 3.547859e-03 0.141914361
3     3  0.845346076 1.950008e-02 0.780003216
4     4  1.601922131 2.962924e-04 0.011851697
5     5  0.875891097 1.213253e-02 0.485301058
6     6  0.687357661 7.714434e-02 1.000000000
7     7  1.845249234 9.557971e-05 0.003823188
8     8  1.105882290 1.875913e-02 0.750365364
9     9  0.141888955 7.029532e-01 1.000000000
10   10 -0.525492608 1.433129e-01 1.000000000
11   11 -0.111584860 7.609645e-01 1.000000000
12   12 -0.500318535 1.802215e-01 1.000000000
13   13 -0.174194669 6.714101e-01 1.000000000
14   14 -0.442811468 3.442297e-01 1.000000000
15   15 -0.237449722 4.772690e-01 1.000000000
16   16  0.070743474 8.445295e-01 1.000000000
17   17  1.038355354 2.150182e-02 0.860072962
18   18 -0.478127932 2.694789e-01 1.000000000
19   19 -0.695425512 7.735015e-02 1.000000000
20   20  0.295473084 5.001759e-01 1.000000000
21   21 -0.255778461 5.105560e-01 1.000000000
22   22 -0.052458354 8.819974e-01 1.000000000
23   23  0.019658817 9.659932e-01 1.000000000
24   24  0.428118427 2.948827e-01 1.000000000
25   25  0.078072139 8.409584e-01 1.000000000
26   26  0.329322315 4.137296e-01 1.000000000
27   27  0.115868310 7.837690e-01 1.000000000
28   28 -0.128556430 7.479098e-01 1.000000000
29   29 -0.244565960 5.393038e-01 1.000000000
30   30 -0.444446000 3.158609e-01 1.000000000
31   31 -0.110704620 8.086996e-01 1.000000000
32   32 -0.163111825 7.039041e-01 1.000000000
33   33 -0.460802842 3.168194e-01 1.000000000
34   34 -0.288218696 5.228287e-01 1.000000000
35   35  0.312361668 4.543604e-01 1.000000000
36   36 -0.439299699 3.246300e-01 1.000000000
37   37 -0.001465637 9.964233e-01 1.000000000
38   38  0.588926287 2.193949e-01 1.000000000
39   39 -0.165987262 6.396148e-01 1.000000000
40   40  0.585516005 1.799847e-01 1.000000000</a:t>
            </a:r>
          </a:p>
        </p:txBody>
      </p:sp>
      <p:sp>
        <p:nvSpPr>
          <p:cNvPr id="4" name="Slide Number Placeholder 3"/>
          <p:cNvSpPr>
            <a:spLocks noGrp="1"/>
          </p:cNvSpPr>
          <p:nvPr>
            <p:ph type="sldNum" sz="quarter" idx="10"/>
          </p:nvPr>
        </p:nvSpPr>
        <p:spPr/>
        <p:txBody>
          <a:bodyPr/>
          <a:lstStyle/>
          <a:p>
            <a:fld id="{18BDFEC3-8487-43E8-A154-7C12CBC1FFF2}" type="slidenum">
              <a:rPr lang="en-US"/>
              <a:t>480</a:t>
            </a:fld>
            <a:endParaRPr lang="en-US"/>
          </a:p>
        </p:txBody>
      </p:sp>
    </p:spTree>
  </p:cSld>
</p:notes>
</file>

<file path=ppt/notesSlides/notesSlide4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Bonferroni controls the chance of at least one false positive in the declared family; retain the gene effect sizes when interpreting discoveries.</a:t>
            </a:r>
          </a:p>
          <a:p>
            <a:pPr lvl="0" indent="0" marL="0">
              <a:buNone/>
            </a:pPr>
          </a:p>
          <a:p>
            <a:pPr lvl="0" indent="0" marL="0">
              <a:buNone/>
            </a:pPr>
            <a:r>
              <a:rPr/>
              <a:t>Instructor comparison with the simulated population: The first eight genes have true mean effects of 1.1 log2 units; the other 32 nulls are true.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481</a:t>
            </a:fld>
            <a:endParaRPr lang="en-US"/>
          </a:p>
        </p:txBody>
      </p:sp>
    </p:spTree>
  </p:cSld>
</p:notes>
</file>

<file path=ppt/notesSlides/notesSlide4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Benjamini–Hochberg FDR</a:t>
            </a:r>
          </a:p>
          <a:p>
            <a:pPr lvl="0" indent="0" marL="0">
              <a:buNone/>
            </a:pPr>
          </a:p>
          <a:p>
            <a:pPr lvl="0" indent="0" marL="0">
              <a:buNone/>
            </a:pPr>
            <a:r>
              <a:rPr/>
              <a:t>Each gene comparison uses 12 independent samples per condition; simulation uses independent genes.</a:t>
            </a:r>
          </a:p>
          <a:p>
            <a:pPr lvl="0" indent="0" marL="0">
              <a:buNone/>
            </a:pPr>
          </a:p>
          <a:p>
            <a:pPr lvl="0" indent="0" marL="0">
              <a:buNone/>
            </a:pPr>
            <a:r>
              <a:rPr/>
              <a:t>gene: Gene comparison (ID)</a:t>
            </a:r>
          </a:p>
          <a:p>
            <a:pPr lvl="0" indent="0" marL="0">
              <a:buNone/>
            </a:pPr>
          </a:p>
          <a:p>
            <a:pPr lvl="0" indent="0" marL="0">
              <a:buNone/>
            </a:pPr>
            <a:r>
              <a:rPr/>
              <a:t>treated: Control=0, treated=1 (indicator)</a:t>
            </a:r>
          </a:p>
          <a:p>
            <a:pPr lvl="0" indent="0" marL="0">
              <a:buNone/>
            </a:pPr>
          </a:p>
          <a:p>
            <a:pPr lvl="0" indent="0" marL="0">
              <a:buNone/>
            </a:pPr>
            <a:r>
              <a:rPr/>
              <a:t>expression: Expression measurement (log2 units)</a:t>
            </a:r>
          </a:p>
        </p:txBody>
      </p:sp>
      <p:sp>
        <p:nvSpPr>
          <p:cNvPr id="4" name="Slide Number Placeholder 3"/>
          <p:cNvSpPr>
            <a:spLocks noGrp="1"/>
          </p:cNvSpPr>
          <p:nvPr>
            <p:ph type="sldNum" sz="quarter" idx="10"/>
          </p:nvPr>
        </p:nvSpPr>
        <p:spPr/>
        <p:txBody>
          <a:bodyPr/>
          <a:lstStyle/>
          <a:p>
            <a:fld id="{18BDFEC3-8487-43E8-A154-7C12CBC1FFF2}" type="slidenum">
              <a:rPr lang="en-US"/>
              <a:t>482</a:t>
            </a:fld>
            <a:endParaRPr lang="en-US"/>
          </a:p>
        </p:txBody>
      </p:sp>
    </p:spTree>
  </p:cSld>
</p:notes>
</file>

<file path=ppt/notesSlides/notesSlide4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240509</a:t>
            </a:r>
          </a:p>
          <a:p>
            <a:pPr lvl="0" indent="0" marL="0">
              <a:buNone/>
            </a:pPr>
          </a:p>
          <a:p>
            <a:pPr lvl="0" indent="0" marL="0">
              <a:buNone/>
            </a:pPr>
            <a:r>
              <a:rPr/>
              <a:t>Generating model: 40 genes, each with 12 control and 12 treated independent Normal observations, SD=1 log2 unit. Controls have mean 6; the first 8 genes have treatment shift 1.1; the other 32 have shift 0. Genes are independent in this simulation.</a:t>
            </a:r>
          </a:p>
          <a:p>
            <a:pPr lvl="0" indent="0" marL="0">
              <a:buNone/>
            </a:pPr>
          </a:p>
          <a:p>
            <a:pPr lvl="0" indent="0" marL="0">
              <a:buNone/>
            </a:pPr>
            <a:r>
              <a:rPr/>
              <a:t>Population truth: The first eight genes have true mean effects of 1.1 log2 units; the other 32 nulls are true.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gene treated expression
    1       0   5.777521
    1       0   6.305479
    1       0   5.978374
    1       0   5.551299</a:t>
            </a:r>
          </a:p>
        </p:txBody>
      </p:sp>
      <p:sp>
        <p:nvSpPr>
          <p:cNvPr id="4" name="Slide Number Placeholder 3"/>
          <p:cNvSpPr>
            <a:spLocks noGrp="1"/>
          </p:cNvSpPr>
          <p:nvPr>
            <p:ph type="sldNum" sz="quarter" idx="10"/>
          </p:nvPr>
        </p:nvSpPr>
        <p:spPr/>
        <p:txBody>
          <a:bodyPr/>
          <a:lstStyle/>
          <a:p>
            <a:fld id="{18BDFEC3-8487-43E8-A154-7C12CBC1FFF2}" type="slidenum">
              <a:rPr lang="en-US"/>
              <a:t>483</a:t>
            </a:fld>
            <a:endParaRPr lang="en-US"/>
          </a:p>
        </p:txBody>
      </p:sp>
    </p:spTree>
  </p:cSld>
</p:notes>
</file>

<file path=ppt/notesSlides/notesSlide4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modules/fdr/analysis.R. BH controls the expected false-discovery proportion among selected genes under its assumptions; the fraction in one particular selected set can differ.</a:t>
            </a:r>
          </a:p>
        </p:txBody>
      </p:sp>
      <p:sp>
        <p:nvSpPr>
          <p:cNvPr id="4" name="Slide Number Placeholder 3"/>
          <p:cNvSpPr>
            <a:spLocks noGrp="1"/>
          </p:cNvSpPr>
          <p:nvPr>
            <p:ph type="sldNum" sz="quarter" idx="10"/>
          </p:nvPr>
        </p:nvSpPr>
        <p:spPr/>
        <p:txBody>
          <a:bodyPr/>
          <a:lstStyle/>
          <a:p>
            <a:fld id="{18BDFEC3-8487-43E8-A154-7C12CBC1FFF2}" type="slidenum">
              <a:rPr lang="en-US"/>
              <a:t>484</a:t>
            </a:fld>
            <a:endParaRPr lang="en-US"/>
          </a:p>
        </p:txBody>
      </p:sp>
    </p:spTree>
  </p:cSld>
</p:notes>
</file>

<file path=ppt/notesSlides/notesSlide4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485</a:t>
            </a:fld>
            <a:endParaRPr lang="en-US"/>
          </a:p>
        </p:txBody>
      </p:sp>
    </p:spTree>
  </p:cSld>
</p:notes>
</file>

<file path=ppt/notesSlides/notesSlide4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BH controls the expected false-discovery proportion among selected genes under its assumptions; the fraction in one particular selected set can differ.</a:t>
            </a:r>
          </a:p>
        </p:txBody>
      </p:sp>
      <p:sp>
        <p:nvSpPr>
          <p:cNvPr id="4" name="Slide Number Placeholder 3"/>
          <p:cNvSpPr>
            <a:spLocks noGrp="1"/>
          </p:cNvSpPr>
          <p:nvPr>
            <p:ph type="sldNum" sz="quarter" idx="10"/>
          </p:nvPr>
        </p:nvSpPr>
        <p:spPr/>
        <p:txBody>
          <a:bodyPr/>
          <a:lstStyle/>
          <a:p>
            <a:fld id="{18BDFEC3-8487-43E8-A154-7C12CBC1FFF2}" type="slidenum">
              <a:rPr lang="en-US"/>
              <a:t>486</a:t>
            </a:fld>
            <a:endParaRPr lang="en-US"/>
          </a:p>
        </p:txBody>
      </p:sp>
    </p:spTree>
  </p:cSld>
</p:notes>
</file>

<file path=ppt/notesSlides/notesSlide4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487</a:t>
            </a:fld>
            <a:endParaRPr lang="en-US"/>
          </a:p>
        </p:txBody>
      </p:sp>
    </p:spTree>
  </p:cSld>
</p:notes>
</file>

<file path=ppt/notesSlides/notesSlide4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gene  difference      p_value   adjusted
1     1  0.74361874 0.1104543621 0.40165223
2     2  1.13993835 0.0030532767 0.04071036
3     3  0.63303366 0.1567432146 0.44783776
4     4  1.14326813 0.0073476739 0.06095345
5     5  0.96736406 0.0305870454 0.17478312
6     6  1.09236913 0.0076191816 0.06095345
7     7  1.48722039 0.0005346944 0.02138778
8     8  0.98760270 0.0091921923 0.06128128
9     9  0.51837432 0.1388609646 0.42726451
10   10 -0.14223887 0.7992511250 0.89242739
11   11  0.51406450 0.1902207102 0.50725523
12   12  0.70940140 0.1049898188 0.40165223
13   13 -0.30250964 0.4092528380 0.71174407
14   14  0.42126908 0.2268777905 0.53383010
15   15  0.61198019 0.1050522464 0.40165223
16   16  0.20888941 0.5939132343 0.84844748
17   17 -0.65242027 0.1298588176 0.42726451
18   18 -0.01411687 0.9796145857 0.97961459
19   19  0.24030316 0.6422998740 0.88593086
20   20 -0.64493323 0.1016113193 0.40165223
21   21  0.07513899 0.8145615887 0.89242739
22   22 -0.47464912 0.2974303246 0.66095628
23   23  0.02363298 0.9466910092 0.97096514
24   24  1.02654327 0.0014177568 0.02835514
25   25 -0.29191394 0.4709077705 0.75345243
26   26 -0.10301348 0.8478060177 0.89242739
27   27  0.18143797 0.6983414710 0.89242739
28   28 -0.18717039 0.6687974584 0.89172994
29   29  0.33171934 0.3389648607 0.67310147
30   30  0.15073943 0.7246670673 0.89242739
31   31  0.51380224 0.2236912675 0.53383010
32   32 -0.08888316 0.8389536027 0.89242739
33   33  0.26256464 0.4695329863 0.75345243
34   34 -0.15063432 0.7623551098 0.89242739
35   35 -0.36171374 0.3702058103 0.67310147
36   36  0.45507254 0.3293200199 0.67310147
37   37 -0.33460383 0.5022342610 0.77266809
38   38  0.24260469 0.5607670894 0.83076606
39   39  0.48258110 0.3672953546 0.67310147
40   40  0.10560952 0.7943725893 0.89242739</a:t>
            </a:r>
          </a:p>
        </p:txBody>
      </p:sp>
      <p:sp>
        <p:nvSpPr>
          <p:cNvPr id="4" name="Slide Number Placeholder 3"/>
          <p:cNvSpPr>
            <a:spLocks noGrp="1"/>
          </p:cNvSpPr>
          <p:nvPr>
            <p:ph type="sldNum" sz="quarter" idx="10"/>
          </p:nvPr>
        </p:nvSpPr>
        <p:spPr/>
        <p:txBody>
          <a:bodyPr/>
          <a:lstStyle/>
          <a:p>
            <a:fld id="{18BDFEC3-8487-43E8-A154-7C12CBC1FFF2}" type="slidenum">
              <a:rPr lang="en-US"/>
              <a:t>488</a:t>
            </a:fld>
            <a:endParaRPr lang="en-US"/>
          </a:p>
        </p:txBody>
      </p:sp>
    </p:spTree>
  </p:cSld>
</p:notes>
</file>

<file path=ppt/notesSlides/notesSlide4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BH controls the expected false-discovery proportion among selected genes under its assumptions; the fraction in one particular selected set can differ.</a:t>
            </a:r>
          </a:p>
          <a:p>
            <a:pPr lvl="0" indent="0" marL="0">
              <a:buNone/>
            </a:pPr>
          </a:p>
          <a:p>
            <a:pPr lvl="0" indent="0" marL="0">
              <a:buNone/>
            </a:pPr>
            <a:r>
              <a:rPr/>
              <a:t>Instructor comparison with the simulated population: The first eight genes have true mean effects of 1.1 log2 units; the other 32 nulls are true.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489</a:t>
            </a:fld>
            <a:endParaRPr lang="en-US"/>
          </a:p>
        </p:txBody>
      </p:sp>
    </p:spTree>
  </p:cSld>
</p:notes>
</file>

<file path=ppt/notesSlides/notesSlide4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Repeated simulated experiments let us check how an analysis behaves when the generating truth is known.</a:t>
            </a:r>
          </a:p>
          <a:p>
            <a:pPr lvl="0" indent="0" marL="0">
              <a:buNone/>
            </a:pPr>
          </a:p>
          <a:p>
            <a:pPr lvl="0" indent="0" marL="0">
              <a:buNone/>
            </a:pPr>
            <a:r>
              <a:rPr/>
              <a:t>Comic: Replication Crisis. https://xkcd.com/3117/</a:t>
            </a:r>
          </a:p>
          <a:p>
            <a:pPr lvl="0" indent="0" marL="0">
              <a:buNone/>
            </a:pPr>
          </a:p>
          <a:p>
            <a:pPr lvl="0" indent="0" marL="0">
              <a:buNone/>
            </a:pPr>
            <a:r>
              <a:rPr/>
              <a:t>Original course source: lectures__exp-1.pptx, slide 50. Artwork reproduced unchanged. Randall Munroe / xkcd; Creative Commons Attribution-NonCommercial 2.5.</a:t>
            </a:r>
          </a:p>
          <a:p>
            <a:pPr lvl="0" indent="0" marL="0">
              <a:buNone/>
            </a:pPr>
          </a:p>
          <a:p>
            <a:pPr lvl="0" indent="0" marL="0">
              <a:buNone/>
            </a:pPr>
            <a:r>
              <a:rPr/>
              <a:t>Accessible description: Researchers mistake repeated evidence of replication problems for a solved replication crisis.</a:t>
            </a:r>
          </a:p>
        </p:txBody>
      </p:sp>
      <p:sp>
        <p:nvSpPr>
          <p:cNvPr id="4" name="Slide Number Placeholder 3"/>
          <p:cNvSpPr>
            <a:spLocks noGrp="1"/>
          </p:cNvSpPr>
          <p:nvPr>
            <p:ph type="sldNum" sz="quarter" idx="10"/>
          </p:nvPr>
        </p:nvSpPr>
        <p:spPr/>
        <p:txBody>
          <a:bodyPr/>
          <a:lstStyle/>
          <a:p>
            <a:fld id="{18BDFEC3-8487-43E8-A154-7C12CBC1FFF2}" type="slidenum">
              <a:rPr lang="en-US"/>
              <a:t>490</a:t>
            </a:fld>
            <a:endParaRPr lang="en-US"/>
          </a:p>
        </p:txBody>
      </p:sp>
    </p:spTree>
  </p:cSld>
</p:notes>
</file>

<file path=ppt/notesSlides/notesSlide4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Monte Carlo null-model test</a:t>
            </a:r>
          </a:p>
          <a:p>
            <a:pPr lvl="0" indent="0" marL="0">
              <a:buNone/>
            </a:pPr>
          </a:p>
          <a:p>
            <a:pPr lvl="0" indent="0" marL="0">
              <a:buNone/>
            </a:pPr>
            <a:r>
              <a:rPr/>
              <a:t>A teaching null assigns independent genes to X with probability equal to its opportunity share.</a:t>
            </a:r>
          </a:p>
          <a:p>
            <a:pPr lvl="0" indent="0" marL="0">
              <a:buNone/>
            </a:pPr>
          </a:p>
          <a:p>
            <a:pPr lvl="0" indent="0" marL="0">
              <a:buNone/>
            </a:pPr>
            <a:r>
              <a:rPr/>
              <a:t>gene: Candidate gene (ID)</a:t>
            </a:r>
          </a:p>
          <a:p>
            <a:pPr lvl="0" indent="0" marL="0">
              <a:buNone/>
            </a:pPr>
          </a:p>
          <a:p>
            <a:pPr lvl="0" indent="0" marL="0">
              <a:buNone/>
            </a:pPr>
            <a:r>
              <a:rPr/>
              <a:t>on_X: X chromosome=1, other=0 (indicator)</a:t>
            </a:r>
          </a:p>
        </p:txBody>
      </p:sp>
      <p:sp>
        <p:nvSpPr>
          <p:cNvPr id="4" name="Slide Number Placeholder 3"/>
          <p:cNvSpPr>
            <a:spLocks noGrp="1"/>
          </p:cNvSpPr>
          <p:nvPr>
            <p:ph type="sldNum" sz="quarter" idx="10"/>
          </p:nvPr>
        </p:nvSpPr>
        <p:spPr/>
        <p:txBody>
          <a:bodyPr/>
          <a:lstStyle/>
          <a:p>
            <a:fld id="{18BDFEC3-8487-43E8-A154-7C12CBC1FFF2}" type="slidenum">
              <a:rPr lang="en-US"/>
              <a:t>491</a:t>
            </a:fld>
            <a:endParaRPr lang="en-US"/>
          </a:p>
        </p:txBody>
      </p:sp>
    </p:spTree>
  </p:cSld>
</p:notes>
</file>

<file path=ppt/notesSlides/notesSlide4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240505</a:t>
            </a:r>
          </a:p>
          <a:p>
            <a:pPr lvl="0" indent="0" marL="0">
              <a:buNone/>
            </a:pPr>
          </a:p>
          <a:p>
            <a:pPr lvl="0" indent="0" marL="0">
              <a:buNone/>
            </a:pPr>
            <a:r>
              <a:rPr/>
              <a:t>Generating model: 80 independent Bernoulli indicators with true X probability 0.32. The tested null probability is 0.20; null simulation uses 9999 binomial draws.</a:t>
            </a:r>
          </a:p>
          <a:p>
            <a:pPr lvl="0" indent="0" marL="0">
              <a:buNone/>
            </a:pPr>
          </a:p>
          <a:p>
            <a:pPr lvl="0" indent="0" marL="0">
              <a:buNone/>
            </a:pPr>
            <a:r>
              <a:rPr/>
              <a:t>Population truth: The true occupancy probability is 0.32, so the tested 0.20 null is false.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gene on_X
    1    0
    2    0
    3    1
    4    0</a:t>
            </a:r>
          </a:p>
        </p:txBody>
      </p:sp>
      <p:sp>
        <p:nvSpPr>
          <p:cNvPr id="4" name="Slide Number Placeholder 3"/>
          <p:cNvSpPr>
            <a:spLocks noGrp="1"/>
          </p:cNvSpPr>
          <p:nvPr>
            <p:ph type="sldNum" sz="quarter" idx="10"/>
          </p:nvPr>
        </p:nvSpPr>
        <p:spPr/>
        <p:txBody>
          <a:bodyPr/>
          <a:lstStyle/>
          <a:p>
            <a:fld id="{18BDFEC3-8487-43E8-A154-7C12CBC1FFF2}" type="slidenum">
              <a:rPr lang="en-US"/>
              <a:t>492</a:t>
            </a:fld>
            <a:endParaRPr lang="en-US"/>
          </a:p>
        </p:txBody>
      </p:sp>
    </p:spTree>
  </p:cSld>
</p:notes>
</file>

<file path=ppt/notesSlides/notesSlide4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modules/monte_carlo/analysis.R. A simulation test is only as useful as its biological null model.</a:t>
            </a:r>
          </a:p>
        </p:txBody>
      </p:sp>
      <p:sp>
        <p:nvSpPr>
          <p:cNvPr id="4" name="Slide Number Placeholder 3"/>
          <p:cNvSpPr>
            <a:spLocks noGrp="1"/>
          </p:cNvSpPr>
          <p:nvPr>
            <p:ph type="sldNum" sz="quarter" idx="10"/>
          </p:nvPr>
        </p:nvSpPr>
        <p:spPr/>
        <p:txBody>
          <a:bodyPr/>
          <a:lstStyle/>
          <a:p>
            <a:fld id="{18BDFEC3-8487-43E8-A154-7C12CBC1FFF2}" type="slidenum">
              <a:rPr lang="en-US"/>
              <a:t>493</a:t>
            </a:fld>
            <a:endParaRPr lang="en-US"/>
          </a:p>
        </p:txBody>
      </p:sp>
    </p:spTree>
  </p:cSld>
</p:notes>
</file>

<file path=ppt/notesSlides/notesSlide4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494</a:t>
            </a:fld>
            <a:endParaRPr lang="en-US"/>
          </a:p>
        </p:txBody>
      </p:sp>
    </p:spTree>
  </p:cSld>
</p:notes>
</file>

<file path=ppt/notesSlides/notesSlide4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A simulation test is only as useful as its biological null model.</a:t>
            </a:r>
          </a:p>
        </p:txBody>
      </p:sp>
      <p:sp>
        <p:nvSpPr>
          <p:cNvPr id="4" name="Slide Number Placeholder 3"/>
          <p:cNvSpPr>
            <a:spLocks noGrp="1"/>
          </p:cNvSpPr>
          <p:nvPr>
            <p:ph type="sldNum" sz="quarter" idx="10"/>
          </p:nvPr>
        </p:nvSpPr>
        <p:spPr/>
        <p:txBody>
          <a:bodyPr/>
          <a:lstStyle/>
          <a:p>
            <a:fld id="{18BDFEC3-8487-43E8-A154-7C12CBC1FFF2}" type="slidenum">
              <a:rPr lang="en-US"/>
              <a:t>495</a:t>
            </a:fld>
            <a:endParaRPr lang="en-US"/>
          </a:p>
        </p:txBody>
      </p:sp>
    </p:spTree>
  </p:cSld>
</p:notes>
</file>

<file path=ppt/notesSlides/notesSlide4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496</a:t>
            </a:fld>
            <a:endParaRPr lang="en-US"/>
          </a:p>
        </p:txBody>
      </p:sp>
    </p:spTree>
  </p:cSld>
</p:notes>
</file>

<file path=ppt/notesSlides/notesSlide4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observed_X expected_X monte_carlo_p
1         32         16         2e-04</a:t>
            </a:r>
          </a:p>
        </p:txBody>
      </p:sp>
      <p:sp>
        <p:nvSpPr>
          <p:cNvPr id="4" name="Slide Number Placeholder 3"/>
          <p:cNvSpPr>
            <a:spLocks noGrp="1"/>
          </p:cNvSpPr>
          <p:nvPr>
            <p:ph type="sldNum" sz="quarter" idx="10"/>
          </p:nvPr>
        </p:nvSpPr>
        <p:spPr/>
        <p:txBody>
          <a:bodyPr/>
          <a:lstStyle/>
          <a:p>
            <a:fld id="{18BDFEC3-8487-43E8-A154-7C12CBC1FFF2}" type="slidenum">
              <a:rPr lang="en-US"/>
              <a:t>497</a:t>
            </a:fld>
            <a:endParaRPr lang="en-US"/>
          </a:p>
        </p:txBody>
      </p:sp>
    </p:spTree>
  </p:cSld>
</p:notes>
</file>

<file path=ppt/notesSlides/notesSlide4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A simulation test is only as useful as its biological null model.</a:t>
            </a:r>
          </a:p>
          <a:p>
            <a:pPr lvl="0" indent="0" marL="0">
              <a:buNone/>
            </a:pPr>
          </a:p>
          <a:p>
            <a:pPr lvl="0" indent="0" marL="0">
              <a:buNone/>
            </a:pPr>
            <a:r>
              <a:rPr/>
              <a:t>Instructor comparison with the simulated population: The true occupancy probability is 0.32, so the tested 0.20 null is false.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498</a:t>
            </a:fld>
            <a:endParaRPr lang="en-US"/>
          </a:p>
        </p:txBody>
      </p:sp>
    </p:spTree>
  </p:cSld>
</p:notes>
</file>

<file path=ppt/notesSlides/notesSlide4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Bootstrap confidence interval</a:t>
            </a:r>
          </a:p>
          <a:p>
            <a:pPr lvl="0" indent="0" marL="0">
              <a:buNone/>
            </a:pPr>
          </a:p>
          <a:p>
            <a:pPr lvl="0" indent="0" marL="0">
              <a:buNone/>
            </a:pPr>
            <a:r>
              <a:rPr/>
              <a:t>One biomass measurement per independent colony.</a:t>
            </a:r>
          </a:p>
          <a:p>
            <a:pPr lvl="0" indent="0" marL="0">
              <a:buNone/>
            </a:pPr>
          </a:p>
          <a:p>
            <a:pPr lvl="0" indent="0" marL="0">
              <a:buNone/>
            </a:pPr>
            <a:r>
              <a:rPr/>
              <a:t>colony: Independent colony (ID)</a:t>
            </a:r>
          </a:p>
          <a:p>
            <a:pPr lvl="0" indent="0" marL="0">
              <a:buNone/>
            </a:pPr>
          </a:p>
          <a:p>
            <a:pPr lvl="0" indent="0" marL="0">
              <a:buNone/>
            </a:pPr>
            <a:r>
              <a:rPr/>
              <a:t>biomass_mg: Measured biomass (mg)</a:t>
            </a:r>
          </a:p>
        </p:txBody>
      </p:sp>
      <p:sp>
        <p:nvSpPr>
          <p:cNvPr id="4" name="Slide Number Placeholder 3"/>
          <p:cNvSpPr>
            <a:spLocks noGrp="1"/>
          </p:cNvSpPr>
          <p:nvPr>
            <p:ph type="sldNum" sz="quarter" idx="10"/>
          </p:nvPr>
        </p:nvSpPr>
        <p:spPr/>
        <p:txBody>
          <a:bodyPr/>
          <a:lstStyle/>
          <a:p>
            <a:fld id="{18BDFEC3-8487-43E8-A154-7C12CBC1FFF2}" type="slidenum">
              <a:rPr lang="en-US"/>
              <a:t>499</a:t>
            </a:fld>
            <a:endParaRPr lang="en-US"/>
          </a:p>
        </p:txBody>
      </p:sp>
    </p:spTree>
  </p:cSld>
</p:notes>
</file>

<file path=ppt/notesSlides/notesSlide4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240507</a:t>
            </a:r>
          </a:p>
          <a:p>
            <a:pPr lvl="0" indent="0" marL="0">
              <a:buNone/>
            </a:pPr>
          </a:p>
          <a:p>
            <a:pPr lvl="0" indent="0" marL="0">
              <a:buNone/>
            </a:pPr>
            <a:r>
              <a:rPr/>
              <a:t>Generating model: 40 independent Lognormal(meanlog=log(12), sdlog=0.45) colony biomasses. The generating arithmetic mean is exp(log(12)+0.45^2/2), approximately 13.28 mg.</a:t>
            </a:r>
          </a:p>
          <a:p>
            <a:pPr lvl="0" indent="0" marL="0">
              <a:buNone/>
            </a:pPr>
          </a:p>
          <a:p>
            <a:pPr lvl="0" indent="0" marL="0">
              <a:buNone/>
            </a:pPr>
            <a:r>
              <a:rPr/>
              <a:t>Population truth: The population arithmetic mean is approximately 13.28 mg; the interval may or may not cover it in one sample.</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colony biomass_mg
      1   5.622015
      2  12.481955
      3  11.103281
      4  10.549377</a:t>
            </a:r>
          </a:p>
        </p:txBody>
      </p:sp>
      <p:sp>
        <p:nvSpPr>
          <p:cNvPr id="4" name="Slide Number Placeholder 3"/>
          <p:cNvSpPr>
            <a:spLocks noGrp="1"/>
          </p:cNvSpPr>
          <p:nvPr>
            <p:ph type="sldNum" sz="quarter" idx="10"/>
          </p:nvPr>
        </p:nvSpPr>
        <p:spPr/>
        <p:txBody>
          <a:bodyPr/>
          <a:lstStyle/>
          <a:p>
            <a:fld id="{18BDFEC3-8487-43E8-A154-7C12CBC1FFF2}" type="slidenum">
              <a:rPr lang="en-US"/>
              <a:t>500</a:t>
            </a:fld>
            <a:endParaRPr lang="en-US"/>
          </a:p>
        </p:txBody>
      </p:sp>
    </p:spTree>
  </p:cSld>
</p:notes>
</file>

<file path=ppt/notesSlides/notesSlide5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modules/bootstrap/analysis.R. Resampling changes the computational procedure, not what counts as an independent replicate.</a:t>
            </a:r>
          </a:p>
        </p:txBody>
      </p:sp>
      <p:sp>
        <p:nvSpPr>
          <p:cNvPr id="4" name="Slide Number Placeholder 3"/>
          <p:cNvSpPr>
            <a:spLocks noGrp="1"/>
          </p:cNvSpPr>
          <p:nvPr>
            <p:ph type="sldNum" sz="quarter" idx="10"/>
          </p:nvPr>
        </p:nvSpPr>
        <p:spPr/>
        <p:txBody>
          <a:bodyPr/>
          <a:lstStyle/>
          <a:p>
            <a:fld id="{18BDFEC3-8487-43E8-A154-7C12CBC1FFF2}" type="slidenum">
              <a:rPr lang="en-US"/>
              <a:t>501</a:t>
            </a:fld>
            <a:endParaRPr lang="en-US"/>
          </a:p>
        </p:txBody>
      </p:sp>
    </p:spTree>
  </p:cSld>
</p:notes>
</file>

<file path=ppt/notesSlides/notesSlide5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502</a:t>
            </a:fld>
            <a:endParaRPr lang="en-US"/>
          </a:p>
        </p:txBody>
      </p:sp>
    </p:spTree>
  </p:cSld>
</p:notes>
</file>

<file path=ppt/notesSlides/notesSlide5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Resampling changes the computational procedure, not what counts as an independent replicate.</a:t>
            </a:r>
          </a:p>
        </p:txBody>
      </p:sp>
      <p:sp>
        <p:nvSpPr>
          <p:cNvPr id="4" name="Slide Number Placeholder 3"/>
          <p:cNvSpPr>
            <a:spLocks noGrp="1"/>
          </p:cNvSpPr>
          <p:nvPr>
            <p:ph type="sldNum" sz="quarter" idx="10"/>
          </p:nvPr>
        </p:nvSpPr>
        <p:spPr/>
        <p:txBody>
          <a:bodyPr/>
          <a:lstStyle/>
          <a:p>
            <a:fld id="{18BDFEC3-8487-43E8-A154-7C12CBC1FFF2}" type="slidenum">
              <a:rPr lang="en-US"/>
              <a:t>503</a:t>
            </a:fld>
            <a:endParaRPr lang="en-US"/>
          </a:p>
        </p:txBody>
      </p:sp>
    </p:spTree>
  </p:cSld>
</p:notes>
</file>

<file path=ppt/notesSlides/notesSlide5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504</a:t>
            </a:fld>
            <a:endParaRPr lang="en-US"/>
          </a:p>
        </p:txBody>
      </p:sp>
    </p:spTree>
  </p:cSld>
</p:notes>
</file>

<file path=ppt/notesSlides/notesSlide5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mean    lower    upper
2.5% 11.53829 10.14616 13.06527</a:t>
            </a:r>
          </a:p>
        </p:txBody>
      </p:sp>
      <p:sp>
        <p:nvSpPr>
          <p:cNvPr id="4" name="Slide Number Placeholder 3"/>
          <p:cNvSpPr>
            <a:spLocks noGrp="1"/>
          </p:cNvSpPr>
          <p:nvPr>
            <p:ph type="sldNum" sz="quarter" idx="10"/>
          </p:nvPr>
        </p:nvSpPr>
        <p:spPr/>
        <p:txBody>
          <a:bodyPr/>
          <a:lstStyle/>
          <a:p>
            <a:fld id="{18BDFEC3-8487-43E8-A154-7C12CBC1FFF2}" type="slidenum">
              <a:rPr lang="en-US"/>
              <a:t>505</a:t>
            </a:fld>
            <a:endParaRPr lang="en-US"/>
          </a:p>
        </p:txBody>
      </p:sp>
    </p:spTree>
  </p:cSld>
</p:notes>
</file>

<file path=ppt/notesSlides/notesSlide5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Resampling changes the computational procedure, not what counts as an independent replicate.</a:t>
            </a:r>
          </a:p>
          <a:p>
            <a:pPr lvl="0" indent="0" marL="0">
              <a:buNone/>
            </a:pPr>
          </a:p>
          <a:p>
            <a:pPr lvl="0" indent="0" marL="0">
              <a:buNone/>
            </a:pPr>
            <a:r>
              <a:rPr/>
              <a:t>Instructor comparison with the simulated population: The population arithmetic mean is approximately 13.28 mg; the interval may or may not cover it in one sample.</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506</a:t>
            </a:fld>
            <a:endParaRPr lang="en-US"/>
          </a:p>
        </p:txBody>
      </p:sp>
    </p:spTree>
  </p:cSld>
</p:notes>
</file>

<file path=ppt/notesSlides/notesSlide5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Sampling variation and CI coverage</a:t>
            </a:r>
          </a:p>
          <a:p>
            <a:pPr lvl="0" indent="0" marL="0">
              <a:buNone/>
            </a:pPr>
          </a:p>
          <a:p>
            <a:pPr lvl="0" indent="0" marL="0">
              <a:buNone/>
            </a:pPr>
            <a:r>
              <a:rPr/>
              <a:t>Repeat a 25-cell sampling experiment 1000 times from a known population.</a:t>
            </a:r>
          </a:p>
          <a:p>
            <a:pPr lvl="0" indent="0" marL="0">
              <a:buNone/>
            </a:pPr>
          </a:p>
          <a:p>
            <a:pPr lvl="0" indent="0" marL="0">
              <a:buNone/>
            </a:pPr>
            <a:r>
              <a:rPr/>
              <a:t>experiment: Repeated simulated sample (ID)</a:t>
            </a:r>
          </a:p>
          <a:p>
            <a:pPr lvl="0" indent="0" marL="0">
              <a:buNone/>
            </a:pPr>
          </a:p>
          <a:p>
            <a:pPr lvl="0" indent="0" marL="0">
              <a:buNone/>
            </a:pPr>
            <a:r>
              <a:rPr/>
              <a:t>waiting_days: Time to transition (days)</a:t>
            </a:r>
          </a:p>
        </p:txBody>
      </p:sp>
      <p:sp>
        <p:nvSpPr>
          <p:cNvPr id="4" name="Slide Number Placeholder 3"/>
          <p:cNvSpPr>
            <a:spLocks noGrp="1"/>
          </p:cNvSpPr>
          <p:nvPr>
            <p:ph type="sldNum" sz="quarter" idx="10"/>
          </p:nvPr>
        </p:nvSpPr>
        <p:spPr/>
        <p:txBody>
          <a:bodyPr/>
          <a:lstStyle/>
          <a:p>
            <a:fld id="{18BDFEC3-8487-43E8-A154-7C12CBC1FFF2}" type="slidenum">
              <a:rPr lang="en-US"/>
              <a:t>507</a:t>
            </a:fld>
            <a:endParaRPr lang="en-US"/>
          </a:p>
        </p:txBody>
      </p:sp>
    </p:spTree>
  </p:cSld>
</p:notes>
</file>

<file path=ppt/notesSlides/notesSlide5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240506</a:t>
            </a:r>
          </a:p>
          <a:p>
            <a:pPr lvl="0" indent="0" marL="0">
              <a:buNone/>
            </a:pPr>
          </a:p>
          <a:p>
            <a:pPr lvl="0" indent="0" marL="0">
              <a:buNone/>
            </a:pPr>
            <a:r>
              <a:rPr/>
              <a:t>Generating model: 1000 samples of 25 independent Exponential(rate=0.2/day) observations. Every sample uses a conventional two-sided 95% t interval for its mean.</a:t>
            </a:r>
          </a:p>
          <a:p>
            <a:pPr lvl="0" indent="0" marL="0">
              <a:buNone/>
            </a:pPr>
          </a:p>
          <a:p>
            <a:pPr lvl="0" indent="0" marL="0">
              <a:buNone/>
            </a:pPr>
            <a:r>
              <a:rPr/>
              <a:t>Population truth: The population mean is exactly 5 days; nominal 95% coverage is a procedure property to evaluate, not an imposed simulation result.</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experiment waiting_days
          1     8.526990
          1     3.750089
          1     6.877382
          1     8.813151</a:t>
            </a:r>
          </a:p>
        </p:txBody>
      </p:sp>
      <p:sp>
        <p:nvSpPr>
          <p:cNvPr id="4" name="Slide Number Placeholder 3"/>
          <p:cNvSpPr>
            <a:spLocks noGrp="1"/>
          </p:cNvSpPr>
          <p:nvPr>
            <p:ph type="sldNum" sz="quarter" idx="10"/>
          </p:nvPr>
        </p:nvSpPr>
        <p:spPr/>
        <p:txBody>
          <a:bodyPr/>
          <a:lstStyle/>
          <a:p>
            <a:fld id="{18BDFEC3-8487-43E8-A154-7C12CBC1FFF2}" type="slidenum">
              <a:rPr lang="en-US"/>
              <a:t>508</a:t>
            </a:fld>
            <a:endParaRPr lang="en-US"/>
          </a:p>
        </p:txBody>
      </p:sp>
    </p:spTree>
  </p:cSld>
</p:notes>
</file>

<file path=ppt/notesSlides/notesSlide5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modules/sampling_coverage/analysis.R. Larger B stabilizes the estimated coverage; larger n changes the experiment.</a:t>
            </a:r>
          </a:p>
        </p:txBody>
      </p:sp>
      <p:sp>
        <p:nvSpPr>
          <p:cNvPr id="4" name="Slide Number Placeholder 3"/>
          <p:cNvSpPr>
            <a:spLocks noGrp="1"/>
          </p:cNvSpPr>
          <p:nvPr>
            <p:ph type="sldNum" sz="quarter" idx="10"/>
          </p:nvPr>
        </p:nvSpPr>
        <p:spPr/>
        <p:txBody>
          <a:bodyPr/>
          <a:lstStyle/>
          <a:p>
            <a:fld id="{18BDFEC3-8487-43E8-A154-7C12CBC1FFF2}" type="slidenum">
              <a:rPr lang="en-US"/>
              <a:t>509</a:t>
            </a:fld>
            <a:endParaRPr lang="en-US"/>
          </a:p>
        </p:txBody>
      </p:sp>
    </p:spTree>
  </p:cSld>
</p:notes>
</file>

<file path=ppt/notesSlides/notesSlide5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510</a:t>
            </a:fld>
            <a:endParaRPr lang="en-US"/>
          </a:p>
        </p:txBody>
      </p:sp>
    </p:spTree>
  </p:cSld>
</p:notes>
</file>

<file path=ppt/notesSlides/notesSlide5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Larger B stabilizes the estimated coverage; larger n changes the experiment.</a:t>
            </a:r>
          </a:p>
        </p:txBody>
      </p:sp>
      <p:sp>
        <p:nvSpPr>
          <p:cNvPr id="4" name="Slide Number Placeholder 3"/>
          <p:cNvSpPr>
            <a:spLocks noGrp="1"/>
          </p:cNvSpPr>
          <p:nvPr>
            <p:ph type="sldNum" sz="quarter" idx="10"/>
          </p:nvPr>
        </p:nvSpPr>
        <p:spPr/>
        <p:txBody>
          <a:bodyPr/>
          <a:lstStyle/>
          <a:p>
            <a:fld id="{18BDFEC3-8487-43E8-A154-7C12CBC1FFF2}" type="slidenum">
              <a:rPr lang="en-US"/>
              <a:t>511</a:t>
            </a:fld>
            <a:endParaRPr lang="en-US"/>
          </a:p>
        </p:txBody>
      </p:sp>
    </p:spTree>
  </p:cSld>
</p:notes>
</file>

<file path=ppt/notesSlides/notesSlide5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512</a:t>
            </a:fld>
            <a:endParaRPr lang="en-US"/>
          </a:p>
        </p:txBody>
      </p:sp>
    </p:spTree>
  </p:cSld>
</p:notes>
</file>

<file path=ppt/notesSlides/notesSlide5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     experiment estimate      low      high covered
1             1 5.522029 4.072284  6.971773    TRUE
2             2 5.204283 2.985148  7.423418    TRUE
3             3 4.368782 2.517560  6.220003    TRUE
4             4 5.642785 3.234415  8.051154    TRUE
5             5 4.238518 2.021749  6.455288    TRUE
6             6 5.643793 2.979302  8.308284    TRUE
7             7 5.469335 3.573552  7.365119    TRUE
8             8 5.008316 3.136312  6.880320    TRUE
9             9 7.688537 4.535211 10.841862    TRUE
10           10 4.479982 2.489549  6.470416    TRUE
11           11 5.263651 1.711425  8.815877    TRUE
12           12 3.318445 1.975755  4.661135   FALSE
13           13 5.013864 2.746185  7.281543    TRUE
14           14 5.850578 3.541759  8.159396    TRUE
15           15 4.512140 2.771186  6.253094    TRUE
16           16 5.354784 3.188556  7.521012    TRUE
17           17 6.757512 3.640167  9.874857    TRUE
18           18 4.132858 2.769656  5.496059    TRUE
19           19 5.497705 3.455908  7.539502    TRUE
20           20 6.413697 4.247548  8.579845    TRUE
21           21 4.688334 3.063164  6.313503    TRUE
22           22 5.239921 3.067297  7.412546    TRUE
23           23 6.752626 3.853531  9.651721    TRUE
24           24 4.809608 3.067157  6.552059    TRUE
25           25 5.655483 4.247544  7.063422    TRUE
26           26 5.876048 3.895268  7.856828    TRUE
27           27 4.618555 2.384767  6.852343    TRUE
28           28 3.658729 2.417663  4.899794   FALSE
29           29 4.338001 2.857263  5.818739    TRUE
30           30 5.506953 3.072848  7.941058    TRUE
31           31 5.687501 3.054839  8.320163    TRUE
32           32 5.066542 3.191820  6.941265    TRUE
33           33 4.692163 2.311953  7.072373    TRUE
34           34 4.805327 3.165974  6.444680    TRUE
35           35 5.233745 3.158254  7.309237    TRUE
36           36 4.789032 3.003878  6.574186    TRUE
37           37 4.012812 1.996415  6.029208    TRUE
38           38 4.326758 2.382734  6.270782    TRUE
39           39 3.964481 2.574601  5.354360    TRUE
40           40 6.382165 4.232534  8.531796    TRUE
41           41 3.434084 1.829988  5.038180    TRUE
42           42 5.814381 3.787407  7.841355    TRUE
43           43 6.348211 4.113734  8.582688    TRUE
44           44 6.842268 4.091238  9.593298    TRUE
45           45 5.445202 2.970798  7.919606    TRUE
46           46 4.089058 2.582495  5.595621    TRUE
47           47 6.638345 4.348471  8.928219    TRUE
48           48 4.803594 2.537863  7.069326    TRUE
49           49 4.649075 2.458765  6.839386    TRUE
50           50 6.536089 4.425454  8.646724    TRUE
51           51 4.634365 2.627069  6.641661    TRUE
52           52 4.411398 3.077791  5.745006    TRUE
53           53 3.947442 2.577601  5.317284    TRUE
54           54 5.809957 3.245246  8.374669    TRUE
55           55 4.911161 2.853966  6.968356    TRUE
56           56 2.839206 1.888804  3.789608   FALSE
57           57 4.344700 3.039214  5.650185    TRUE
58           58 4.519626 2.867844  6.171408    TRUE
59           59 5.930605 2.995504  8.865706    TRUE
60           60 4.083792 2.659315  5.508269    TRUE
61           61 4.400565 2.899233  5.901897    TRUE
62           62 4.608569 3.206468  6.010671    TRUE
63           63 6.122087 3.529017  8.715158    TRUE
64           64 4.017382 2.632192  5.402571    TRUE
65           65 3.818379 2.364116  5.272641    TRUE
66           66 3.765858 2.317919  5.213796    TRUE
67           67 4.754093 2.844543  6.663642    TRUE
68           68 6.341148 3.941493  8.740803    TRUE
69           69 4.799054 2.697553  6.900555    TRUE
70           70 3.796780 2.443970  5.149590    TRUE
71           71 4.136329 2.731771  5.540887    TRUE
72           72 4.030844 2.327800  5.733889    TRUE
73           73 6.796037 4.119067  9.473006    TRUE
74           74 5.556472 2.973111  8.139833    TRUE
75           75 6.207926 3.910795  8.505058    TRUE
76           76 4.107061 2.152500  6.061622    TRUE
77           77 4.753323 3.124626  6.382020    TRUE
78           78 2.794476 1.369826  4.219126   FALSE
79           79 4.566371 2.837708  6.295035    TRUE
80           80 5.894649 3.659524  8.129775    TRUE
81           81 4.690335 2.896712  6.483958    TRUE
82           82 4.491655 2.640704  6.342605    TRUE
83           83 5.663687 3.229420  8.097953    TRUE
84           84 4.115975 2.707549  5.524400    TRUE
85           85 5.732207 3.571358  7.893057    TRUE
86           86 4.876916 2.965229  6.788603    TRUE
87           87 5.618509 4.067509  7.169509    TRUE
88           88 4.811652 3.344971  6.278334    TRUE
89           89 3.998192 2.273287  5.723097    TRUE
90           90 4.719024 2.958358  6.479690    TRUE
91           91 3.695699 2.389634  5.001764    TRUE
92           92 5.504377 3.267597  7.741157    TRUE
93           93 4.458405 2.330069  6.586741    TRUE
94           94 3.596332 2.582829  4.609835   FALSE
95           95 3.905252 2.464322  5.346181    TRUE
96           96 4.234980 2.561521  5.908438    TRUE
97           97 5.397633 3.101522  7.693744    TRUE
98           98 3.804190 2.235648  5.372732    TRUE
99           99 4.555470 2.447108  6.663832    TRUE
100         100 3.965643 1.957545  5.973742    TRUE
101         101 3.936298 2.425014  5.447583    TRUE
102         102 4.434617 2.475259  6.393976    TRUE
103         103 5.100318 3.290936  6.909700    TRUE
104         104 4.067811 2.542494  5.593129    TRUE
105         105 3.317712 1.908598  4.726826   FALSE
106         106 6.516611 4.021650  9.011571    TRUE
107         107 4.493778 3.003852  5.983703    TRUE
108         108 3.950111 2.552436  5.347785    TRUE
109         109 5.101214 3.126121  7.076308    TRUE
110         110 5.391561 3.582766  7.200356    TRUE
111         111 5.672264 2.436146  8.908382    TRUE
112         112 5.308363 3.405103  7.211624    TRUE
113         113 4.648292 3.070992  6.225592    TRUE
114         114 4.833650 2.986126  6.681173    TRUE
115         115 6.413949 3.788569  9.039328    TRUE
116         116 3.755544 2.547431  4.963657   FALSE
117         117 5.953093 4.095236  7.810951    TRUE
118         118 5.423245 2.814981  8.031510    TRUE
119         119 8.026679 5.101515 10.951842   FALSE
120         120 4.622307 2.434032  6.810582    TRUE
121         121 4.080753 2.700272  5.461233    TRUE
122         122 4.235137 2.645343  5.824930    TRUE
123         123 5.288931 2.278319  8.299543    TRUE
124         124 5.873955 3.016026  8.731884    TRUE
125         125 5.171276 3.380162  6.962391    TRUE
126         126 3.250377 1.489852  5.010902    TRUE
127         127 4.191097 2.668626  5.713568    TRUE
128         128 6.754089 3.601342  9.906836    TRUE
129         129 4.793879 3.097612  6.490145    TRUE
130         130 6.746923 3.533661  9.960186    TRUE
131         131 6.187196 3.894694  8.479698    TRUE
132         132 4.224100 2.524231  5.923970    TRUE
133         133 3.434999 2.221782  4.648216   FALSE
134         134 6.834802 4.139378  9.530226    TRUE
135         135 4.191357 2.319007  6.063707    TRUE
136         136 3.151103 2.060237  4.241968   FALSE
137         137 5.026459 3.169689  6.883229    TRUE
138         138 3.577657 2.528884  4.626430   FALSE
139         139 3.687805 1.994784  5.380827    TRUE
140         140 5.351641 3.422936  7.280347    TRUE
141         141 3.879084 2.304154  5.454013    TRUE
142         142 5.286025 3.516029  7.056022    TRUE
143         143 4.693587 3.300891  6.086283    TRUE
144         144 5.109116 2.401925  7.816308    TRUE
145         145 5.089690 3.333748  6.845632    TRUE
146         146 5.430569 3.870811  6.990327    TRUE
147         147 6.782960 4.339468  9.226452    TRUE
148         148 5.823611 3.331024  8.316199    TRUE
149         149 4.366575 2.390465  6.342684    TRUE
150         150 4.184145 2.110662  6.257627    TRUE
151         151 7.730201 4.354545 11.105856    TRUE
152         152 6.140021 3.348536  8.931505    TRUE
153         153 4.117216 2.409964  5.824468    TRUE
154         154 4.398973 1.430581  7.367365    TRUE
155         155 4.508656 2.892396  6.124916    TRUE
156         156 4.142960 2.664366  5.621555    TRUE
157         157 5.245062 3.098888  7.391237    TRUE
158         158 5.040628 3.008546  7.072711    TRUE
159         159 4.218798 2.480088  5.957507    TRUE
160         160 5.347144 3.433166  7.261123    TRUE
161         161 6.686552 3.977025  9.396078    TRUE
162         162 4.142875 3.147446  5.138305    TRUE
163         163 3.269228 1.170891  5.367566    TRUE
164         164 4.955636 2.996825  6.914446    TRUE
165         165 4.556690 2.991951  6.121429    TRUE
166         166 5.400123 2.910192  7.890054    TRUE
167         167 4.277913 2.393319  6.162508    TRUE
168         168 3.254105 2.029229  4.478981   FALSE
169         169 4.566055 3.025270  6.106840    TRUE
170         170 5.348849 3.080346  7.617352    TRUE
171         171 2.395981 1.556685  3.235278   FALSE
172         172 4.640689 2.748807  6.532571    TRUE
173         173 3.508499 2.009903  5.007095    TRUE
174         174 5.225143 2.841299  7.608988    TRUE
175         175 4.983477 2.784035  7.182919    TRUE
176         176 3.795989 1.917545  5.674432    TRUE
177         177 5.690686 3.581406  7.799967    TRUE
178         178 4.848927 2.914100  6.783754    TRUE
179         179 5.374085 2.260090  8.488080    TRUE
180         180 6.475772 3.811408  9.140136    TRUE
181         181 4.741831 2.402756  7.080906    TRUE
182         182 5.321358 3.240530  7.402186    TRUE
183         183 5.191675 1.921541  8.461809    TRUE
184         184 4.658280 2.766932  6.549628    TRUE
185         185 5.753889 4.188246  7.319532    TRUE
186         186 6.257938 3.073481  9.442395    TRUE
187         187 5.566719 3.929474  7.203964    TRUE
188         188 2.465539 1.547398  3.383681   FALSE
189         189 4.206448 2.561935  5.850961    TRUE
190         190 3.479337 1.933332  5.025342    TRUE
191         191 3.463501 2.085828  4.841174   FALSE
192         192 3.727588 2.093795  5.361380    TRUE
193         193 6.847350 3.846342  9.848358    TRUE
194         194 5.713059 3.598224  7.827895    TRUE
195         195 3.507900 2.070407  4.945393   FALSE
196         196 6.905772 3.535558 10.275986    TRUE
197         197 7.418474 4.791591 10.045357    TRUE
198         198 5.314492 3.311919  7.317065    TRUE
199         199 5.561324 3.223291  7.899358    TRUE
200         200 5.457266 3.586288  7.328244    TRUE
201         201 5.989511 3.791370  8.187652    TRUE
202         202 3.913985 2.508346  5.319624    TRUE
203         203 5.290439 3.427504  7.153373    TRUE
204         204 4.686989 2.752241  6.621737    TRUE
205         205 4.463568 2.682710  6.244426    TRUE
206         206 5.165704 3.407387  6.924021    TRUE
207         207 5.076360 2.702550  7.450170    TRUE
208         208 6.213807 2.760825  9.666789    TRUE
209         209 4.867417 3.309513  6.425321    TRUE
210         210 3.577422 1.434624  5.720220    TRUE
211         211 5.894050 3.514567  8.273532    TRUE
212         212 4.338063 2.560657  6.115469    TRUE
213         213 6.143999 3.323829  8.964169    TRUE
214         214 5.598588 3.768305  7.428870    TRUE
215         215 6.272771 3.983205  8.562336    TRUE
216         216 7.138216 4.579673  9.696759    TRUE
217         217 6.026648 4.078599  7.974697    TRUE
218         218 3.850279 2.341270  5.359289    TRUE
219         219 4.487893 2.978306  5.997479    TRUE
220         220 5.245262 3.003950  7.486574    TRUE
221         221 4.822648 2.948739  6.696558    TRUE
222         222 8.021933 4.637147 11.406719    TRUE
223         223 5.935316 3.847466  8.023167    TRUE
224         224 4.980738 2.542093  7.419382    TRUE
225         225 4.281605 2.961476  5.601734    TRUE
226         226 5.418768 2.691508  8.146029    TRUE
227         227 4.427298 2.528119  6.326477    TRUE
228         228 6.569612 4.002026  9.137198    TRUE
229         229 5.126956 3.152984  7.100928    TRUE
230         230 3.853325 2.401367  5.305283    TRUE
231         231 4.502664 2.540948  6.464380    TRUE
232         232 3.975073 2.580084  5.370062    TRUE
233         233 3.434649 2.342173  4.527125   FALSE
234         234 5.400147 2.760415  8.039879    TRUE
235         235 4.140376 2.134298  6.146454    TRUE
236         236 5.589214 4.041403  7.137025    TRUE
237         237 3.532313 2.393871  4.670754   FALSE
238         238 4.704814 2.780582  6.629047    TRUE
239         239 6.548639 3.403325  9.693952    TRUE
240         240 6.697136 4.277313  9.116959    TRUE
241         241 6.611054 3.033616 10.188492    TRUE
242         242 3.994481 2.210885  5.778078    TRUE
243         243 4.509383 3.090736  5.928030    TRUE
244         244 5.026530 3.017718  7.035342    TRUE
245         245 4.815224 3.105586  6.524861    TRUE
246         246 5.571338 2.475466  8.667209    TRUE
247         247 3.350048 2.078539  4.621557   FALSE
248         248 4.217988 2.648283  5.787692    TRUE
249         249 4.310275 2.014899  6.605652    TRUE
250         250 4.440112 2.616232  6.263992    TRUE
251         251 3.553821 2.381495  4.726146   FALSE
252         252 5.472761 3.405546  7.539975    TRUE
253         253 4.248571 2.281546  6.215597    TRUE
254         254 5.081565 3.002994  7.160135    TRUE
255         255 7.247705 3.855316 10.640094    TRUE
256         256 6.569047 4.377447  8.760647    TRUE
257         257 7.361497 5.158275  9.564720   FALSE
258         258 4.632382 2.402952  6.861812    TRUE
259         259 4.290517 2.594137  5.986896    TRUE
260         260 6.130597 3.595685  8.665509    TRUE
261         261 6.192151 4.400440  7.983862    TRUE
262         262 3.833823 2.241736  5.425911    TRUE
263         263 5.779415 3.498400  8.060429    TRUE
264         264 4.294562 2.340403  6.248721    TRUE
265         265 5.183574 1.892786  8.474362    TRUE
266         266 4.889187 2.752254  7.026119    TRUE
267         267 5.756816 2.918858  8.594774    TRUE
268         268 6.884198 4.169422  9.598975    TRUE
269         269 4.989537 2.320946  7.658129    TRUE
270         270 5.013138 2.522201  7.504074    TRUE
271         271 6.021809 3.395412  8.648207    TRUE
272         272 5.107057 2.865401  7.348712    TRUE
273         273 4.792391 3.209370  6.375412    TRUE
274         274 4.249709 2.221006  6.278412    TRUE
275         275 5.170267 3.380168  6.960365    TRUE
276         276 5.768764 3.080663  8.456865    TRUE
277         277 6.234953 3.083420  9.386486    TRUE
278         278 5.028424 2.781633  7.275215    TRUE
279         279 5.616455 3.487074  7.745837    TRUE
280         280 6.236102 3.960979  8.511224    TRUE
281         281 4.983969 2.177201  7.790738    TRUE
282         282 4.940238 2.891489  6.988987    TRUE
283         283 5.390487 3.274993  7.505981    TRUE
284         284 3.381895 2.098824  4.664966   FALSE
285         285 5.791524 2.618764  8.964283    TRUE
286         286 4.716518 3.311282  6.121754    TRUE
287         287 4.849553 2.268082  7.431024    TRUE
288         288 6.041211 3.583686  8.498735    TRUE
289         289 5.229720 3.264473  7.194968    TRUE
290         290 7.439641 4.404122 10.475160    TRUE
291         291 6.378421 3.828685  8.928157    TRUE
292         292 4.015060 2.681271  5.348850    TRUE
293         293 4.837685 2.984054  6.691316    TRUE
294         294 4.038949 2.735889  5.342009    TRUE
295         295 5.393227 2.732074  8.054380    TRUE
296         296 3.603210 1.905268  5.301151    TRUE
297         297 4.987438 2.865588  7.109287    TRUE
298         298 3.485912 2.313194  4.658630   FALSE
299         299 5.140612 2.954029  7.327194    TRUE
300         300 3.477965 2.236296  4.719633   FALSE
301         301 4.838179 2.666346  7.010013    TRUE
302         302 4.378519 2.904589  5.852448    TRUE
303         303 6.498538 4.652734  8.344341    TRUE
304         304 7.888626 4.962471 10.814781    TRUE
305         305 5.866072 2.703398  9.028746    TRUE
306         306 4.548210 2.879283  6.217138    TRUE
307         307 5.812011 3.232438  8.391584    TRUE
308         308 4.729734 1.924979  7.534489    TRUE
309         309 4.724547 3.012132  6.436962    TRUE
310         310 5.509638 3.535638  7.483638    TRUE
311         311 4.860572 3.116204  6.604940    TRUE
312         312 6.229047 3.491158  8.966936    TRUE
313         313 7.803910 4.373291 11.234530    TRUE
314         314 4.172664 2.392126  5.953202    TRUE
315         315 5.385459 2.042203  8.728715    TRUE
316         316 7.443384 5.117284  9.769484   FALSE
317         317 3.497343 2.049574  4.945112   FALSE
318         318 4.548129 2.747034  6.349224    TRUE
319         319 3.575881 2.061335  5.090426    TRUE
320         320 4.249734 2.824205  5.675263    TRUE
321         321 5.766841 2.901673  8.632008    TRUE
322         322 4.483690 2.292183  6.675196    TRUE
323         323 3.693372 2.348145  5.038599    TRUE
324         324 5.790088 3.547823  8.032353    TRUE
325         325 4.373371 2.672825  6.073916    TRUE
326         326 5.636814 3.126611  8.147018    TRUE
327         327 5.688598 3.445629  7.931566    TRUE
328         328 5.319054 3.285915  7.352192    TRUE
329         329 5.880438 3.824059  7.936816    TRUE
330         330 6.465134 4.247065  8.683202    TRUE
331         331 4.969131 3.396605  6.541658    TRUE
332         332 4.901981 2.672084  7.131878    TRUE
333         333 6.226111 3.711165  8.741058    TRUE
334         334 5.408684 3.786308  7.031060    TRUE
335         335 5.770414 3.100292  8.440535    TRUE
336         336 5.913838 3.614729  8.212947    TRUE
337         337 6.188054 3.866605  8.509502    TRUE
338         338 6.786741 3.736639  9.836843    TRUE
339         339 4.129207 2.361370  5.897044    TRUE
340         340 3.032454 1.717065  4.347843   FALSE
341         341 6.702018 4.001909  9.402128    TRUE
342         342 3.289385 2.287299  4.291471   FALSE
343         343 5.397701 3.036290  7.759112    TRUE
344         344 4.690581 3.338412  6.042750    TRUE
345         345 4.252300 2.408449  6.096151    TRUE
346         346 5.537847 3.517280  7.558414    TRUE
347         347 3.990287 2.845479  5.135095    TRUE
348         348 4.802474 3.107818  6.497130    TRUE
349         349 6.350321 3.977693  8.722949    TRUE
350         350 6.287531 4.145984  8.429079    TRUE
351         351 4.684363 3.022354  6.346373    TRUE
352         352 5.005328 2.055718  7.954937    TRUE
353         353 3.922937 2.744968  5.100905    TRUE
354         354 4.216767 2.555903  5.877632    TRUE
355         355 4.126480 2.520638  5.732323    TRUE
356         356 5.396866 2.614256  8.179475    TRUE
357         357 4.115359 2.418793  5.811926    TRUE
358         358 5.467963 2.648544  8.287381    TRUE
359         359 5.545995 3.918816  7.173173    TRUE
360         360 6.629963 4.361714  8.898212    TRUE
361         361 7.464774 5.190105  9.739443   FALSE
362         362 3.893538 2.313191  5.473885    TRUE
363         363 5.586150 3.581217  7.591083    TRUE
364         364 4.350802 2.798264  5.903340    TRUE
365         365 5.533744 3.580420  7.487067    TRUE
366         366 6.533713 4.433862  8.633563    TRUE
367         367 4.034656 2.408537  5.660776    TRUE
368         368 5.677861 3.199031  8.156691    TRUE
369         369 3.745753 2.345502  5.146004    TRUE
370         370 3.867365 2.604430  5.130300    TRUE
371         371 5.009786 2.314848  7.704724    TRUE
372         372 4.201901 2.228387  6.175415    TRUE
373         373 3.932006 2.575756  5.288256    TRUE
374         374 3.104887 1.706235  4.503538   FALSE
375         375 4.994901 2.689743  7.300058    TRUE
376         376 5.675704 3.555901  7.795507    TRUE
377         377 4.893366 2.777931  7.008801    TRUE
378         378 5.703625 2.303286  9.103965    TRUE
379         379 5.642371 3.428647  7.856096    TRUE
380         380 7.575066 5.039821 10.110312   FALSE
381         381 3.417589 2.028577  4.806602   FALSE
382         382 5.147397 3.561781  6.733013    TRUE
383         383 4.267169 2.690513  5.843826    TRUE
384         384 5.132687 2.856936  7.408438    TRUE
385         385 5.545660 3.562714  7.528607    TRUE
386         386 3.425808 2.099023  4.752593   FALSE
387         387 5.174324 3.301461  7.047187    TRUE
388         388 5.020330 3.321982  6.718679    TRUE
389         389 4.562946 2.850898  6.274993    TRUE
390         390 3.781244 2.000282  5.562206    TRUE
391         391 3.662179 2.277420  5.046939    TRUE
392         392 5.832291 4.107676  7.556906    TRUE
393         393 5.176855 3.283717  7.069992    TRUE
394         394 7.517398 4.950500 10.084297    TRUE
395         395 5.804012 2.897819  8.710204    TRUE
396         396 3.914535 2.172928  5.656142    TRUE
397         397 5.414024 3.584665  7.243382    TRUE
398         398 3.202148 2.113354  4.290942   FALSE
399         399 4.430965 2.894375  5.967554    TRUE
400         400 3.133685 1.751089  4.516282   FALSE
401         401 3.731211 2.333027  5.129395    TRUE
402         402 5.155056 3.787554  6.522558    TRUE
403         403 3.895069 2.278757  5.511381    TRUE
404         404 4.308242 2.671849  5.944635    TRUE
405         405 5.545011 3.640552  7.449471    TRUE
406         406 3.800447 2.172081  5.428814    TRUE
407         407 3.895227 2.253468  5.536986    TRUE
408         408 5.532700 3.108258  7.957141    TRUE
409         409 5.482474 3.738025  7.226924    TRUE
410         410 5.629247 3.284370  7.974123    TRUE
411         411 4.820694 3.525997  6.115392    TRUE
412         412 5.405898 3.392313  7.419482    TRUE
413         413 5.924852 3.558685  8.291019    TRUE
414         414 5.066681 2.698632  7.434731    TRUE
415         415 4.915435 2.597853  7.233018    TRUE
416         416 6.138261 4.025465  8.251057    TRUE
417         417 4.877111 3.117194  6.637028    TRUE
418         418 5.834988 2.396679  9.273298    TRUE
419         419 7.812349 4.063134 11.561563    TRUE
420         420 6.486590 4.386750  8.586430    TRUE
421         421 6.325887 3.357138  9.294636    TRUE
422         422 5.206549 2.964874  7.448224    TRUE
423         423 4.811876 3.037972  6.585780    TRUE
424         424 5.355761 2.933215  7.778307    TRUE
425         425 6.081486 3.339819  8.823154    TRUE
426         426 6.265863 2.865016  9.666710    TRUE
427         427 4.625853 2.737395  6.514311    TRUE
428         428 5.197927 3.146977  7.248877    TRUE
429         429 4.732570 3.269087  6.196053    TRUE
430         430 6.153467 4.165308  8.141627    TRUE
431         431 4.545992 2.966141  6.125843    TRUE
432         432 3.845872 1.825047  5.866698    TRUE
433         433 4.784515 1.561578  8.007452    TRUE
434         434 5.243350 3.809553  6.677147    TRUE
435         435 5.335282 3.136412  7.534152    TRUE
436         436 4.855157 2.751246  6.959068    TRUE
437         437 5.913499 4.139509  7.687488    TRUE
438         438 6.951797 4.302247  9.601348    TRUE
439         439 5.709046 3.266752  8.151339    TRUE
440         440 4.525120 2.870263  6.179977    TRUE
441         441 4.098103 2.578728  5.617479    TRUE
442         442 5.239271 3.167073  7.311469    TRUE
443         443 5.141058 3.113897  7.168219    TRUE
444         444 4.434291 3.173190  5.695392    TRUE
445         445 4.125902 2.820920  5.430885    TRUE
446         446 5.357395 3.573233  7.141557    TRUE
447         447 5.593451 3.763647  7.423255    TRUE
448         448 3.817898 2.268593  5.367203    TRUE
449         449 4.815512 2.684623  6.946401    TRUE
450         450 5.075280 3.195076  6.955485    TRUE
451         451 4.465869 2.509297  6.422441    TRUE
452         452 5.133483 3.387658  6.879308    TRUE
453         453 5.250172 3.365547  7.134797    TRUE
454         454 4.551341 2.794505  6.308177    TRUE
455         455 3.788567 2.101412  5.475722    TRUE
456         456 5.771946 3.838096  7.705795    TRUE
457         457 5.513785 2.757240  8.270329    TRUE
458         458 5.634396 3.680767  7.588025    TRUE
459         459 4.098808 2.385325  5.812291    TRUE
460         460 5.369949 3.464645  7.275253    TRUE
461         461 4.972874 2.843550  7.102199    TRUE
462         462 5.224391 3.741785  6.706997    TRUE
463         463 3.838537 2.873653  4.803420   FALSE
464         464 4.712739 2.809141  6.616336    TRUE
465         465 6.831285 4.291093  9.371476    TRUE
466         466 5.033021 3.556764  6.509277    TRUE
467         467 4.002367 2.515297  5.489437    TRUE
468         468 4.851197 3.666983  6.035412    TRUE
469         469 4.094786 2.827846  5.361726    TRUE
470         470 4.879996 2.572024  7.187969    TRUE
471         471 6.921330 4.548232  9.294428    TRUE
472         472 6.766903 4.540315  8.993491    TRUE
473         473 4.724773 3.070959  6.378586    TRUE
474         474 4.481435 3.368199  5.594671    TRUE
475         475 5.230887 3.399876  7.061898    TRUE
476         476 6.801320 2.780041 10.822598    TRUE
477         477 4.671635 3.068472  6.274797    TRUE
478         478 5.167384 3.358241  6.976527    TRUE
479         479 3.805892 2.357575  5.254210    TRUE
480         480 5.981513 3.344232  8.618795    TRUE
481         481 3.366190 1.806807  4.925573   FALSE
482         482 3.128616 1.971421  4.285810   FALSE
483         483 4.399658 2.702270  6.097047    TRUE
484         484 6.140888 4.227038  8.054739    TRUE
485         485 6.727461 3.094195 10.360727    TRUE
486         486 6.193597 3.172880  9.214314    TRUE
487         487 6.151937 3.274387  9.029488    TRUE
488         488 5.466977 3.527447  7.406507    TRUE
489         489 4.694192 2.815471  6.572913    TRUE
490         490 5.873051 3.451248  8.294855    TRUE
491         491 5.908998 3.965276  7.852719    TRUE
492         492 4.837721 2.613303  7.062138    TRUE
493         493 4.003946 2.581327  5.426564    TRUE
494         494 5.644872 2.630181  8.659564    TRUE
495         495 5.516786 3.692707  7.340864    TRUE
496         496 6.565423 2.813723 10.317122    TRUE
497         497 5.232838 2.903357  7.562318    TRUE
498         498 5.182276 3.119214  7.245338    TRUE
499         499 4.730740 2.797385  6.664095    TRUE
500         500 6.125210 3.327403  8.923016    TRUE
501         501 5.296794 3.353180  7.240408    TRUE
502         502 5.212718 3.182777  7.242658    TRUE
503         503 5.858924 3.543789  8.174060    TRUE
504         504 7.430133 3.953359 10.906907    TRUE
505         505 4.339081 2.530808  6.147353    TRUE
506         506 5.639081 3.791919  7.486242    TRUE
507         507 4.461407 3.297367  5.625447    TRUE
508         508 4.455286 2.598152  6.312419    TRUE
509         509 4.540664 3.197714  5.883614    TRUE
510         510 3.765878 2.107360  5.424395    TRUE
511         511 4.565119 2.932153  6.198085    TRUE
512         512 5.009326 3.243633  6.775019    TRUE
513         513 5.062506 3.405402  6.719610    TRUE
514         514 3.794507 2.226344  5.362670    TRUE
515         515 5.201223 3.131053  7.271392    TRUE
516         516 4.519861 2.985177  6.054545    TRUE
517         517 3.943825 2.759921  5.127730    TRUE
518         518 4.120684 2.659027  5.582341    TRUE
519         519 4.741021 3.122028  6.360014    TRUE
520         520 5.153431 3.205458  7.101404    TRUE
521         521 4.483928 2.592569  6.375287    TRUE
522         522 4.834770 2.971241  6.698299    TRUE
523         523 5.621305 3.600492  7.642119    TRUE
524         524 5.162748 3.525299  6.800197    TRUE
525         525 4.626029 3.090010  6.162048    TRUE
526         526 4.881417 2.752002  7.010831    TRUE
527         527 7.183870 4.845098  9.522642    TRUE
528         528 6.023974 3.736834  8.311115    TRUE
529         529 5.231664 3.392156  7.071173    TRUE
530         530 5.968391 3.353934  8.582847    TRUE
531         531 5.251931 3.107945  7.395916    TRUE
532         532 4.558820 2.607283  6.510358    TRUE
533         533 3.626828 2.339777  4.913879   FALSE
534         534 4.789747 3.267055  6.312440    TRUE
535         535 5.442687 2.925027  7.960348    TRUE
536         536 4.642890 2.618750  6.667029    TRUE
537         537 3.892448 2.495351  5.289545    TRUE
538         538 4.395484 2.095739  6.695229    TRUE
539         539 6.297636 3.923211  8.672062    TRUE
540         540 3.933338 2.241742  5.624934    TRUE
541         541 4.433064 2.035389  6.830740    TRUE
542         542 6.900332 3.714216 10.086448    TRUE
543         543 4.928259 2.540913  7.315605    TRUE
544         544 7.116895 4.652474  9.581316    TRUE
545         545 4.682426 3.045381  6.319471    TRUE
546         546 5.042526 3.450488  6.634565    TRUE
547         547 3.322409 2.187334  4.457483   FALSE
548         548 4.419000 2.878159  5.959840    TRUE
549         549 4.735999 2.732477  6.739520    TRUE
550         550 3.770235 2.569520  4.970950   FALSE
551         551 4.449977 2.332116  6.567837    TRUE
552         552 5.364129 2.517983  8.210275    TRUE
553         553 5.784248 3.054308  8.514188    TRUE
554         554 3.905277 2.604360  5.206193    TRUE
555         555 4.015880 2.675371  5.356389    TRUE
556         556 5.254450 3.536556  6.972344    TRUE
557         557 5.077611 2.934500  7.220722    TRUE
558         558 5.560871 3.617405  7.504336    TRUE
559         559 5.520867 3.433108  7.608627    TRUE
560         560 7.118458 3.988488 10.248428    TRUE
561         561 5.027113 3.362989  6.691236    TRUE
562         562 4.927540 2.580129  7.274952    TRUE
563         563 3.376468 1.704337  5.048599    TRUE
564         564 7.146564 4.949120  9.344007    TRUE
565         565 5.597253 2.713778  8.480729    TRUE
566         566 4.358790 2.997476  5.720103    TRUE
567         567 6.158183 3.117841  9.198524    TRUE
568         568 6.361814 4.589695  8.133932    TRUE
569         569 5.238995 3.380084  7.097906    TRUE
570         570 5.318172 3.252804  7.383539    TRUE
571         571 5.420861 3.185164  7.656559    TRUE
572         572 5.640545 3.908785  7.372304    TRUE
573         573 5.018300 2.858205  7.178396    TRUE
574         574 4.855283 3.159766  6.550800    TRUE
575         575 5.523746 2.999026  8.048465    TRUE
576         576 3.614069 2.456335  4.771803   FALSE
577         577 5.382685 3.717046  7.048323    TRUE
578         578 5.286303 2.850322  7.722283    TRUE
579         579 5.850556 3.601187  8.099924    TRUE
580         580 3.901438 2.261854  5.541021    TRUE
581         581 4.710187 2.913014  6.507359    TRUE
582         582 3.404412 1.809784  4.999041   FALSE
583         583 4.707936 2.493442  6.922431    TRUE
584         584 7.724015 4.300094 11.147936    TRUE
585         585 6.617400 3.081913 10.152887    TRUE
586         586 4.290836 2.727766  5.853906    TRUE
587         587 4.077177 2.768886  5.385468    TRUE
588         588 4.726618 2.763738  6.689497    TRUE
589         589 4.186182 2.746722  5.625642    TRUE
590         590 3.764223 1.265970  6.262477    TRUE
591         591 4.141476 2.246423  6.036530    TRUE
592         592 4.713677 3.131934  6.295419    TRUE
593         593 8.315554 5.266436 11.364672   FALSE
594         594 4.769037 2.725478  6.812597    TRUE
595         595 4.665730 3.411253  5.920207    TRUE
596         596 5.104662 2.562745  7.646579    TRUE
597         597 4.618102 2.898966  6.337239    TRUE
598         598 3.363085 2.113797  4.612373   FALSE
599         599 4.409113 3.290124  5.528101    TRUE
600         600 5.507062 3.328157  7.685966    TRUE
601         601 4.047800 3.045832  5.049769    TRUE
602         602 4.680106 2.362362  6.997850    TRUE
603         603 5.829014 3.915152  7.742876    TRUE
604         604 5.047798 3.264911  6.830686    TRUE
605         605 4.821044 2.985016  6.657072    TRUE
606         606 6.232595 4.174096  8.291093    TRUE
607         607 6.603795 3.185208 10.022382    TRUE
608         608 4.222902 1.919405  6.526399    TRUE
609         609 4.840775 3.090607  6.590943    TRUE
610         610 4.559219 3.161071  5.957368    TRUE
611         611 4.914736 3.171554  6.657917    TRUE
612         612 7.178296 4.213571 10.143022    TRUE
613         613 4.119775 2.165562  6.073988    TRUE
614         614 5.617246 3.262465  7.972028    TRUE
615         615 3.982396 2.455665  5.509128    TRUE
616         616 5.410101 2.720863  8.099339    TRUE
617         617 3.580421 2.339151  4.821691   FALSE
618         618 5.648987 3.857257  7.440718    TRUE
619         619 6.567629 3.555800  9.579459    TRUE
620         620 4.825538 3.300359  6.350717    TRUE
621         621 6.407025 4.085413  8.728636    TRUE
622         622 5.260382 3.354144  7.166620    TRUE
623         623 4.324717 2.893232  5.756201    TRUE
624         624 4.330775 2.603968  6.057582    TRUE
625         625 4.482748 2.831404  6.134091    TRUE
626         626 4.911338 3.151228  6.671448    TRUE
627         627 6.717525 3.848416  9.586635    TRUE
628         628 3.795103 2.106430  5.483776    TRUE
629         629 5.037149 2.979511  7.094788    TRUE
630         630 4.617378 1.986142  7.248613    TRUE
631         631 4.890553 2.441352  7.339753    TRUE
632         632 6.865302 4.336777  9.393828    TRUE
633         633 4.195107 2.824754  5.565460    TRUE
634         634 4.985863 2.949944  7.021782    TRUE
635         635 6.013759 3.508814  8.518705    TRUE
636         636 5.039251 3.242784  6.835718    TRUE
637         637 4.890446 2.636844  7.144048    TRUE
638         638 5.820160 3.179330  8.460991    TRUE
639         639 5.720414 3.566226  7.874602    TRUE
640         640 4.134422 2.285240  5.983603    TRUE
641         641 4.846078 3.208933  6.483223    TRUE
642         642 4.748944 3.312102  6.185786    TRUE
643         643 7.253654 4.830611  9.676698    TRUE
644         644 5.580492 3.365478  7.795506    TRUE
645         645 4.972327 3.213344  6.731311    TRUE
646         646 4.201401 2.614518  5.788283    TRUE
647         647 3.668279 1.898330  5.438228    TRUE
648         648 3.772814 2.210868  5.334760    TRUE
649         649 4.220621 2.673001  5.768242    TRUE
650         650 5.133508 2.960103  7.306914    TRUE
651         651 4.210159 2.541548  5.878769    TRUE
652         652 4.145103 2.543053  5.747154    TRUE
653         653 5.131459 2.875607  7.387311    TRUE
654         654 5.537918 3.799652  7.276183    TRUE
655         655 4.413059 2.570227  6.255891    TRUE
656         656 5.142701 3.046226  7.239175    TRUE
657         657 4.762951 2.968477  6.557426    TRUE
658         658 5.244548 3.512986  6.976109    TRUE
659         659 4.351468 2.301470  6.401466    TRUE
660         660 3.399293 1.526015  5.272571    TRUE
661         661 4.648068 2.839789  6.456347    TRUE
662         662 3.656324 2.316670  4.995979   FALSE
663         663 3.639481 2.131687  5.147275    TRUE
664         664 3.619674 1.697044  5.542305    TRUE
665         665 7.902260 4.892733 10.911786    TRUE
666         666 5.749114 3.412851  8.085378    TRUE
667         667 5.802268 3.256608  8.347928    TRUE
668         668 3.768605 2.249720  5.287490    TRUE
669         669 3.289854 2.132925  4.446784   FALSE
670         670 5.027536 3.286523  6.768548    TRUE
671         671 7.091174 4.357877  9.824471    TRUE
672         672 6.284777 4.023185  8.546369    TRUE
673         673 4.770851 2.469841  7.071861    TRUE
674         674 5.206206 3.297008  7.115404    TRUE
675         675 6.360203 4.503567  8.216838    TRUE
676         676 4.008653 2.405287  5.612020    TRUE
677         677 6.516809 2.474882 10.558736    TRUE
678         678 5.183937 3.107967  7.259906    TRUE
679         679 5.218020 3.179566  7.256474    TRUE
680         680 5.219067 2.677387  7.760747    TRUE
681         681 5.414683 3.369254  7.460112    TRUE
682         682 5.144505 2.901081  7.387930    TRUE
683         683 4.670895 2.430325  6.911464    TRUE
684         684 4.455078 2.713660  6.196496    TRUE
685         685 4.392574 3.216750  5.568398    TRUE
686         686 7.168245 4.367240  9.969249    TRUE
687         687 5.007352 2.420989  7.593715    TRUE
688         688 5.439679 3.534588  7.344769    TRUE
689         689 4.565341 2.383238  6.747444    TRUE
690         690 5.210984 3.140538  7.281430    TRUE
691         691 6.369395 3.714549  9.024242    TRUE
692         692 4.796377 2.911562  6.681192    TRUE
693         693 7.166511 3.473505 10.859517    TRUE
694         694 3.737361 2.370923  5.103799    TRUE
695         695 4.946349 2.374817  7.517881    TRUE
696         696 5.439459 3.581471  7.297447    TRUE
697         697 5.315822 3.447856  7.183788    TRUE
698         698 3.741409 2.290181  5.192637    TRUE
699         699 4.774971 3.073936  6.476006    TRUE
700         700 3.402316 2.136310  4.668323   FALSE
701         701 6.020801 3.099626  8.941975    TRUE
702         702 4.449331 1.966136  6.932527    TRUE
703         703 5.102650 2.891447  7.313854    TRUE
704         704 6.881138 2.040926 11.721351    TRUE
705         705 3.850459 2.259788  5.441130    TRUE
706         706 4.413014 2.002804  6.823224    TRUE
707         707 6.850892 4.650988  9.050796    TRUE
708         708 4.725583 3.138983  6.312183    TRUE
709         709 4.881814 3.193956  6.569672    TRUE
710         710 3.611745 2.037187  5.186303    TRUE
711         711 3.327933 1.994595  4.661271   FALSE
712         712 6.106955 3.311340  8.902570    TRUE
713         713 3.416288 2.020751  4.811825   FALSE
714         714 4.884710 2.936531  6.832889    TRUE
715         715 5.180604 2.607237  7.753971    TRUE
716         716 5.281995 2.733991  7.830000    TRUE
717         717 4.175568 2.081826  6.269309    TRUE
718         718 5.017237 2.621908  7.412565    TRUE
719         719 5.467241 3.864656  7.069826    TRUE
720         720 3.153686 1.932826  4.374546   FALSE
721         721 7.155385 4.427355  9.883415    TRUE
722         722 4.341135 2.774704  5.907567    TRUE
723         723 3.037412 1.669276  4.405547   FALSE
724         724 5.474374 3.772444  7.176304    TRUE
725         725 6.450400 3.799504  9.101295    TRUE
726         726 6.750764 3.514467  9.987061    TRUE
727         727 6.845386 4.481699  9.209074    TRUE
728         728 4.667582 2.473775  6.861389    TRUE
729         729 3.362999 1.530116  5.195882    TRUE
730         730 5.378504 3.487381  7.269627    TRUE
731         731 5.766296 3.740023  7.792570    TRUE
732         732 4.098024 2.725293  5.470754    TRUE
733         733 4.005968 2.481660  5.530277    TRUE
734         734 5.245817 2.606822  7.884813    TRUE
735         735 4.533103 2.987374  6.078832    TRUE
736         736 5.538313 3.563316  7.513309    TRUE
737         737 4.860992 3.043456  6.678529    TRUE
738         738 6.143755 3.583157  8.704353    TRUE
739         739 4.551941 2.655501  6.448382    TRUE
740         740 4.473198 2.789070  6.157327    TRUE
741         741 5.453317 2.970865  7.935769    TRUE
742         742 4.773511 3.273516  6.273505    TRUE
743         743 4.269461 2.958314  5.580608    TRUE
744         744 3.756605 2.266408  5.246802    TRUE
745         745 5.240357 3.412053  7.068661    TRUE
746         746 5.540027 3.514813  7.565241    TRUE
747         747 6.274828 2.552602  9.997053    TRUE
748         748 5.829695 3.977654  7.681736    TRUE
749         749 6.163465 3.715670  8.611259    TRUE
750         750 6.687634 4.175748  9.199520    TRUE
751         751 5.688588 3.342611  8.034566    TRUE
752         752 5.748188 4.057759  7.438617    TRUE
753         753 5.199793 3.391007  7.008579    TRUE
754         754 4.378812 2.994439  5.763185    TRUE
755         755 3.754616 2.704143  4.805090   FALSE
756         756 4.932217 2.380414  7.484020    TRUE
757         757 4.050452 2.442749  5.658155    TRUE
758         758 6.332122 3.545771  9.118473    TRUE
759         759 4.303519 2.527341  6.079696    TRUE
760         760 2.960447 2.094130  3.826763   FALSE
761         761 5.997577 3.645953  8.349201    TRUE
762         762 3.706199 1.912164  5.500233    TRUE
763         763 4.375903 2.424948  6.326859    TRUE
764         764 5.380407 2.557484  8.203330    TRUE
765         765 4.623833 2.975591  6.272076    TRUE
766         766 5.731270 3.832596  7.629945    TRUE
767         767 3.936541 1.520358  6.352724    TRUE
768         768 5.630331 3.625201  7.635460    TRUE
769         769 4.858964 3.136736  6.581192    TRUE
770         770 4.676496 3.058747  6.294244    TRUE
771         771 4.408279 2.590964  6.225594    TRUE
772         772 4.756400 2.692028  6.820773    TRUE
773         773 6.340416 4.269570  8.411262    TRUE
774         774 4.193975 2.424266  5.963684    TRUE
775         775 3.795168 2.251851  5.338484    TRUE
776         776 5.300706 3.510871  7.090542    TRUE
777         777 4.364782 3.042306  5.687257    TRUE
778         778 6.294204 3.516965  9.071443    TRUE
779         779 5.999043 3.449786  8.548300    TRUE
780         780 6.136780 3.655391  8.618169    TRUE
781         781 7.005303 4.334360  9.676245    TRUE
782         782 3.163227 1.703438  4.623016   FALSE
783         783 4.364169 2.640040  6.088298    TRUE
784         784 4.599123 3.042723  6.155522    TRUE
785         785 3.837009 2.050359  5.623659    TRUE
786         786 5.653517 3.040694  8.266340    TRUE
787         787 6.824836 4.443580  9.206093    TRUE
788         788 5.531718 3.731936  7.331501    TRUE
789         789 3.376157 2.149207  4.603107   FALSE
790         790 5.154140 3.051966  7.256315    TRUE
791         791 3.730045 2.337028  5.123063    TRUE
792         792 5.159005 2.997285  7.320726    TRUE
793         793 6.109767 3.730349  8.489185    TRUE
794         794 5.310507 1.937030  8.683984    TRUE
795         795 3.821305 2.450911  5.191699    TRUE
796         796 4.503406 2.751958  6.254855    TRUE
797         797 6.215615 3.772428  8.658803    TRUE
798         798 5.963003 4.186761  7.739245    TRUE
799         799 4.547936 2.966518  6.129353    TRUE
800         800 5.935948 3.831795  8.040100    TRUE
801         801 4.580775 3.262942  5.898609    TRUE
802         802 5.288510 3.293573  7.283447    TRUE
803         803 4.003014 2.249933  5.756094    TRUE
804         804 4.578937 2.767465  6.390409    TRUE
805         805 5.208572 2.679992  7.737152    TRUE
806         806 4.510099 2.834455  6.185742    TRUE
807         807 5.541238 3.028892  8.053584    TRUE
808         808 5.587650 3.922296  7.253003    TRUE
809         809 5.868813 3.030253  8.707373    TRUE
810         810 6.811166 3.956606  9.665726    TRUE
811         811 4.709316 2.678808  6.739824    TRUE
812         812 4.609925 2.372038  6.847812    TRUE
813         813 4.616457 2.873843  6.359071    TRUE
814         814 6.079642 3.810205  8.349078    TRUE
815         815 4.919606 3.317186  6.522027    TRUE
816         816 4.729133 2.687433  6.770834    TRUE
817         817 4.503897 2.746692  6.261102    TRUE
818         818 4.966847 2.799646  7.134048    TRUE
819         819 4.129039 2.239144  6.018934    TRUE
820         820 6.426912 3.939504  8.914320    TRUE
821         821 4.147807 2.227563  6.068051    TRUE
822         822 4.291451 2.683235  5.899667    TRUE
823         823 4.312255 2.782270  5.842240    TRUE
824         824 5.449740 3.637872  7.261609    TRUE
825         825 5.059137 3.375397  6.742877    TRUE
826         826 5.734931 2.777250  8.692611    TRUE
827         827 3.832671 1.863564  5.801779    TRUE
828         828 5.752577 3.043486  8.461667    TRUE
829         829 4.141864 2.360535  5.923192    TRUE
830         830 7.076177 4.395425  9.756928    TRUE
831         831 3.144744 2.211525  4.077963   FALSE
832         832 5.077636 3.190094  6.965177    TRUE
833         833 3.399460 2.176792  4.622129   FALSE
834         834 3.481387 2.116464  4.846311   FALSE
835         835 4.274422 2.708855  5.839988    TRUE
836         836 4.662463 3.128964  6.195962    TRUE
837         837 3.014837 1.529162  4.500511   FALSE
838         838 4.790803 2.854306  6.727300    TRUE
839         839 4.339132 2.613838  6.064426    TRUE
840         840 3.702371 2.466085  4.938657   FALSE
841         841 4.896887 2.952496  6.841277    TRUE
842         842 6.039827 3.678936  8.400717    TRUE
843         843 3.734504 1.991932  5.477075    TRUE
844         844 4.153317 1.642083  6.664552    TRUE
845         845 4.611843 2.374738  6.848947    TRUE
846         846 4.794271 3.111052  6.477490    TRUE
847         847 7.798794 3.923451 11.674137    TRUE
848         848 6.130638 3.656101  8.605176    TRUE
849         849 4.226358 2.782900  5.669816    TRUE
850         850 4.228714 3.036633  5.420794    TRUE
851         851 4.464075 3.111874  5.816277    TRUE
852         852 4.676103 2.719248  6.632958    TRUE
853         853 4.480655 2.820526  6.140784    TRUE
854         854 4.470416 2.921734  6.019097    TRUE
855         855 3.911622 2.537023  5.286222    TRUE
856         856 3.940003 2.787154  5.092851    TRUE
857         857 6.795089 3.883985  9.706194    TRUE
858         858 4.961688 3.646689  6.276688    TRUE
859         859 5.467941 3.495495  7.440387    TRUE
860         860 5.532097 2.580928  8.483267    TRUE
861         861 4.301249 3.162170  5.440327    TRUE
862         862 4.519407 2.838443  6.200371    TRUE
863         863 4.562370 3.423932  5.700807    TRUE
864         864 7.015168 5.088167  8.942168   FALSE
865         865 4.450826 3.122603  5.779050    TRUE
866         866 5.715641 3.350611  8.080670    TRUE
867         867 4.443041 2.631183  6.254898    TRUE
868         868 4.290362 2.808323  5.772401    TRUE
869         869 7.454553 4.734805 10.174301    TRUE
870         870 4.640577 2.597255  6.683899    TRUE
871         871 5.670020 3.387079  7.952961    TRUE
872         872 5.482412 3.268457  7.696367    TRUE
873         873 5.342856 3.574643  7.111070    TRUE
874         874 4.285617 2.414433  6.156801    TRUE
875         875 5.142422 3.373784  6.911060    TRUE
876         876 4.420942 2.992030  5.849854    TRUE
877         877 3.598424 2.205445  4.991404   FALSE
878         878 4.806463 3.012270  6.600656    TRUE
879         879 4.783824 2.845521  6.722126    TRUE
880         880 5.191992 2.880083  7.503901    TRUE
881         881 3.418037 2.118500  4.717574   FALSE
882         882 4.897953 2.848338  6.947568    TRUE
883         883 3.398464 1.997536  4.799392   FALSE
884         884 3.386818 2.177829  4.595807   FALSE
885         885 4.340401 2.150313  6.530490    TRUE
886         886 4.118217 2.760658  5.475777    TRUE
887         887 5.153575 2.984333  7.322817    TRUE
888         888 5.510811 3.769060  7.252561    TRUE
889         889 4.602609 2.855847  6.349372    TRUE
890         890 3.905941 2.291495  5.520388    TRUE
891         891 6.774256 4.306045  9.242467    TRUE
892         892 4.317355 2.024624  6.610086    TRUE
893         893 4.723483 2.979927  6.467039    TRUE
894         894 4.097961 2.764166  5.431756    TRUE
895         895 3.331095 2.104561  4.557629   FALSE
896         896 3.764747 2.597417  4.932077   FALSE
897         897 5.044357 2.025798  8.062916    TRUE
898         898 5.104493 2.976858  7.232128    TRUE
899         899 3.882643 2.367587  5.397699    TRUE
900         900 4.726397 3.083887  6.368907    TRUE
901         901 5.481720 2.834072  8.129368    TRUE
902         902 4.482242 2.335264  6.629221    TRUE
903         903 4.535109 1.822728  7.247490    TRUE
904         904 5.196180 2.692429  7.699932    TRUE
905         905 4.492009 2.163685  6.820334    TRUE
906         906 6.678821 3.784831  9.572811    TRUE
907         907 5.884205 3.473011  8.295398    TRUE
908         908 5.687094 2.991138  8.383051    TRUE
909         909 7.412439 4.708236 10.116642    TRUE
910         910 4.303710 2.809604  5.797816    TRUE
911         911 4.964240 2.453755  7.474724    TRUE
912         912 5.801719 3.462369  8.141068    TRUE
913         913 4.950980 3.050451  6.851509    TRUE
914         914 6.001761 3.774318  8.229205    TRUE
915         915 6.528805 3.491221  9.566389    TRUE
916         916 4.288220 2.089472  6.486969    TRUE
917         917 4.956680 3.180271  6.733090    TRUE
918         918 7.170421 3.982702 10.358140    TRUE
919         919 5.185765 3.480158  6.891373    TRUE
920         920 6.595852 3.893265  9.298440    TRUE
921         921 7.114845 4.448619  9.781071    TRUE
922         922 3.623587 1.952435  5.294738    TRUE
923         923 4.543857 2.465439  6.622275    TRUE
924         924 3.258461 1.851580  4.665342   FALSE
925         925 4.014023 2.668096  5.359949    TRUE
926         926 4.276813 2.510167  6.043460    TRUE
927         927 6.814491 3.751824  9.877159    TRUE
928         928 5.772787 3.231194  8.314380    TRUE
929         929 5.447037 2.751048  8.143025    TRUE
930         930 5.931869 2.980780  8.882958    TRUE
931         931 4.041626 1.958424  6.124829    TRUE
932         932 5.316973 3.323518  7.310427    TRUE
933         933 4.688817 2.673399  6.704235    TRUE
934         934 7.467652 4.695951 10.239353    TRUE
935         935 5.564227 2.907007  8.221446    TRUE
936         936 3.423039 2.226523  4.619555   FALSE
937         937 5.734565 3.254354  8.214775    TRUE
938         938 5.020510 2.869966  7.171054    TRUE
939         939 5.100959 3.294427  6.907491    TRUE
940         940 5.657519 3.319490  7.995548    TRUE
941         941 5.606712 2.617362  8.596062    TRUE
942         942 5.931564 3.878500  7.984629    TRUE
943         943 7.327035 4.398522 10.255548    TRUE
944         944 5.762697 3.368771  8.156623    TRUE
945         945 4.435359 2.549444  6.321275    TRUE
946         946 3.444544 2.051309  4.837780   FALSE
947         947 4.634854 2.194194  7.075514    TRUE
948         948 5.300417 3.013622  7.587212    TRUE
949         949 3.831749 2.413875  5.249622    TRUE
950         950 7.433438 4.760416 10.106460    TRUE
951         951 4.202738 2.386948  6.018529    TRUE
952         952 5.257739 3.429020  7.086458    TRUE
953         953 4.035664 2.651484  5.419843    TRUE
954         954 4.220258 2.506679  5.933838    TRUE
955         955 4.543337 3.332731  5.753943    TRUE
956         956 6.475770 4.153527  8.798013    TRUE
957         957 4.484203 2.645032  6.323374    TRUE
958         958 4.818013 2.538188  7.097838    TRUE
959         959 5.850119 3.954613  7.745626    TRUE
960         960 5.065497 3.364905  6.766089    TRUE
961         961 5.269891 2.878345  7.661437    TRUE
962         962 4.138069 2.639614  5.636524    TRUE
963         963 4.647331 2.865612  6.429050    TRUE
964         964 4.934531 3.012154  6.856908    TRUE
965         965 4.033897 2.014314  6.053480    TRUE
966         966 4.862676 2.955659  6.769694    TRUE
967         967 4.686686 2.578652  6.794719    TRUE
968         968 5.974572 3.574119  8.375025    TRUE
969         969 5.134402 2.720357  7.548448    TRUE
970         970 5.522797 4.113178  6.932417    TRUE
971         971 3.967790 2.119553  5.816027    TRUE
972         972 4.745528 3.035956  6.455101    TRUE
973         973 3.799563 2.304391  5.294735    TRUE
974         974 5.458321 3.464534  7.452109    TRUE
975         975 3.848773 2.257088  5.440459    TRUE
976         976 5.323922 3.794530  6.853314    TRUE
977         977 3.833001 1.957141  5.708861    TRUE
978         978 7.722533 5.198700 10.246366   FALSE
979         979 4.958634 2.905588  7.011681    TRUE
980         980 5.787319 3.474365  8.100274    TRUE
981         981 4.950609 2.944975  6.956242    TRUE
982         982 4.231221 2.701450  5.760993    TRUE
983         983 5.810367 3.869281  7.751453    TRUE
984         984 6.648866 4.359803  8.937930    TRUE
985         985 4.933492 3.061508  6.805477    TRUE
986         986 4.763034 2.993199  6.532870    TRUE
987         987 3.640684 1.930856  5.350513    TRUE
988         988 5.302980 2.535678  8.070281    TRUE
989         989 6.424658 3.746124  9.103192    TRUE
990         990 7.601018 4.182932 11.019104    TRUE
991         991 5.223517 3.281845  7.165188    TRUE
992         992 4.524292 1.641465  7.407119    TRUE
993         993 5.903551 3.418944  8.388158    TRUE
994         994 4.888675 3.278416  6.498933    TRUE
995         995 5.960770 3.397590  8.523951    TRUE
996         996 5.388928 2.862317  7.915540    TRUE
997         997 5.236746 2.872016  7.601476    TRUE
998         998 6.589959 4.307956  8.871962    TRUE
999         999 3.836842 1.914978  5.758706    TRUE
1000       1000 2.881929 1.601653  4.162206   FALSE</a:t>
            </a:r>
          </a:p>
        </p:txBody>
      </p:sp>
      <p:sp>
        <p:nvSpPr>
          <p:cNvPr id="4" name="Slide Number Placeholder 3"/>
          <p:cNvSpPr>
            <a:spLocks noGrp="1"/>
          </p:cNvSpPr>
          <p:nvPr>
            <p:ph type="sldNum" sz="quarter" idx="10"/>
          </p:nvPr>
        </p:nvSpPr>
        <p:spPr/>
        <p:txBody>
          <a:bodyPr/>
          <a:lstStyle/>
          <a:p>
            <a:fld id="{18BDFEC3-8487-43E8-A154-7C12CBC1FFF2}" type="slidenum">
              <a:rPr lang="en-US"/>
              <a:t>513</a:t>
            </a:fld>
            <a:endParaRPr lang="en-US"/>
          </a:p>
        </p:txBody>
      </p:sp>
    </p:spTree>
  </p:cSld>
</p:notes>
</file>

<file path=ppt/notesSlides/notesSlide5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Larger B stabilizes the estimated coverage; larger n changes the experiment.</a:t>
            </a:r>
          </a:p>
          <a:p>
            <a:pPr lvl="0" indent="0" marL="0">
              <a:buNone/>
            </a:pPr>
          </a:p>
          <a:p>
            <a:pPr lvl="0" indent="0" marL="0">
              <a:buNone/>
            </a:pPr>
            <a:r>
              <a:rPr/>
              <a:t>Instructor comparison with the simulated population: The population mean is exactly 5 days; nominal 95% coverage is a procedure property to evaluate, not an imposed simulation result.</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514</a:t>
            </a:fld>
            <a:endParaRPr lang="en-US"/>
          </a:p>
        </p:txBody>
      </p:sp>
    </p:spTree>
  </p:cSld>
</p:notes>
</file>

<file path=ppt/notesSlides/notesSlide5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Start with what the axes mean; multivariate methods replace many measured axes with a smaller set of summaries.</a:t>
            </a:r>
          </a:p>
          <a:p>
            <a:pPr lvl="0" indent="0" marL="0">
              <a:buNone/>
            </a:pPr>
          </a:p>
          <a:p>
            <a:pPr lvl="0" indent="0" marL="0">
              <a:buNone/>
            </a:pPr>
            <a:r>
              <a:rPr/>
              <a:t>Comic: Fuck Grapefruit. https://xkcd.com/388/</a:t>
            </a:r>
          </a:p>
          <a:p>
            <a:pPr lvl="0" indent="0" marL="0">
              <a:buNone/>
            </a:pPr>
          </a:p>
          <a:p>
            <a:pPr lvl="0" indent="0" marL="0">
              <a:buNone/>
            </a:pPr>
            <a:r>
              <a:rPr/>
              <a:t>Original course source: lectures__exp-7.pptx, slide 1. Artwork reproduced unchanged. Randall Munroe / xkcd; Creative Commons Attribution-NonCommercial 2.5.</a:t>
            </a:r>
          </a:p>
          <a:p>
            <a:pPr lvl="0" indent="0" marL="0">
              <a:buNone/>
            </a:pPr>
          </a:p>
          <a:p>
            <a:pPr lvl="0" indent="0" marL="0">
              <a:buNone/>
            </a:pPr>
            <a:r>
              <a:rPr/>
              <a:t>Accessible description: Fruit is arranged on two axes representing tastiness and ease of eating.</a:t>
            </a:r>
          </a:p>
        </p:txBody>
      </p:sp>
      <p:sp>
        <p:nvSpPr>
          <p:cNvPr id="4" name="Slide Number Placeholder 3"/>
          <p:cNvSpPr>
            <a:spLocks noGrp="1"/>
          </p:cNvSpPr>
          <p:nvPr>
            <p:ph type="sldNum" sz="quarter" idx="10"/>
          </p:nvPr>
        </p:nvSpPr>
        <p:spPr/>
        <p:txBody>
          <a:bodyPr/>
          <a:lstStyle/>
          <a:p>
            <a:fld id="{18BDFEC3-8487-43E8-A154-7C12CBC1FFF2}" type="slidenum">
              <a:rPr lang="en-US"/>
              <a:t>515</a:t>
            </a:fld>
            <a:endParaRPr lang="en-US"/>
          </a:p>
        </p:txBody>
      </p:sp>
    </p:spTree>
  </p:cSld>
</p:notes>
</file>

<file path=ppt/notesSlides/notesSlide5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Principal component analysis</a:t>
            </a:r>
          </a:p>
          <a:p>
            <a:pPr lvl="0" indent="0" marL="0">
              <a:buNone/>
            </a:pPr>
          </a:p>
          <a:p>
            <a:pPr lvl="0" indent="0" marL="0">
              <a:buNone/>
            </a:pPr>
            <a:r>
              <a:rPr/>
              <a:t>25 independent beetles per ecotype; four traits on each individual.</a:t>
            </a:r>
          </a:p>
          <a:p>
            <a:pPr lvl="0" indent="0" marL="0">
              <a:buNone/>
            </a:pPr>
          </a:p>
          <a:p>
            <a:pPr lvl="0" indent="0" marL="0">
              <a:buNone/>
            </a:pPr>
            <a:r>
              <a:rPr/>
              <a:t>ecotype: Known source habitat (category)</a:t>
            </a:r>
          </a:p>
          <a:p>
            <a:pPr lvl="0" indent="0" marL="0">
              <a:buNone/>
            </a:pPr>
          </a:p>
          <a:p>
            <a:pPr lvl="0" indent="0" marL="0">
              <a:buNone/>
            </a:pPr>
            <a:r>
              <a:rPr/>
              <a:t>body_mm: body (mm)</a:t>
            </a:r>
          </a:p>
          <a:p>
            <a:pPr lvl="0" indent="0" marL="0">
              <a:buNone/>
            </a:pPr>
          </a:p>
          <a:p>
            <a:pPr lvl="0" indent="0" marL="0">
              <a:buNone/>
            </a:pPr>
            <a:r>
              <a:rPr/>
              <a:t>wing_mm: wing (mm)</a:t>
            </a:r>
          </a:p>
          <a:p>
            <a:pPr lvl="0" indent="0" marL="0">
              <a:buNone/>
            </a:pPr>
          </a:p>
          <a:p>
            <a:pPr lvl="0" indent="0" marL="0">
              <a:buNone/>
            </a:pPr>
            <a:r>
              <a:rPr/>
              <a:t>femur_mm: femur (mm)</a:t>
            </a:r>
          </a:p>
          <a:p>
            <a:pPr lvl="0" indent="0" marL="0">
              <a:buNone/>
            </a:pPr>
          </a:p>
          <a:p>
            <a:pPr lvl="0" indent="0" marL="0">
              <a:buNone/>
            </a:pPr>
            <a:r>
              <a:rPr/>
              <a:t>antenna_mm: antenna (mm)</a:t>
            </a:r>
          </a:p>
        </p:txBody>
      </p:sp>
      <p:sp>
        <p:nvSpPr>
          <p:cNvPr id="4" name="Slide Number Placeholder 3"/>
          <p:cNvSpPr>
            <a:spLocks noGrp="1"/>
          </p:cNvSpPr>
          <p:nvPr>
            <p:ph type="sldNum" sz="quarter" idx="10"/>
          </p:nvPr>
        </p:nvSpPr>
        <p:spPr/>
        <p:txBody>
          <a:bodyPr/>
          <a:lstStyle/>
          <a:p>
            <a:fld id="{18BDFEC3-8487-43E8-A154-7C12CBC1FFF2}" type="slidenum">
              <a:rPr lang="en-US"/>
              <a:t>516</a:t>
            </a:fld>
            <a:endParaRPr lang="en-US"/>
          </a:p>
        </p:txBody>
      </p:sp>
    </p:spTree>
  </p:cSld>
</p:notes>
</file>

<file path=ppt/notesSlides/notesSlide5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240510</a:t>
            </a:r>
          </a:p>
          <a:p>
            <a:pPr lvl="0" indent="0" marL="0">
              <a:buNone/>
            </a:pPr>
          </a:p>
          <a:p>
            <a:pPr lvl="0" indent="0" marL="0">
              <a:buNone/>
            </a:pPr>
            <a:r>
              <a:rPr/>
              <a:t>Generating model: 75 beetles: 25 per ecotype. Body size is Normal(mean 12,14,13 mm by Forest,Grassland,Dune; SD 1.2). Wing=1.3×size+Normal(0,1); femur=0.45×size+Normal(0,0.4); antenna=0.7×size+ecotype shift(0,1,−1)+Normal(0,0.5). All errors independent.</a:t>
            </a:r>
          </a:p>
          <a:p>
            <a:pPr lvl="0" indent="0" marL="0">
              <a:buNone/>
            </a:pPr>
          </a:p>
          <a:p>
            <a:pPr lvl="0" indent="0" marL="0">
              <a:buNone/>
            </a:pPr>
            <a:r>
              <a:rPr/>
              <a:t>Population truth: Groups differ in body-size means and antenna shifts; all traits share a common body-size component.</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ecotype  body_mm  wing_mm femur_mm antenna_mm
  Forest 11.26475 15.47408 6.017827   7.573212
  Forest 12.29596 13.71508 6.000100   8.864468
  Forest 10.58483 13.48461 5.152304   7.897169
  Forest 12.05559 17.34693 5.790201   8.476954</a:t>
            </a:r>
          </a:p>
        </p:txBody>
      </p:sp>
      <p:sp>
        <p:nvSpPr>
          <p:cNvPr id="4" name="Slide Number Placeholder 3"/>
          <p:cNvSpPr>
            <a:spLocks noGrp="1"/>
          </p:cNvSpPr>
          <p:nvPr>
            <p:ph type="sldNum" sz="quarter" idx="10"/>
          </p:nvPr>
        </p:nvSpPr>
        <p:spPr/>
        <p:txBody>
          <a:bodyPr/>
          <a:lstStyle/>
          <a:p>
            <a:fld id="{18BDFEC3-8487-43E8-A154-7C12CBC1FFF2}" type="slidenum">
              <a:rPr lang="en-US"/>
              <a:t>517</a:t>
            </a:fld>
            <a:endParaRPr lang="en-US"/>
          </a:p>
        </p:txBody>
      </p:sp>
    </p:spTree>
  </p:cSld>
</p:notes>
</file>

<file path=ppt/notesSlides/notesSlide5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modules/pca/analysis.R. PCA uses the measurements, not class labels, to construct the axes.</a:t>
            </a:r>
          </a:p>
        </p:txBody>
      </p:sp>
      <p:sp>
        <p:nvSpPr>
          <p:cNvPr id="4" name="Slide Number Placeholder 3"/>
          <p:cNvSpPr>
            <a:spLocks noGrp="1"/>
          </p:cNvSpPr>
          <p:nvPr>
            <p:ph type="sldNum" sz="quarter" idx="10"/>
          </p:nvPr>
        </p:nvSpPr>
        <p:spPr/>
        <p:txBody>
          <a:bodyPr/>
          <a:lstStyle/>
          <a:p>
            <a:fld id="{18BDFEC3-8487-43E8-A154-7C12CBC1FFF2}" type="slidenum">
              <a:rPr lang="en-US"/>
              <a:t>518</a:t>
            </a:fld>
            <a:endParaRPr lang="en-US"/>
          </a:p>
        </p:txBody>
      </p:sp>
    </p:spTree>
  </p:cSld>
</p:notes>
</file>

<file path=ppt/notesSlides/notesSlide5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519</a:t>
            </a:fld>
            <a:endParaRPr lang="en-US"/>
          </a:p>
        </p:txBody>
      </p:sp>
    </p:spTree>
  </p:cSld>
</p:notes>
</file>

<file path=ppt/notesSlides/notesSlide5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PCA uses the measurements, not class labels, to construct the axes.</a:t>
            </a:r>
          </a:p>
        </p:txBody>
      </p:sp>
      <p:sp>
        <p:nvSpPr>
          <p:cNvPr id="4" name="Slide Number Placeholder 3"/>
          <p:cNvSpPr>
            <a:spLocks noGrp="1"/>
          </p:cNvSpPr>
          <p:nvPr>
            <p:ph type="sldNum" sz="quarter" idx="10"/>
          </p:nvPr>
        </p:nvSpPr>
        <p:spPr/>
        <p:txBody>
          <a:bodyPr/>
          <a:lstStyle/>
          <a:p>
            <a:fld id="{18BDFEC3-8487-43E8-A154-7C12CBC1FFF2}" type="slidenum">
              <a:rPr lang="en-US"/>
              <a:t>520</a:t>
            </a:fld>
            <a:endParaRPr lang="en-US"/>
          </a:p>
        </p:txBody>
      </p:sp>
    </p:spTree>
  </p:cSld>
</p:notes>
</file>

<file path=ppt/notesSlides/notesSlide5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521</a:t>
            </a:fld>
            <a:endParaRPr lang="en-US"/>
          </a:p>
        </p:txBody>
      </p:sp>
    </p:spTree>
  </p:cSld>
</p:notes>
</file>

<file path=ppt/notesSlides/notesSlide5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Standard deviations (1, .., p=4):
[1] 1.8360217 0.5857306 0.4563007 0.2788073
Rotation (n x k) = (4 x 4):
                 PC1         PC2         PC3        PC4
body_mm    0.5283830 -0.09689995  0.05098935 -0.8419156
wing_mm    0.4805746 -0.77094271 -0.17456589  0.3797659
femur_mm   0.5007526  0.30369527  0.74286006  0.3243069
antenna_mm 0.4889849  0.55138637 -0.64427150  0.2044041</a:t>
            </a:r>
          </a:p>
        </p:txBody>
      </p:sp>
      <p:sp>
        <p:nvSpPr>
          <p:cNvPr id="4" name="Slide Number Placeholder 3"/>
          <p:cNvSpPr>
            <a:spLocks noGrp="1"/>
          </p:cNvSpPr>
          <p:nvPr>
            <p:ph type="sldNum" sz="quarter" idx="10"/>
          </p:nvPr>
        </p:nvSpPr>
        <p:spPr/>
        <p:txBody>
          <a:bodyPr/>
          <a:lstStyle/>
          <a:p>
            <a:fld id="{18BDFEC3-8487-43E8-A154-7C12CBC1FFF2}" type="slidenum">
              <a:rPr lang="en-US"/>
              <a:t>522</a:t>
            </a:fld>
            <a:endParaRPr lang="en-US"/>
          </a:p>
        </p:txBody>
      </p:sp>
    </p:spTree>
  </p:cSld>
</p:notes>
</file>

<file path=ppt/notesSlides/notesSlide5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PCA uses the measurements, not class labels, to construct the axes.</a:t>
            </a:r>
          </a:p>
          <a:p>
            <a:pPr lvl="0" indent="0" marL="0">
              <a:buNone/>
            </a:pPr>
          </a:p>
          <a:p>
            <a:pPr lvl="0" indent="0" marL="0">
              <a:buNone/>
            </a:pPr>
            <a:r>
              <a:rPr/>
              <a:t>Instructor comparison with the simulated population: Groups differ in body-size means and antenna shifts; all traits share a common body-size component.</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523</a:t>
            </a:fld>
            <a:endParaRPr lang="en-US"/>
          </a:p>
        </p:txBody>
      </p:sp>
    </p:spTree>
  </p:cSld>
</p:notes>
</file>

<file path=ppt/notesSlides/notesSlide5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Classical multidimensional scaling</a:t>
            </a:r>
          </a:p>
          <a:p>
            <a:pPr lvl="0" indent="0" marL="0">
              <a:buNone/>
            </a:pPr>
          </a:p>
          <a:p>
            <a:pPr lvl="0" indent="0" marL="0">
              <a:buNone/>
            </a:pPr>
            <a:r>
              <a:rPr/>
              <a:t>25 independent beetles per ecotype; four traits on each individual.</a:t>
            </a:r>
          </a:p>
          <a:p>
            <a:pPr lvl="0" indent="0" marL="0">
              <a:buNone/>
            </a:pPr>
          </a:p>
          <a:p>
            <a:pPr lvl="0" indent="0" marL="0">
              <a:buNone/>
            </a:pPr>
            <a:r>
              <a:rPr/>
              <a:t>ecotype: Known source habitat (category)</a:t>
            </a:r>
          </a:p>
          <a:p>
            <a:pPr lvl="0" indent="0" marL="0">
              <a:buNone/>
            </a:pPr>
          </a:p>
          <a:p>
            <a:pPr lvl="0" indent="0" marL="0">
              <a:buNone/>
            </a:pPr>
            <a:r>
              <a:rPr/>
              <a:t>body_mm: body (mm)</a:t>
            </a:r>
          </a:p>
          <a:p>
            <a:pPr lvl="0" indent="0" marL="0">
              <a:buNone/>
            </a:pPr>
          </a:p>
          <a:p>
            <a:pPr lvl="0" indent="0" marL="0">
              <a:buNone/>
            </a:pPr>
            <a:r>
              <a:rPr/>
              <a:t>wing_mm: wing (mm)</a:t>
            </a:r>
          </a:p>
          <a:p>
            <a:pPr lvl="0" indent="0" marL="0">
              <a:buNone/>
            </a:pPr>
          </a:p>
          <a:p>
            <a:pPr lvl="0" indent="0" marL="0">
              <a:buNone/>
            </a:pPr>
            <a:r>
              <a:rPr/>
              <a:t>femur_mm: femur (mm)</a:t>
            </a:r>
          </a:p>
          <a:p>
            <a:pPr lvl="0" indent="0" marL="0">
              <a:buNone/>
            </a:pPr>
          </a:p>
          <a:p>
            <a:pPr lvl="0" indent="0" marL="0">
              <a:buNone/>
            </a:pPr>
            <a:r>
              <a:rPr/>
              <a:t>antenna_mm: antenna (mm)</a:t>
            </a:r>
          </a:p>
        </p:txBody>
      </p:sp>
      <p:sp>
        <p:nvSpPr>
          <p:cNvPr id="4" name="Slide Number Placeholder 3"/>
          <p:cNvSpPr>
            <a:spLocks noGrp="1"/>
          </p:cNvSpPr>
          <p:nvPr>
            <p:ph type="sldNum" sz="quarter" idx="10"/>
          </p:nvPr>
        </p:nvSpPr>
        <p:spPr/>
        <p:txBody>
          <a:bodyPr/>
          <a:lstStyle/>
          <a:p>
            <a:fld id="{18BDFEC3-8487-43E8-A154-7C12CBC1FFF2}" type="slidenum">
              <a:rPr lang="en-US"/>
              <a:t>524</a:t>
            </a:fld>
            <a:endParaRPr lang="en-US"/>
          </a:p>
        </p:txBody>
      </p:sp>
    </p:spTree>
  </p:cSld>
</p:notes>
</file>

<file path=ppt/notesSlides/notesSlide5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240511</a:t>
            </a:r>
          </a:p>
          <a:p>
            <a:pPr lvl="0" indent="0" marL="0">
              <a:buNone/>
            </a:pPr>
          </a:p>
          <a:p>
            <a:pPr lvl="0" indent="0" marL="0">
              <a:buNone/>
            </a:pPr>
            <a:r>
              <a:rPr/>
              <a:t>Generating model: 75 beetles: 25 per ecotype. Body size is Normal(mean 12,14,13 mm by Forest,Grassland,Dune; SD 1.2). Wing=1.3×size+Normal(0,1); femur=0.45×size+Normal(0,0.4); antenna=0.7×size+ecotype shift(0,1,−1)+Normal(0,0.5). All errors independent.</a:t>
            </a:r>
          </a:p>
          <a:p>
            <a:pPr lvl="0" indent="0" marL="0">
              <a:buNone/>
            </a:pPr>
          </a:p>
          <a:p>
            <a:pPr lvl="0" indent="0" marL="0">
              <a:buNone/>
            </a:pPr>
            <a:r>
              <a:rPr/>
              <a:t>Population truth: Groups differ in body-size means and antenna shifts; all traits share a common body-size component.</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ecotype   body_mm  wing_mm femur_mm antenna_mm
  Forest 13.793539 17.49224 6.579655   9.902124
  Forest  9.759031 11.67429 4.754731   5.610025
  Forest 11.629775 16.06503 5.934906   7.928403
  Forest 11.563274 15.86861 4.898189   8.768995</a:t>
            </a:r>
          </a:p>
        </p:txBody>
      </p:sp>
      <p:sp>
        <p:nvSpPr>
          <p:cNvPr id="4" name="Slide Number Placeholder 3"/>
          <p:cNvSpPr>
            <a:spLocks noGrp="1"/>
          </p:cNvSpPr>
          <p:nvPr>
            <p:ph type="sldNum" sz="quarter" idx="10"/>
          </p:nvPr>
        </p:nvSpPr>
        <p:spPr/>
        <p:txBody>
          <a:bodyPr/>
          <a:lstStyle/>
          <a:p>
            <a:fld id="{18BDFEC3-8487-43E8-A154-7C12CBC1FFF2}" type="slidenum">
              <a:rPr lang="en-US"/>
              <a:t>525</a:t>
            </a:fld>
            <a:endParaRPr lang="en-US"/>
          </a:p>
        </p:txBody>
      </p:sp>
    </p:spTree>
  </p:cSld>
</p:notes>
</file>

<file path=ppt/notesSlides/notesSlide5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modules/mds/analysis.R. Distance choice defines what counts as similar.</a:t>
            </a:r>
          </a:p>
        </p:txBody>
      </p:sp>
      <p:sp>
        <p:nvSpPr>
          <p:cNvPr id="4" name="Slide Number Placeholder 3"/>
          <p:cNvSpPr>
            <a:spLocks noGrp="1"/>
          </p:cNvSpPr>
          <p:nvPr>
            <p:ph type="sldNum" sz="quarter" idx="10"/>
          </p:nvPr>
        </p:nvSpPr>
        <p:spPr/>
        <p:txBody>
          <a:bodyPr/>
          <a:lstStyle/>
          <a:p>
            <a:fld id="{18BDFEC3-8487-43E8-A154-7C12CBC1FFF2}" type="slidenum">
              <a:rPr lang="en-US"/>
              <a:t>526</a:t>
            </a:fld>
            <a:endParaRPr lang="en-US"/>
          </a:p>
        </p:txBody>
      </p:sp>
    </p:spTree>
  </p:cSld>
</p:notes>
</file>

<file path=ppt/notesSlides/notesSlide5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527</a:t>
            </a:fld>
            <a:endParaRPr lang="en-US"/>
          </a:p>
        </p:txBody>
      </p:sp>
    </p:spTree>
  </p:cSld>
</p:notes>
</file>

<file path=ppt/notesSlides/notesSlide5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Distance choice defines what counts as similar.</a:t>
            </a:r>
          </a:p>
        </p:txBody>
      </p:sp>
      <p:sp>
        <p:nvSpPr>
          <p:cNvPr id="4" name="Slide Number Placeholder 3"/>
          <p:cNvSpPr>
            <a:spLocks noGrp="1"/>
          </p:cNvSpPr>
          <p:nvPr>
            <p:ph type="sldNum" sz="quarter" idx="10"/>
          </p:nvPr>
        </p:nvSpPr>
        <p:spPr/>
        <p:txBody>
          <a:bodyPr/>
          <a:lstStyle/>
          <a:p>
            <a:fld id="{18BDFEC3-8487-43E8-A154-7C12CBC1FFF2}" type="slidenum">
              <a:rPr lang="en-US"/>
              <a:t>528</a:t>
            </a:fld>
            <a:endParaRPr lang="en-US"/>
          </a:p>
        </p:txBody>
      </p:sp>
    </p:spTree>
  </p:cSld>
</p:notes>
</file>

<file path=ppt/notesSlides/notesSlide5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529</a:t>
            </a:fld>
            <a:endParaRPr lang="en-US"/>
          </a:p>
        </p:txBody>
      </p:sp>
    </p:spTree>
  </p:cSld>
</p:notes>
</file>

<file path=ppt/notesSlides/notesSlide5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$points
             [,1]         [,2]
 [1,]  0.97540338  0.007130556
 [2,] -4.46130829  0.469609156
 [3,] -1.24571197  0.497452164
 [4,] -1.72828046 -0.597133304
 [5,] -2.74594570  0.122395278
 [6,] -2.26815563 -0.447789896
 [7,] -1.12397958 -0.107186606
 [8,] -2.29155329 -0.726311080
 [9,] -1.80227000 -0.471975030
[10,] -0.56171783 -0.334092884
[11,] -1.18275802  0.653631090
[12,] -1.48299577  0.317510437
[13,] -1.62765057 -0.078355363
[14,] -2.98896933 -0.208697033
[15,] -1.52757541 -0.363367937
[16,] -1.24637429 -0.557080003
[17,] -1.68366709 -0.860288254
[18,]  0.75666938  1.285941982
[19,] -2.29549992 -0.667152081
[20,] -2.66289688  0.118922324
[21,]  3.10082130 -0.156332459
[22,] -1.82282364 -0.059656139
[23,]  0.40921175  0.416657106
[24,] -1.32552072 -0.761149165
[25,]  0.44845870  0.200823791
[26,]  0.10324130 -0.589977555
[27,]  1.19923123  0.134419369
[28,]  3.96984785 -0.172448876
[29,]  2.27126118 -0.066311361
[30,]  1.91711754 -0.430709984
[31,]  0.89544237 -0.462383205
[32,] -0.78009775 -0.819192745
[33,]  1.95641125 -0.909672844
[34,] -0.79468191 -0.922655152
[35,] -0.05522046 -0.365612822
[36,]  1.91428844  0.226624485
[37,]  3.20090994 -0.459201925
[38,]  0.21205988 -0.380048608
[39,]  1.02003356 -1.362147284
[40,]  1.24568281 -0.502301932
[41,]  1.57679589 -0.872085050
[42,]  1.81592643 -0.316351601
[43,] -0.27934197 -0.941706918
[44,]  0.71348105 -0.759967619
[45,]  0.38942396 -0.801572292
[46,]  4.47393929 -0.264713577
[47,]  1.98517161 -0.021157208
[48,]  0.36349297 -1.335409653
[49,]  1.15444022 -0.482976416
[50,]  3.46599888 -0.175119031
[51,] -1.53157106 -0.074276676
[52,]  0.78199752  0.930207230
[53,]  1.93515071  0.509660813
[54,] -0.70579706  0.859092352
[55,]  1.93518403  0.658875892
[56,]  0.67278208  0.218760206
[57,]  2.31127845  1.656886824
[58,]  1.38891081  0.771957279
[59,] -3.12887039  0.673693604
[60,]  0.20500793  0.590338474
[61,]  1.08079324  0.219675988
[62,] -1.65195396  0.345045343
[63,] -0.23402694  0.866576022
[64,]  0.63783338  0.691868939
[65,]  0.03377474  0.685551771
[66,] -0.73276347  0.993763279
[67,]  0.38852270  0.645752563
[68,]  1.00849774  0.539426058
[69,] -1.10164072  0.394921013
[70,] -2.75230520  0.157078109
[71,] -1.89821525  0.185367845
[72,]  1.02526505  0.481524596
[73,] -0.55076836  0.062510038
[74,]  0.79132930  1.044617787
[75,] -1.45818095  1.250297811
$eig
 [1]  2.415403e+02  3.065253e+01  1.922729e+01  4.579862e+00  9.815933e-15
 [6]  7.269084e-15  6.521041e-15  6.457920e-15  5.351543e-15  5.024629e-15
[11]  3.536685e-15  3.224538e-15  3.067886e-15  2.784960e-15  2.781320e-15
[16]  2.715877e-15  2.455016e-15  2.311272e-15  2.161329e-15  1.958721e-15
[21]  1.911807e-15  1.878351e-15  1.848735e-15  1.841280e-15  1.815672e-15
[26]  1.404475e-15  1.240902e-15  1.143682e-15  8.747429e-16  6.569501e-16
[31]  5.432930e-16  5.345057e-16  3.332429e-16  2.448202e-16  2.198298e-16
[36]  1.350057e-16  1.320982e-16  7.297038e-17  6.174247e-18 -1.292171e-16
[41] -2.390654e-16 -3.186937e-16 -3.438659e-16 -3.717135e-16 -4.448662e-16
[46] -4.953244e-16 -5.242173e-16 -5.484482e-16 -5.981108e-16 -6.448906e-16
[51] -6.998647e-16 -7.125050e-16 -7.285133e-16 -8.590374e-16 -9.645182e-16
[56] -9.755598e-16 -1.171510e-15 -1.301264e-15 -1.519557e-15 -1.560846e-15
[61] -2.906036e-15 -3.566509e-15 -3.793373e-15 -4.033947e-15 -4.147306e-15
[66] -4.299794e-15 -6.382293e-15 -6.885932e-15 -6.931247e-15 -7.223042e-15
[71] -7.241831e-15 -1.007704e-14 -1.271357e-14 -1.335275e-14 -5.515095e-14
$x
NULL
$ac
[1] 0
$GOF
[1] 0.9195704 0.9195704
</a:t>
            </a:r>
          </a:p>
        </p:txBody>
      </p:sp>
      <p:sp>
        <p:nvSpPr>
          <p:cNvPr id="4" name="Slide Number Placeholder 3"/>
          <p:cNvSpPr>
            <a:spLocks noGrp="1"/>
          </p:cNvSpPr>
          <p:nvPr>
            <p:ph type="sldNum" sz="quarter" idx="10"/>
          </p:nvPr>
        </p:nvSpPr>
        <p:spPr/>
        <p:txBody>
          <a:bodyPr/>
          <a:lstStyle/>
          <a:p>
            <a:fld id="{18BDFEC3-8487-43E8-A154-7C12CBC1FFF2}" type="slidenum">
              <a:rPr lang="en-US"/>
              <a:t>530</a:t>
            </a:fld>
            <a:endParaRPr lang="en-US"/>
          </a:p>
        </p:txBody>
      </p:sp>
    </p:spTree>
  </p:cSld>
</p:notes>
</file>

<file path=ppt/notesSlides/notesSlide5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Distance choice defines what counts as similar.</a:t>
            </a:r>
          </a:p>
          <a:p>
            <a:pPr lvl="0" indent="0" marL="0">
              <a:buNone/>
            </a:pPr>
          </a:p>
          <a:p>
            <a:pPr lvl="0" indent="0" marL="0">
              <a:buNone/>
            </a:pPr>
            <a:r>
              <a:rPr/>
              <a:t>Instructor comparison with the simulated population: Groups differ in body-size means and antenna shifts; all traits share a common body-size component.</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531</a:t>
            </a:fld>
            <a:endParaRPr lang="en-US"/>
          </a:p>
        </p:txBody>
      </p:sp>
    </p:spTree>
  </p:cSld>
</p:notes>
</file>

<file path=ppt/notesSlides/notesSlide5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Linear discriminant analysis</a:t>
            </a:r>
          </a:p>
          <a:p>
            <a:pPr lvl="0" indent="0" marL="0">
              <a:buNone/>
            </a:pPr>
          </a:p>
          <a:p>
            <a:pPr lvl="0" indent="0" marL="0">
              <a:buNone/>
            </a:pPr>
            <a:r>
              <a:rPr/>
              <a:t>25 independent beetles per ecotype; four traits on each individual.</a:t>
            </a:r>
          </a:p>
          <a:p>
            <a:pPr lvl="0" indent="0" marL="0">
              <a:buNone/>
            </a:pPr>
          </a:p>
          <a:p>
            <a:pPr lvl="0" indent="0" marL="0">
              <a:buNone/>
            </a:pPr>
            <a:r>
              <a:rPr/>
              <a:t>ecotype: Known source habitat (category)</a:t>
            </a:r>
          </a:p>
          <a:p>
            <a:pPr lvl="0" indent="0" marL="0">
              <a:buNone/>
            </a:pPr>
          </a:p>
          <a:p>
            <a:pPr lvl="0" indent="0" marL="0">
              <a:buNone/>
            </a:pPr>
            <a:r>
              <a:rPr/>
              <a:t>body_mm: body (mm)</a:t>
            </a:r>
          </a:p>
          <a:p>
            <a:pPr lvl="0" indent="0" marL="0">
              <a:buNone/>
            </a:pPr>
          </a:p>
          <a:p>
            <a:pPr lvl="0" indent="0" marL="0">
              <a:buNone/>
            </a:pPr>
            <a:r>
              <a:rPr/>
              <a:t>wing_mm: wing (mm)</a:t>
            </a:r>
          </a:p>
          <a:p>
            <a:pPr lvl="0" indent="0" marL="0">
              <a:buNone/>
            </a:pPr>
          </a:p>
          <a:p>
            <a:pPr lvl="0" indent="0" marL="0">
              <a:buNone/>
            </a:pPr>
            <a:r>
              <a:rPr/>
              <a:t>femur_mm: femur (mm)</a:t>
            </a:r>
          </a:p>
          <a:p>
            <a:pPr lvl="0" indent="0" marL="0">
              <a:buNone/>
            </a:pPr>
          </a:p>
          <a:p>
            <a:pPr lvl="0" indent="0" marL="0">
              <a:buNone/>
            </a:pPr>
            <a:r>
              <a:rPr/>
              <a:t>antenna_mm: antenna (mm)</a:t>
            </a:r>
          </a:p>
        </p:txBody>
      </p:sp>
      <p:sp>
        <p:nvSpPr>
          <p:cNvPr id="4" name="Slide Number Placeholder 3"/>
          <p:cNvSpPr>
            <a:spLocks noGrp="1"/>
          </p:cNvSpPr>
          <p:nvPr>
            <p:ph type="sldNum" sz="quarter" idx="10"/>
          </p:nvPr>
        </p:nvSpPr>
        <p:spPr/>
        <p:txBody>
          <a:bodyPr/>
          <a:lstStyle/>
          <a:p>
            <a:fld id="{18BDFEC3-8487-43E8-A154-7C12CBC1FFF2}" type="slidenum">
              <a:rPr lang="en-US"/>
              <a:t>532</a:t>
            </a:fld>
            <a:endParaRPr lang="en-US"/>
          </a:p>
        </p:txBody>
      </p:sp>
    </p:spTree>
  </p:cSld>
</p:notes>
</file>

<file path=ppt/notesSlides/notesSlide5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Seed: 240512</a:t>
            </a:r>
          </a:p>
          <a:p>
            <a:pPr lvl="0" indent="0" marL="0">
              <a:buNone/>
            </a:pPr>
          </a:p>
          <a:p>
            <a:pPr lvl="0" indent="0" marL="0">
              <a:buNone/>
            </a:pPr>
            <a:r>
              <a:rPr/>
              <a:t>Generating model: 75 beetles: 25 per ecotype. Body size is Normal(mean 12,14,13 mm by Forest,Grassland,Dune; SD 1.2). Wing=1.3×size+Normal(0,1); femur=0.45×size+Normal(0,0.4); antenna=0.7×size+ecotype shift(0,1,−1)+Normal(0,0.5). All errors independent.</a:t>
            </a:r>
          </a:p>
          <a:p>
            <a:pPr lvl="0" indent="0" marL="0">
              <a:buNone/>
            </a:pPr>
          </a:p>
          <a:p>
            <a:pPr lvl="0" indent="0" marL="0">
              <a:buNone/>
            </a:pPr>
            <a:r>
              <a:rPr/>
              <a:t>Population truth: Groups differ in body-size means and antenna shifts; all traits share a common body-size component.</a:t>
            </a:r>
          </a:p>
          <a:p>
            <a:pPr lvl="0" indent="0" marL="0">
              <a:buNone/>
            </a:pPr>
          </a:p>
          <a:p>
            <a:pPr lvl="0" indent="0" marL="0">
              <a:buNone/>
            </a:pPr>
            <a:r>
              <a:rPr/>
              <a:t>The script writes data.csv before reading it for analysis. output_dir or out_dir is the folder supplied to the standalone script.</a:t>
            </a:r>
          </a:p>
          <a:p>
            <a:pPr lvl="0" indent="0" marL="0">
              <a:buNone/>
            </a:pPr>
          </a:p>
          <a:p>
            <a:pPr lvl="0" indent="0" marL="0">
              <a:buNone/>
            </a:pPr>
            <a:r>
              <a:rPr/>
              <a:t>Original saved-data preview:</a:t>
            </a:r>
          </a:p>
          <a:p>
            <a:pPr lvl="0" indent="0" marL="0">
              <a:buNone/>
            </a:pPr>
          </a:p>
          <a:p>
            <a:pPr lvl="0" indent="0">
              <a:buNone/>
            </a:pPr>
            <a:r>
              <a:rPr>
                <a:latin typeface="Courier"/>
              </a:rPr>
              <a:t> ecotype   body_mm  wing_mm femur_mm antenna_mm
  Forest 11.346715 13.06098 5.640757   7.475622
  Forest  9.949277 14.98767 4.180859   7.395974
  Forest 13.155070 19.23823 5.574966   9.558507
  Forest 12.155492 15.55765 5.688317   8.910027</a:t>
            </a:r>
          </a:p>
        </p:txBody>
      </p:sp>
      <p:sp>
        <p:nvSpPr>
          <p:cNvPr id="4" name="Slide Number Placeholder 3"/>
          <p:cNvSpPr>
            <a:spLocks noGrp="1"/>
          </p:cNvSpPr>
          <p:nvPr>
            <p:ph type="sldNum" sz="quarter" idx="10"/>
          </p:nvPr>
        </p:nvSpPr>
        <p:spPr/>
        <p:txBody>
          <a:bodyPr/>
          <a:lstStyle/>
          <a:p>
            <a:fld id="{18BDFEC3-8487-43E8-A154-7C12CBC1FFF2}" type="slidenum">
              <a:rPr lang="en-US"/>
              <a:t>533</a:t>
            </a:fld>
            <a:endParaRPr lang="en-US"/>
          </a:p>
        </p:txBody>
      </p:sp>
    </p:spTree>
  </p:cSld>
</p:notes>
</file>

<file path=ppt/notesSlides/notesSlide5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figure is generated from the saved CSV by modules/lda/analysis.R. LDA uses the labels to find discrimination; separation on training data is not validation.</a:t>
            </a:r>
          </a:p>
        </p:txBody>
      </p:sp>
      <p:sp>
        <p:nvSpPr>
          <p:cNvPr id="4" name="Slide Number Placeholder 3"/>
          <p:cNvSpPr>
            <a:spLocks noGrp="1"/>
          </p:cNvSpPr>
          <p:nvPr>
            <p:ph type="sldNum" sz="quarter" idx="10"/>
          </p:nvPr>
        </p:nvSpPr>
        <p:spPr/>
        <p:txBody>
          <a:bodyPr/>
          <a:lstStyle/>
          <a:p>
            <a:fld id="{18BDFEC3-8487-43E8-A154-7C12CBC1FFF2}" type="slidenum">
              <a:rPr lang="en-US"/>
              <a:t>534</a:t>
            </a:fld>
            <a:endParaRPr lang="en-US"/>
          </a:p>
        </p:txBody>
      </p:sp>
    </p:spTree>
  </p:cSld>
</p:notes>
</file>

<file path=ppt/notesSlides/notesSlide5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an exact excerpt from analysis.R. Any preparation referenced by the excerpt appears in the complete companion script. The script opens a ragg PNG device before these lines and closes it afterward.</a:t>
            </a:r>
          </a:p>
        </p:txBody>
      </p:sp>
      <p:sp>
        <p:nvSpPr>
          <p:cNvPr id="4" name="Slide Number Placeholder 3"/>
          <p:cNvSpPr>
            <a:spLocks noGrp="1"/>
          </p:cNvSpPr>
          <p:nvPr>
            <p:ph type="sldNum" sz="quarter" idx="10"/>
          </p:nvPr>
        </p:nvSpPr>
        <p:spPr/>
        <p:txBody>
          <a:bodyPr/>
          <a:lstStyle/>
          <a:p>
            <a:fld id="{18BDFEC3-8487-43E8-A154-7C12CBC1FFF2}" type="slidenum">
              <a:rPr lang="en-US"/>
              <a:t>535</a:t>
            </a:fld>
            <a:endParaRPr lang="en-US"/>
          </a:p>
        </p:txBody>
      </p:sp>
    </p:spTree>
  </p:cSld>
</p:notes>
</file>

<file path=ppt/notesSlides/notesSlide5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whether rejecting this null, or estimating this target, answers the biological question. LDA uses the labels to find discrimination; separation on training data is not validation.</a:t>
            </a:r>
          </a:p>
        </p:txBody>
      </p:sp>
      <p:sp>
        <p:nvSpPr>
          <p:cNvPr id="4" name="Slide Number Placeholder 3"/>
          <p:cNvSpPr>
            <a:spLocks noGrp="1"/>
          </p:cNvSpPr>
          <p:nvPr>
            <p:ph type="sldNum" sz="quarter" idx="10"/>
          </p:nvPr>
        </p:nvSpPr>
        <p:spPr/>
        <p:txBody>
          <a:bodyPr/>
          <a:lstStyle/>
          <a:p>
            <a:fld id="{18BDFEC3-8487-43E8-A154-7C12CBC1FFF2}" type="slidenum">
              <a:rPr lang="en-US"/>
              <a:t>536</a:t>
            </a:fld>
            <a:endParaRPr lang="en-US"/>
          </a:p>
        </p:txBody>
      </p:sp>
    </p:spTree>
  </p:cSld>
</p:notes>
</file>

<file path=ppt/notesSlides/notesSlide5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Begin with the design. A model change should address a specific issue and preserve the scientific target where possible. A rank or permutation alternative has its own assumptions and may change the null; do not choose it solely from a normality-test p-value.</a:t>
            </a:r>
          </a:p>
        </p:txBody>
      </p:sp>
      <p:sp>
        <p:nvSpPr>
          <p:cNvPr id="4" name="Slide Number Placeholder 3"/>
          <p:cNvSpPr>
            <a:spLocks noGrp="1"/>
          </p:cNvSpPr>
          <p:nvPr>
            <p:ph type="sldNum" sz="quarter" idx="10"/>
          </p:nvPr>
        </p:nvSpPr>
        <p:spPr/>
        <p:txBody>
          <a:bodyPr/>
          <a:lstStyle/>
          <a:p>
            <a:fld id="{18BDFEC3-8487-43E8-A154-7C12CBC1FFF2}" type="slidenum">
              <a:rPr lang="en-US"/>
              <a:t>537</a:t>
            </a:fld>
            <a:endParaRPr lang="en-US"/>
          </a:p>
        </p:txBody>
      </p:sp>
    </p:spTree>
  </p:cSld>
</p:notes>
</file>

<file path=ppt/notesSlides/notesSlide5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Full executed model/test output:</a:t>
            </a:r>
          </a:p>
          <a:p>
            <a:pPr lvl="0" indent="0" marL="0">
              <a:buNone/>
            </a:pPr>
          </a:p>
          <a:p>
            <a:pPr lvl="0" indent="0">
              <a:buNone/>
            </a:pPr>
            <a:r>
              <a:rPr>
                <a:latin typeface="Courier"/>
              </a:rPr>
              <a:t>Call:
lda(ecotype ~ body_mm + wing_mm + femur_mm + antenna_mm, data = d)
Prior probabilities of groups:
     Dune    Forest Grassland 
0.3333333 0.3333333 0.3333333 
Group means:
           body_mm  wing_mm femur_mm antenna_mm
Dune      12.70929 17.02713 5.706581   7.915556
Forest    11.99869 15.71095 5.328634   8.397726
Grassland 13.90283 17.92353 6.288135  10.870551
Coefficients of linear discriminants:
                   LD1         LD2
body_mm     1.01499407 -0.78013116
wing_mm     0.10976514 -0.43360845
femur_mm    0.09092525 -0.08365976
antenna_mm -1.89182813  0.50613401
Proportion of trace:
   LD1    LD2 
0.8823 0.1177 </a:t>
            </a:r>
          </a:p>
        </p:txBody>
      </p:sp>
      <p:sp>
        <p:nvSpPr>
          <p:cNvPr id="4" name="Slide Number Placeholder 3"/>
          <p:cNvSpPr>
            <a:spLocks noGrp="1"/>
          </p:cNvSpPr>
          <p:nvPr>
            <p:ph type="sldNum" sz="quarter" idx="10"/>
          </p:nvPr>
        </p:nvSpPr>
        <p:spPr/>
        <p:txBody>
          <a:bodyPr/>
          <a:lstStyle/>
          <a:p>
            <a:fld id="{18BDFEC3-8487-43E8-A154-7C12CBC1FFF2}" type="slidenum">
              <a:rPr lang="en-US"/>
              <a:t>538</a:t>
            </a:fld>
            <a:endParaRPr lang="en-US"/>
          </a:p>
        </p:txBody>
      </p:sp>
    </p:spTree>
  </p:cSld>
</p:notes>
</file>

<file path=ppt/notesSlides/notesSlide5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Teaching point: LDA uses the labels to find discrimination; separation on training data is not validation.</a:t>
            </a:r>
          </a:p>
          <a:p>
            <a:pPr lvl="0" indent="0" marL="0">
              <a:buNone/>
            </a:pPr>
          </a:p>
          <a:p>
            <a:pPr lvl="0" indent="0" marL="0">
              <a:buNone/>
            </a:pPr>
            <a:r>
              <a:rPr/>
              <a:t>Instructor comparison with the simulated population: Groups differ in body-size means and antenna shifts; all traits share a common body-size component.</a:t>
            </a:r>
          </a:p>
          <a:p>
            <a:pPr lvl="0" indent="0" marL="0">
              <a:buNone/>
            </a:pPr>
          </a:p>
          <a:p>
            <a:pPr lvl="0" indent="0" marL="0">
              <a:buNone/>
            </a:pPr>
            <a:r>
              <a:rPr/>
              <a:t>The reported estimate and p-value are calculated from this realized dataset; they need not exactly match the known population effect.</a:t>
            </a:r>
          </a:p>
        </p:txBody>
      </p:sp>
      <p:sp>
        <p:nvSpPr>
          <p:cNvPr id="4" name="Slide Number Placeholder 3"/>
          <p:cNvSpPr>
            <a:spLocks noGrp="1"/>
          </p:cNvSpPr>
          <p:nvPr>
            <p:ph type="sldNum" sz="quarter" idx="10"/>
          </p:nvPr>
        </p:nvSpPr>
        <p:spPr/>
        <p:txBody>
          <a:bodyPr/>
          <a:lstStyle/>
          <a:p>
            <a:fld id="{18BDFEC3-8487-43E8-A154-7C12CBC1FFF2}" type="slidenum">
              <a:rPr lang="en-US"/>
              <a:t>539</a:t>
            </a:fld>
            <a:endParaRPr lang="en-US"/>
          </a:p>
        </p:txBody>
      </p:sp>
    </p:spTree>
  </p:cSld>
</p:notes>
</file>

<file path=ppt/slideLayouts/_rels/slideLayout1.xml.rels><?xml version='1.0' encoding='utf-8'?>
<ns0:Relationships xmlns:ns0="http://schemas.openxmlformats.org/package/2006/relationships"><ns0:Relationship Type="http://schemas.openxmlformats.org/officeDocument/2006/relationships/slideMaster" Target="../slideMasters/slideMaster1.xml" Id="rId1" /></ns0:Relationships>
</file>

<file path=ppt/slideLayouts/_rels/slideLayout2.xml.rels><?xml version='1.0' encoding='utf-8'?>
<ns0:Relationships xmlns:ns0="http://schemas.openxmlformats.org/package/2006/relationships"><ns0:Relationship Type="http://schemas.openxmlformats.org/officeDocument/2006/relationships/slideMaster" Target="../slideMasters/slideMaster1.xml" Id="rId1" /></ns0:Relationships>
</file>

<file path=ppt/slideLayouts/_rels/slideLayout3.xml.rels><?xml version='1.0' encoding='utf-8'?>
<ns0:Relationships xmlns:ns0="http://schemas.openxmlformats.org/package/2006/relationships"><ns0:Relationship Type="http://schemas.openxmlformats.org/officeDocument/2006/relationships/slideMaster" Target="../slideMasters/slideMaster1.xml" Id="rId1" /></ns0:Relationships>
</file>

<file path=ppt/slideLayouts/_rels/slideLayout4.xml.rels><?xml version='1.0' encoding='utf-8'?>
<ns0:Relationships xmlns:ns0="http://schemas.openxmlformats.org/package/2006/relationships"><ns0:Relationship Type="http://schemas.openxmlformats.org/officeDocument/2006/relationships/slideMaster" Target="../slideMasters/slideMaster1.xml" Id="rId1" /></ns0:Relationships>
</file>

<file path=ppt/slideLayouts/_rels/slideLayout5.xml.rels><?xml version='1.0' encoding='utf-8'?>
<ns0:Relationships xmlns:ns0="http://schemas.openxmlformats.org/package/2006/relationships"><ns0:Relationship Type="http://schemas.openxmlformats.org/officeDocument/2006/relationships/slideMaster" Target="../slideMasters/slideMaster1.xml" Id="rId1" /></ns0:Relationships>
</file>

<file path=ppt/slideLayouts/_rels/slideLayout6.xml.rels><?xml version='1.0' encoding='utf-8'?>
<ns0:Relationships xmlns:ns0="http://schemas.openxmlformats.org/package/2006/relationships"><ns0:Relationship Type="http://schemas.openxmlformats.org/officeDocument/2006/relationships/slideMaster" Target="../slideMasters/slideMaster1.xml" Id="rId1" /></ns0:Relationships>
</file>

<file path=ppt/slideLayouts/_rels/slideLayout7.xml.rels><?xml version='1.0' encoding='utf-8'?>
<ns0:Relationships xmlns:ns0="http://schemas.openxmlformats.org/package/2006/relationships"><ns0:Relationship Type="http://schemas.openxmlformats.org/officeDocument/2006/relationships/slideMaster" Target="../slideMasters/slideMaster1.xml" Id="rId1" /></ns0:Relationships>
</file>

<file path=ppt/slideLayouts/_rels/slideLayout8.xml.rels><?xml version='1.0' encoding='utf-8'?>
<ns0:Relationships xmlns:ns0="http://schemas.openxmlformats.org/package/2006/relationships"><ns0:Relationship Type="http://schemas.openxmlformats.org/officeDocument/2006/relationships/slideMaster" Target="../slideMasters/slideMaster1.xml" Id="rId1" /></ns0:Relationships>
</file>

<file path=ppt/slideLayouts/_rels/slideLayout9.xml.rels><?xml version='1.0' encoding='utf-8'?>
<ns0:Relationships xmlns:ns0="http://schemas.openxmlformats.org/package/2006/relationships"><ns0:Relationship Type="http://schemas.openxmlformats.org/officeDocument/2006/relationships/slideMaster" Target="../slideMasters/slideMaster1.xml" Id="rId1" /></ns0:Relationships>
</file>

<file path=ppt/slideLayouts/_rels/slideLayout10.xml.rels><?xml version='1.0' encoding='utf-8'?>
<ns0:Relationships xmlns:ns0="http://schemas.openxmlformats.org/package/2006/relationships"><ns0:Relationship Type="http://schemas.openxmlformats.org/officeDocument/2006/relationships/slideMaster" Target="../slideMasters/slideMaster1.xml" Id="rId1" /></ns0:Relationships>
</file>

<file path=ppt/slideLayouts/_rels/slideLayout11.xml.rels><?xml version='1.0' encoding='utf-8'?>
<ns0:Relationships xmlns:ns0="http://schemas.openxmlformats.org/package/2006/relationships"><ns0:Relationship Type="http://schemas.openxmlformats.org/officeDocument/2006/relationships/slideMaster" Target="../slideMasters/slideMaster1.xml" Id="rId1" /></ns0:Relationships>
</file>

<file path=ppt/slideLayouts/slideLayout1.xml><?xml version="1.0" encoding="utf-8"?>
<p:sldLayout xmlns:a="http://schemas.openxmlformats.org/drawingml/2006/main" xmlns:p="http://schemas.openxmlformats.org/presentationml/2006/main" type="title" preserve="1">
  <p:cSld name="Title Slide">
    <p:bg>
      <p:bgPr>
        <a:solidFill>
          <a:srgbClr val="F2F2F2"/>
        </a:solidFill>
      </p:bgPr>
    </p:bg>
    <p:spTree>
      <p:nvGrpSpPr>
        <p:cNvPr id="1" name=""/>
        <p:cNvGrpSpPr/>
        <p:nvPr/>
      </p:nvGrpSpPr>
      <p:grpSpPr>
        <a:xfrm/>
      </p:grpSpPr>
      <p:sp>
        <p:nvSpPr>
          <p:cNvPr id="2" name="Title 1"/>
          <p:cNvSpPr>
            <a:spLocks noGrp="1"/>
          </p:cNvSpPr>
          <p:nvPr>
            <p:ph type="ctrTitle" idx="0"/>
          </p:nvPr>
        </p:nvSpPr>
        <p:spPr>
          <a:xfrm>
            <a:off x="0" y="0"/>
            <a:ext cx="12192000" cy="952500"/>
          </a:xfrm>
          <a:solidFill>
            <a:srgbClr val="000000"/>
          </a:solidFill>
        </p:spPr>
        <p:txBody>
          <a:bodyPr anchor="ctr">
            <a:noAutofit/>
          </a:bodyPr>
          <a:lstStyle>
            <a:lvl1pPr algn="ctr">
              <a:defRPr sz="3400" b="1">
                <a:solidFill>
                  <a:srgbClr val="FFFFFF"/>
                </a:solidFill>
                <a:latin typeface="Arial"/>
              </a:defRPr>
            </a:lvl1pPr>
            <a:lvl2pPr algn="ctr">
              <a:defRPr sz="3400" b="1">
                <a:solidFill>
                  <a:srgbClr val="FFFFFF"/>
                </a:solidFill>
                <a:latin typeface="Arial"/>
              </a:defRPr>
            </a:lvl2pPr>
            <a:lvl3pPr algn="ctr">
              <a:defRPr sz="3400" b="1">
                <a:solidFill>
                  <a:srgbClr val="FFFFFF"/>
                </a:solidFill>
                <a:latin typeface="Arial"/>
              </a:defRPr>
            </a:lvl3pPr>
            <a:lvl4pPr algn="ctr">
              <a:defRPr sz="3400" b="1">
                <a:solidFill>
                  <a:srgbClr val="FFFFFF"/>
                </a:solidFill>
                <a:latin typeface="Arial"/>
              </a:defRPr>
            </a:lvl4pPr>
            <a:lvl5pPr algn="ctr">
              <a:defRPr sz="3400" b="1">
                <a:solidFill>
                  <a:srgbClr val="FFFFFF"/>
                </a:solidFill>
                <a:latin typeface="Arial"/>
              </a:defRPr>
            </a:lvl5pPr>
            <a:lvl6pPr algn="ctr">
              <a:defRPr sz="3400" b="1">
                <a:solidFill>
                  <a:srgbClr val="FFFFFF"/>
                </a:solidFill>
                <a:latin typeface="Arial"/>
              </a:defRPr>
            </a:lvl6pPr>
            <a:lvl7pPr algn="ctr">
              <a:defRPr sz="3400" b="1">
                <a:solidFill>
                  <a:srgbClr val="FFFFFF"/>
                </a:solidFill>
                <a:latin typeface="Arial"/>
              </a:defRPr>
            </a:lvl7pPr>
            <a:lvl8pPr algn="ctr">
              <a:defRPr sz="3400" b="1">
                <a:solidFill>
                  <a:srgbClr val="FFFFFF"/>
                </a:solidFill>
                <a:latin typeface="Arial"/>
              </a:defRPr>
            </a:lvl8pPr>
            <a:lvl9pPr algn="ctr">
              <a:defRPr sz="3400" b="1">
                <a:solidFill>
                  <a:srgbClr val="FFFFFF"/>
                </a:solidFill>
                <a:latin typeface="Arial"/>
              </a:defRPr>
            </a:lvl9pPr>
          </a:lstStyle>
          <a:p>
            <a:pPr algn="ctr">
              <a:defRPr sz="3600" b="1">
                <a:solidFill>
                  <a:srgbClr val="FFFFFF"/>
                </a:solidFill>
                <a:latin typeface="Arial"/>
                <a:ea typeface="Arial"/>
                <a:cs typeface="Arial"/>
              </a:defRPr>
            </a:pPr>
            <a:r>
              <a:rPr sz="3600" b="1">
                <a:solidFill>
                  <a:srgbClr val="FFFFFF"/>
                </a:solidFill>
                <a:latin typeface="Arial"/>
                <a:ea typeface="Arial"/>
                <a:cs typeface="Arial"/>
              </a:rPr>
              <a:t>Click to edit Master title style</a:t>
            </a:r>
          </a:p>
        </p:txBody>
      </p:sp>
      <p:sp>
        <p:nvSpPr>
          <p:cNvPr id="3" name="Subtitle 2"/>
          <p:cNvSpPr>
            <a:spLocks noGrp="1"/>
          </p:cNvSpPr>
          <p:nvPr>
            <p:ph type="subTitle" idx="1"/>
          </p:nvPr>
        </p:nvSpPr>
        <p:spPr>
          <a:xfrm>
            <a:off x="609600" y="2095500"/>
            <a:ext cx="10972800" cy="3619500"/>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a:defRPr sz="2100">
                <a:solidFill>
                  <a:srgbClr val="171717"/>
                </a:solidFill>
                <a:latin typeface="Arial"/>
                <a:ea typeface="Arial"/>
                <a:cs typeface="Arial"/>
              </a:defRPr>
            </a:pPr>
            <a:r>
              <a:rPr sz="2100">
                <a:solidFill>
                  <a:srgbClr val="171717"/>
                </a:solidFill>
                <a:latin typeface="Arial"/>
                <a:ea typeface="Arial"/>
                <a:cs typeface="Arial"/>
              </a:rPr>
              <a:t>Click to edit Master subtitle style</a:t>
            </a:r>
          </a:p>
        </p:txBody>
      </p:sp>
      <p:sp>
        <p:nvSpPr>
          <p:cNvPr id="4" name="Date Placeholder 3"/>
          <p:cNvSpPr>
            <a:spLocks noGrp="1"/>
          </p:cNvSpPr>
          <p:nvPr>
            <p:ph type="dt" idx="10"/>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BA12E2B-5798-15BD-1E8D-CC63C2A86A67}" type="datetimeFigureOut">
              <a:t/>
            </a:fld>
            <a:endParaRPr/>
          </a:p>
        </p:txBody>
      </p:sp>
      <p:sp>
        <p:nvSpPr>
          <p:cNvPr id="5" name="Footer Placeholder 4"/>
          <p:cNvSpPr>
            <a:spLocks noGrp="1"/>
          </p:cNvSpPr>
          <p:nvPr>
            <p:ph type="ftr" idx="11"/>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r>
              <a:t/>
            </a:r>
            <a:endParaRPr/>
          </a:p>
        </p:txBody>
      </p:sp>
      <p:sp>
        <p:nvSpPr>
          <p:cNvPr id="6" name="Slide Number Placeholder 5"/>
          <p:cNvSpPr>
            <a:spLocks noGrp="1"/>
          </p:cNvSpPr>
          <p:nvPr>
            <p:ph type="sldNum" idx="12"/>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9ADA83D-DF77-AA76-6DA0-7A70CD7A4D20}" type="slidenum">
              <a:t/>
            </a:fld>
            <a:endParaRPr/>
          </a:p>
        </p:txBody>
      </p:sp>
    </p:spTree>
  </p:cSld>
</p:sldLayout>
</file>

<file path=ppt/slideLayouts/slideLayout2.xml><?xml version="1.0" encoding="utf-8"?>
<p:sldLayout xmlns:a="http://schemas.openxmlformats.org/drawingml/2006/main" xmlns:p="http://schemas.openxmlformats.org/presentationml/2006/main" type="obj" preserve="1">
  <p:cSld name="Title and Content">
    <p:bg>
      <p:bgPr>
        <a:solidFill>
          <a:srgbClr val="F2F2F2"/>
        </a:solidFill>
      </p:bgPr>
    </p:bg>
    <p:spTree>
      <p:nvGrpSpPr>
        <p:cNvPr id="1" name=""/>
        <p:cNvGrpSpPr/>
        <p:nvPr/>
      </p:nvGrpSpPr>
      <p:grpSpPr>
        <a:xfrm/>
      </p:grpSpPr>
      <p:sp>
        <p:nvSpPr>
          <p:cNvPr id="2" name="Title 1"/>
          <p:cNvSpPr>
            <a:spLocks noGrp="1"/>
          </p:cNvSpPr>
          <p:nvPr>
            <p:ph type="title" idx="0"/>
          </p:nvPr>
        </p:nvSpPr>
        <p:spPr>
          <a:xfrm>
            <a:off x="0" y="0"/>
            <a:ext cx="12192000" cy="952500"/>
          </a:xfrm>
          <a:solidFill>
            <a:srgbClr val="000000"/>
          </a:solidFill>
        </p:spPr>
        <p:txBody>
          <a:bodyPr anchor="ctr">
            <a:noAutofit/>
          </a:bodyPr>
          <a:lstStyle>
            <a:lvl1pPr algn="ctr">
              <a:defRPr sz="3400" b="1">
                <a:solidFill>
                  <a:srgbClr val="FFFFFF"/>
                </a:solidFill>
                <a:latin typeface="Arial"/>
              </a:defRPr>
            </a:lvl1pPr>
            <a:lvl2pPr algn="ctr">
              <a:defRPr sz="3400" b="1">
                <a:solidFill>
                  <a:srgbClr val="FFFFFF"/>
                </a:solidFill>
                <a:latin typeface="Arial"/>
              </a:defRPr>
            </a:lvl2pPr>
            <a:lvl3pPr algn="ctr">
              <a:defRPr sz="3400" b="1">
                <a:solidFill>
                  <a:srgbClr val="FFFFFF"/>
                </a:solidFill>
                <a:latin typeface="Arial"/>
              </a:defRPr>
            </a:lvl3pPr>
            <a:lvl4pPr algn="ctr">
              <a:defRPr sz="3400" b="1">
                <a:solidFill>
                  <a:srgbClr val="FFFFFF"/>
                </a:solidFill>
                <a:latin typeface="Arial"/>
              </a:defRPr>
            </a:lvl4pPr>
            <a:lvl5pPr algn="ctr">
              <a:defRPr sz="3400" b="1">
                <a:solidFill>
                  <a:srgbClr val="FFFFFF"/>
                </a:solidFill>
                <a:latin typeface="Arial"/>
              </a:defRPr>
            </a:lvl5pPr>
            <a:lvl6pPr algn="ctr">
              <a:defRPr sz="3400" b="1">
                <a:solidFill>
                  <a:srgbClr val="FFFFFF"/>
                </a:solidFill>
                <a:latin typeface="Arial"/>
              </a:defRPr>
            </a:lvl6pPr>
            <a:lvl7pPr algn="ctr">
              <a:defRPr sz="3400" b="1">
                <a:solidFill>
                  <a:srgbClr val="FFFFFF"/>
                </a:solidFill>
                <a:latin typeface="Arial"/>
              </a:defRPr>
            </a:lvl7pPr>
            <a:lvl8pPr algn="ctr">
              <a:defRPr sz="3400" b="1">
                <a:solidFill>
                  <a:srgbClr val="FFFFFF"/>
                </a:solidFill>
                <a:latin typeface="Arial"/>
              </a:defRPr>
            </a:lvl8pPr>
            <a:lvl9pPr algn="ctr">
              <a:defRPr sz="3400" b="1">
                <a:solidFill>
                  <a:srgbClr val="FFFFFF"/>
                </a:solidFill>
                <a:latin typeface="Arial"/>
              </a:defRPr>
            </a:lvl9pPr>
          </a:lstStyle>
          <a:p>
            <a:pPr algn="ctr">
              <a:defRPr sz="3600" b="1">
                <a:solidFill>
                  <a:srgbClr val="FFFFFF"/>
                </a:solidFill>
                <a:latin typeface="Arial"/>
                <a:ea typeface="Arial"/>
                <a:cs typeface="Arial"/>
              </a:defRPr>
            </a:pPr>
            <a:r>
              <a:rPr sz="3600" b="1">
                <a:solidFill>
                  <a:srgbClr val="FFFFFF"/>
                </a:solidFill>
                <a:latin typeface="Arial"/>
                <a:ea typeface="Arial"/>
                <a:cs typeface="Arial"/>
              </a:rPr>
              <a:t>Click to edit Master title style</a:t>
            </a:r>
          </a:p>
        </p:txBody>
      </p:sp>
      <p:sp>
        <p:nvSpPr>
          <p:cNvPr id="3" name="Content Placeholder 2"/>
          <p:cNvSpPr>
            <a:spLocks noGrp="1"/>
          </p:cNvSpPr>
          <p:nvPr>
            <p:ph idx="1"/>
          </p:nvPr>
        </p:nvSpPr>
        <p:spPr>
          <a:xfrm>
            <a:off x="457200" y="1352550"/>
            <a:ext cx="11277600" cy="4714875"/>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a:p>
            <a:pPr lvl="1">
              <a:buNone/>
              <a:defRPr sz="2100">
                <a:solidFill>
                  <a:srgbClr val="171717"/>
                </a:solidFill>
                <a:latin typeface="Arial"/>
                <a:ea typeface="Arial"/>
                <a:cs typeface="Arial"/>
              </a:defRPr>
            </a:pPr>
            <a:r>
              <a:rPr sz="2100">
                <a:solidFill>
                  <a:srgbClr val="171717"/>
                </a:solidFill>
                <a:latin typeface="Arial"/>
                <a:ea typeface="Arial"/>
                <a:cs typeface="Arial"/>
              </a:rPr>
              <a:t>Second level</a:t>
            </a:r>
          </a:p>
          <a:p>
            <a:pPr lvl="2">
              <a:buNone/>
              <a:defRPr sz="2100">
                <a:solidFill>
                  <a:srgbClr val="171717"/>
                </a:solidFill>
                <a:latin typeface="Arial"/>
                <a:ea typeface="Arial"/>
                <a:cs typeface="Arial"/>
              </a:defRPr>
            </a:pPr>
            <a:r>
              <a:rPr sz="2100">
                <a:solidFill>
                  <a:srgbClr val="171717"/>
                </a:solidFill>
                <a:latin typeface="Arial"/>
                <a:ea typeface="Arial"/>
                <a:cs typeface="Arial"/>
              </a:rPr>
              <a:t>Third level</a:t>
            </a:r>
          </a:p>
          <a:p>
            <a:pPr lvl="3">
              <a:buNone/>
              <a:defRPr sz="2100">
                <a:solidFill>
                  <a:srgbClr val="171717"/>
                </a:solidFill>
                <a:latin typeface="Arial"/>
                <a:ea typeface="Arial"/>
                <a:cs typeface="Arial"/>
              </a:defRPr>
            </a:pPr>
            <a:r>
              <a:rPr sz="2100">
                <a:solidFill>
                  <a:srgbClr val="171717"/>
                </a:solidFill>
                <a:latin typeface="Arial"/>
                <a:ea typeface="Arial"/>
                <a:cs typeface="Arial"/>
              </a:rPr>
              <a:t>Fourth level</a:t>
            </a:r>
          </a:p>
          <a:p>
            <a:pPr lvl="4">
              <a:buNone/>
              <a:defRPr sz="2100">
                <a:solidFill>
                  <a:srgbClr val="171717"/>
                </a:solidFill>
                <a:latin typeface="Arial"/>
                <a:ea typeface="Arial"/>
                <a:cs typeface="Arial"/>
              </a:defRPr>
            </a:pPr>
            <a:r>
              <a:rPr sz="2100">
                <a:solidFill>
                  <a:srgbClr val="171717"/>
                </a:solidFill>
                <a:latin typeface="Arial"/>
                <a:ea typeface="Arial"/>
                <a:cs typeface="Arial"/>
              </a:rPr>
              <a:t>Fifth level</a:t>
            </a:r>
          </a:p>
        </p:txBody>
      </p:sp>
      <p:sp>
        <p:nvSpPr>
          <p:cNvPr id="4" name="Date Placeholder 3"/>
          <p:cNvSpPr>
            <a:spLocks noGrp="1"/>
          </p:cNvSpPr>
          <p:nvPr>
            <p:ph type="dt" idx="10"/>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BA12E2B-5798-15BD-1E8D-CC63C2A86A67}" type="datetimeFigureOut">
              <a:t/>
            </a:fld>
            <a:endParaRPr/>
          </a:p>
        </p:txBody>
      </p:sp>
      <p:sp>
        <p:nvSpPr>
          <p:cNvPr id="5" name="Footer Placeholder 4"/>
          <p:cNvSpPr>
            <a:spLocks noGrp="1"/>
          </p:cNvSpPr>
          <p:nvPr>
            <p:ph type="ftr" idx="11"/>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r>
              <a:t/>
            </a:r>
            <a:endParaRPr/>
          </a:p>
        </p:txBody>
      </p:sp>
      <p:sp>
        <p:nvSpPr>
          <p:cNvPr id="6" name="Slide Number Placeholder 5"/>
          <p:cNvSpPr>
            <a:spLocks noGrp="1"/>
          </p:cNvSpPr>
          <p:nvPr>
            <p:ph type="sldNum" idx="12"/>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9ADA83D-DF77-AA76-6DA0-7A70CD7A4D20}" type="slidenum">
              <a:t/>
            </a:fld>
            <a:endParaRPr/>
          </a:p>
        </p:txBody>
      </p:sp>
    </p:spTree>
  </p:cSld>
</p:sldLayout>
</file>

<file path=ppt/slideLayouts/slideLayout3.xml><?xml version="1.0" encoding="utf-8"?>
<p:sldLayout xmlns:a="http://schemas.openxmlformats.org/drawingml/2006/main" xmlns:p="http://schemas.openxmlformats.org/presentationml/2006/main" type="secHead" preserve="1">
  <p:cSld name="Section Header">
    <p:bg>
      <p:bgPr>
        <a:solidFill>
          <a:srgbClr val="F2F2F2"/>
        </a:solidFill>
      </p:bgPr>
    </p:bg>
    <p:spTree>
      <p:nvGrpSpPr>
        <p:cNvPr id="1" name=""/>
        <p:cNvGrpSpPr/>
        <p:nvPr/>
      </p:nvGrpSpPr>
      <p:grpSpPr>
        <a:xfrm/>
      </p:grpSpPr>
      <p:sp>
        <p:nvSpPr>
          <p:cNvPr id="2" name="Title 1"/>
          <p:cNvSpPr>
            <a:spLocks noGrp="1"/>
          </p:cNvSpPr>
          <p:nvPr>
            <p:ph type="title" idx="0"/>
          </p:nvPr>
        </p:nvSpPr>
        <p:spPr>
          <a:xfrm>
            <a:off x="0" y="0"/>
            <a:ext cx="12192000" cy="952500"/>
          </a:xfrm>
          <a:solidFill>
            <a:srgbClr val="000000"/>
          </a:solidFill>
        </p:spPr>
        <p:txBody>
          <a:bodyPr anchor="ctr">
            <a:noAutofit/>
          </a:bodyPr>
          <a:lstStyle>
            <a:lvl1pPr algn="ctr">
              <a:defRPr sz="3400" b="1">
                <a:solidFill>
                  <a:srgbClr val="FFFFFF"/>
                </a:solidFill>
                <a:latin typeface="Arial"/>
              </a:defRPr>
            </a:lvl1pPr>
            <a:lvl2pPr algn="ctr">
              <a:defRPr sz="3400" b="1">
                <a:solidFill>
                  <a:srgbClr val="FFFFFF"/>
                </a:solidFill>
                <a:latin typeface="Arial"/>
              </a:defRPr>
            </a:lvl2pPr>
            <a:lvl3pPr algn="ctr">
              <a:defRPr sz="3400" b="1">
                <a:solidFill>
                  <a:srgbClr val="FFFFFF"/>
                </a:solidFill>
                <a:latin typeface="Arial"/>
              </a:defRPr>
            </a:lvl3pPr>
            <a:lvl4pPr algn="ctr">
              <a:defRPr sz="3400" b="1">
                <a:solidFill>
                  <a:srgbClr val="FFFFFF"/>
                </a:solidFill>
                <a:latin typeface="Arial"/>
              </a:defRPr>
            </a:lvl4pPr>
            <a:lvl5pPr algn="ctr">
              <a:defRPr sz="3400" b="1">
                <a:solidFill>
                  <a:srgbClr val="FFFFFF"/>
                </a:solidFill>
                <a:latin typeface="Arial"/>
              </a:defRPr>
            </a:lvl5pPr>
            <a:lvl6pPr algn="ctr">
              <a:defRPr sz="3400" b="1">
                <a:solidFill>
                  <a:srgbClr val="FFFFFF"/>
                </a:solidFill>
                <a:latin typeface="Arial"/>
              </a:defRPr>
            </a:lvl6pPr>
            <a:lvl7pPr algn="ctr">
              <a:defRPr sz="3400" b="1">
                <a:solidFill>
                  <a:srgbClr val="FFFFFF"/>
                </a:solidFill>
                <a:latin typeface="Arial"/>
              </a:defRPr>
            </a:lvl7pPr>
            <a:lvl8pPr algn="ctr">
              <a:defRPr sz="3400" b="1">
                <a:solidFill>
                  <a:srgbClr val="FFFFFF"/>
                </a:solidFill>
                <a:latin typeface="Arial"/>
              </a:defRPr>
            </a:lvl8pPr>
            <a:lvl9pPr algn="ctr">
              <a:defRPr sz="3400" b="1">
                <a:solidFill>
                  <a:srgbClr val="FFFFFF"/>
                </a:solidFill>
                <a:latin typeface="Arial"/>
              </a:defRPr>
            </a:lvl9pPr>
          </a:lstStyle>
          <a:p>
            <a:pPr algn="ctr">
              <a:defRPr sz="3600" b="1">
                <a:solidFill>
                  <a:srgbClr val="FFFFFF"/>
                </a:solidFill>
                <a:latin typeface="Arial"/>
                <a:ea typeface="Arial"/>
                <a:cs typeface="Arial"/>
              </a:defRPr>
            </a:pPr>
            <a:r>
              <a:rPr sz="3600" b="1">
                <a:solidFill>
                  <a:srgbClr val="FFFFFF"/>
                </a:solidFill>
                <a:latin typeface="Arial"/>
                <a:ea typeface="Arial"/>
                <a:cs typeface="Arial"/>
              </a:rPr>
              <a:t>Click to edit Master title style</a:t>
            </a:r>
          </a:p>
        </p:txBody>
      </p:sp>
      <p:sp>
        <p:nvSpPr>
          <p:cNvPr id="3" name="Text Placeholder 2"/>
          <p:cNvSpPr>
            <a:spLocks noGrp="1"/>
          </p:cNvSpPr>
          <p:nvPr>
            <p:ph type="body" idx="1"/>
          </p:nvPr>
        </p:nvSpPr>
        <p:spPr>
          <a:xfrm>
            <a:off x="609600" y="2095500"/>
            <a:ext cx="10972800" cy="3619500"/>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p:txBody>
      </p:sp>
      <p:sp>
        <p:nvSpPr>
          <p:cNvPr id="4" name="Date Placeholder 3"/>
          <p:cNvSpPr>
            <a:spLocks noGrp="1"/>
          </p:cNvSpPr>
          <p:nvPr>
            <p:ph type="dt" idx="10"/>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BA12E2B-5798-15BD-1E8D-CC63C2A86A67}" type="datetimeFigureOut">
              <a:t/>
            </a:fld>
            <a:endParaRPr/>
          </a:p>
        </p:txBody>
      </p:sp>
      <p:sp>
        <p:nvSpPr>
          <p:cNvPr id="5" name="Footer Placeholder 4"/>
          <p:cNvSpPr>
            <a:spLocks noGrp="1"/>
          </p:cNvSpPr>
          <p:nvPr>
            <p:ph type="ftr" idx="11"/>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r>
              <a:t/>
            </a:r>
            <a:endParaRPr/>
          </a:p>
        </p:txBody>
      </p:sp>
      <p:sp>
        <p:nvSpPr>
          <p:cNvPr id="6" name="Slide Number Placeholder 5"/>
          <p:cNvSpPr>
            <a:spLocks noGrp="1"/>
          </p:cNvSpPr>
          <p:nvPr>
            <p:ph type="sldNum" idx="12"/>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9ADA83D-DF77-AA76-6DA0-7A70CD7A4D20}" type="slidenum">
              <a:t/>
            </a:fld>
            <a:endParaRPr/>
          </a:p>
        </p:txBody>
      </p:sp>
    </p:spTree>
  </p:cSld>
</p:sldLayout>
</file>

<file path=ppt/slideLayouts/slideLayout4.xml><?xml version="1.0" encoding="utf-8"?>
<p:sldLayout xmlns:a="http://schemas.openxmlformats.org/drawingml/2006/main" xmlns:p="http://schemas.openxmlformats.org/presentationml/2006/main" type="twoObj" preserve="1">
  <p:cSld name="Two Content">
    <p:bg>
      <p:bgPr>
        <a:solidFill>
          <a:srgbClr val="F2F2F2"/>
        </a:solidFill>
      </p:bgPr>
    </p:bg>
    <p:spTree>
      <p:nvGrpSpPr>
        <p:cNvPr id="1" name=""/>
        <p:cNvGrpSpPr/>
        <p:nvPr/>
      </p:nvGrpSpPr>
      <p:grpSpPr>
        <a:xfrm/>
      </p:grpSpPr>
      <p:sp>
        <p:nvSpPr>
          <p:cNvPr id="99" name="Argument and options card"/>
          <p:cNvSpPr/>
          <p:nvPr/>
        </p:nvSpPr>
        <p:spPr>
          <a:xfrm>
            <a:off x="7667625" y="1266825"/>
            <a:ext cx="4229100" cy="4953000"/>
          </a:xfrm>
          <a:prstGeom prst="rect">
            <a:avLst/>
          </a:prstGeom>
          <a:solidFill>
            <a:srgbClr val="FFFFFF"/>
          </a:solidFill>
          <a:ln w="12700">
            <a:solidFill>
              <a:srgbClr val="DDDDDD"/>
            </a:solidFill>
          </a:ln>
        </p:spPr>
      </p:sp>
      <p:sp>
        <p:nvSpPr>
          <p:cNvPr id="2" name="Title 1"/>
          <p:cNvSpPr>
            <a:spLocks noGrp="1"/>
          </p:cNvSpPr>
          <p:nvPr>
            <p:ph type="title" idx="0"/>
          </p:nvPr>
        </p:nvSpPr>
        <p:spPr>
          <a:xfrm>
            <a:off x="0" y="0"/>
            <a:ext cx="12192000" cy="952500"/>
          </a:xfrm>
          <a:solidFill>
            <a:srgbClr val="000000"/>
          </a:solidFill>
        </p:spPr>
        <p:txBody>
          <a:bodyPr anchor="ctr">
            <a:noAutofit/>
          </a:bodyPr>
          <a:lstStyle>
            <a:lvl1pPr algn="ctr">
              <a:defRPr sz="3400" b="1">
                <a:solidFill>
                  <a:srgbClr val="FFFFFF"/>
                </a:solidFill>
                <a:latin typeface="Arial"/>
              </a:defRPr>
            </a:lvl1pPr>
            <a:lvl2pPr algn="ctr">
              <a:defRPr sz="3400" b="1">
                <a:solidFill>
                  <a:srgbClr val="FFFFFF"/>
                </a:solidFill>
                <a:latin typeface="Arial"/>
              </a:defRPr>
            </a:lvl2pPr>
            <a:lvl3pPr algn="ctr">
              <a:defRPr sz="3400" b="1">
                <a:solidFill>
                  <a:srgbClr val="FFFFFF"/>
                </a:solidFill>
                <a:latin typeface="Arial"/>
              </a:defRPr>
            </a:lvl3pPr>
            <a:lvl4pPr algn="ctr">
              <a:defRPr sz="3400" b="1">
                <a:solidFill>
                  <a:srgbClr val="FFFFFF"/>
                </a:solidFill>
                <a:latin typeface="Arial"/>
              </a:defRPr>
            </a:lvl4pPr>
            <a:lvl5pPr algn="ctr">
              <a:defRPr sz="3400" b="1">
                <a:solidFill>
                  <a:srgbClr val="FFFFFF"/>
                </a:solidFill>
                <a:latin typeface="Arial"/>
              </a:defRPr>
            </a:lvl5pPr>
            <a:lvl6pPr algn="ctr">
              <a:defRPr sz="3400" b="1">
                <a:solidFill>
                  <a:srgbClr val="FFFFFF"/>
                </a:solidFill>
                <a:latin typeface="Arial"/>
              </a:defRPr>
            </a:lvl6pPr>
            <a:lvl7pPr algn="ctr">
              <a:defRPr sz="3400" b="1">
                <a:solidFill>
                  <a:srgbClr val="FFFFFF"/>
                </a:solidFill>
                <a:latin typeface="Arial"/>
              </a:defRPr>
            </a:lvl7pPr>
            <a:lvl8pPr algn="ctr">
              <a:defRPr sz="3400" b="1">
                <a:solidFill>
                  <a:srgbClr val="FFFFFF"/>
                </a:solidFill>
                <a:latin typeface="Arial"/>
              </a:defRPr>
            </a:lvl8pPr>
            <a:lvl9pPr algn="ctr">
              <a:defRPr sz="3400" b="1">
                <a:solidFill>
                  <a:srgbClr val="FFFFFF"/>
                </a:solidFill>
                <a:latin typeface="Arial"/>
              </a:defRPr>
            </a:lvl9pPr>
          </a:lstStyle>
          <a:p>
            <a:pPr algn="ctr">
              <a:defRPr sz="3600" b="1">
                <a:solidFill>
                  <a:srgbClr val="FFFFFF"/>
                </a:solidFill>
                <a:latin typeface="Arial"/>
                <a:ea typeface="Arial"/>
                <a:cs typeface="Arial"/>
              </a:defRPr>
            </a:pPr>
            <a:r>
              <a:rPr sz="3600" b="1">
                <a:solidFill>
                  <a:srgbClr val="FFFFFF"/>
                </a:solidFill>
                <a:latin typeface="Arial"/>
                <a:ea typeface="Arial"/>
                <a:cs typeface="Arial"/>
              </a:rPr>
              <a:t>Click to edit Master title style</a:t>
            </a:r>
          </a:p>
        </p:txBody>
      </p:sp>
      <p:sp>
        <p:nvSpPr>
          <p:cNvPr id="3" name="Content Placeholder 2"/>
          <p:cNvSpPr>
            <a:spLocks noGrp="1"/>
          </p:cNvSpPr>
          <p:nvPr>
            <p:ph idx="1"/>
          </p:nvPr>
        </p:nvSpPr>
        <p:spPr>
          <a:xfrm>
            <a:off x="457200" y="1362075"/>
            <a:ext cx="6810375" cy="4714875"/>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a:p>
            <a:pPr lvl="1">
              <a:buNone/>
              <a:defRPr sz="2100">
                <a:solidFill>
                  <a:srgbClr val="171717"/>
                </a:solidFill>
                <a:latin typeface="Arial"/>
                <a:ea typeface="Arial"/>
                <a:cs typeface="Arial"/>
              </a:defRPr>
            </a:pPr>
            <a:r>
              <a:rPr sz="2100">
                <a:solidFill>
                  <a:srgbClr val="171717"/>
                </a:solidFill>
                <a:latin typeface="Arial"/>
                <a:ea typeface="Arial"/>
                <a:cs typeface="Arial"/>
              </a:rPr>
              <a:t>Second level</a:t>
            </a:r>
          </a:p>
          <a:p>
            <a:pPr lvl="2">
              <a:buNone/>
              <a:defRPr sz="2100">
                <a:solidFill>
                  <a:srgbClr val="171717"/>
                </a:solidFill>
                <a:latin typeface="Arial"/>
                <a:ea typeface="Arial"/>
                <a:cs typeface="Arial"/>
              </a:defRPr>
            </a:pPr>
            <a:r>
              <a:rPr sz="2100">
                <a:solidFill>
                  <a:srgbClr val="171717"/>
                </a:solidFill>
                <a:latin typeface="Arial"/>
                <a:ea typeface="Arial"/>
                <a:cs typeface="Arial"/>
              </a:rPr>
              <a:t>Third level</a:t>
            </a:r>
          </a:p>
          <a:p>
            <a:pPr lvl="3">
              <a:buNone/>
              <a:defRPr sz="2100">
                <a:solidFill>
                  <a:srgbClr val="171717"/>
                </a:solidFill>
                <a:latin typeface="Arial"/>
                <a:ea typeface="Arial"/>
                <a:cs typeface="Arial"/>
              </a:defRPr>
            </a:pPr>
            <a:r>
              <a:rPr sz="2100">
                <a:solidFill>
                  <a:srgbClr val="171717"/>
                </a:solidFill>
                <a:latin typeface="Arial"/>
                <a:ea typeface="Arial"/>
                <a:cs typeface="Arial"/>
              </a:rPr>
              <a:t>Fourth level</a:t>
            </a:r>
          </a:p>
          <a:p>
            <a:pPr lvl="4">
              <a:buNone/>
              <a:defRPr sz="2100">
                <a:solidFill>
                  <a:srgbClr val="171717"/>
                </a:solidFill>
                <a:latin typeface="Arial"/>
                <a:ea typeface="Arial"/>
                <a:cs typeface="Arial"/>
              </a:defRPr>
            </a:pPr>
            <a:r>
              <a:rPr sz="2100">
                <a:solidFill>
                  <a:srgbClr val="171717"/>
                </a:solidFill>
                <a:latin typeface="Arial"/>
                <a:ea typeface="Arial"/>
                <a:cs typeface="Arial"/>
              </a:rPr>
              <a:t>Fifth level</a:t>
            </a:r>
          </a:p>
        </p:txBody>
      </p:sp>
      <p:sp>
        <p:nvSpPr>
          <p:cNvPr id="4" name="Content Placeholder 3"/>
          <p:cNvSpPr>
            <a:spLocks noGrp="1"/>
          </p:cNvSpPr>
          <p:nvPr>
            <p:ph idx="2"/>
          </p:nvPr>
        </p:nvSpPr>
        <p:spPr>
          <a:xfrm>
            <a:off x="7762875" y="1362075"/>
            <a:ext cx="3971925" cy="4714875"/>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a:p>
            <a:pPr lvl="1">
              <a:buNone/>
              <a:defRPr sz="2100">
                <a:solidFill>
                  <a:srgbClr val="171717"/>
                </a:solidFill>
                <a:latin typeface="Arial"/>
                <a:ea typeface="Arial"/>
                <a:cs typeface="Arial"/>
              </a:defRPr>
            </a:pPr>
            <a:r>
              <a:rPr sz="2100">
                <a:solidFill>
                  <a:srgbClr val="171717"/>
                </a:solidFill>
                <a:latin typeface="Arial"/>
                <a:ea typeface="Arial"/>
                <a:cs typeface="Arial"/>
              </a:rPr>
              <a:t>Second level</a:t>
            </a:r>
          </a:p>
          <a:p>
            <a:pPr lvl="2">
              <a:buNone/>
              <a:defRPr sz="2100">
                <a:solidFill>
                  <a:srgbClr val="171717"/>
                </a:solidFill>
                <a:latin typeface="Arial"/>
                <a:ea typeface="Arial"/>
                <a:cs typeface="Arial"/>
              </a:defRPr>
            </a:pPr>
            <a:r>
              <a:rPr sz="2100">
                <a:solidFill>
                  <a:srgbClr val="171717"/>
                </a:solidFill>
                <a:latin typeface="Arial"/>
                <a:ea typeface="Arial"/>
                <a:cs typeface="Arial"/>
              </a:rPr>
              <a:t>Third level</a:t>
            </a:r>
          </a:p>
          <a:p>
            <a:pPr lvl="3">
              <a:buNone/>
              <a:defRPr sz="2100">
                <a:solidFill>
                  <a:srgbClr val="171717"/>
                </a:solidFill>
                <a:latin typeface="Arial"/>
                <a:ea typeface="Arial"/>
                <a:cs typeface="Arial"/>
              </a:defRPr>
            </a:pPr>
            <a:r>
              <a:rPr sz="2100">
                <a:solidFill>
                  <a:srgbClr val="171717"/>
                </a:solidFill>
                <a:latin typeface="Arial"/>
                <a:ea typeface="Arial"/>
                <a:cs typeface="Arial"/>
              </a:rPr>
              <a:t>Fourth level</a:t>
            </a:r>
          </a:p>
          <a:p>
            <a:pPr lvl="4">
              <a:buNone/>
              <a:defRPr sz="2100">
                <a:solidFill>
                  <a:srgbClr val="171717"/>
                </a:solidFill>
                <a:latin typeface="Arial"/>
                <a:ea typeface="Arial"/>
                <a:cs typeface="Arial"/>
              </a:defRPr>
            </a:pPr>
            <a:r>
              <a:rPr sz="2100">
                <a:solidFill>
                  <a:srgbClr val="171717"/>
                </a:solidFill>
                <a:latin typeface="Arial"/>
                <a:ea typeface="Arial"/>
                <a:cs typeface="Arial"/>
              </a:rPr>
              <a:t>Fifth level</a:t>
            </a:r>
          </a:p>
        </p:txBody>
      </p:sp>
      <p:sp>
        <p:nvSpPr>
          <p:cNvPr id="5" name="Date Placeholder 4"/>
          <p:cNvSpPr>
            <a:spLocks noGrp="1"/>
          </p:cNvSpPr>
          <p:nvPr>
            <p:ph type="dt" idx="10"/>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BA12E2B-5798-15BD-1E8D-CC63C2A86A67}" type="datetimeFigureOut">
              <a:t/>
            </a:fld>
            <a:endParaRPr/>
          </a:p>
        </p:txBody>
      </p:sp>
      <p:sp>
        <p:nvSpPr>
          <p:cNvPr id="6" name="Footer Placeholder 5"/>
          <p:cNvSpPr>
            <a:spLocks noGrp="1"/>
          </p:cNvSpPr>
          <p:nvPr>
            <p:ph type="ftr" idx="11"/>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r>
              <a:t/>
            </a:r>
            <a:endParaRPr/>
          </a:p>
        </p:txBody>
      </p:sp>
      <p:sp>
        <p:nvSpPr>
          <p:cNvPr id="7" name="Slide Number Placeholder 6"/>
          <p:cNvSpPr>
            <a:spLocks noGrp="1"/>
          </p:cNvSpPr>
          <p:nvPr>
            <p:ph type="sldNum" idx="12"/>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9ADA83D-DF77-AA76-6DA0-7A70CD7A4D20}" type="slidenum">
              <a:t/>
            </a:fld>
            <a:endParaRPr/>
          </a:p>
        </p:txBody>
      </p:sp>
    </p:spTree>
  </p:cSld>
</p:sldLayout>
</file>

<file path=ppt/slideLayouts/slideLayout5.xml><?xml version="1.0" encoding="utf-8"?>
<p:sldLayout xmlns:a="http://schemas.openxmlformats.org/drawingml/2006/main" xmlns:p="http://schemas.openxmlformats.org/presentationml/2006/main" type="twoTxTwoObj" preserve="1">
  <p:cSld name="Comparison">
    <p:bg>
      <p:bgPr>
        <a:solidFill>
          <a:srgbClr val="F2F2F2"/>
        </a:solidFill>
      </p:bgPr>
    </p:bg>
    <p:spTree>
      <p:nvGrpSpPr>
        <p:cNvPr id="1" name=""/>
        <p:cNvGrpSpPr/>
        <p:nvPr/>
      </p:nvGrpSpPr>
      <p:grpSpPr>
        <a:xfrm/>
      </p:grpSpPr>
      <p:sp>
        <p:nvSpPr>
          <p:cNvPr id="2" name="Title 1"/>
          <p:cNvSpPr>
            <a:spLocks noGrp="1"/>
          </p:cNvSpPr>
          <p:nvPr>
            <p:ph type="title" idx="0"/>
          </p:nvPr>
        </p:nvSpPr>
        <p:spPr>
          <a:xfrm>
            <a:off x="0" y="0"/>
            <a:ext cx="12192000" cy="952500"/>
          </a:xfrm>
          <a:solidFill>
            <a:srgbClr val="000000"/>
          </a:solidFill>
        </p:spPr>
        <p:txBody>
          <a:bodyPr anchor="ctr">
            <a:noAutofit/>
          </a:bodyPr>
          <a:lstStyle>
            <a:lvl1pPr algn="ctr">
              <a:defRPr sz="3400" b="1">
                <a:solidFill>
                  <a:srgbClr val="FFFFFF"/>
                </a:solidFill>
                <a:latin typeface="Arial"/>
              </a:defRPr>
            </a:lvl1pPr>
            <a:lvl2pPr algn="ctr">
              <a:defRPr sz="3400" b="1">
                <a:solidFill>
                  <a:srgbClr val="FFFFFF"/>
                </a:solidFill>
                <a:latin typeface="Arial"/>
              </a:defRPr>
            </a:lvl2pPr>
            <a:lvl3pPr algn="ctr">
              <a:defRPr sz="3400" b="1">
                <a:solidFill>
                  <a:srgbClr val="FFFFFF"/>
                </a:solidFill>
                <a:latin typeface="Arial"/>
              </a:defRPr>
            </a:lvl3pPr>
            <a:lvl4pPr algn="ctr">
              <a:defRPr sz="3400" b="1">
                <a:solidFill>
                  <a:srgbClr val="FFFFFF"/>
                </a:solidFill>
                <a:latin typeface="Arial"/>
              </a:defRPr>
            </a:lvl4pPr>
            <a:lvl5pPr algn="ctr">
              <a:defRPr sz="3400" b="1">
                <a:solidFill>
                  <a:srgbClr val="FFFFFF"/>
                </a:solidFill>
                <a:latin typeface="Arial"/>
              </a:defRPr>
            </a:lvl5pPr>
            <a:lvl6pPr algn="ctr">
              <a:defRPr sz="3400" b="1">
                <a:solidFill>
                  <a:srgbClr val="FFFFFF"/>
                </a:solidFill>
                <a:latin typeface="Arial"/>
              </a:defRPr>
            </a:lvl6pPr>
            <a:lvl7pPr algn="ctr">
              <a:defRPr sz="3400" b="1">
                <a:solidFill>
                  <a:srgbClr val="FFFFFF"/>
                </a:solidFill>
                <a:latin typeface="Arial"/>
              </a:defRPr>
            </a:lvl7pPr>
            <a:lvl8pPr algn="ctr">
              <a:defRPr sz="3400" b="1">
                <a:solidFill>
                  <a:srgbClr val="FFFFFF"/>
                </a:solidFill>
                <a:latin typeface="Arial"/>
              </a:defRPr>
            </a:lvl8pPr>
            <a:lvl9pPr algn="ctr">
              <a:defRPr sz="3400" b="1">
                <a:solidFill>
                  <a:srgbClr val="FFFFFF"/>
                </a:solidFill>
                <a:latin typeface="Arial"/>
              </a:defRPr>
            </a:lvl9pPr>
          </a:lstStyle>
          <a:p>
            <a:pPr algn="ctr">
              <a:defRPr sz="3600" b="1">
                <a:solidFill>
                  <a:srgbClr val="FFFFFF"/>
                </a:solidFill>
                <a:latin typeface="Arial"/>
                <a:ea typeface="Arial"/>
                <a:cs typeface="Arial"/>
              </a:defRPr>
            </a:pPr>
            <a:r>
              <a:rPr sz="3600" b="1">
                <a:solidFill>
                  <a:srgbClr val="FFFFFF"/>
                </a:solidFill>
                <a:latin typeface="Arial"/>
                <a:ea typeface="Arial"/>
                <a:cs typeface="Arial"/>
              </a:rPr>
              <a:t>Click to edit Master title style</a:t>
            </a:r>
          </a:p>
        </p:txBody>
      </p:sp>
      <p:sp>
        <p:nvSpPr>
          <p:cNvPr id="3" name="Text Placeholder 2"/>
          <p:cNvSpPr>
            <a:spLocks noGrp="1"/>
          </p:cNvSpPr>
          <p:nvPr>
            <p:ph type="body" idx="1"/>
          </p:nvPr>
        </p:nvSpPr>
        <p:spPr>
          <a:xfrm>
            <a:off x="457200" y="1238250"/>
            <a:ext cx="6810375" cy="533400"/>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p:txBody>
      </p:sp>
      <p:sp>
        <p:nvSpPr>
          <p:cNvPr id="4" name="Content Placeholder 3"/>
          <p:cNvSpPr>
            <a:spLocks noGrp="1"/>
          </p:cNvSpPr>
          <p:nvPr>
            <p:ph idx="2"/>
          </p:nvPr>
        </p:nvSpPr>
        <p:spPr>
          <a:xfrm>
            <a:off x="457200" y="1857375"/>
            <a:ext cx="6810375" cy="4143375"/>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a:p>
            <a:pPr lvl="1">
              <a:buNone/>
              <a:defRPr sz="2100">
                <a:solidFill>
                  <a:srgbClr val="171717"/>
                </a:solidFill>
                <a:latin typeface="Arial"/>
                <a:ea typeface="Arial"/>
                <a:cs typeface="Arial"/>
              </a:defRPr>
            </a:pPr>
            <a:r>
              <a:rPr sz="2100">
                <a:solidFill>
                  <a:srgbClr val="171717"/>
                </a:solidFill>
                <a:latin typeface="Arial"/>
                <a:ea typeface="Arial"/>
                <a:cs typeface="Arial"/>
              </a:rPr>
              <a:t>Second level</a:t>
            </a:r>
          </a:p>
          <a:p>
            <a:pPr lvl="2">
              <a:buNone/>
              <a:defRPr sz="2100">
                <a:solidFill>
                  <a:srgbClr val="171717"/>
                </a:solidFill>
                <a:latin typeface="Arial"/>
                <a:ea typeface="Arial"/>
                <a:cs typeface="Arial"/>
              </a:defRPr>
            </a:pPr>
            <a:r>
              <a:rPr sz="2100">
                <a:solidFill>
                  <a:srgbClr val="171717"/>
                </a:solidFill>
                <a:latin typeface="Arial"/>
                <a:ea typeface="Arial"/>
                <a:cs typeface="Arial"/>
              </a:rPr>
              <a:t>Third level</a:t>
            </a:r>
          </a:p>
          <a:p>
            <a:pPr lvl="3">
              <a:buNone/>
              <a:defRPr sz="2100">
                <a:solidFill>
                  <a:srgbClr val="171717"/>
                </a:solidFill>
                <a:latin typeface="Arial"/>
                <a:ea typeface="Arial"/>
                <a:cs typeface="Arial"/>
              </a:defRPr>
            </a:pPr>
            <a:r>
              <a:rPr sz="2100">
                <a:solidFill>
                  <a:srgbClr val="171717"/>
                </a:solidFill>
                <a:latin typeface="Arial"/>
                <a:ea typeface="Arial"/>
                <a:cs typeface="Arial"/>
              </a:rPr>
              <a:t>Fourth level</a:t>
            </a:r>
          </a:p>
          <a:p>
            <a:pPr lvl="4">
              <a:buNone/>
              <a:defRPr sz="2100">
                <a:solidFill>
                  <a:srgbClr val="171717"/>
                </a:solidFill>
                <a:latin typeface="Arial"/>
                <a:ea typeface="Arial"/>
                <a:cs typeface="Arial"/>
              </a:defRPr>
            </a:pPr>
            <a:r>
              <a:rPr sz="2100">
                <a:solidFill>
                  <a:srgbClr val="171717"/>
                </a:solidFill>
                <a:latin typeface="Arial"/>
                <a:ea typeface="Arial"/>
                <a:cs typeface="Arial"/>
              </a:rPr>
              <a:t>Fifth level</a:t>
            </a:r>
          </a:p>
        </p:txBody>
      </p:sp>
      <p:sp>
        <p:nvSpPr>
          <p:cNvPr id="5" name="Text Placeholder 4"/>
          <p:cNvSpPr>
            <a:spLocks noGrp="1"/>
          </p:cNvSpPr>
          <p:nvPr>
            <p:ph type="body" idx="3"/>
          </p:nvPr>
        </p:nvSpPr>
        <p:spPr>
          <a:xfrm>
            <a:off x="7762875" y="1238250"/>
            <a:ext cx="3971925" cy="533400"/>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p:txBody>
      </p:sp>
      <p:sp>
        <p:nvSpPr>
          <p:cNvPr id="6" name="Content Placeholder 5"/>
          <p:cNvSpPr>
            <a:spLocks noGrp="1"/>
          </p:cNvSpPr>
          <p:nvPr>
            <p:ph idx="4"/>
          </p:nvPr>
        </p:nvSpPr>
        <p:spPr>
          <a:xfrm>
            <a:off x="7762875" y="1857375"/>
            <a:ext cx="3971925" cy="4143375"/>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a:p>
            <a:pPr lvl="1">
              <a:buNone/>
              <a:defRPr sz="2100">
                <a:solidFill>
                  <a:srgbClr val="171717"/>
                </a:solidFill>
                <a:latin typeface="Arial"/>
                <a:ea typeface="Arial"/>
                <a:cs typeface="Arial"/>
              </a:defRPr>
            </a:pPr>
            <a:r>
              <a:rPr sz="2100">
                <a:solidFill>
                  <a:srgbClr val="171717"/>
                </a:solidFill>
                <a:latin typeface="Arial"/>
                <a:ea typeface="Arial"/>
                <a:cs typeface="Arial"/>
              </a:rPr>
              <a:t>Second level</a:t>
            </a:r>
          </a:p>
          <a:p>
            <a:pPr lvl="2">
              <a:buNone/>
              <a:defRPr sz="2100">
                <a:solidFill>
                  <a:srgbClr val="171717"/>
                </a:solidFill>
                <a:latin typeface="Arial"/>
                <a:ea typeface="Arial"/>
                <a:cs typeface="Arial"/>
              </a:defRPr>
            </a:pPr>
            <a:r>
              <a:rPr sz="2100">
                <a:solidFill>
                  <a:srgbClr val="171717"/>
                </a:solidFill>
                <a:latin typeface="Arial"/>
                <a:ea typeface="Arial"/>
                <a:cs typeface="Arial"/>
              </a:rPr>
              <a:t>Third level</a:t>
            </a:r>
          </a:p>
          <a:p>
            <a:pPr lvl="3">
              <a:buNone/>
              <a:defRPr sz="2100">
                <a:solidFill>
                  <a:srgbClr val="171717"/>
                </a:solidFill>
                <a:latin typeface="Arial"/>
                <a:ea typeface="Arial"/>
                <a:cs typeface="Arial"/>
              </a:defRPr>
            </a:pPr>
            <a:r>
              <a:rPr sz="2100">
                <a:solidFill>
                  <a:srgbClr val="171717"/>
                </a:solidFill>
                <a:latin typeface="Arial"/>
                <a:ea typeface="Arial"/>
                <a:cs typeface="Arial"/>
              </a:rPr>
              <a:t>Fourth level</a:t>
            </a:r>
          </a:p>
          <a:p>
            <a:pPr lvl="4">
              <a:buNone/>
              <a:defRPr sz="2100">
                <a:solidFill>
                  <a:srgbClr val="171717"/>
                </a:solidFill>
                <a:latin typeface="Arial"/>
                <a:ea typeface="Arial"/>
                <a:cs typeface="Arial"/>
              </a:defRPr>
            </a:pPr>
            <a:r>
              <a:rPr sz="2100">
                <a:solidFill>
                  <a:srgbClr val="171717"/>
                </a:solidFill>
                <a:latin typeface="Arial"/>
                <a:ea typeface="Arial"/>
                <a:cs typeface="Arial"/>
              </a:rPr>
              <a:t>Fifth level</a:t>
            </a:r>
          </a:p>
        </p:txBody>
      </p:sp>
      <p:sp>
        <p:nvSpPr>
          <p:cNvPr id="7" name="Date Placeholder 6"/>
          <p:cNvSpPr>
            <a:spLocks noGrp="1"/>
          </p:cNvSpPr>
          <p:nvPr>
            <p:ph type="dt" idx="10"/>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BA12E2B-5798-15BD-1E8D-CC63C2A86A67}" type="datetimeFigureOut">
              <a:t/>
            </a:fld>
            <a:endParaRPr/>
          </a:p>
        </p:txBody>
      </p:sp>
      <p:sp>
        <p:nvSpPr>
          <p:cNvPr id="8" name="Footer Placeholder 7"/>
          <p:cNvSpPr>
            <a:spLocks noGrp="1"/>
          </p:cNvSpPr>
          <p:nvPr>
            <p:ph type="ftr" idx="11"/>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r>
              <a:t/>
            </a:r>
            <a:endParaRPr/>
          </a:p>
        </p:txBody>
      </p:sp>
      <p:sp>
        <p:nvSpPr>
          <p:cNvPr id="9" name="Slide Number Placeholder 8"/>
          <p:cNvSpPr>
            <a:spLocks noGrp="1"/>
          </p:cNvSpPr>
          <p:nvPr>
            <p:ph type="sldNum" idx="12"/>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9ADA83D-DF77-AA76-6DA0-7A70CD7A4D20}" type="slidenum">
              <a:t/>
            </a:fld>
            <a:endParaRPr/>
          </a:p>
        </p:txBody>
      </p:sp>
    </p:spTree>
  </p:cSld>
</p:sldLayout>
</file>

<file path=ppt/slideLayouts/slideLayout6.xml><?xml version="1.0" encoding="utf-8"?>
<p:sldLayout xmlns:a="http://schemas.openxmlformats.org/drawingml/2006/main" xmlns:p="http://schemas.openxmlformats.org/presentationml/2006/main" type="titleOnly" preserve="1">
  <p:cSld name="Title Only">
    <p:bg>
      <p:bgPr>
        <a:solidFill>
          <a:srgbClr val="F2F2F2"/>
        </a:solidFill>
      </p:bgPr>
    </p:bg>
    <p:spTree>
      <p:nvGrpSpPr>
        <p:cNvPr id="1" name=""/>
        <p:cNvGrpSpPr/>
        <p:nvPr/>
      </p:nvGrpSpPr>
      <p:grpSpPr>
        <a:xfrm/>
      </p:grpSpPr>
      <p:sp>
        <p:nvSpPr>
          <p:cNvPr id="2" name="Title 1"/>
          <p:cNvSpPr>
            <a:spLocks noGrp="1"/>
          </p:cNvSpPr>
          <p:nvPr>
            <p:ph type="title" idx="0"/>
          </p:nvPr>
        </p:nvSpPr>
        <p:spPr>
          <a:xfrm>
            <a:off x="0" y="0"/>
            <a:ext cx="12192000" cy="952500"/>
          </a:xfrm>
          <a:solidFill>
            <a:srgbClr val="000000"/>
          </a:solidFill>
        </p:spPr>
        <p:txBody>
          <a:bodyPr anchor="ctr">
            <a:noAutofit/>
          </a:bodyPr>
          <a:lstStyle>
            <a:lvl1pPr algn="ctr">
              <a:defRPr sz="3400" b="1">
                <a:solidFill>
                  <a:srgbClr val="FFFFFF"/>
                </a:solidFill>
                <a:latin typeface="Arial"/>
              </a:defRPr>
            </a:lvl1pPr>
            <a:lvl2pPr algn="ctr">
              <a:defRPr sz="3400" b="1">
                <a:solidFill>
                  <a:srgbClr val="FFFFFF"/>
                </a:solidFill>
                <a:latin typeface="Arial"/>
              </a:defRPr>
            </a:lvl2pPr>
            <a:lvl3pPr algn="ctr">
              <a:defRPr sz="3400" b="1">
                <a:solidFill>
                  <a:srgbClr val="FFFFFF"/>
                </a:solidFill>
                <a:latin typeface="Arial"/>
              </a:defRPr>
            </a:lvl3pPr>
            <a:lvl4pPr algn="ctr">
              <a:defRPr sz="3400" b="1">
                <a:solidFill>
                  <a:srgbClr val="FFFFFF"/>
                </a:solidFill>
                <a:latin typeface="Arial"/>
              </a:defRPr>
            </a:lvl4pPr>
            <a:lvl5pPr algn="ctr">
              <a:defRPr sz="3400" b="1">
                <a:solidFill>
                  <a:srgbClr val="FFFFFF"/>
                </a:solidFill>
                <a:latin typeface="Arial"/>
              </a:defRPr>
            </a:lvl5pPr>
            <a:lvl6pPr algn="ctr">
              <a:defRPr sz="3400" b="1">
                <a:solidFill>
                  <a:srgbClr val="FFFFFF"/>
                </a:solidFill>
                <a:latin typeface="Arial"/>
              </a:defRPr>
            </a:lvl6pPr>
            <a:lvl7pPr algn="ctr">
              <a:defRPr sz="3400" b="1">
                <a:solidFill>
                  <a:srgbClr val="FFFFFF"/>
                </a:solidFill>
                <a:latin typeface="Arial"/>
              </a:defRPr>
            </a:lvl7pPr>
            <a:lvl8pPr algn="ctr">
              <a:defRPr sz="3400" b="1">
                <a:solidFill>
                  <a:srgbClr val="FFFFFF"/>
                </a:solidFill>
                <a:latin typeface="Arial"/>
              </a:defRPr>
            </a:lvl8pPr>
            <a:lvl9pPr algn="ctr">
              <a:defRPr sz="3400" b="1">
                <a:solidFill>
                  <a:srgbClr val="FFFFFF"/>
                </a:solidFill>
                <a:latin typeface="Arial"/>
              </a:defRPr>
            </a:lvl9pPr>
          </a:lstStyle>
          <a:p>
            <a:pPr algn="ctr">
              <a:defRPr sz="3600" b="1">
                <a:solidFill>
                  <a:srgbClr val="FFFFFF"/>
                </a:solidFill>
                <a:latin typeface="Arial"/>
                <a:ea typeface="Arial"/>
                <a:cs typeface="Arial"/>
              </a:defRPr>
            </a:pPr>
            <a:r>
              <a:rPr sz="3600" b="1">
                <a:solidFill>
                  <a:srgbClr val="FFFFFF"/>
                </a:solidFill>
                <a:latin typeface="Arial"/>
                <a:ea typeface="Arial"/>
                <a:cs typeface="Arial"/>
              </a:rPr>
              <a:t>Click to edit Master title style</a:t>
            </a:r>
          </a:p>
        </p:txBody>
      </p:sp>
      <p:sp>
        <p:nvSpPr>
          <p:cNvPr id="3" name="Date Placeholder 2"/>
          <p:cNvSpPr>
            <a:spLocks noGrp="1"/>
          </p:cNvSpPr>
          <p:nvPr>
            <p:ph type="dt" idx="10"/>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BA12E2B-5798-15BD-1E8D-CC63C2A86A67}" type="datetimeFigureOut">
              <a:t/>
            </a:fld>
            <a:endParaRPr/>
          </a:p>
        </p:txBody>
      </p:sp>
      <p:sp>
        <p:nvSpPr>
          <p:cNvPr id="4" name="Footer Placeholder 3"/>
          <p:cNvSpPr>
            <a:spLocks noGrp="1"/>
          </p:cNvSpPr>
          <p:nvPr>
            <p:ph type="ftr" idx="11"/>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r>
              <a:t/>
            </a:r>
            <a:endParaRPr/>
          </a:p>
        </p:txBody>
      </p:sp>
      <p:sp>
        <p:nvSpPr>
          <p:cNvPr id="5" name="Slide Number Placeholder 4"/>
          <p:cNvSpPr>
            <a:spLocks noGrp="1"/>
          </p:cNvSpPr>
          <p:nvPr>
            <p:ph type="sldNum" idx="12"/>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9ADA83D-DF77-AA76-6DA0-7A70CD7A4D20}" type="slidenum">
              <a:t/>
            </a:fld>
            <a:endParaRPr/>
          </a:p>
        </p:txBody>
      </p:sp>
    </p:spTree>
  </p:cSld>
</p:sldLayout>
</file>

<file path=ppt/slideLayouts/slideLayout7.xml><?xml version="1.0" encoding="utf-8"?>
<p:sldLayout xmlns:a="http://schemas.openxmlformats.org/drawingml/2006/main" xmlns:p="http://schemas.openxmlformats.org/presentationml/2006/main" type="blank" preserve="1">
  <p:cSld name="Blank">
    <p:bg>
      <p:bgPr>
        <a:solidFill>
          <a:srgbClr val="F2F2F2"/>
        </a:solidFill>
      </p:bgPr>
    </p:bg>
    <p:spTree>
      <p:nvGrpSpPr>
        <p:cNvPr id="1" name=""/>
        <p:cNvGrpSpPr/>
        <p:nvPr/>
      </p:nvGrpSpPr>
      <p:grpSpPr>
        <a:xfrm/>
      </p:grpSpPr>
      <p:sp>
        <p:nvSpPr>
          <p:cNvPr id="2" name="Date Placeholder 1"/>
          <p:cNvSpPr>
            <a:spLocks noGrp="1"/>
          </p:cNvSpPr>
          <p:nvPr>
            <p:ph type="dt" idx="10"/>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BA12E2B-5798-15BD-1E8D-CC63C2A86A67}" type="datetimeFigureOut">
              <a:t/>
            </a:fld>
            <a:endParaRPr/>
          </a:p>
        </p:txBody>
      </p:sp>
      <p:sp>
        <p:nvSpPr>
          <p:cNvPr id="3" name="Footer Placeholder 2"/>
          <p:cNvSpPr>
            <a:spLocks noGrp="1"/>
          </p:cNvSpPr>
          <p:nvPr>
            <p:ph type="ftr" idx="11"/>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r>
              <a:t/>
            </a:r>
            <a:endParaRPr/>
          </a:p>
        </p:txBody>
      </p:sp>
      <p:sp>
        <p:nvSpPr>
          <p:cNvPr id="4" name="Slide Number Placeholder 3"/>
          <p:cNvSpPr>
            <a:spLocks noGrp="1"/>
          </p:cNvSpPr>
          <p:nvPr>
            <p:ph type="sldNum" idx="12"/>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9ADA83D-DF77-AA76-6DA0-7A70CD7A4D20}" type="slidenum">
              <a:t/>
            </a:fld>
            <a:endParaRPr/>
          </a:p>
        </p:txBody>
      </p:sp>
    </p:spTree>
  </p:cSld>
</p:sldLayout>
</file>

<file path=ppt/slideLayouts/slideLayout8.xml><?xml version="1.0" encoding="utf-8"?>
<p:sldLayout xmlns:a="http://schemas.openxmlformats.org/drawingml/2006/main" xmlns:p="http://schemas.openxmlformats.org/presentationml/2006/main" type="objTx" preserve="1">
  <p:cSld name="Content with Caption">
    <p:bg>
      <p:bgPr>
        <a:solidFill>
          <a:srgbClr val="F2F2F2"/>
        </a:solidFill>
      </p:bgPr>
    </p:bg>
    <p:spTree>
      <p:nvGrpSpPr>
        <p:cNvPr id="1" name=""/>
        <p:cNvGrpSpPr/>
        <p:nvPr/>
      </p:nvGrpSpPr>
      <p:grpSpPr>
        <a:xfrm/>
      </p:grpSpPr>
      <p:sp>
        <p:nvSpPr>
          <p:cNvPr id="2" name="Title 1"/>
          <p:cNvSpPr>
            <a:spLocks noGrp="1"/>
          </p:cNvSpPr>
          <p:nvPr>
            <p:ph type="title" idx="0"/>
          </p:nvPr>
        </p:nvSpPr>
        <p:spPr>
          <a:xfrm>
            <a:off x="0" y="0"/>
            <a:ext cx="12192000" cy="952500"/>
          </a:xfrm>
          <a:solidFill>
            <a:srgbClr val="000000"/>
          </a:solidFill>
        </p:spPr>
        <p:txBody>
          <a:bodyPr anchor="ctr">
            <a:noAutofit/>
          </a:bodyPr>
          <a:lstStyle>
            <a:lvl1pPr algn="ctr">
              <a:defRPr sz="3400" b="1">
                <a:solidFill>
                  <a:srgbClr val="FFFFFF"/>
                </a:solidFill>
                <a:latin typeface="Arial"/>
              </a:defRPr>
            </a:lvl1pPr>
            <a:lvl2pPr algn="ctr">
              <a:defRPr sz="3400" b="1">
                <a:solidFill>
                  <a:srgbClr val="FFFFFF"/>
                </a:solidFill>
                <a:latin typeface="Arial"/>
              </a:defRPr>
            </a:lvl2pPr>
            <a:lvl3pPr algn="ctr">
              <a:defRPr sz="3400" b="1">
                <a:solidFill>
                  <a:srgbClr val="FFFFFF"/>
                </a:solidFill>
                <a:latin typeface="Arial"/>
              </a:defRPr>
            </a:lvl3pPr>
            <a:lvl4pPr algn="ctr">
              <a:defRPr sz="3400" b="1">
                <a:solidFill>
                  <a:srgbClr val="FFFFFF"/>
                </a:solidFill>
                <a:latin typeface="Arial"/>
              </a:defRPr>
            </a:lvl4pPr>
            <a:lvl5pPr algn="ctr">
              <a:defRPr sz="3400" b="1">
                <a:solidFill>
                  <a:srgbClr val="FFFFFF"/>
                </a:solidFill>
                <a:latin typeface="Arial"/>
              </a:defRPr>
            </a:lvl5pPr>
            <a:lvl6pPr algn="ctr">
              <a:defRPr sz="3400" b="1">
                <a:solidFill>
                  <a:srgbClr val="FFFFFF"/>
                </a:solidFill>
                <a:latin typeface="Arial"/>
              </a:defRPr>
            </a:lvl6pPr>
            <a:lvl7pPr algn="ctr">
              <a:defRPr sz="3400" b="1">
                <a:solidFill>
                  <a:srgbClr val="FFFFFF"/>
                </a:solidFill>
                <a:latin typeface="Arial"/>
              </a:defRPr>
            </a:lvl7pPr>
            <a:lvl8pPr algn="ctr">
              <a:defRPr sz="3400" b="1">
                <a:solidFill>
                  <a:srgbClr val="FFFFFF"/>
                </a:solidFill>
                <a:latin typeface="Arial"/>
              </a:defRPr>
            </a:lvl8pPr>
            <a:lvl9pPr algn="ctr">
              <a:defRPr sz="3400" b="1">
                <a:solidFill>
                  <a:srgbClr val="FFFFFF"/>
                </a:solidFill>
                <a:latin typeface="Arial"/>
              </a:defRPr>
            </a:lvl9pPr>
          </a:lstStyle>
          <a:p>
            <a:pPr algn="ctr">
              <a:defRPr sz="3600" b="1">
                <a:solidFill>
                  <a:srgbClr val="FFFFFF"/>
                </a:solidFill>
                <a:latin typeface="Arial"/>
                <a:ea typeface="Arial"/>
                <a:cs typeface="Arial"/>
              </a:defRPr>
            </a:pPr>
            <a:r>
              <a:rPr sz="3600" b="1">
                <a:solidFill>
                  <a:srgbClr val="FFFFFF"/>
                </a:solidFill>
                <a:latin typeface="Arial"/>
                <a:ea typeface="Arial"/>
                <a:cs typeface="Arial"/>
              </a:rPr>
              <a:t>Click to edit Master title style</a:t>
            </a:r>
          </a:p>
        </p:txBody>
      </p:sp>
      <p:sp>
        <p:nvSpPr>
          <p:cNvPr id="3" name="Content Placeholder 2"/>
          <p:cNvSpPr>
            <a:spLocks noGrp="1"/>
          </p:cNvSpPr>
          <p:nvPr>
            <p:ph idx="1"/>
          </p:nvPr>
        </p:nvSpPr>
        <p:spPr>
          <a:xfrm>
            <a:off x="457200" y="1333500"/>
            <a:ext cx="7334250" cy="4762500"/>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a:p>
            <a:pPr lvl="1">
              <a:buNone/>
              <a:defRPr sz="2100">
                <a:solidFill>
                  <a:srgbClr val="171717"/>
                </a:solidFill>
                <a:latin typeface="Arial"/>
                <a:ea typeface="Arial"/>
                <a:cs typeface="Arial"/>
              </a:defRPr>
            </a:pPr>
            <a:r>
              <a:rPr sz="2100">
                <a:solidFill>
                  <a:srgbClr val="171717"/>
                </a:solidFill>
                <a:latin typeface="Arial"/>
                <a:ea typeface="Arial"/>
                <a:cs typeface="Arial"/>
              </a:rPr>
              <a:t>Second level</a:t>
            </a:r>
          </a:p>
          <a:p>
            <a:pPr lvl="2">
              <a:buNone/>
              <a:defRPr sz="2100">
                <a:solidFill>
                  <a:srgbClr val="171717"/>
                </a:solidFill>
                <a:latin typeface="Arial"/>
                <a:ea typeface="Arial"/>
                <a:cs typeface="Arial"/>
              </a:defRPr>
            </a:pPr>
            <a:r>
              <a:rPr sz="2100">
                <a:solidFill>
                  <a:srgbClr val="171717"/>
                </a:solidFill>
                <a:latin typeface="Arial"/>
                <a:ea typeface="Arial"/>
                <a:cs typeface="Arial"/>
              </a:rPr>
              <a:t>Third level</a:t>
            </a:r>
          </a:p>
          <a:p>
            <a:pPr lvl="3">
              <a:buNone/>
              <a:defRPr sz="2100">
                <a:solidFill>
                  <a:srgbClr val="171717"/>
                </a:solidFill>
                <a:latin typeface="Arial"/>
                <a:ea typeface="Arial"/>
                <a:cs typeface="Arial"/>
              </a:defRPr>
            </a:pPr>
            <a:r>
              <a:rPr sz="2100">
                <a:solidFill>
                  <a:srgbClr val="171717"/>
                </a:solidFill>
                <a:latin typeface="Arial"/>
                <a:ea typeface="Arial"/>
                <a:cs typeface="Arial"/>
              </a:rPr>
              <a:t>Fourth level</a:t>
            </a:r>
          </a:p>
          <a:p>
            <a:pPr lvl="4">
              <a:buNone/>
              <a:defRPr sz="2100">
                <a:solidFill>
                  <a:srgbClr val="171717"/>
                </a:solidFill>
                <a:latin typeface="Arial"/>
                <a:ea typeface="Arial"/>
                <a:cs typeface="Arial"/>
              </a:defRPr>
            </a:pPr>
            <a:r>
              <a:rPr sz="2100">
                <a:solidFill>
                  <a:srgbClr val="171717"/>
                </a:solidFill>
                <a:latin typeface="Arial"/>
                <a:ea typeface="Arial"/>
                <a:cs typeface="Arial"/>
              </a:rPr>
              <a:t>Fifth level</a:t>
            </a:r>
          </a:p>
        </p:txBody>
      </p:sp>
      <p:sp>
        <p:nvSpPr>
          <p:cNvPr id="4" name="Text Placeholder 3"/>
          <p:cNvSpPr>
            <a:spLocks noGrp="1"/>
          </p:cNvSpPr>
          <p:nvPr>
            <p:ph type="body" idx="2"/>
          </p:nvPr>
        </p:nvSpPr>
        <p:spPr>
          <a:xfrm>
            <a:off x="8191500" y="1333500"/>
            <a:ext cx="3524250" cy="4762500"/>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p:txBody>
      </p:sp>
      <p:sp>
        <p:nvSpPr>
          <p:cNvPr id="5" name="Date Placeholder 4"/>
          <p:cNvSpPr>
            <a:spLocks noGrp="1"/>
          </p:cNvSpPr>
          <p:nvPr>
            <p:ph type="dt" idx="10"/>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BA12E2B-5798-15BD-1E8D-CC63C2A86A67}" type="datetimeFigureOut">
              <a:t/>
            </a:fld>
            <a:endParaRPr/>
          </a:p>
        </p:txBody>
      </p:sp>
      <p:sp>
        <p:nvSpPr>
          <p:cNvPr id="6" name="Footer Placeholder 5"/>
          <p:cNvSpPr>
            <a:spLocks noGrp="1"/>
          </p:cNvSpPr>
          <p:nvPr>
            <p:ph type="ftr" idx="11"/>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r>
              <a:t/>
            </a:r>
            <a:endParaRPr/>
          </a:p>
        </p:txBody>
      </p:sp>
      <p:sp>
        <p:nvSpPr>
          <p:cNvPr id="7" name="Slide Number Placeholder 6"/>
          <p:cNvSpPr>
            <a:spLocks noGrp="1"/>
          </p:cNvSpPr>
          <p:nvPr>
            <p:ph type="sldNum" idx="12"/>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9ADA83D-DF77-AA76-6DA0-7A70CD7A4D20}" type="slidenum">
              <a:t/>
            </a:fld>
            <a:endParaRPr/>
          </a:p>
        </p:txBody>
      </p:sp>
    </p:spTree>
  </p:cSld>
</p:sldLayout>
</file>

<file path=ppt/slideLayouts/slideLayout9.xml><?xml version="1.0" encoding="utf-8"?>
<p:sldLayout xmlns:a="http://schemas.openxmlformats.org/drawingml/2006/main" xmlns:p="http://schemas.openxmlformats.org/presentationml/2006/main" type="picTx" preserve="1">
  <p:cSld name="Picture with Caption">
    <p:bg>
      <p:bgPr>
        <a:solidFill>
          <a:srgbClr val="F2F2F2"/>
        </a:solidFill>
      </p:bgPr>
    </p:bg>
    <p:spTree>
      <p:nvGrpSpPr>
        <p:cNvPr id="1" name=""/>
        <p:cNvGrpSpPr/>
        <p:nvPr/>
      </p:nvGrpSpPr>
      <p:grpSpPr>
        <a:xfrm/>
      </p:grpSpPr>
      <p:sp>
        <p:nvSpPr>
          <p:cNvPr id="2" name="Title 1"/>
          <p:cNvSpPr>
            <a:spLocks noGrp="1"/>
          </p:cNvSpPr>
          <p:nvPr>
            <p:ph type="title" idx="0"/>
          </p:nvPr>
        </p:nvSpPr>
        <p:spPr>
          <a:xfrm>
            <a:off x="0" y="0"/>
            <a:ext cx="12192000" cy="952500"/>
          </a:xfrm>
          <a:solidFill>
            <a:srgbClr val="000000"/>
          </a:solidFill>
        </p:spPr>
        <p:txBody>
          <a:bodyPr anchor="ctr">
            <a:noAutofit/>
          </a:bodyPr>
          <a:lstStyle>
            <a:lvl1pPr algn="ctr">
              <a:defRPr sz="3400" b="1">
                <a:solidFill>
                  <a:srgbClr val="FFFFFF"/>
                </a:solidFill>
                <a:latin typeface="Arial"/>
              </a:defRPr>
            </a:lvl1pPr>
            <a:lvl2pPr algn="ctr">
              <a:defRPr sz="3400" b="1">
                <a:solidFill>
                  <a:srgbClr val="FFFFFF"/>
                </a:solidFill>
                <a:latin typeface="Arial"/>
              </a:defRPr>
            </a:lvl2pPr>
            <a:lvl3pPr algn="ctr">
              <a:defRPr sz="3400" b="1">
                <a:solidFill>
                  <a:srgbClr val="FFFFFF"/>
                </a:solidFill>
                <a:latin typeface="Arial"/>
              </a:defRPr>
            </a:lvl3pPr>
            <a:lvl4pPr algn="ctr">
              <a:defRPr sz="3400" b="1">
                <a:solidFill>
                  <a:srgbClr val="FFFFFF"/>
                </a:solidFill>
                <a:latin typeface="Arial"/>
              </a:defRPr>
            </a:lvl4pPr>
            <a:lvl5pPr algn="ctr">
              <a:defRPr sz="3400" b="1">
                <a:solidFill>
                  <a:srgbClr val="FFFFFF"/>
                </a:solidFill>
                <a:latin typeface="Arial"/>
              </a:defRPr>
            </a:lvl5pPr>
            <a:lvl6pPr algn="ctr">
              <a:defRPr sz="3400" b="1">
                <a:solidFill>
                  <a:srgbClr val="FFFFFF"/>
                </a:solidFill>
                <a:latin typeface="Arial"/>
              </a:defRPr>
            </a:lvl6pPr>
            <a:lvl7pPr algn="ctr">
              <a:defRPr sz="3400" b="1">
                <a:solidFill>
                  <a:srgbClr val="FFFFFF"/>
                </a:solidFill>
                <a:latin typeface="Arial"/>
              </a:defRPr>
            </a:lvl7pPr>
            <a:lvl8pPr algn="ctr">
              <a:defRPr sz="3400" b="1">
                <a:solidFill>
                  <a:srgbClr val="FFFFFF"/>
                </a:solidFill>
                <a:latin typeface="Arial"/>
              </a:defRPr>
            </a:lvl8pPr>
            <a:lvl9pPr algn="ctr">
              <a:defRPr sz="3400" b="1">
                <a:solidFill>
                  <a:srgbClr val="FFFFFF"/>
                </a:solidFill>
                <a:latin typeface="Arial"/>
              </a:defRPr>
            </a:lvl9pPr>
          </a:lstStyle>
          <a:p>
            <a:pPr algn="ctr">
              <a:defRPr sz="3600" b="1">
                <a:solidFill>
                  <a:srgbClr val="FFFFFF"/>
                </a:solidFill>
                <a:latin typeface="Arial"/>
                <a:ea typeface="Arial"/>
                <a:cs typeface="Arial"/>
              </a:defRPr>
            </a:pPr>
            <a:r>
              <a:rPr sz="3600" b="1">
                <a:solidFill>
                  <a:srgbClr val="FFFFFF"/>
                </a:solidFill>
                <a:latin typeface="Arial"/>
                <a:ea typeface="Arial"/>
                <a:cs typeface="Arial"/>
              </a:rPr>
              <a:t>Click to edit Master title style</a:t>
            </a:r>
          </a:p>
        </p:txBody>
      </p:sp>
      <p:sp>
        <p:nvSpPr>
          <p:cNvPr id="3" name="Picture Placeholder 2"/>
          <p:cNvSpPr>
            <a:spLocks noGrp="1"/>
          </p:cNvSpPr>
          <p:nvPr>
            <p:ph type="pic" idx="1"/>
          </p:nvPr>
        </p:nvSpPr>
        <p:spPr>
          <a:xfrm>
            <a:off x="457200" y="1352550"/>
            <a:ext cx="11277600" cy="4714875"/>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endParaRPr/>
          </a:p>
        </p:txBody>
      </p:sp>
      <p:sp>
        <p:nvSpPr>
          <p:cNvPr id="4" name="Text Placeholder 3"/>
          <p:cNvSpPr>
            <a:spLocks noGrp="1"/>
          </p:cNvSpPr>
          <p:nvPr>
            <p:ph type="body" idx="2"/>
          </p:nvPr>
        </p:nvSpPr>
        <p:spPr>
          <a:xfrm>
            <a:off x="457200" y="1352550"/>
            <a:ext cx="11277600" cy="4714875"/>
          </a:xfrm>
        </p:spPr>
        <p:txBody>
          <a:bodyPr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p:txBody>
      </p:sp>
      <p:sp>
        <p:nvSpPr>
          <p:cNvPr id="5" name="Date Placeholder 4"/>
          <p:cNvSpPr>
            <a:spLocks noGrp="1"/>
          </p:cNvSpPr>
          <p:nvPr>
            <p:ph type="dt" idx="10"/>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BA12E2B-5798-15BD-1E8D-CC63C2A86A67}" type="datetimeFigureOut">
              <a:t/>
            </a:fld>
            <a:endParaRPr/>
          </a:p>
        </p:txBody>
      </p:sp>
      <p:sp>
        <p:nvSpPr>
          <p:cNvPr id="6" name="Footer Placeholder 5"/>
          <p:cNvSpPr>
            <a:spLocks noGrp="1"/>
          </p:cNvSpPr>
          <p:nvPr>
            <p:ph type="ftr" idx="11"/>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r>
              <a:t/>
            </a:r>
            <a:endParaRPr/>
          </a:p>
        </p:txBody>
      </p:sp>
      <p:sp>
        <p:nvSpPr>
          <p:cNvPr id="7" name="Slide Number Placeholder 6"/>
          <p:cNvSpPr>
            <a:spLocks noGrp="1"/>
          </p:cNvSpPr>
          <p:nvPr>
            <p:ph type="sldNum" idx="12"/>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9ADA83D-DF77-AA76-6DA0-7A70CD7A4D20}" type="slidenum">
              <a:t/>
            </a:fld>
            <a:endParaRPr/>
          </a:p>
        </p:txBody>
      </p:sp>
    </p:spTree>
  </p:cSld>
</p:sldLayout>
</file>

<file path=ppt/slideLayouts/slideLayout10.xml><?xml version="1.0" encoding="utf-8"?>
<p:sldLayout xmlns:a="http://schemas.openxmlformats.org/drawingml/2006/main" xmlns:p="http://schemas.openxmlformats.org/presentationml/2006/main" type="vertTx" preserve="1">
  <p:cSld name="Title and Vertical Text">
    <p:bg>
      <p:bgPr>
        <a:solidFill>
          <a:srgbClr val="F2F2F2"/>
        </a:solidFill>
      </p:bgPr>
    </p:bg>
    <p:spTree>
      <p:nvGrpSpPr>
        <p:cNvPr id="1" name=""/>
        <p:cNvGrpSpPr/>
        <p:nvPr/>
      </p:nvGrpSpPr>
      <p:grpSpPr>
        <a:xfrm/>
      </p:grpSpPr>
      <p:sp>
        <p:nvSpPr>
          <p:cNvPr id="2" name="Title 1"/>
          <p:cNvSpPr>
            <a:spLocks noGrp="1"/>
          </p:cNvSpPr>
          <p:nvPr>
            <p:ph type="title" idx="0"/>
          </p:nvPr>
        </p:nvSpPr>
        <p:spPr>
          <a:xfrm>
            <a:off x="0" y="0"/>
            <a:ext cx="12192000" cy="952500"/>
          </a:xfrm>
          <a:solidFill>
            <a:srgbClr val="000000"/>
          </a:solidFill>
        </p:spPr>
        <p:txBody>
          <a:bodyPr anchor="ctr">
            <a:noAutofit/>
          </a:bodyPr>
          <a:lstStyle>
            <a:lvl1pPr algn="ctr">
              <a:defRPr sz="3400" b="1">
                <a:solidFill>
                  <a:srgbClr val="FFFFFF"/>
                </a:solidFill>
                <a:latin typeface="Arial"/>
              </a:defRPr>
            </a:lvl1pPr>
            <a:lvl2pPr algn="ctr">
              <a:defRPr sz="3400" b="1">
                <a:solidFill>
                  <a:srgbClr val="FFFFFF"/>
                </a:solidFill>
                <a:latin typeface="Arial"/>
              </a:defRPr>
            </a:lvl2pPr>
            <a:lvl3pPr algn="ctr">
              <a:defRPr sz="3400" b="1">
                <a:solidFill>
                  <a:srgbClr val="FFFFFF"/>
                </a:solidFill>
                <a:latin typeface="Arial"/>
              </a:defRPr>
            </a:lvl3pPr>
            <a:lvl4pPr algn="ctr">
              <a:defRPr sz="3400" b="1">
                <a:solidFill>
                  <a:srgbClr val="FFFFFF"/>
                </a:solidFill>
                <a:latin typeface="Arial"/>
              </a:defRPr>
            </a:lvl4pPr>
            <a:lvl5pPr algn="ctr">
              <a:defRPr sz="3400" b="1">
                <a:solidFill>
                  <a:srgbClr val="FFFFFF"/>
                </a:solidFill>
                <a:latin typeface="Arial"/>
              </a:defRPr>
            </a:lvl5pPr>
            <a:lvl6pPr algn="ctr">
              <a:defRPr sz="3400" b="1">
                <a:solidFill>
                  <a:srgbClr val="FFFFFF"/>
                </a:solidFill>
                <a:latin typeface="Arial"/>
              </a:defRPr>
            </a:lvl6pPr>
            <a:lvl7pPr algn="ctr">
              <a:defRPr sz="3400" b="1">
                <a:solidFill>
                  <a:srgbClr val="FFFFFF"/>
                </a:solidFill>
                <a:latin typeface="Arial"/>
              </a:defRPr>
            </a:lvl7pPr>
            <a:lvl8pPr algn="ctr">
              <a:defRPr sz="3400" b="1">
                <a:solidFill>
                  <a:srgbClr val="FFFFFF"/>
                </a:solidFill>
                <a:latin typeface="Arial"/>
              </a:defRPr>
            </a:lvl8pPr>
            <a:lvl9pPr algn="ctr">
              <a:defRPr sz="3400" b="1">
                <a:solidFill>
                  <a:srgbClr val="FFFFFF"/>
                </a:solidFill>
                <a:latin typeface="Arial"/>
              </a:defRPr>
            </a:lvl9pPr>
          </a:lstStyle>
          <a:p>
            <a:pPr algn="ctr">
              <a:defRPr sz="3600" b="1">
                <a:solidFill>
                  <a:srgbClr val="FFFFFF"/>
                </a:solidFill>
                <a:latin typeface="Arial"/>
                <a:ea typeface="Arial"/>
                <a:cs typeface="Arial"/>
              </a:defRPr>
            </a:pPr>
            <a:r>
              <a:rPr sz="3600" b="1">
                <a:solidFill>
                  <a:srgbClr val="FFFFFF"/>
                </a:solidFill>
                <a:latin typeface="Arial"/>
                <a:ea typeface="Arial"/>
                <a:cs typeface="Arial"/>
              </a:rPr>
              <a:t>Click to edit Master title style</a:t>
            </a:r>
          </a:p>
        </p:txBody>
      </p:sp>
      <p:sp>
        <p:nvSpPr>
          <p:cNvPr id="3" name="Vertical Text Placeholder 2"/>
          <p:cNvSpPr>
            <a:spLocks noGrp="1"/>
          </p:cNvSpPr>
          <p:nvPr>
            <p:ph type="body" idx="1"/>
          </p:nvPr>
        </p:nvSpPr>
        <p:spPr>
          <a:xfrm>
            <a:off x="457200" y="1352550"/>
            <a:ext cx="11277600" cy="4714875"/>
          </a:xfrm>
        </p:spPr>
        <p:txBody>
          <a:bodyPr vert="eaVert"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a:p>
            <a:pPr lvl="1">
              <a:buNone/>
              <a:defRPr sz="2100">
                <a:solidFill>
                  <a:srgbClr val="171717"/>
                </a:solidFill>
                <a:latin typeface="Arial"/>
                <a:ea typeface="Arial"/>
                <a:cs typeface="Arial"/>
              </a:defRPr>
            </a:pPr>
            <a:r>
              <a:rPr sz="2100">
                <a:solidFill>
                  <a:srgbClr val="171717"/>
                </a:solidFill>
                <a:latin typeface="Arial"/>
                <a:ea typeface="Arial"/>
                <a:cs typeface="Arial"/>
              </a:rPr>
              <a:t>Second level</a:t>
            </a:r>
          </a:p>
          <a:p>
            <a:pPr lvl="2">
              <a:buNone/>
              <a:defRPr sz="2100">
                <a:solidFill>
                  <a:srgbClr val="171717"/>
                </a:solidFill>
                <a:latin typeface="Arial"/>
                <a:ea typeface="Arial"/>
                <a:cs typeface="Arial"/>
              </a:defRPr>
            </a:pPr>
            <a:r>
              <a:rPr sz="2100">
                <a:solidFill>
                  <a:srgbClr val="171717"/>
                </a:solidFill>
                <a:latin typeface="Arial"/>
                <a:ea typeface="Arial"/>
                <a:cs typeface="Arial"/>
              </a:rPr>
              <a:t>Third level</a:t>
            </a:r>
          </a:p>
          <a:p>
            <a:pPr lvl="3">
              <a:buNone/>
              <a:defRPr sz="2100">
                <a:solidFill>
                  <a:srgbClr val="171717"/>
                </a:solidFill>
                <a:latin typeface="Arial"/>
                <a:ea typeface="Arial"/>
                <a:cs typeface="Arial"/>
              </a:defRPr>
            </a:pPr>
            <a:r>
              <a:rPr sz="2100">
                <a:solidFill>
                  <a:srgbClr val="171717"/>
                </a:solidFill>
                <a:latin typeface="Arial"/>
                <a:ea typeface="Arial"/>
                <a:cs typeface="Arial"/>
              </a:rPr>
              <a:t>Fourth level</a:t>
            </a:r>
          </a:p>
          <a:p>
            <a:pPr lvl="4">
              <a:buNone/>
              <a:defRPr sz="2100">
                <a:solidFill>
                  <a:srgbClr val="171717"/>
                </a:solidFill>
                <a:latin typeface="Arial"/>
                <a:ea typeface="Arial"/>
                <a:cs typeface="Arial"/>
              </a:defRPr>
            </a:pPr>
            <a:r>
              <a:rPr sz="2100">
                <a:solidFill>
                  <a:srgbClr val="171717"/>
                </a:solidFill>
                <a:latin typeface="Arial"/>
                <a:ea typeface="Arial"/>
                <a:cs typeface="Arial"/>
              </a:rPr>
              <a:t>Fifth level</a:t>
            </a:r>
          </a:p>
        </p:txBody>
      </p:sp>
      <p:sp>
        <p:nvSpPr>
          <p:cNvPr id="4" name="Date Placeholder 3"/>
          <p:cNvSpPr>
            <a:spLocks noGrp="1"/>
          </p:cNvSpPr>
          <p:nvPr>
            <p:ph type="dt" idx="10"/>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BA12E2B-5798-15BD-1E8D-CC63C2A86A67}" type="datetimeFigureOut">
              <a:t/>
            </a:fld>
            <a:endParaRPr/>
          </a:p>
        </p:txBody>
      </p:sp>
      <p:sp>
        <p:nvSpPr>
          <p:cNvPr id="5" name="Footer Placeholder 4"/>
          <p:cNvSpPr>
            <a:spLocks noGrp="1"/>
          </p:cNvSpPr>
          <p:nvPr>
            <p:ph type="ftr" idx="11"/>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r>
              <a:t/>
            </a:r>
            <a:endParaRPr/>
          </a:p>
        </p:txBody>
      </p:sp>
      <p:sp>
        <p:nvSpPr>
          <p:cNvPr id="6" name="Slide Number Placeholder 5"/>
          <p:cNvSpPr>
            <a:spLocks noGrp="1"/>
          </p:cNvSpPr>
          <p:nvPr>
            <p:ph type="sldNum" idx="12"/>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9ADA83D-DF77-AA76-6DA0-7A70CD7A4D20}" type="slidenum">
              <a:t/>
            </a:fld>
            <a:endParaRPr/>
          </a:p>
        </p:txBody>
      </p:sp>
    </p:spTree>
  </p:cSld>
</p:sldLayout>
</file>

<file path=ppt/slideLayouts/slideLayout11.xml><?xml version="1.0" encoding="utf-8"?>
<p:sldLayout xmlns:a="http://schemas.openxmlformats.org/drawingml/2006/main" xmlns:p="http://schemas.openxmlformats.org/presentationml/2006/main" type="vertTitleAndTx" preserve="1">
  <p:cSld name="Vertical Title and Text">
    <p:bg>
      <p:bgPr>
        <a:solidFill>
          <a:srgbClr val="F2F2F2"/>
        </a:solidFill>
      </p:bgPr>
    </p:bg>
    <p:spTree>
      <p:nvGrpSpPr>
        <p:cNvPr id="1" name=""/>
        <p:cNvGrpSpPr/>
        <p:nvPr/>
      </p:nvGrpSpPr>
      <p:grpSpPr>
        <a:xfrm/>
      </p:grpSpPr>
      <p:sp>
        <p:nvSpPr>
          <p:cNvPr id="2" name="Vertical Title 1"/>
          <p:cNvSpPr>
            <a:spLocks noGrp="1"/>
          </p:cNvSpPr>
          <p:nvPr>
            <p:ph type="title" idx="0"/>
          </p:nvPr>
        </p:nvSpPr>
        <p:spPr>
          <a:xfrm>
            <a:off x="0" y="0"/>
            <a:ext cx="12192000" cy="952500"/>
          </a:xfrm>
          <a:solidFill>
            <a:srgbClr val="000000"/>
          </a:solidFill>
        </p:spPr>
        <p:txBody>
          <a:bodyPr vert="eaVert" anchor="ctr">
            <a:noAutofit/>
          </a:bodyPr>
          <a:lstStyle>
            <a:lvl1pPr algn="ctr">
              <a:defRPr sz="3400" b="1">
                <a:solidFill>
                  <a:srgbClr val="FFFFFF"/>
                </a:solidFill>
                <a:latin typeface="Arial"/>
              </a:defRPr>
            </a:lvl1pPr>
            <a:lvl2pPr algn="ctr">
              <a:defRPr sz="3400" b="1">
                <a:solidFill>
                  <a:srgbClr val="FFFFFF"/>
                </a:solidFill>
                <a:latin typeface="Arial"/>
              </a:defRPr>
            </a:lvl2pPr>
            <a:lvl3pPr algn="ctr">
              <a:defRPr sz="3400" b="1">
                <a:solidFill>
                  <a:srgbClr val="FFFFFF"/>
                </a:solidFill>
                <a:latin typeface="Arial"/>
              </a:defRPr>
            </a:lvl3pPr>
            <a:lvl4pPr algn="ctr">
              <a:defRPr sz="3400" b="1">
                <a:solidFill>
                  <a:srgbClr val="FFFFFF"/>
                </a:solidFill>
                <a:latin typeface="Arial"/>
              </a:defRPr>
            </a:lvl4pPr>
            <a:lvl5pPr algn="ctr">
              <a:defRPr sz="3400" b="1">
                <a:solidFill>
                  <a:srgbClr val="FFFFFF"/>
                </a:solidFill>
                <a:latin typeface="Arial"/>
              </a:defRPr>
            </a:lvl5pPr>
            <a:lvl6pPr algn="ctr">
              <a:defRPr sz="3400" b="1">
                <a:solidFill>
                  <a:srgbClr val="FFFFFF"/>
                </a:solidFill>
                <a:latin typeface="Arial"/>
              </a:defRPr>
            </a:lvl6pPr>
            <a:lvl7pPr algn="ctr">
              <a:defRPr sz="3400" b="1">
                <a:solidFill>
                  <a:srgbClr val="FFFFFF"/>
                </a:solidFill>
                <a:latin typeface="Arial"/>
              </a:defRPr>
            </a:lvl7pPr>
            <a:lvl8pPr algn="ctr">
              <a:defRPr sz="3400" b="1">
                <a:solidFill>
                  <a:srgbClr val="FFFFFF"/>
                </a:solidFill>
                <a:latin typeface="Arial"/>
              </a:defRPr>
            </a:lvl8pPr>
            <a:lvl9pPr algn="ctr">
              <a:defRPr sz="3400" b="1">
                <a:solidFill>
                  <a:srgbClr val="FFFFFF"/>
                </a:solidFill>
                <a:latin typeface="Arial"/>
              </a:defRPr>
            </a:lvl9pPr>
          </a:lstStyle>
          <a:p>
            <a:pPr algn="ctr">
              <a:defRPr sz="3600" b="1">
                <a:solidFill>
                  <a:srgbClr val="FFFFFF"/>
                </a:solidFill>
                <a:latin typeface="Arial"/>
                <a:ea typeface="Arial"/>
                <a:cs typeface="Arial"/>
              </a:defRPr>
            </a:pPr>
            <a:r>
              <a:rPr sz="3600" b="1">
                <a:solidFill>
                  <a:srgbClr val="FFFFFF"/>
                </a:solidFill>
                <a:latin typeface="Arial"/>
                <a:ea typeface="Arial"/>
                <a:cs typeface="Arial"/>
              </a:rPr>
              <a:t>Click to edit Master title style</a:t>
            </a:r>
          </a:p>
        </p:txBody>
      </p:sp>
      <p:sp>
        <p:nvSpPr>
          <p:cNvPr id="3" name="Vertical Text Placeholder 2"/>
          <p:cNvSpPr>
            <a:spLocks noGrp="1"/>
          </p:cNvSpPr>
          <p:nvPr>
            <p:ph type="body" idx="1"/>
          </p:nvPr>
        </p:nvSpPr>
        <p:spPr>
          <a:xfrm>
            <a:off x="457200" y="1352550"/>
            <a:ext cx="11277600" cy="4714875"/>
          </a:xfrm>
        </p:spPr>
        <p:txBody>
          <a:bodyPr vert="eaVert" anchor="t">
            <a:noAutofit/>
          </a:bodyPr>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a:p>
            <a:pPr lvl="1">
              <a:buNone/>
              <a:defRPr sz="2100">
                <a:solidFill>
                  <a:srgbClr val="171717"/>
                </a:solidFill>
                <a:latin typeface="Arial"/>
                <a:ea typeface="Arial"/>
                <a:cs typeface="Arial"/>
              </a:defRPr>
            </a:pPr>
            <a:r>
              <a:rPr sz="2100">
                <a:solidFill>
                  <a:srgbClr val="171717"/>
                </a:solidFill>
                <a:latin typeface="Arial"/>
                <a:ea typeface="Arial"/>
                <a:cs typeface="Arial"/>
              </a:rPr>
              <a:t>Second level</a:t>
            </a:r>
          </a:p>
          <a:p>
            <a:pPr lvl="2">
              <a:buNone/>
              <a:defRPr sz="2100">
                <a:solidFill>
                  <a:srgbClr val="171717"/>
                </a:solidFill>
                <a:latin typeface="Arial"/>
                <a:ea typeface="Arial"/>
                <a:cs typeface="Arial"/>
              </a:defRPr>
            </a:pPr>
            <a:r>
              <a:rPr sz="2100">
                <a:solidFill>
                  <a:srgbClr val="171717"/>
                </a:solidFill>
                <a:latin typeface="Arial"/>
                <a:ea typeface="Arial"/>
                <a:cs typeface="Arial"/>
              </a:rPr>
              <a:t>Third level</a:t>
            </a:r>
          </a:p>
          <a:p>
            <a:pPr lvl="3">
              <a:buNone/>
              <a:defRPr sz="2100">
                <a:solidFill>
                  <a:srgbClr val="171717"/>
                </a:solidFill>
                <a:latin typeface="Arial"/>
                <a:ea typeface="Arial"/>
                <a:cs typeface="Arial"/>
              </a:defRPr>
            </a:pPr>
            <a:r>
              <a:rPr sz="2100">
                <a:solidFill>
                  <a:srgbClr val="171717"/>
                </a:solidFill>
                <a:latin typeface="Arial"/>
                <a:ea typeface="Arial"/>
                <a:cs typeface="Arial"/>
              </a:rPr>
              <a:t>Fourth level</a:t>
            </a:r>
          </a:p>
          <a:p>
            <a:pPr lvl="4">
              <a:buNone/>
              <a:defRPr sz="2100">
                <a:solidFill>
                  <a:srgbClr val="171717"/>
                </a:solidFill>
                <a:latin typeface="Arial"/>
                <a:ea typeface="Arial"/>
                <a:cs typeface="Arial"/>
              </a:defRPr>
            </a:pPr>
            <a:r>
              <a:rPr sz="2100">
                <a:solidFill>
                  <a:srgbClr val="171717"/>
                </a:solidFill>
                <a:latin typeface="Arial"/>
                <a:ea typeface="Arial"/>
                <a:cs typeface="Arial"/>
              </a:rPr>
              <a:t>Fifth level</a:t>
            </a:r>
          </a:p>
        </p:txBody>
      </p:sp>
      <p:sp>
        <p:nvSpPr>
          <p:cNvPr id="4" name="Date Placeholder 3"/>
          <p:cNvSpPr>
            <a:spLocks noGrp="1"/>
          </p:cNvSpPr>
          <p:nvPr>
            <p:ph type="dt" idx="10"/>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BA12E2B-5798-15BD-1E8D-CC63C2A86A67}" type="datetimeFigureOut">
              <a:t/>
            </a:fld>
            <a:endParaRPr/>
          </a:p>
        </p:txBody>
      </p:sp>
      <p:sp>
        <p:nvSpPr>
          <p:cNvPr id="5" name="Footer Placeholder 4"/>
          <p:cNvSpPr>
            <a:spLocks noGrp="1"/>
          </p:cNvSpPr>
          <p:nvPr>
            <p:ph type="ftr" idx="11"/>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r>
              <a:t/>
            </a:r>
            <a:endParaRPr/>
          </a:p>
        </p:txBody>
      </p:sp>
      <p:sp>
        <p:nvSpPr>
          <p:cNvPr id="6" name="Slide Number Placeholder 5"/>
          <p:cNvSpPr>
            <a:spLocks noGrp="1"/>
          </p:cNvSpPr>
          <p:nvPr>
            <p:ph type="sldNum" idx="12"/>
          </p:nvPr>
        </p:nvSpPr>
        <p:spPr/>
        <p:txBody>
          <a:bodyPr anchor="t"/>
          <a:lstStyle>
            <a:lvl1pPr algn="l">
              <a:defRPr sz="1900" b="0">
                <a:solidFill>
                  <a:srgbClr val="171717"/>
                </a:solidFill>
                <a:latin typeface="Arial"/>
              </a:defRPr>
            </a:lvl1pPr>
            <a:lvl2pPr algn="l">
              <a:defRPr sz="1900" b="0">
                <a:solidFill>
                  <a:srgbClr val="171717"/>
                </a:solidFill>
                <a:latin typeface="Arial"/>
              </a:defRPr>
            </a:lvl2pPr>
            <a:lvl3pPr algn="l">
              <a:defRPr sz="1900" b="0">
                <a:solidFill>
                  <a:srgbClr val="171717"/>
                </a:solidFill>
                <a:latin typeface="Arial"/>
              </a:defRPr>
            </a:lvl3pPr>
            <a:lvl4pPr algn="l">
              <a:defRPr sz="1900" b="0">
                <a:solidFill>
                  <a:srgbClr val="171717"/>
                </a:solidFill>
                <a:latin typeface="Arial"/>
              </a:defRPr>
            </a:lvl4pPr>
            <a:lvl5pPr algn="l">
              <a:defRPr sz="1900" b="0">
                <a:solidFill>
                  <a:srgbClr val="171717"/>
                </a:solidFill>
                <a:latin typeface="Arial"/>
              </a:defRPr>
            </a:lvl5pPr>
            <a:lvl6pPr algn="l">
              <a:defRPr sz="1900" b="0">
                <a:solidFill>
                  <a:srgbClr val="171717"/>
                </a:solidFill>
                <a:latin typeface="Arial"/>
              </a:defRPr>
            </a:lvl6pPr>
            <a:lvl7pPr algn="l">
              <a:defRPr sz="1900" b="0">
                <a:solidFill>
                  <a:srgbClr val="171717"/>
                </a:solidFill>
                <a:latin typeface="Arial"/>
              </a:defRPr>
            </a:lvl7pPr>
            <a:lvl8pPr algn="l">
              <a:defRPr sz="1900" b="0">
                <a:solidFill>
                  <a:srgbClr val="171717"/>
                </a:solidFill>
                <a:latin typeface="Arial"/>
              </a:defRPr>
            </a:lvl8pPr>
            <a:lvl9pPr algn="l">
              <a:defRPr sz="1900" b="0">
                <a:solidFill>
                  <a:srgbClr val="171717"/>
                </a:solidFill>
                <a:latin typeface="Arial"/>
              </a:defRPr>
            </a:lvl9pPr>
          </a:lstStyle>
          <a:p>
            <a:fld id="{69ADA83D-DF77-AA76-6DA0-7A70CD7A4D20}" type="slidenum">
              <a:t/>
            </a:fld>
            <a:endParaRPr/>
          </a:p>
        </p:txBody>
      </p:sp>
    </p:spTree>
  </p:cSld>
</p:sldLayout>
</file>

<file path=ppt/slideMasters/_rels/slideMaster1.xml.rels><?xml version="1.0" encoding="UTF-8"?><ns0:Relationships xmlns:ns0="http://schemas.openxmlformats.org/package/2006/relationships"><ns0:Relationship Id="rId1" Target="../theme/theme2.xml" Type="http://schemas.openxmlformats.org/officeDocument/2006/relationships/theme" /><ns0:Relationship Id="rId2" Target="../slideLayouts/slideLayout1.xml" Type="http://schemas.openxmlformats.org/officeDocument/2006/relationships/slideLayout" /><ns0:Relationship Id="rId3" Target="../slideLayouts/slideLayout2.xml" Type="http://schemas.openxmlformats.org/officeDocument/2006/relationships/slideLayout" /><ns0:Relationship Id="rId4" Target="../slideLayouts/slideLayout3.xml" Type="http://schemas.openxmlformats.org/officeDocument/2006/relationships/slideLayout" /><ns0:Relationship Id="rId5" Target="../slideLayouts/slideLayout4.xml" Type="http://schemas.openxmlformats.org/officeDocument/2006/relationships/slideLayout" /><ns0:Relationship Id="rId6" Target="../slideLayouts/slideLayout5.xml" Type="http://schemas.openxmlformats.org/officeDocument/2006/relationships/slideLayout" /><ns0:Relationship Id="rId7" Target="../slideLayouts/slideLayout6.xml" Type="http://schemas.openxmlformats.org/officeDocument/2006/relationships/slideLayout" /><ns0:Relationship Id="rId8" Target="../slideLayouts/slideLayout7.xml" Type="http://schemas.openxmlformats.org/officeDocument/2006/relationships/slideLayout" /><ns0:Relationship Id="rId9" Target="../slideLayouts/slideLayout8.xml" Type="http://schemas.openxmlformats.org/officeDocument/2006/relationships/slideLayout" /><ns0:Relationship Id="rId10" Target="../slideLayouts/slideLayout9.xml" Type="http://schemas.openxmlformats.org/officeDocument/2006/relationships/slideLayout" /><ns0:Relationship Id="rId11" Target="../slideLayouts/slideLayout10.xml" Type="http://schemas.openxmlformats.org/officeDocument/2006/relationships/slideLayout" /><ns0:Relationship Id="rId12" Target="../slideLayouts/slideLayout11.xml" Type="http://schemas.openxmlformats.org/officeDocument/2006/relationships/slideLayout" /></ns0: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2F2F2"/>
        </a:solidFill>
      </p:bgPr>
    </p:bg>
    <p:spTree>
      <p:nvGrpSpPr>
        <p:cNvPr id="1" name=""/>
        <p:cNvGrpSpPr/>
        <p:nvPr/>
      </p:nvGrpSpPr>
      <p:grpSpPr>
        <a:xfrm/>
      </p:grpSpPr>
      <p:sp>
        <p:nvSpPr>
          <p:cNvPr id="2" name="Title Placeholder 1"/>
          <p:cNvSpPr>
            <a:spLocks noGrp="1"/>
          </p:cNvSpPr>
          <p:nvPr>
            <p:ph idx="0" type="title"/>
          </p:nvPr>
        </p:nvSpPr>
        <p:spPr>
          <a:xfrm>
            <a:off x="0" y="0"/>
            <a:ext cx="12192000" cy="952500"/>
          </a:xfrm>
          <a:prstGeom prst="rect">
            <a:avLst/>
          </a:prstGeom>
          <a:solidFill>
            <a:srgbClr val="000000"/>
          </a:solidFill>
        </p:spPr>
        <p:txBody>
          <a:bodyPr anchor="ctr" bIns="45720" lIns="91440" rIns="91440" tIns="45720" vert="horz">
            <a:noAutofit/>
          </a:bodyPr>
          <a:lstStyle>
            <a:lvl1pPr algn="ctr">
              <a:defRPr b="1" sz="3400">
                <a:solidFill>
                  <a:srgbClr val="FFFFFF"/>
                </a:solidFill>
                <a:latin typeface="Arial"/>
              </a:defRPr>
            </a:lvl1pPr>
            <a:lvl2pPr algn="ctr">
              <a:defRPr b="1" sz="3400">
                <a:solidFill>
                  <a:srgbClr val="FFFFFF"/>
                </a:solidFill>
                <a:latin typeface="Arial"/>
              </a:defRPr>
            </a:lvl2pPr>
            <a:lvl3pPr algn="ctr">
              <a:defRPr b="1" sz="3400">
                <a:solidFill>
                  <a:srgbClr val="FFFFFF"/>
                </a:solidFill>
                <a:latin typeface="Arial"/>
              </a:defRPr>
            </a:lvl3pPr>
            <a:lvl4pPr algn="ctr">
              <a:defRPr b="1" sz="3400">
                <a:solidFill>
                  <a:srgbClr val="FFFFFF"/>
                </a:solidFill>
                <a:latin typeface="Arial"/>
              </a:defRPr>
            </a:lvl4pPr>
            <a:lvl5pPr algn="ctr">
              <a:defRPr b="1" sz="3400">
                <a:solidFill>
                  <a:srgbClr val="FFFFFF"/>
                </a:solidFill>
                <a:latin typeface="Arial"/>
              </a:defRPr>
            </a:lvl5pPr>
            <a:lvl6pPr algn="ctr">
              <a:defRPr b="1" sz="3400">
                <a:solidFill>
                  <a:srgbClr val="FFFFFF"/>
                </a:solidFill>
                <a:latin typeface="Arial"/>
              </a:defRPr>
            </a:lvl6pPr>
            <a:lvl7pPr algn="ctr">
              <a:defRPr b="1" sz="3400">
                <a:solidFill>
                  <a:srgbClr val="FFFFFF"/>
                </a:solidFill>
                <a:latin typeface="Arial"/>
              </a:defRPr>
            </a:lvl7pPr>
            <a:lvl8pPr algn="ctr">
              <a:defRPr b="1" sz="3400">
                <a:solidFill>
                  <a:srgbClr val="FFFFFF"/>
                </a:solidFill>
                <a:latin typeface="Arial"/>
              </a:defRPr>
            </a:lvl8pPr>
            <a:lvl9pPr algn="ctr">
              <a:defRPr b="1" sz="3400">
                <a:solidFill>
                  <a:srgbClr val="FFFFFF"/>
                </a:solidFill>
                <a:latin typeface="Arial"/>
              </a:defRPr>
            </a:lvl9pPr>
          </a:lstStyle>
          <a:p>
            <a:pPr algn="ctr">
              <a:defRPr b="1" sz="3600">
                <a:solidFill>
                  <a:srgbClr val="FFFFFF"/>
                </a:solidFill>
                <a:latin typeface="Arial"/>
                <a:ea typeface="Arial"/>
                <a:cs typeface="Arial"/>
              </a:defRPr>
            </a:pPr>
            <a:r>
              <a:rPr b="1" sz="3600">
                <a:solidFill>
                  <a:srgbClr val="FFFFFF"/>
                </a:solidFill>
                <a:latin typeface="Arial"/>
                <a:ea typeface="Arial"/>
                <a:cs typeface="Arial"/>
              </a:rPr>
              <a:t>Click to edit Master title style</a:t>
            </a:r>
          </a:p>
        </p:txBody>
      </p:sp>
      <p:sp>
        <p:nvSpPr>
          <p:cNvPr id="3" name="Text Placeholder 2"/>
          <p:cNvSpPr>
            <a:spLocks noGrp="1"/>
          </p:cNvSpPr>
          <p:nvPr>
            <p:ph idx="1" type="body"/>
          </p:nvPr>
        </p:nvSpPr>
        <p:spPr>
          <a:xfrm>
            <a:off x="457200" y="1352550"/>
            <a:ext cx="11277600" cy="4714875"/>
          </a:xfrm>
          <a:prstGeom prst="rect">
            <a:avLst/>
          </a:prstGeom>
        </p:spPr>
        <p:txBody>
          <a:bodyPr anchor="t" bIns="45720" lIns="91440" rIns="91440" tIns="45720" vert="horz">
            <a:noAutofit/>
          </a:bodyPr>
          <a:lstStyle>
            <a:lvl1pPr algn="l">
              <a:defRPr b="0" sz="1900">
                <a:solidFill>
                  <a:srgbClr val="171717"/>
                </a:solidFill>
                <a:latin typeface="Arial"/>
              </a:defRPr>
            </a:lvl1pPr>
            <a:lvl2pPr algn="l">
              <a:defRPr b="0" sz="1900">
                <a:solidFill>
                  <a:srgbClr val="171717"/>
                </a:solidFill>
                <a:latin typeface="Arial"/>
              </a:defRPr>
            </a:lvl2pPr>
            <a:lvl3pPr algn="l">
              <a:defRPr b="0" sz="1900">
                <a:solidFill>
                  <a:srgbClr val="171717"/>
                </a:solidFill>
                <a:latin typeface="Arial"/>
              </a:defRPr>
            </a:lvl3pPr>
            <a:lvl4pPr algn="l">
              <a:defRPr b="0" sz="1900">
                <a:solidFill>
                  <a:srgbClr val="171717"/>
                </a:solidFill>
                <a:latin typeface="Arial"/>
              </a:defRPr>
            </a:lvl4pPr>
            <a:lvl5pPr algn="l">
              <a:defRPr b="0" sz="1900">
                <a:solidFill>
                  <a:srgbClr val="171717"/>
                </a:solidFill>
                <a:latin typeface="Arial"/>
              </a:defRPr>
            </a:lvl5pPr>
            <a:lvl6pPr algn="l">
              <a:defRPr b="0" sz="1900">
                <a:solidFill>
                  <a:srgbClr val="171717"/>
                </a:solidFill>
                <a:latin typeface="Arial"/>
              </a:defRPr>
            </a:lvl6pPr>
            <a:lvl7pPr algn="l">
              <a:defRPr b="0" sz="1900">
                <a:solidFill>
                  <a:srgbClr val="171717"/>
                </a:solidFill>
                <a:latin typeface="Arial"/>
              </a:defRPr>
            </a:lvl7pPr>
            <a:lvl8pPr algn="l">
              <a:defRPr b="0" sz="1900">
                <a:solidFill>
                  <a:srgbClr val="171717"/>
                </a:solidFill>
                <a:latin typeface="Arial"/>
              </a:defRPr>
            </a:lvl8pPr>
            <a:lvl9pPr algn="l">
              <a:defRPr b="0" sz="1900">
                <a:solidFill>
                  <a:srgbClr val="171717"/>
                </a:solidFill>
                <a:latin typeface="Arial"/>
              </a:defRPr>
            </a:lvl9pPr>
          </a:lstStyle>
          <a:p>
            <a:pPr lvl="0">
              <a:buNone/>
              <a:defRPr sz="2100">
                <a:solidFill>
                  <a:srgbClr val="171717"/>
                </a:solidFill>
                <a:latin typeface="Arial"/>
                <a:ea typeface="Arial"/>
                <a:cs typeface="Arial"/>
              </a:defRPr>
            </a:pPr>
            <a:r>
              <a:rPr sz="2100">
                <a:solidFill>
                  <a:srgbClr val="171717"/>
                </a:solidFill>
                <a:latin typeface="Arial"/>
                <a:ea typeface="Arial"/>
                <a:cs typeface="Arial"/>
              </a:rPr>
              <a:t>Click to edit Master text styles</a:t>
            </a:r>
          </a:p>
          <a:p>
            <a:pPr lvl="1">
              <a:buNone/>
              <a:defRPr sz="2100">
                <a:solidFill>
                  <a:srgbClr val="171717"/>
                </a:solidFill>
                <a:latin typeface="Arial"/>
                <a:ea typeface="Arial"/>
                <a:cs typeface="Arial"/>
              </a:defRPr>
            </a:pPr>
            <a:r>
              <a:rPr sz="2100">
                <a:solidFill>
                  <a:srgbClr val="171717"/>
                </a:solidFill>
                <a:latin typeface="Arial"/>
                <a:ea typeface="Arial"/>
                <a:cs typeface="Arial"/>
              </a:rPr>
              <a:t>Second level</a:t>
            </a:r>
          </a:p>
          <a:p>
            <a:pPr lvl="2">
              <a:buNone/>
              <a:defRPr sz="2100">
                <a:solidFill>
                  <a:srgbClr val="171717"/>
                </a:solidFill>
                <a:latin typeface="Arial"/>
                <a:ea typeface="Arial"/>
                <a:cs typeface="Arial"/>
              </a:defRPr>
            </a:pPr>
            <a:r>
              <a:rPr sz="2100">
                <a:solidFill>
                  <a:srgbClr val="171717"/>
                </a:solidFill>
                <a:latin typeface="Arial"/>
                <a:ea typeface="Arial"/>
                <a:cs typeface="Arial"/>
              </a:rPr>
              <a:t>Third level</a:t>
            </a:r>
          </a:p>
          <a:p>
            <a:pPr lvl="3">
              <a:buNone/>
              <a:defRPr sz="2100">
                <a:solidFill>
                  <a:srgbClr val="171717"/>
                </a:solidFill>
                <a:latin typeface="Arial"/>
                <a:ea typeface="Arial"/>
                <a:cs typeface="Arial"/>
              </a:defRPr>
            </a:pPr>
            <a:r>
              <a:rPr sz="2100">
                <a:solidFill>
                  <a:srgbClr val="171717"/>
                </a:solidFill>
                <a:latin typeface="Arial"/>
                <a:ea typeface="Arial"/>
                <a:cs typeface="Arial"/>
              </a:rPr>
              <a:t>Fourth level</a:t>
            </a:r>
          </a:p>
          <a:p>
            <a:pPr lvl="4">
              <a:buNone/>
              <a:defRPr sz="2100">
                <a:solidFill>
                  <a:srgbClr val="171717"/>
                </a:solidFill>
                <a:latin typeface="Arial"/>
                <a:ea typeface="Arial"/>
                <a:cs typeface="Arial"/>
              </a:defRPr>
            </a:pPr>
            <a:r>
              <a:rPr sz="2100">
                <a:solidFill>
                  <a:srgbClr val="171717"/>
                </a:solidFill>
                <a:latin typeface="Arial"/>
                <a:ea typeface="Arial"/>
                <a:cs typeface="Arial"/>
              </a:rPr>
              <a:t>Fifth level</a:t>
            </a:r>
          </a:p>
        </p:txBody>
      </p:sp>
      <p:sp>
        <p:nvSpPr>
          <p:cNvPr id="4" name="Date Placeholder 3"/>
          <p:cNvSpPr>
            <a:spLocks noGrp="1"/>
          </p:cNvSpPr>
          <p:nvPr>
            <p:ph idx="2" type="dt"/>
          </p:nvPr>
        </p:nvSpPr>
        <p:spPr>
          <a:xfrm>
            <a:off x="838200" y="6356350"/>
            <a:ext cx="2743200" cy="365125"/>
          </a:xfrm>
          <a:prstGeom prst="rect">
            <a:avLst/>
          </a:prstGeom>
        </p:spPr>
        <p:txBody>
          <a:bodyPr anchor="t" bIns="45720" lIns="91440" rIns="91440" tIns="45720" vert="horz"/>
          <a:lstStyle>
            <a:lvl1pPr algn="l">
              <a:defRPr b="0" sz="1900">
                <a:solidFill>
                  <a:srgbClr val="171717"/>
                </a:solidFill>
                <a:latin typeface="Arial"/>
              </a:defRPr>
            </a:lvl1pPr>
            <a:lvl2pPr algn="l">
              <a:defRPr b="0" sz="1900">
                <a:solidFill>
                  <a:srgbClr val="171717"/>
                </a:solidFill>
                <a:latin typeface="Arial"/>
              </a:defRPr>
            </a:lvl2pPr>
            <a:lvl3pPr algn="l">
              <a:defRPr b="0" sz="1900">
                <a:solidFill>
                  <a:srgbClr val="171717"/>
                </a:solidFill>
                <a:latin typeface="Arial"/>
              </a:defRPr>
            </a:lvl3pPr>
            <a:lvl4pPr algn="l">
              <a:defRPr b="0" sz="1900">
                <a:solidFill>
                  <a:srgbClr val="171717"/>
                </a:solidFill>
                <a:latin typeface="Arial"/>
              </a:defRPr>
            </a:lvl4pPr>
            <a:lvl5pPr algn="l">
              <a:defRPr b="0" sz="1900">
                <a:solidFill>
                  <a:srgbClr val="171717"/>
                </a:solidFill>
                <a:latin typeface="Arial"/>
              </a:defRPr>
            </a:lvl5pPr>
            <a:lvl6pPr algn="l">
              <a:defRPr b="0" sz="1900">
                <a:solidFill>
                  <a:srgbClr val="171717"/>
                </a:solidFill>
                <a:latin typeface="Arial"/>
              </a:defRPr>
            </a:lvl6pPr>
            <a:lvl7pPr algn="l">
              <a:defRPr b="0" sz="1900">
                <a:solidFill>
                  <a:srgbClr val="171717"/>
                </a:solidFill>
                <a:latin typeface="Arial"/>
              </a:defRPr>
            </a:lvl7pPr>
            <a:lvl8pPr algn="l">
              <a:defRPr b="0" sz="1900">
                <a:solidFill>
                  <a:srgbClr val="171717"/>
                </a:solidFill>
                <a:latin typeface="Arial"/>
              </a:defRPr>
            </a:lvl8pPr>
            <a:lvl9pPr algn="l">
              <a:defRPr b="0" sz="1900">
                <a:solidFill>
                  <a:srgbClr val="171717"/>
                </a:solidFill>
                <a:latin typeface="Arial"/>
              </a:defRPr>
            </a:lvl9pPr>
          </a:lstStyle>
          <a:p>
            <a:fld id="{6BA12E2B-5798-15BD-1E8D-CC63C2A86A67}" type="datetimeFigureOut">
              <a:t/>
            </a:fld>
            <a:endParaRPr/>
          </a:p>
        </p:txBody>
      </p:sp>
      <p:sp>
        <p:nvSpPr>
          <p:cNvPr id="5" name="Footer Placeholder 4"/>
          <p:cNvSpPr>
            <a:spLocks noGrp="1"/>
          </p:cNvSpPr>
          <p:nvPr>
            <p:ph idx="3" type="ftr"/>
          </p:nvPr>
        </p:nvSpPr>
        <p:spPr>
          <a:xfrm>
            <a:off x="4038600" y="6356350"/>
            <a:ext cx="4114800" cy="365125"/>
          </a:xfrm>
          <a:prstGeom prst="rect">
            <a:avLst/>
          </a:prstGeom>
        </p:spPr>
        <p:txBody>
          <a:bodyPr anchor="t" bIns="45720" lIns="91440" rIns="91440" tIns="45720" vert="horz"/>
          <a:lstStyle>
            <a:lvl1pPr algn="l">
              <a:defRPr b="0" sz="1900">
                <a:solidFill>
                  <a:srgbClr val="171717"/>
                </a:solidFill>
                <a:latin typeface="Arial"/>
              </a:defRPr>
            </a:lvl1pPr>
            <a:lvl2pPr algn="l">
              <a:defRPr b="0" sz="1900">
                <a:solidFill>
                  <a:srgbClr val="171717"/>
                </a:solidFill>
                <a:latin typeface="Arial"/>
              </a:defRPr>
            </a:lvl2pPr>
            <a:lvl3pPr algn="l">
              <a:defRPr b="0" sz="1900">
                <a:solidFill>
                  <a:srgbClr val="171717"/>
                </a:solidFill>
                <a:latin typeface="Arial"/>
              </a:defRPr>
            </a:lvl3pPr>
            <a:lvl4pPr algn="l">
              <a:defRPr b="0" sz="1900">
                <a:solidFill>
                  <a:srgbClr val="171717"/>
                </a:solidFill>
                <a:latin typeface="Arial"/>
              </a:defRPr>
            </a:lvl4pPr>
            <a:lvl5pPr algn="l">
              <a:defRPr b="0" sz="1900">
                <a:solidFill>
                  <a:srgbClr val="171717"/>
                </a:solidFill>
                <a:latin typeface="Arial"/>
              </a:defRPr>
            </a:lvl5pPr>
            <a:lvl6pPr algn="l">
              <a:defRPr b="0" sz="1900">
                <a:solidFill>
                  <a:srgbClr val="171717"/>
                </a:solidFill>
                <a:latin typeface="Arial"/>
              </a:defRPr>
            </a:lvl6pPr>
            <a:lvl7pPr algn="l">
              <a:defRPr b="0" sz="1900">
                <a:solidFill>
                  <a:srgbClr val="171717"/>
                </a:solidFill>
                <a:latin typeface="Arial"/>
              </a:defRPr>
            </a:lvl7pPr>
            <a:lvl8pPr algn="l">
              <a:defRPr b="0" sz="1900">
                <a:solidFill>
                  <a:srgbClr val="171717"/>
                </a:solidFill>
                <a:latin typeface="Arial"/>
              </a:defRPr>
            </a:lvl8pPr>
            <a:lvl9pPr algn="l">
              <a:defRPr b="0" sz="1900">
                <a:solidFill>
                  <a:srgbClr val="171717"/>
                </a:solidFill>
                <a:latin typeface="Arial"/>
              </a:defRPr>
            </a:lvl9pPr>
          </a:lstStyle>
          <a:p>
            <a:r>
              <a:t/>
            </a:r>
            <a:endParaRPr/>
          </a:p>
        </p:txBody>
      </p:sp>
      <p:sp>
        <p:nvSpPr>
          <p:cNvPr id="6" name="Slide Number Placeholder 5"/>
          <p:cNvSpPr>
            <a:spLocks noGrp="1"/>
          </p:cNvSpPr>
          <p:nvPr>
            <p:ph idx="4" type="sldNum"/>
          </p:nvPr>
        </p:nvSpPr>
        <p:spPr>
          <a:xfrm>
            <a:off x="8610600" y="6356350"/>
            <a:ext cx="2743200" cy="365125"/>
          </a:xfrm>
          <a:prstGeom prst="rect">
            <a:avLst/>
          </a:prstGeom>
        </p:spPr>
        <p:txBody>
          <a:bodyPr anchor="t" bIns="45720" lIns="91440" rIns="91440" tIns="45720" vert="horz"/>
          <a:lstStyle>
            <a:lvl1pPr algn="l">
              <a:defRPr b="0" sz="1900">
                <a:solidFill>
                  <a:srgbClr val="171717"/>
                </a:solidFill>
                <a:latin typeface="Arial"/>
              </a:defRPr>
            </a:lvl1pPr>
            <a:lvl2pPr algn="l">
              <a:defRPr b="0" sz="1900">
                <a:solidFill>
                  <a:srgbClr val="171717"/>
                </a:solidFill>
                <a:latin typeface="Arial"/>
              </a:defRPr>
            </a:lvl2pPr>
            <a:lvl3pPr algn="l">
              <a:defRPr b="0" sz="1900">
                <a:solidFill>
                  <a:srgbClr val="171717"/>
                </a:solidFill>
                <a:latin typeface="Arial"/>
              </a:defRPr>
            </a:lvl3pPr>
            <a:lvl4pPr algn="l">
              <a:defRPr b="0" sz="1900">
                <a:solidFill>
                  <a:srgbClr val="171717"/>
                </a:solidFill>
                <a:latin typeface="Arial"/>
              </a:defRPr>
            </a:lvl4pPr>
            <a:lvl5pPr algn="l">
              <a:defRPr b="0" sz="1900">
                <a:solidFill>
                  <a:srgbClr val="171717"/>
                </a:solidFill>
                <a:latin typeface="Arial"/>
              </a:defRPr>
            </a:lvl5pPr>
            <a:lvl6pPr algn="l">
              <a:defRPr b="0" sz="1900">
                <a:solidFill>
                  <a:srgbClr val="171717"/>
                </a:solidFill>
                <a:latin typeface="Arial"/>
              </a:defRPr>
            </a:lvl6pPr>
            <a:lvl7pPr algn="l">
              <a:defRPr b="0" sz="1900">
                <a:solidFill>
                  <a:srgbClr val="171717"/>
                </a:solidFill>
                <a:latin typeface="Arial"/>
              </a:defRPr>
            </a:lvl7pPr>
            <a:lvl8pPr algn="l">
              <a:defRPr b="0" sz="1900">
                <a:solidFill>
                  <a:srgbClr val="171717"/>
                </a:solidFill>
                <a:latin typeface="Arial"/>
              </a:defRPr>
            </a:lvl8pPr>
            <a:lvl9pPr algn="l">
              <a:defRPr b="0" sz="1900">
                <a:solidFill>
                  <a:srgbClr val="171717"/>
                </a:solidFill>
                <a:latin typeface="Arial"/>
              </a:defRPr>
            </a:lvl9pPr>
          </a:lstStyle>
          <a:p>
            <a:fld id="{69ADA83D-DF77-AA76-6DA0-7A70CD7A4D20}" type="slidenum">
              <a:t/>
            </a:fld>
            <a:endParaRPr/>
          </a:p>
        </p:txBody>
      </p:sp>
    </p:spTree>
  </p:cSld>
  <p:clrMap accent1="accent1" accent2="accent2" accent3="accent3" accent4="accent4" accent5="accent5" accent6="accent6" bg1="lt1" bg2="lt2" folHlink="folHlink" hlink="hlink" tx1="dk1" tx2="dk2"/>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a:lnSpc>
          <a:spcPct val="90000"/>
        </a:lnSpc>
        <a:spcBef>
          <a:spcPct val="0"/>
        </a:spcBef>
        <a:buNone/>
        <a:defRPr kern="1200" sz="4400">
          <a:solidFill>
            <a:schemeClr val="tx1"/>
          </a:solidFill>
          <a:latin typeface="+mj-lt"/>
          <a:ea typeface="+mj-lt"/>
          <a:cs typeface="+mj-lt"/>
        </a:defRPr>
      </a:lvl1pPr>
    </p:titleStyle>
    <p:bodyStyle>
      <a:lvl1pPr algn="l" defTabSz="914400" indent="-228600" marL="228600">
        <a:lnSpc>
          <a:spcPct val="90000"/>
        </a:lnSpc>
        <a:spcBef>
          <a:spcPts val="1000"/>
        </a:spcBef>
        <a:buFont typeface="Arial"/>
        <a:buChar char="•"/>
        <a:defRPr kern="1200" sz="2800">
          <a:solidFill>
            <a:schemeClr val="tx1"/>
          </a:solidFill>
          <a:latin typeface="+mn-lt"/>
          <a:ea typeface="+mn-lt"/>
          <a:cs typeface="+mn-lt"/>
        </a:defRPr>
      </a:lvl1pPr>
      <a:lvl2pPr algn="l" defTabSz="914400" indent="-228600" marL="685800">
        <a:lnSpc>
          <a:spcPct val="90000"/>
        </a:lnSpc>
        <a:spcBef>
          <a:spcPts val="500"/>
        </a:spcBef>
        <a:buFont typeface="Arial"/>
        <a:buChar char="•"/>
        <a:defRPr kern="1200" sz="2400">
          <a:solidFill>
            <a:schemeClr val="tx1"/>
          </a:solidFill>
          <a:latin typeface="+mn-lt"/>
          <a:ea typeface="+mn-lt"/>
          <a:cs typeface="+mn-lt"/>
        </a:defRPr>
      </a:lvl2pPr>
      <a:lvl3pPr algn="l" defTabSz="914400" indent="-228600" marL="1143000">
        <a:lnSpc>
          <a:spcPct val="90000"/>
        </a:lnSpc>
        <a:spcBef>
          <a:spcPts val="500"/>
        </a:spcBef>
        <a:buFont typeface="Arial"/>
        <a:buChar char="•"/>
        <a:defRPr kern="1200" sz="2000">
          <a:solidFill>
            <a:schemeClr val="tx1"/>
          </a:solidFill>
          <a:latin typeface="+mn-lt"/>
          <a:ea typeface="+mn-lt"/>
          <a:cs typeface="+mn-lt"/>
        </a:defRPr>
      </a:lvl3pPr>
      <a:lvl4pPr algn="l" defTabSz="914400" indent="-228600" marL="1600200">
        <a:lnSpc>
          <a:spcPct val="90000"/>
        </a:lnSpc>
        <a:spcBef>
          <a:spcPts val="500"/>
        </a:spcBef>
        <a:buFont typeface="Arial"/>
        <a:buChar char="•"/>
        <a:defRPr kern="1200" sz="1800">
          <a:solidFill>
            <a:schemeClr val="tx1"/>
          </a:solidFill>
          <a:latin typeface="+mn-lt"/>
          <a:ea typeface="+mn-lt"/>
          <a:cs typeface="+mn-lt"/>
        </a:defRPr>
      </a:lvl4pPr>
      <a:lvl5pPr algn="l" defTabSz="914400" indent="-228600" marL="2057400">
        <a:lnSpc>
          <a:spcPct val="90000"/>
        </a:lnSpc>
        <a:spcBef>
          <a:spcPts val="500"/>
        </a:spcBef>
        <a:buFont typeface="Arial"/>
        <a:buChar char="•"/>
        <a:defRPr kern="1200" sz="1800">
          <a:solidFill>
            <a:schemeClr val="tx1"/>
          </a:solidFill>
          <a:latin typeface="+mn-lt"/>
          <a:ea typeface="+mn-lt"/>
          <a:cs typeface="+mn-lt"/>
        </a:defRPr>
      </a:lvl5pPr>
      <a:lvl6pPr algn="l" defTabSz="914400" indent="-228600" marL="2514600">
        <a:lnSpc>
          <a:spcPct val="90000"/>
        </a:lnSpc>
        <a:spcBef>
          <a:spcPts val="500"/>
        </a:spcBef>
        <a:buFont typeface="Arial"/>
        <a:buChar char="•"/>
        <a:defRPr kern="1200" sz="1800">
          <a:solidFill>
            <a:schemeClr val="tx1"/>
          </a:solidFill>
          <a:latin typeface="+mn-lt"/>
          <a:ea typeface="+mn-lt"/>
          <a:cs typeface="+mn-lt"/>
        </a:defRPr>
      </a:lvl6pPr>
      <a:lvl7pPr algn="l" defTabSz="914400" indent="-228600" marL="2971800">
        <a:lnSpc>
          <a:spcPct val="90000"/>
        </a:lnSpc>
        <a:spcBef>
          <a:spcPts val="500"/>
        </a:spcBef>
        <a:buFont typeface="Arial"/>
        <a:buChar char="•"/>
        <a:defRPr kern="1200" sz="1800">
          <a:solidFill>
            <a:schemeClr val="tx1"/>
          </a:solidFill>
          <a:latin typeface="+mn-lt"/>
          <a:ea typeface="+mn-lt"/>
          <a:cs typeface="+mn-lt"/>
        </a:defRPr>
      </a:lvl7pPr>
      <a:lvl8pPr algn="l" defTabSz="914400" indent="-228600" marL="3429000">
        <a:lnSpc>
          <a:spcPct val="90000"/>
        </a:lnSpc>
        <a:spcBef>
          <a:spcPts val="500"/>
        </a:spcBef>
        <a:buFont typeface="Arial"/>
        <a:buChar char="•"/>
        <a:defRPr kern="1200" sz="1800">
          <a:solidFill>
            <a:schemeClr val="tx1"/>
          </a:solidFill>
          <a:latin typeface="+mn-lt"/>
          <a:ea typeface="+mn-lt"/>
          <a:cs typeface="+mn-lt"/>
        </a:defRPr>
      </a:lvl8pPr>
      <a:lvl9pPr algn="l" defTabSz="914400" indent="-228600" marL="3886200">
        <a:lnSpc>
          <a:spcPct val="90000"/>
        </a:lnSpc>
        <a:spcBef>
          <a:spcPts val="500"/>
        </a:spcBef>
        <a:buFont typeface="Arial"/>
        <a:buChar char="•"/>
        <a:defRPr kern="1200" sz="1800">
          <a:solidFill>
            <a:schemeClr val="tx1"/>
          </a:solidFill>
          <a:latin typeface="+mn-lt"/>
          <a:ea typeface="+mn-lt"/>
          <a:cs typeface="+mn-lt"/>
        </a:defRPr>
      </a:lvl9pPr>
    </p:bodyStyle>
    <p:otherStyle>
      <a:lvl1pPr algn="l" defTabSz="914400" marL="0">
        <a:buNone/>
        <a:defRPr kern="1200" sz="1800">
          <a:solidFill>
            <a:schemeClr val="tx1"/>
          </a:solidFill>
          <a:latin typeface="+mn-lt"/>
          <a:ea typeface="+mn-lt"/>
          <a:cs typeface="+mn-lt"/>
        </a:defRPr>
      </a:lvl1pPr>
      <a:lvl2pPr algn="l" defTabSz="914400" marL="457200">
        <a:buNone/>
        <a:defRPr kern="1200" sz="1800">
          <a:solidFill>
            <a:schemeClr val="tx1"/>
          </a:solidFill>
          <a:latin typeface="+mn-lt"/>
          <a:ea typeface="+mn-lt"/>
          <a:cs typeface="+mn-lt"/>
        </a:defRPr>
      </a:lvl2pPr>
      <a:lvl3pPr algn="l" defTabSz="914400" marL="914400">
        <a:buNone/>
        <a:defRPr kern="1200" sz="1800">
          <a:solidFill>
            <a:schemeClr val="tx1"/>
          </a:solidFill>
          <a:latin typeface="+mn-lt"/>
          <a:ea typeface="+mn-lt"/>
          <a:cs typeface="+mn-lt"/>
        </a:defRPr>
      </a:lvl3pPr>
      <a:lvl4pPr algn="l" defTabSz="914400" marL="1371600">
        <a:buNone/>
        <a:defRPr kern="1200" sz="1800">
          <a:solidFill>
            <a:schemeClr val="tx1"/>
          </a:solidFill>
          <a:latin typeface="+mn-lt"/>
          <a:ea typeface="+mn-lt"/>
          <a:cs typeface="+mn-lt"/>
        </a:defRPr>
      </a:lvl4pPr>
      <a:lvl5pPr algn="l" defTabSz="914400" marL="1828800">
        <a:buNone/>
        <a:defRPr kern="1200" sz="1800">
          <a:solidFill>
            <a:schemeClr val="tx1"/>
          </a:solidFill>
          <a:latin typeface="+mn-lt"/>
          <a:ea typeface="+mn-lt"/>
          <a:cs typeface="+mn-lt"/>
        </a:defRPr>
      </a:lvl5pPr>
      <a:lvl6pPr algn="l" defTabSz="914400" marL="2286000">
        <a:buNone/>
        <a:defRPr kern="1200" sz="1800">
          <a:solidFill>
            <a:schemeClr val="tx1"/>
          </a:solidFill>
          <a:latin typeface="+mn-lt"/>
          <a:ea typeface="+mn-lt"/>
          <a:cs typeface="+mn-lt"/>
        </a:defRPr>
      </a:lvl6pPr>
      <a:lvl7pPr algn="l" defTabSz="914400" marL="2743200">
        <a:buNone/>
        <a:defRPr kern="1200" sz="1800">
          <a:solidFill>
            <a:schemeClr val="tx1"/>
          </a:solidFill>
          <a:latin typeface="+mn-lt"/>
          <a:ea typeface="+mn-lt"/>
          <a:cs typeface="+mn-lt"/>
        </a:defRPr>
      </a:lvl7pPr>
      <a:lvl8pPr algn="l" defTabSz="914400" marL="3200400">
        <a:buNone/>
        <a:defRPr kern="1200" sz="1800">
          <a:solidFill>
            <a:schemeClr val="tx1"/>
          </a:solidFill>
          <a:latin typeface="+mn-lt"/>
          <a:ea typeface="+mn-lt"/>
          <a:cs typeface="+mn-lt"/>
        </a:defRPr>
      </a:lvl8pPr>
      <a:lvl9pPr algn="l" defTabSz="914400" marL="3657600">
        <a:buNone/>
        <a:defRPr kern="1200" sz="1800">
          <a:solidFill>
            <a:schemeClr val="tx1"/>
          </a:solidFill>
          <a:latin typeface="+mn-lt"/>
          <a:ea typeface="+mn-lt"/>
          <a:cs typeface="+mn-lt"/>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7.xml"/>
  <Relationship Id="rId4" Type="http://schemas.openxmlformats.org/officeDocument/2006/relationships/hyperlink" Target="https://xkcd.com/1945/" TargetMode="External"/>
  <Relationship Id="rId5" Type="http://schemas.openxmlformats.org/officeDocument/2006/relationships/hyperlink" Target="https://creativecommons.org/licenses/by-nc/2.5/" TargetMode="External"/>
  <Relationship Id="rId3" Type="http://schemas.openxmlformats.org/officeDocument/2006/relationships/image" Target="../media/image47.png"/>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7.xml"/>
  <Relationship Id="rId3" Type="http://schemas.openxmlformats.org/officeDocument/2006/relationships/slide" Target="slide30.xml"/>
  <Relationship Id="rId4" Type="http://schemas.openxmlformats.org/officeDocument/2006/relationships/slide" Target="slide54.xml"/>
  <Relationship Id="rId5" Type="http://schemas.openxmlformats.org/officeDocument/2006/relationships/slide" Target="slide46.xml"/>
  <Relationship Id="rId6" Type="http://schemas.openxmlformats.org/officeDocument/2006/relationships/slide" Target="slide70.xml"/>
  <Relationship Id="rId7" Type="http://schemas.openxmlformats.org/officeDocument/2006/relationships/slide" Target="slide78.xml"/>
  <Relationship Id="rId8" Type="http://schemas.openxmlformats.org/officeDocument/2006/relationships/slide" Target="slide86.xml"/>
  <Relationship Id="rId9" Type="http://schemas.openxmlformats.org/officeDocument/2006/relationships/slide" Target="slide94.xml"/>
  <Relationship Id="rId10" Type="http://schemas.openxmlformats.org/officeDocument/2006/relationships/slide" Target="slide126.xml"/>
  <Relationship Id="rId11" Type="http://schemas.openxmlformats.org/officeDocument/2006/relationships/slide" Target="slide134.xml"/>
  <Relationship Id="rId12" Type="http://schemas.openxmlformats.org/officeDocument/2006/relationships/slide" Target="slide142.xml"/>
  <Relationship Id="rId13" Type="http://schemas.openxmlformats.org/officeDocument/2006/relationships/slide" Target="slide232.xml"/>
  <Relationship Id="rId14" Type="http://schemas.openxmlformats.org/officeDocument/2006/relationships/slide" Target="slide215.xml"/>
  <Relationship Id="rId15" Type="http://schemas.openxmlformats.org/officeDocument/2006/relationships/slide" Target="slide223.xml"/>
  <Relationship Id="rId16" Type="http://schemas.openxmlformats.org/officeDocument/2006/relationships/slide" Target="slide248.xml"/>
  <Relationship Id="rId17" Type="http://schemas.openxmlformats.org/officeDocument/2006/relationships/slide" Target="slide182.xml"/>
  <Relationship Id="rId18" Type="http://schemas.openxmlformats.org/officeDocument/2006/relationships/slide" Target="slide190.xml"/>
  <Relationship Id="rId19" Type="http://schemas.openxmlformats.org/officeDocument/2006/relationships/slide" Target="slide377.xml"/>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8.xml"/>
  <Relationship Id="rId3" Type="http://schemas.openxmlformats.org/officeDocument/2006/relationships/slide" Target="slide257.xml"/>
  <Relationship Id="rId4" Type="http://schemas.openxmlformats.org/officeDocument/2006/relationships/slide" Target="slide265.xml"/>
  <Relationship Id="rId5" Type="http://schemas.openxmlformats.org/officeDocument/2006/relationships/slide" Target="slide273.xml"/>
  <Relationship Id="rId6" Type="http://schemas.openxmlformats.org/officeDocument/2006/relationships/slide" Target="slide289.xml"/>
  <Relationship Id="rId7" Type="http://schemas.openxmlformats.org/officeDocument/2006/relationships/slide" Target="slide297.xml"/>
  <Relationship Id="rId8" Type="http://schemas.openxmlformats.org/officeDocument/2006/relationships/slide" Target="slide289.xml"/>
  <Relationship Id="rId9" Type="http://schemas.openxmlformats.org/officeDocument/2006/relationships/slide" Target="slide321.xml"/>
  <Relationship Id="rId10" Type="http://schemas.openxmlformats.org/officeDocument/2006/relationships/slide" Target="slide321.xml"/>
  <Relationship Id="rId11" Type="http://schemas.openxmlformats.org/officeDocument/2006/relationships/slide" Target="slide321.xml"/>
  <Relationship Id="rId12" Type="http://schemas.openxmlformats.org/officeDocument/2006/relationships/slide" Target="slide385.xml"/>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9.xml"/>
  <Relationship Id="rId3" Type="http://schemas.openxmlformats.org/officeDocument/2006/relationships/slide" Target="slide345.xml"/>
  <Relationship Id="rId4" Type="http://schemas.openxmlformats.org/officeDocument/2006/relationships/slide" Target="slide353.xml"/>
  <Relationship Id="rId5" Type="http://schemas.openxmlformats.org/officeDocument/2006/relationships/slide" Target="slide369.xml"/>
  <Relationship Id="rId6" Type="http://schemas.openxmlformats.org/officeDocument/2006/relationships/slide" Target="slide345.xml"/>
  <Relationship Id="rId7" Type="http://schemas.openxmlformats.org/officeDocument/2006/relationships/slide" Target="slide353.xml"/>
  <Relationship Id="rId8" Type="http://schemas.openxmlformats.org/officeDocument/2006/relationships/slide" Target="slide369.xml"/>
  <Relationship Id="rId9" Type="http://schemas.openxmlformats.org/officeDocument/2006/relationships/slide" Target="slide361.xml"/>
  <Relationship Id="rId10" Type="http://schemas.openxmlformats.org/officeDocument/2006/relationships/slide" Target="slide353.xml"/>
  <Relationship Id="rId11" Type="http://schemas.openxmlformats.org/officeDocument/2006/relationships/slide" Target="slide369.xml"/>
  <Relationship Id="rId12" Type="http://schemas.openxmlformats.org/officeDocument/2006/relationships/slide" Target="slide353.xml"/>
  <Relationship Id="rId13" Type="http://schemas.openxmlformats.org/officeDocument/2006/relationships/slide" Target="slide369.xml"/>
  <Relationship Id="rId14" Type="http://schemas.openxmlformats.org/officeDocument/2006/relationships/slide" Target="slide409.xml"/>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0.xml"/>
  <Relationship Id="rId3" Type="http://schemas.openxmlformats.org/officeDocument/2006/relationships/slide" Target="slide281.xml"/>
  <Relationship Id="rId4" Type="http://schemas.openxmlformats.org/officeDocument/2006/relationships/slide" Target="slide289.xml"/>
  <Relationship Id="rId5" Type="http://schemas.openxmlformats.org/officeDocument/2006/relationships/slide" Target="slide297.xml"/>
  <Relationship Id="rId6" Type="http://schemas.openxmlformats.org/officeDocument/2006/relationships/slide" Target="slide289.xml"/>
  <Relationship Id="rId7" Type="http://schemas.openxmlformats.org/officeDocument/2006/relationships/slide" Target="slide297.xml"/>
  <Relationship Id="rId8" Type="http://schemas.openxmlformats.org/officeDocument/2006/relationships/slide" Target="slide329.xml"/>
  <Relationship Id="rId9" Type="http://schemas.openxmlformats.org/officeDocument/2006/relationships/slide" Target="slide329.xml"/>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1.xml"/>
  <Relationship Id="rId3" Type="http://schemas.openxmlformats.org/officeDocument/2006/relationships/slide" Target="slide46.xml"/>
  <Relationship Id="rId4" Type="http://schemas.openxmlformats.org/officeDocument/2006/relationships/slide" Target="slide54.xml"/>
  <Relationship Id="rId5" Type="http://schemas.openxmlformats.org/officeDocument/2006/relationships/slide" Target="slide86.xml"/>
  <Relationship Id="rId6" Type="http://schemas.openxmlformats.org/officeDocument/2006/relationships/slide" Target="slide337.xml"/>
  <Relationship Id="rId7" Type="http://schemas.openxmlformats.org/officeDocument/2006/relationships/slide" Target="slide142.xml"/>
  <Relationship Id="rId8" Type="http://schemas.openxmlformats.org/officeDocument/2006/relationships/slide" Target="slide337.xml"/>
  <Relationship Id="rId9" Type="http://schemas.openxmlformats.org/officeDocument/2006/relationships/slide" Target="slide337.xml"/>
  <Relationship Id="rId10" Type="http://schemas.openxmlformats.org/officeDocument/2006/relationships/slide" Target="slide223.xml"/>
  <Relationship Id="rId11" Type="http://schemas.openxmlformats.org/officeDocument/2006/relationships/slide" Target="slide337.xml"/>
  <Relationship Id="rId12" Type="http://schemas.openxmlformats.org/officeDocument/2006/relationships/slide" Target="slide417.xml"/>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2.xml"/>
  <Relationship Id="rId3" Type="http://schemas.openxmlformats.org/officeDocument/2006/relationships/slide" Target="slide425.xml"/>
  <Relationship Id="rId4" Type="http://schemas.openxmlformats.org/officeDocument/2006/relationships/slide" Target="slide433.xml"/>
  <Relationship Id="rId5" Type="http://schemas.openxmlformats.org/officeDocument/2006/relationships/slide" Target="slide433.xml"/>
  <Relationship Id="rId6" Type="http://schemas.openxmlformats.org/officeDocument/2006/relationships/slide" Target="slide449.xml"/>
  <Relationship Id="rId7" Type="http://schemas.openxmlformats.org/officeDocument/2006/relationships/slide" Target="slide457.xml"/>
  <Relationship Id="rId8" Type="http://schemas.openxmlformats.org/officeDocument/2006/relationships/slide" Target="slide449.xml"/>
  <Relationship Id="rId9" Type="http://schemas.openxmlformats.org/officeDocument/2006/relationships/slide" Target="slide457.xml"/>
  <Relationship Id="rId10" Type="http://schemas.openxmlformats.org/officeDocument/2006/relationships/slide" Target="slide465.xml"/>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3.xml"/>
  <Relationship Id="rId3" Type="http://schemas.openxmlformats.org/officeDocument/2006/relationships/slide" Target="slide38.xml"/>
  <Relationship Id="rId4" Type="http://schemas.openxmlformats.org/officeDocument/2006/relationships/slide" Target="slide54.xml"/>
  <Relationship Id="rId5" Type="http://schemas.openxmlformats.org/officeDocument/2006/relationships/slide" Target="slide46.xml"/>
  <Relationship Id="rId6" Type="http://schemas.openxmlformats.org/officeDocument/2006/relationships/slide" Target="slide62.xml"/>
  <Relationship Id="rId7" Type="http://schemas.openxmlformats.org/officeDocument/2006/relationships/slide" Target="slide198.xml"/>
  <Relationship Id="rId8" Type="http://schemas.openxmlformats.org/officeDocument/2006/relationships/slide" Target="slide377.xml"/>
  <Relationship Id="rId9" Type="http://schemas.openxmlformats.org/officeDocument/2006/relationships/slide" Target="slide206.xml"/>
  <Relationship Id="rId10" Type="http://schemas.openxmlformats.org/officeDocument/2006/relationships/slide" Target="slide377.xml"/>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4.xml"/>
  <Relationship Id="rId3" Type="http://schemas.openxmlformats.org/officeDocument/2006/relationships/slide" Target="slide305.xml"/>
  <Relationship Id="rId4" Type="http://schemas.openxmlformats.org/officeDocument/2006/relationships/slide" Target="slide313.xml"/>
  <Relationship Id="rId5" Type="http://schemas.openxmlformats.org/officeDocument/2006/relationships/slide" Target="slide385.xml"/>
  <Relationship Id="rId6" Type="http://schemas.openxmlformats.org/officeDocument/2006/relationships/slide" Target="slide393.xml"/>
  <Relationship Id="rId7" Type="http://schemas.openxmlformats.org/officeDocument/2006/relationships/slide" Target="slide385.xml"/>
  <Relationship Id="rId8" Type="http://schemas.openxmlformats.org/officeDocument/2006/relationships/slide" Target="slide393.xml"/>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5.xml"/>
  <Relationship Id="rId3" Type="http://schemas.openxmlformats.org/officeDocument/2006/relationships/slide" Target="slide46.xml"/>
  <Relationship Id="rId4" Type="http://schemas.openxmlformats.org/officeDocument/2006/relationships/slide" Target="slide54.xml"/>
  <Relationship Id="rId5" Type="http://schemas.openxmlformats.org/officeDocument/2006/relationships/slide" Target="slide206.xml"/>
  <Relationship Id="rId6" Type="http://schemas.openxmlformats.org/officeDocument/2006/relationships/slide" Target="slide417.xml"/>
  <Relationship Id="rId7" Type="http://schemas.openxmlformats.org/officeDocument/2006/relationships/slide" Target="slide417.xml"/>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6.xml"/>
  <Relationship Id="rId3" Type="http://schemas.openxmlformats.org/officeDocument/2006/relationships/slide" Target="slide409.xml"/>
  <Relationship Id="rId4" Type="http://schemas.openxmlformats.org/officeDocument/2006/relationships/slide" Target="slide401.xml"/>
  <Relationship Id="rId5" Type="http://schemas.openxmlformats.org/officeDocument/2006/relationships/slide" Target="slide62.xml"/>
  <Relationship Id="rId6" Type="http://schemas.openxmlformats.org/officeDocument/2006/relationships/slide" Target="slide409.xml"/>
  <Relationship Id="rId7" Type="http://schemas.openxmlformats.org/officeDocument/2006/relationships/slide" Target="slide401.xml"/>
  <Relationship Id="rId8" Type="http://schemas.openxmlformats.org/officeDocument/2006/relationships/slide" Target="slide409.xml"/>
  <Relationship Id="rId9" Type="http://schemas.openxmlformats.org/officeDocument/2006/relationships/slide" Target="slide401.xml"/>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7.xml"/>
  <Relationship Id="rId3" Type="http://schemas.openxmlformats.org/officeDocument/2006/relationships/slide" Target="slide441.xml"/>
  <Relationship Id="rId4" Type="http://schemas.openxmlformats.org/officeDocument/2006/relationships/slide" Target="slide449.xml"/>
  <Relationship Id="rId5" Type="http://schemas.openxmlformats.org/officeDocument/2006/relationships/slide" Target="slide449.xml"/>
  <Relationship Id="rId6" Type="http://schemas.openxmlformats.org/officeDocument/2006/relationships/slide" Target="slide465.xml"/>
  <Relationship Id="rId7" Type="http://schemas.openxmlformats.org/officeDocument/2006/relationships/slide" Target="slide465.xml"/>
  <Relationship Id="rId8" Type="http://schemas.openxmlformats.org/officeDocument/2006/relationships/slide" Target="slide449.xml"/>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8.xml"/>
  <Relationship Id="rId4" Type="http://schemas.openxmlformats.org/officeDocument/2006/relationships/hyperlink" Target="https://xkcd.com/539/" TargetMode="External"/>
  <Relationship Id="rId5" Type="http://schemas.openxmlformats.org/officeDocument/2006/relationships/hyperlink" Target="https://creativecommons.org/licenses/by-nc/2.5/" TargetMode="External"/>
  <Relationship Id="rId3" Type="http://schemas.openxmlformats.org/officeDocument/2006/relationships/image" Target="../media/image48.pn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9.xml"/>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0.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1.xml" /><Relationship Id="rId3" Type="http://schemas.openxmlformats.org/officeDocument/2006/relationships/image" Target="../media/image49.pn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2.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3.xml" /></Relationships>
</file>

<file path=ppt/slides/_rels/slide3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4.xml"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5.xml"/>
</Relationships>

</file>

<file path=ppt/slides/_rels/slide3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xml"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7.xml"/>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8.xml"/>
</Relationships>

</file>

<file path=ppt/slides/_rels/slide4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9.xml" /><Relationship Id="rId3" Type="http://schemas.openxmlformats.org/officeDocument/2006/relationships/image" Target="../media/image50.pn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0.xml"/>
</Relationships>

</file>

<file path=ppt/slides/_rels/slide4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1.xml" /></Relationships>
</file>

<file path=ppt/slides/_rels/slide4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2.xml"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3.xml"/>
</Relationships>

</file>

<file path=ppt/slides/_rels/slide4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4.xml"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5.xml"/>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6.xml"/>
</Relationships>

</file>

<file path=ppt/slides/_rels/slide4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7.xml" /><Relationship Id="rId3" Type="http://schemas.openxmlformats.org/officeDocument/2006/relationships/image" Target="../media/image51.pn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8.xml"/>
</Relationships>

</file>

<file path=ppt/slides/_rels/slide5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9.xml" /></Relationships>
</file>

<file path=ppt/slides/_rels/slide5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0.xml" /></Relationships>
</file>

<file path=ppt/slides/_rels/slide5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1.xml"/>
</Relationships>

</file>

<file path=ppt/slides/_rels/slide5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2.xml" /></Relationships>
</file>

<file path=ppt/slides/_rels/slide5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3.xml"/>
</Relationships>

</file>

<file path=ppt/slides/_rels/slide5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4.xml"/>
</Relationships>

</file>

<file path=ppt/slides/_rels/slide5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5.xml" /><Relationship Id="rId3" Type="http://schemas.openxmlformats.org/officeDocument/2006/relationships/image" Target="../media/image52.png" /></Relationships>
</file>

<file path=ppt/slides/_rels/slide5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6.xml"/>
</Relationships>

</file>

<file path=ppt/slides/_rels/slide5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7.xml" /></Relationships>
</file>

<file path=ppt/slides/_rels/slide5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8.xml" /></Relationships>
</file>

<file path=ppt/slides/_rels/slide6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9.xml"/>
</Relationships>

</file>

<file path=ppt/slides/_rels/slide6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0.xml" /></Relationships>
</file>

<file path=ppt/slides/_rels/slide6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61.xml"/>
</Relationships>

</file>

<file path=ppt/slides/_rels/slide6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62.xml"/>
</Relationships>

</file>

<file path=ppt/slides/_rels/slide6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63.xml" /><Relationship Id="rId3" Type="http://schemas.openxmlformats.org/officeDocument/2006/relationships/image" Target="../media/image53.png" /></Relationships>
</file>

<file path=ppt/slides/_rels/slide6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64.xml"/>
</Relationships>

</file>

<file path=ppt/slides/_rels/slide6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65.xml" /></Relationships>
</file>

<file path=ppt/slides/_rels/slide6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66.xml" /></Relationships>
</file>

<file path=ppt/slides/_rels/slide6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67.xml"/>
</Relationships>

</file>

<file path=ppt/slides/_rels/slide6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8.xml" /></Relationships>
</file>

<file path=ppt/slides/_rels/slide7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69.xml"/>
</Relationships>

</file>

<file path=ppt/slides/_rels/slide7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70.xml"/>
</Relationships>

</file>

<file path=ppt/slides/_rels/slide7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71.xml" /><Relationship Id="rId3" Type="http://schemas.openxmlformats.org/officeDocument/2006/relationships/image" Target="../media/image54.png" /></Relationships>
</file>

<file path=ppt/slides/_rels/slide7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72.xml"/>
</Relationships>

</file>

<file path=ppt/slides/_rels/slide7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73.xml" /></Relationships>
</file>

<file path=ppt/slides/_rels/slide7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74.xml" /></Relationships>
</file>

<file path=ppt/slides/_rels/slide7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75.xml"/>
</Relationships>

</file>

<file path=ppt/slides/_rels/slide7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6.xml" /></Relationships>
</file>

<file path=ppt/slides/_rels/slide7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77.xml"/>
</Relationships>

</file>

<file path=ppt/slides/_rels/slide7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78.xml"/>
</Relationships>

</file>

<file path=ppt/slides/_rels/slide8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79.xml" /><Relationship Id="rId3" Type="http://schemas.openxmlformats.org/officeDocument/2006/relationships/image" Target="../media/image55.png" /></Relationships>
</file>

<file path=ppt/slides/_rels/slide8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80.xml"/>
</Relationships>

</file>

<file path=ppt/slides/_rels/slide8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81.xml" /></Relationships>
</file>

<file path=ppt/slides/_rels/slide8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82.xml" /></Relationships>
</file>

<file path=ppt/slides/_rels/slide8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83.xml"/>
</Relationships>

</file>

<file path=ppt/slides/_rels/slide8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4.xml" /></Relationships>
</file>

<file path=ppt/slides/_rels/slide8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85.xml"/>
</Relationships>

</file>

<file path=ppt/slides/_rels/slide8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86.xml"/>
</Relationships>

</file>

<file path=ppt/slides/_rels/slide8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87.xml" /><Relationship Id="rId3" Type="http://schemas.openxmlformats.org/officeDocument/2006/relationships/image" Target="../media/image56.png" /></Relationships>
</file>

<file path=ppt/slides/_rels/slide8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88.xml"/>
</Relationships>

</file>

<file path=ppt/slides/_rels/slide9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89.xml" /></Relationships>
</file>

<file path=ppt/slides/_rels/slide9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90.xml" /></Relationships>
</file>

<file path=ppt/slides/_rels/slide9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91.xml"/>
</Relationships>

</file>

<file path=ppt/slides/_rels/slide9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2.xml" /></Relationships>
</file>

<file path=ppt/slides/_rels/slide9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93.xml"/>
</Relationships>

</file>

<file path=ppt/slides/_rels/slide9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94.xml"/>
</Relationships>

</file>

<file path=ppt/slides/_rels/slide9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95.xml" /><Relationship Id="rId3" Type="http://schemas.openxmlformats.org/officeDocument/2006/relationships/image" Target="../media/image57.png" /></Relationships>
</file>

<file path=ppt/slides/_rels/slide9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96.xml"/>
</Relationships>

</file>

<file path=ppt/slides/_rels/slide9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97.xml" /></Relationships>
</file>

<file path=ppt/slides/_rels/slide9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98.xml" /></Relationships>
</file>

<file path=ppt/slides/_rels/slide10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99.xml"/>
</Relationships>

</file>

<file path=ppt/slides/_rels/slide10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0.xml" /></Relationships>
</file>

<file path=ppt/slides/_rels/slide10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01.xml"/>
</Relationships>

</file>

<file path=ppt/slides/_rels/slide10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02.xml"/>
</Relationships>

</file>

<file path=ppt/slides/_rels/slide10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03.xml" /><Relationship Id="rId3" Type="http://schemas.openxmlformats.org/officeDocument/2006/relationships/image" Target="../media/image58.png" /></Relationships>
</file>

<file path=ppt/slides/_rels/slide10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04.xml"/>
</Relationships>

</file>

<file path=ppt/slides/_rels/slide10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05.xml" /></Relationships>
</file>

<file path=ppt/slides/_rels/slide10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06.xml" /></Relationships>
</file>

<file path=ppt/slides/_rels/slide10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07.xml"/>
</Relationships>

</file>

<file path=ppt/slides/_rels/slide10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8.xml" /></Relationships>
</file>

<file path=ppt/slides/_rels/slide11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09.xml"/>
</Relationships>

</file>

<file path=ppt/slides/_rels/slide11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10.xml"/>
</Relationships>

</file>

<file path=ppt/slides/_rels/slide11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11.xml" /><Relationship Id="rId3" Type="http://schemas.openxmlformats.org/officeDocument/2006/relationships/image" Target="../media/image59.png" /></Relationships>
</file>

<file path=ppt/slides/_rels/slide11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12.xml"/>
</Relationships>

</file>

<file path=ppt/slides/_rels/slide11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13.xml" /></Relationships>
</file>

<file path=ppt/slides/_rels/slide11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14.xml" /></Relationships>
</file>

<file path=ppt/slides/_rels/slide11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15.xml"/>
</Relationships>

</file>

<file path=ppt/slides/_rels/slide1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6.xml" /></Relationships>
</file>

<file path=ppt/slides/_rels/slide11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17.xml"/>
</Relationships>

</file>

<file path=ppt/slides/_rels/slide11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18.xml"/>
</Relationships>

</file>

<file path=ppt/slides/_rels/slide12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19.xml" /><Relationship Id="rId3" Type="http://schemas.openxmlformats.org/officeDocument/2006/relationships/image" Target="../media/image60.png" /></Relationships>
</file>

<file path=ppt/slides/_rels/slide12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20.xml"/>
</Relationships>

</file>

<file path=ppt/slides/_rels/slide12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21.xml" /></Relationships>
</file>

<file path=ppt/slides/_rels/slide12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22.xml" /></Relationships>
</file>

<file path=ppt/slides/_rels/slide12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23.xml"/>
</Relationships>

</file>

<file path=ppt/slides/_rels/slide1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4.xml" /></Relationships>
</file>

<file path=ppt/slides/_rels/slide12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25.xml"/>
</Relationships>

</file>

<file path=ppt/slides/_rels/slide12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26.xml"/>
</Relationships>

</file>

<file path=ppt/slides/_rels/slide12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27.xml" /><Relationship Id="rId3" Type="http://schemas.openxmlformats.org/officeDocument/2006/relationships/image" Target="../media/image61.png" /></Relationships>
</file>

<file path=ppt/slides/_rels/slide12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28.xml"/>
</Relationships>

</file>

<file path=ppt/slides/_rels/slide13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29.xml" /></Relationships>
</file>

<file path=ppt/slides/_rels/slide13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30.xml" /></Relationships>
</file>

<file path=ppt/slides/_rels/slide13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31.xml"/>
</Relationships>

</file>

<file path=ppt/slides/_rels/slide13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2.xml" /></Relationships>
</file>

<file path=ppt/slides/_rels/slide13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33.xml"/>
</Relationships>

</file>

<file path=ppt/slides/_rels/slide13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34.xml"/>
</Relationships>

</file>

<file path=ppt/slides/_rels/slide13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35.xml" /><Relationship Id="rId3" Type="http://schemas.openxmlformats.org/officeDocument/2006/relationships/image" Target="../media/image62.png" /></Relationships>
</file>

<file path=ppt/slides/_rels/slide13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36.xml"/>
</Relationships>

</file>

<file path=ppt/slides/_rels/slide13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37.xml" /></Relationships>
</file>

<file path=ppt/slides/_rels/slide13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38.xml" /></Relationships>
</file>

<file path=ppt/slides/_rels/slide14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39.xml"/>
</Relationships>

</file>

<file path=ppt/slides/_rels/slide14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0.xml" /></Relationships>
</file>

<file path=ppt/slides/_rels/slide14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41.xml"/>
</Relationships>

</file>

<file path=ppt/slides/_rels/slide14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42.xml"/>
</Relationships>

</file>

<file path=ppt/slides/_rels/slide14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43.xml" /><Relationship Id="rId3" Type="http://schemas.openxmlformats.org/officeDocument/2006/relationships/image" Target="../media/image63.png" /></Relationships>
</file>

<file path=ppt/slides/_rels/slide14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44.xml"/>
</Relationships>

</file>

<file path=ppt/slides/_rels/slide14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45.xml" /></Relationships>
</file>

<file path=ppt/slides/_rels/slide14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46.xml" /></Relationships>
</file>

<file path=ppt/slides/_rels/slide14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47.xml"/>
</Relationships>

</file>

<file path=ppt/slides/_rels/slide14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8.xml" /></Relationships>
</file>

<file path=ppt/slides/_rels/slide15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49.xml"/>
</Relationships>

</file>

<file path=ppt/slides/_rels/slide15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50.xml"/>
</Relationships>

</file>

<file path=ppt/slides/_rels/slide15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51.xml" /><Relationship Id="rId3" Type="http://schemas.openxmlformats.org/officeDocument/2006/relationships/image" Target="../media/image64.png" /></Relationships>
</file>

<file path=ppt/slides/_rels/slide15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52.xml"/>
</Relationships>

</file>

<file path=ppt/slides/_rels/slide15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53.xml" /></Relationships>
</file>

<file path=ppt/slides/_rels/slide15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54.xml" /></Relationships>
</file>

<file path=ppt/slides/_rels/slide15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55.xml"/>
</Relationships>

</file>

<file path=ppt/slides/_rels/slide15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6.xml" /></Relationships>
</file>

<file path=ppt/slides/_rels/slide15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57.xml"/>
</Relationships>

</file>

<file path=ppt/slides/_rels/slide15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58.xml"/>
</Relationships>

</file>

<file path=ppt/slides/_rels/slide16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59.xml" /><Relationship Id="rId3" Type="http://schemas.openxmlformats.org/officeDocument/2006/relationships/image" Target="../media/image65.png" /></Relationships>
</file>

<file path=ppt/slides/_rels/slide16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60.xml"/>
</Relationships>

</file>

<file path=ppt/slides/_rels/slide16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61.xml" /></Relationships>
</file>

<file path=ppt/slides/_rels/slide16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62.xml" /></Relationships>
</file>

<file path=ppt/slides/_rels/slide16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63.xml"/>
</Relationships>

</file>

<file path=ppt/slides/_rels/slide16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4.xml" /></Relationships>
</file>

<file path=ppt/slides/_rels/slide16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65.xml"/>
</Relationships>

</file>

<file path=ppt/slides/_rels/slide16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66.xml"/>
</Relationships>

</file>

<file path=ppt/slides/_rels/slide16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67.xml" /><Relationship Id="rId3" Type="http://schemas.openxmlformats.org/officeDocument/2006/relationships/image" Target="../media/image66.png" /></Relationships>
</file>

<file path=ppt/slides/_rels/slide16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68.xml"/>
</Relationships>

</file>

<file path=ppt/slides/_rels/slide17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69.xml" /></Relationships>
</file>

<file path=ppt/slides/_rels/slide17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70.xml" /></Relationships>
</file>

<file path=ppt/slides/_rels/slide17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71.xml"/>
</Relationships>

</file>

<file path=ppt/slides/_rels/slide17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2.xml" /></Relationships>
</file>

<file path=ppt/slides/_rels/slide17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73.xml"/>
</Relationships>

</file>

<file path=ppt/slides/_rels/slide17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74.xml"/>
</Relationships>

</file>

<file path=ppt/slides/_rels/slide17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75.xml" /><Relationship Id="rId3" Type="http://schemas.openxmlformats.org/officeDocument/2006/relationships/image" Target="../media/image67.png" /></Relationships>
</file>

<file path=ppt/slides/_rels/slide17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76.xml"/>
</Relationships>

</file>

<file path=ppt/slides/_rels/slide17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77.xml" /></Relationships>
</file>

<file path=ppt/slides/_rels/slide17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78.xml" /></Relationships>
</file>

<file path=ppt/slides/_rels/slide18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79.xml"/>
</Relationships>

</file>

<file path=ppt/slides/_rels/slide18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0.xml" /></Relationships>
</file>

<file path=ppt/slides/_rels/slide18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81.xml"/>
</Relationships>

</file>

<file path=ppt/slides/_rels/slide18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82.xml"/>
</Relationships>

</file>

<file path=ppt/slides/_rels/slide18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83.xml" /><Relationship Id="rId3" Type="http://schemas.openxmlformats.org/officeDocument/2006/relationships/image" Target="../media/image68.png" /></Relationships>
</file>

<file path=ppt/slides/_rels/slide18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84.xml"/>
</Relationships>

</file>

<file path=ppt/slides/_rels/slide18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85.xml" /></Relationships>
</file>

<file path=ppt/slides/_rels/slide18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86.xml" /></Relationships>
</file>

<file path=ppt/slides/_rels/slide18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87.xml"/>
</Relationships>

</file>

<file path=ppt/slides/_rels/slide18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8.xml" /></Relationships>
</file>

<file path=ppt/slides/_rels/slide19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89.xml"/>
</Relationships>

</file>

<file path=ppt/slides/_rels/slide19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90.xml"/>
</Relationships>

</file>

<file path=ppt/slides/_rels/slide19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91.xml" /><Relationship Id="rId3" Type="http://schemas.openxmlformats.org/officeDocument/2006/relationships/image" Target="../media/image69.png" /></Relationships>
</file>

<file path=ppt/slides/_rels/slide19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92.xml"/>
</Relationships>

</file>

<file path=ppt/slides/_rels/slide19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93.xml" /></Relationships>
</file>

<file path=ppt/slides/_rels/slide19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94.xml" /></Relationships>
</file>

<file path=ppt/slides/_rels/slide19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95.xml"/>
</Relationships>

</file>

<file path=ppt/slides/_rels/slide19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6.xml" /></Relationships>
</file>

<file path=ppt/slides/_rels/slide19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97.xml"/>
</Relationships>

</file>

<file path=ppt/slides/_rels/slide19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198.xml"/>
</Relationships>

</file>

<file path=ppt/slides/_rels/slide20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99.xml" /><Relationship Id="rId3" Type="http://schemas.openxmlformats.org/officeDocument/2006/relationships/image" Target="../media/image70.png" /></Relationships>
</file>

<file path=ppt/slides/_rels/slide20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00.xml"/>
</Relationships>

</file>

<file path=ppt/slides/_rels/slide20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01.xml" /></Relationships>
</file>

<file path=ppt/slides/_rels/slide20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02.xml" /></Relationships>
</file>

<file path=ppt/slides/_rels/slide20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03.xml"/>
</Relationships>

</file>

<file path=ppt/slides/_rels/slide20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4.xml" /></Relationships>
</file>

<file path=ppt/slides/_rels/slide20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05.xml"/>
</Relationships>

</file>

<file path=ppt/slides/_rels/slide20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06.xml"/>
</Relationships>

</file>

<file path=ppt/slides/_rels/slide20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07.xml" /><Relationship Id="rId3" Type="http://schemas.openxmlformats.org/officeDocument/2006/relationships/image" Target="../media/image71.png" /></Relationships>
</file>

<file path=ppt/slides/_rels/slide20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08.xml"/>
</Relationships>

</file>

<file path=ppt/slides/_rels/slide21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09.xml" /></Relationships>
</file>

<file path=ppt/slides/_rels/slide21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10.xml" /></Relationships>
</file>

<file path=ppt/slides/_rels/slide21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11.xml"/>
</Relationships>

</file>

<file path=ppt/slides/_rels/slide2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2.xml" /></Relationships>
</file>

<file path=ppt/slides/_rels/slide214.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13.xml"/>
  <Relationship Id="rId4" Type="http://schemas.openxmlformats.org/officeDocument/2006/relationships/hyperlink" Target="https://xkcd.com/552/" TargetMode="External"/>
  <Relationship Id="rId5" Type="http://schemas.openxmlformats.org/officeDocument/2006/relationships/hyperlink" Target="https://creativecommons.org/licenses/by-nc/2.5/" TargetMode="External"/>
  <Relationship Id="rId3" Type="http://schemas.openxmlformats.org/officeDocument/2006/relationships/image" Target="../media/image72.png"/>
</Relationships>

</file>

<file path=ppt/slides/_rels/slide21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14.xml"/>
</Relationships>

</file>

<file path=ppt/slides/_rels/slide21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15.xml"/>
</Relationships>

</file>

<file path=ppt/slides/_rels/slide21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16.xml" /><Relationship Id="rId3" Type="http://schemas.openxmlformats.org/officeDocument/2006/relationships/image" Target="../media/image73.png" /></Relationships>
</file>

<file path=ppt/slides/_rels/slide21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17.xml"/>
</Relationships>

</file>

<file path=ppt/slides/_rels/slide21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18.xml" /></Relationships>
</file>

<file path=ppt/slides/_rels/slide22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19.xml" /></Relationships>
</file>

<file path=ppt/slides/_rels/slide22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20.xml"/>
</Relationships>

</file>

<file path=ppt/slides/_rels/slide2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1.xml" /></Relationships>
</file>

<file path=ppt/slides/_rels/slide22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22.xml"/>
</Relationships>

</file>

<file path=ppt/slides/_rels/slide22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23.xml"/>
</Relationships>

</file>

<file path=ppt/slides/_rels/slide22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24.xml" /><Relationship Id="rId3" Type="http://schemas.openxmlformats.org/officeDocument/2006/relationships/image" Target="../media/image74.png" /></Relationships>
</file>

<file path=ppt/slides/_rels/slide22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25.xml"/>
</Relationships>

</file>

<file path=ppt/slides/_rels/slide22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26.xml" /></Relationships>
</file>

<file path=ppt/slides/_rels/slide22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27.xml" /></Relationships>
</file>

<file path=ppt/slides/_rels/slide22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28.xml"/>
</Relationships>

</file>

<file path=ppt/slides/_rels/slide2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9.xml" /></Relationships>
</file>

<file path=ppt/slides/_rels/slide23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30.xml"/>
  <Relationship Id="rId4" Type="http://schemas.openxmlformats.org/officeDocument/2006/relationships/hyperlink" Target="https://xkcd.com/2048/" TargetMode="External"/>
  <Relationship Id="rId5" Type="http://schemas.openxmlformats.org/officeDocument/2006/relationships/hyperlink" Target="https://creativecommons.org/licenses/by-nc/2.5/" TargetMode="External"/>
  <Relationship Id="rId3" Type="http://schemas.openxmlformats.org/officeDocument/2006/relationships/image" Target="../media/image75.png"/>
</Relationships>

</file>

<file path=ppt/slides/_rels/slide23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31.xml"/>
</Relationships>

</file>

<file path=ppt/slides/_rels/slide23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32.xml"/>
</Relationships>

</file>

<file path=ppt/slides/_rels/slide23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33.xml" /><Relationship Id="rId3" Type="http://schemas.openxmlformats.org/officeDocument/2006/relationships/image" Target="../media/image76.png" /></Relationships>
</file>

<file path=ppt/slides/_rels/slide23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34.xml"/>
</Relationships>

</file>

<file path=ppt/slides/_rels/slide23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35.xml" /></Relationships>
</file>

<file path=ppt/slides/_rels/slide23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36.xml" /></Relationships>
</file>

<file path=ppt/slides/_rels/slide23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37.xml"/>
</Relationships>

</file>

<file path=ppt/slides/_rels/slide2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8.xml" /></Relationships>
</file>

<file path=ppt/slides/_rels/slide24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39.xml"/>
</Relationships>

</file>

<file path=ppt/slides/_rels/slide24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40.xml"/>
</Relationships>

</file>

<file path=ppt/slides/_rels/slide24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41.xml" /><Relationship Id="rId3" Type="http://schemas.openxmlformats.org/officeDocument/2006/relationships/image" Target="../media/image77.png" /></Relationships>
</file>

<file path=ppt/slides/_rels/slide24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42.xml"/>
</Relationships>

</file>

<file path=ppt/slides/_rels/slide24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43.xml" /></Relationships>
</file>

<file path=ppt/slides/_rels/slide24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44.xml" /></Relationships>
</file>

<file path=ppt/slides/_rels/slide24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45.xml"/>
</Relationships>

</file>

<file path=ppt/slides/_rels/slide24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6.xml" /></Relationships>
</file>

<file path=ppt/slides/_rels/slide24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47.xml"/>
</Relationships>

</file>

<file path=ppt/slides/_rels/slide24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48.xml"/>
</Relationships>

</file>

<file path=ppt/slides/_rels/slide25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49.xml" /><Relationship Id="rId3" Type="http://schemas.openxmlformats.org/officeDocument/2006/relationships/image" Target="../media/image78.png" /></Relationships>
</file>

<file path=ppt/slides/_rels/slide25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50.xml"/>
</Relationships>

</file>

<file path=ppt/slides/_rels/slide25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51.xml" /></Relationships>
</file>

<file path=ppt/slides/_rels/slide25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52.xml" /></Relationships>
</file>

<file path=ppt/slides/_rels/slide25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53.xml"/>
</Relationships>

</file>

<file path=ppt/slides/_rels/slide25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4.xml" /></Relationships>
</file>

<file path=ppt/slides/_rels/slide25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55.xml"/>
  <Relationship Id="rId4" Type="http://schemas.openxmlformats.org/officeDocument/2006/relationships/hyperlink" Target="https://xkcd.com/795/" TargetMode="External"/>
  <Relationship Id="rId5" Type="http://schemas.openxmlformats.org/officeDocument/2006/relationships/hyperlink" Target="https://creativecommons.org/licenses/by-nc/2.5/" TargetMode="External"/>
  <Relationship Id="rId3" Type="http://schemas.openxmlformats.org/officeDocument/2006/relationships/image" Target="../media/image79.png"/>
</Relationships>

</file>

<file path=ppt/slides/_rels/slide25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56.xml"/>
</Relationships>

</file>

<file path=ppt/slides/_rels/slide25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57.xml"/>
</Relationships>

</file>

<file path=ppt/slides/_rels/slide25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58.xml" /><Relationship Id="rId3" Type="http://schemas.openxmlformats.org/officeDocument/2006/relationships/image" Target="../media/image80.png" /></Relationships>
</file>

<file path=ppt/slides/_rels/slide26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59.xml"/>
</Relationships>

</file>

<file path=ppt/slides/_rels/slide26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60.xml" /></Relationships>
</file>

<file path=ppt/slides/_rels/slide26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61.xml" /></Relationships>
</file>

<file path=ppt/slides/_rels/slide26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62.xml"/>
</Relationships>

</file>

<file path=ppt/slides/_rels/slide26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3.xml" /></Relationships>
</file>

<file path=ppt/slides/_rels/slide26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64.xml"/>
</Relationships>

</file>

<file path=ppt/slides/_rels/slide26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65.xml"/>
</Relationships>

</file>

<file path=ppt/slides/_rels/slide26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66.xml" /><Relationship Id="rId3" Type="http://schemas.openxmlformats.org/officeDocument/2006/relationships/image" Target="../media/image81.png" /></Relationships>
</file>

<file path=ppt/slides/_rels/slide26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67.xml"/>
</Relationships>

</file>

<file path=ppt/slides/_rels/slide26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68.xml" /></Relationships>
</file>

<file path=ppt/slides/_rels/slide27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69.xml" /></Relationships>
</file>

<file path=ppt/slides/_rels/slide27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70.xml"/>
</Relationships>

</file>

<file path=ppt/slides/_rels/slide27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1.xml" /></Relationships>
</file>

<file path=ppt/slides/_rels/slide27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72.xml"/>
</Relationships>

</file>

<file path=ppt/slides/_rels/slide27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73.xml"/>
</Relationships>

</file>

<file path=ppt/slides/_rels/slide27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74.xml" /><Relationship Id="rId3" Type="http://schemas.openxmlformats.org/officeDocument/2006/relationships/image" Target="../media/image82.png" /></Relationships>
</file>

<file path=ppt/slides/_rels/slide27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75.xml"/>
</Relationships>

</file>

<file path=ppt/slides/_rels/slide27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76.xml" /></Relationships>
</file>

<file path=ppt/slides/_rels/slide27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77.xml" /></Relationships>
</file>

<file path=ppt/slides/_rels/slide27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78.xml"/>
</Relationships>

</file>

<file path=ppt/slides/_rels/slide28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9.xml" /></Relationships>
</file>

<file path=ppt/slides/_rels/slide28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80.xml"/>
</Relationships>

</file>

<file path=ppt/slides/_rels/slide28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81.xml"/>
</Relationships>

</file>

<file path=ppt/slides/_rels/slide28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82.xml" /><Relationship Id="rId3" Type="http://schemas.openxmlformats.org/officeDocument/2006/relationships/image" Target="../media/image83.png" /></Relationships>
</file>

<file path=ppt/slides/_rels/slide28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83.xml"/>
</Relationships>

</file>

<file path=ppt/slides/_rels/slide28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84.xml" /></Relationships>
</file>

<file path=ppt/slides/_rels/slide28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85.xml" /></Relationships>
</file>

<file path=ppt/slides/_rels/slide28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86.xml"/>
</Relationships>

</file>

<file path=ppt/slides/_rels/slide28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7.xml" /></Relationships>
</file>

<file path=ppt/slides/_rels/slide28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88.xml"/>
</Relationships>

</file>

<file path=ppt/slides/_rels/slide29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89.xml"/>
</Relationships>

</file>

<file path=ppt/slides/_rels/slide29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90.xml" /><Relationship Id="rId3" Type="http://schemas.openxmlformats.org/officeDocument/2006/relationships/image" Target="../media/image84.png" /></Relationships>
</file>

<file path=ppt/slides/_rels/slide29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91.xml"/>
</Relationships>

</file>

<file path=ppt/slides/_rels/slide29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92.xml" /></Relationships>
</file>

<file path=ppt/slides/_rels/slide29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93.xml" /></Relationships>
</file>

<file path=ppt/slides/_rels/slide29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94.xml"/>
</Relationships>

</file>

<file path=ppt/slides/_rels/slide29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5.xml" /></Relationships>
</file>

<file path=ppt/slides/_rels/slide29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96.xml"/>
</Relationships>

</file>

<file path=ppt/slides/_rels/slide29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97.xml"/>
</Relationships>

</file>

<file path=ppt/slides/_rels/slide29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298.xml" /><Relationship Id="rId3" Type="http://schemas.openxmlformats.org/officeDocument/2006/relationships/image" Target="../media/image85.png" /></Relationships>
</file>

<file path=ppt/slides/_rels/slide30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299.xml"/>
</Relationships>

</file>

<file path=ppt/slides/_rels/slide30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00.xml" /></Relationships>
</file>

<file path=ppt/slides/_rels/slide30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01.xml" /></Relationships>
</file>

<file path=ppt/slides/_rels/slide30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02.xml"/>
</Relationships>

</file>

<file path=ppt/slides/_rels/slide30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3.xml" /></Relationships>
</file>

<file path=ppt/slides/_rels/slide30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04.xml"/>
</Relationships>

</file>

<file path=ppt/slides/_rels/slide30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05.xml"/>
</Relationships>

</file>

<file path=ppt/slides/_rels/slide30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06.xml" /><Relationship Id="rId3" Type="http://schemas.openxmlformats.org/officeDocument/2006/relationships/image" Target="../media/image86.png" /></Relationships>
</file>

<file path=ppt/slides/_rels/slide30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07.xml"/>
</Relationships>

</file>

<file path=ppt/slides/_rels/slide30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08.xml" /></Relationships>
</file>

<file path=ppt/slides/_rels/slide31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09.xml" /></Relationships>
</file>

<file path=ppt/slides/_rels/slide31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10.xml"/>
</Relationships>

</file>

<file path=ppt/slides/_rels/slide3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1.xml" /></Relationships>
</file>

<file path=ppt/slides/_rels/slide31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12.xml"/>
</Relationships>

</file>

<file path=ppt/slides/_rels/slide31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13.xml"/>
</Relationships>

</file>

<file path=ppt/slides/_rels/slide31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14.xml" /><Relationship Id="rId3" Type="http://schemas.openxmlformats.org/officeDocument/2006/relationships/image" Target="../media/image87.png" /></Relationships>
</file>

<file path=ppt/slides/_rels/slide31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15.xml"/>
</Relationships>

</file>

<file path=ppt/slides/_rels/slide31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16.xml" /></Relationships>
</file>

<file path=ppt/slides/_rels/slide31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17.xml" /></Relationships>
</file>

<file path=ppt/slides/_rels/slide31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18.xml"/>
</Relationships>

</file>

<file path=ppt/slides/_rels/slide3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9.xml" /></Relationships>
</file>

<file path=ppt/slides/_rels/slide32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20.xml"/>
</Relationships>

</file>

<file path=ppt/slides/_rels/slide32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21.xml"/>
</Relationships>

</file>

<file path=ppt/slides/_rels/slide32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22.xml" /><Relationship Id="rId3" Type="http://schemas.openxmlformats.org/officeDocument/2006/relationships/image" Target="../media/image88.png" /></Relationships>
</file>

<file path=ppt/slides/_rels/slide32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23.xml"/>
</Relationships>

</file>

<file path=ppt/slides/_rels/slide32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24.xml" /></Relationships>
</file>

<file path=ppt/slides/_rels/slide32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25.xml" /></Relationships>
</file>

<file path=ppt/slides/_rels/slide32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26.xml"/>
</Relationships>

</file>

<file path=ppt/slides/_rels/slide3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7.xml" /></Relationships>
</file>

<file path=ppt/slides/_rels/slide32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28.xml"/>
</Relationships>

</file>

<file path=ppt/slides/_rels/slide33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29.xml"/>
</Relationships>

</file>

<file path=ppt/slides/_rels/slide33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30.xml" /><Relationship Id="rId3" Type="http://schemas.openxmlformats.org/officeDocument/2006/relationships/image" Target="../media/image89.png" /></Relationships>
</file>

<file path=ppt/slides/_rels/slide33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31.xml"/>
</Relationships>

</file>

<file path=ppt/slides/_rels/slide33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32.xml" /></Relationships>
</file>

<file path=ppt/slides/_rels/slide33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33.xml" /></Relationships>
</file>

<file path=ppt/slides/_rels/slide33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34.xml"/>
</Relationships>

</file>

<file path=ppt/slides/_rels/slide33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35.xml" /></Relationships>
</file>

<file path=ppt/slides/_rels/slide33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36.xml"/>
</Relationships>

</file>

<file path=ppt/slides/_rels/slide33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37.xml"/>
</Relationships>

</file>

<file path=ppt/slides/_rels/slide33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38.xml" /><Relationship Id="rId3" Type="http://schemas.openxmlformats.org/officeDocument/2006/relationships/image" Target="../media/image90.png" /></Relationships>
</file>

<file path=ppt/slides/_rels/slide34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39.xml"/>
</Relationships>

</file>

<file path=ppt/slides/_rels/slide34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40.xml" /></Relationships>
</file>

<file path=ppt/slides/_rels/slide34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41.xml" /></Relationships>
</file>

<file path=ppt/slides/_rels/slide34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42.xml"/>
</Relationships>

</file>

<file path=ppt/slides/_rels/slide34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3.xml" /></Relationships>
</file>

<file path=ppt/slides/_rels/slide34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44.xml"/>
</Relationships>

</file>

<file path=ppt/slides/_rels/slide34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45.xml"/>
</Relationships>

</file>

<file path=ppt/slides/_rels/slide34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46.xml" /><Relationship Id="rId3" Type="http://schemas.openxmlformats.org/officeDocument/2006/relationships/image" Target="../media/image91.png" /></Relationships>
</file>

<file path=ppt/slides/_rels/slide34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47.xml"/>
</Relationships>

</file>

<file path=ppt/slides/_rels/slide34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48.xml" /></Relationships>
</file>

<file path=ppt/slides/_rels/slide35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49.xml" /></Relationships>
</file>

<file path=ppt/slides/_rels/slide35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50.xml"/>
</Relationships>

</file>

<file path=ppt/slides/_rels/slide35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1.xml" /></Relationships>
</file>

<file path=ppt/slides/_rels/slide35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52.xml"/>
</Relationships>

</file>

<file path=ppt/slides/_rels/slide35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53.xml"/>
</Relationships>

</file>

<file path=ppt/slides/_rels/slide35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54.xml" /><Relationship Id="rId3" Type="http://schemas.openxmlformats.org/officeDocument/2006/relationships/image" Target="../media/image92.png" /></Relationships>
</file>

<file path=ppt/slides/_rels/slide35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55.xml"/>
</Relationships>

</file>

<file path=ppt/slides/_rels/slide35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56.xml" /></Relationships>
</file>

<file path=ppt/slides/_rels/slide35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57.xml" /></Relationships>
</file>

<file path=ppt/slides/_rels/slide35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58.xml"/>
</Relationships>

</file>

<file path=ppt/slides/_rels/slide36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59.xml" /></Relationships>
</file>

<file path=ppt/slides/_rels/slide36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60.xml"/>
</Relationships>

</file>

<file path=ppt/slides/_rels/slide36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61.xml"/>
</Relationships>

</file>

<file path=ppt/slides/_rels/slide36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62.xml" /><Relationship Id="rId3" Type="http://schemas.openxmlformats.org/officeDocument/2006/relationships/image" Target="../media/image93.png" /></Relationships>
</file>

<file path=ppt/slides/_rels/slide36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63.xml"/>
</Relationships>

</file>

<file path=ppt/slides/_rels/slide36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64.xml" /></Relationships>
</file>

<file path=ppt/slides/_rels/slide36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65.xml" /></Relationships>
</file>

<file path=ppt/slides/_rels/slide36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66.xml"/>
</Relationships>

</file>

<file path=ppt/slides/_rels/slide36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67.xml" /></Relationships>
</file>

<file path=ppt/slides/_rels/slide36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68.xml"/>
</Relationships>

</file>

<file path=ppt/slides/_rels/slide37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69.xml"/>
</Relationships>

</file>

<file path=ppt/slides/_rels/slide37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70.xml" /><Relationship Id="rId3" Type="http://schemas.openxmlformats.org/officeDocument/2006/relationships/image" Target="../media/image94.png" /></Relationships>
</file>

<file path=ppt/slides/_rels/slide37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71.xml"/>
</Relationships>

</file>

<file path=ppt/slides/_rels/slide37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72.xml" /></Relationships>
</file>

<file path=ppt/slides/_rels/slide37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73.xml" /></Relationships>
</file>

<file path=ppt/slides/_rels/slide37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74.xml"/>
</Relationships>

</file>

<file path=ppt/slides/_rels/slide37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75.xml" /></Relationships>
</file>

<file path=ppt/slides/_rels/slide37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76.xml"/>
</Relationships>

</file>

<file path=ppt/slides/_rels/slide37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77.xml"/>
</Relationships>

</file>

<file path=ppt/slides/_rels/slide37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78.xml" /><Relationship Id="rId3" Type="http://schemas.openxmlformats.org/officeDocument/2006/relationships/image" Target="../media/image95.png" /></Relationships>
</file>

<file path=ppt/slides/_rels/slide38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79.xml"/>
</Relationships>

</file>

<file path=ppt/slides/_rels/slide38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80.xml" /></Relationships>
</file>

<file path=ppt/slides/_rels/slide38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81.xml" /></Relationships>
</file>

<file path=ppt/slides/_rels/slide38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82.xml"/>
</Relationships>

</file>

<file path=ppt/slides/_rels/slide38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83.xml" /></Relationships>
</file>

<file path=ppt/slides/_rels/slide38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84.xml"/>
</Relationships>

</file>

<file path=ppt/slides/_rels/slide38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85.xml"/>
</Relationships>

</file>

<file path=ppt/slides/_rels/slide38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86.xml" /><Relationship Id="rId3" Type="http://schemas.openxmlformats.org/officeDocument/2006/relationships/image" Target="../media/image96.png" /></Relationships>
</file>

<file path=ppt/slides/_rels/slide38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87.xml"/>
</Relationships>

</file>

<file path=ppt/slides/_rels/slide38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88.xml" /></Relationships>
</file>

<file path=ppt/slides/_rels/slide39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89.xml" /></Relationships>
</file>

<file path=ppt/slides/_rels/slide39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90.xml"/>
</Relationships>

</file>

<file path=ppt/slides/_rels/slide39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91.xml" /></Relationships>
</file>

<file path=ppt/slides/_rels/slide39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92.xml"/>
</Relationships>

</file>

<file path=ppt/slides/_rels/slide39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93.xml"/>
</Relationships>

</file>

<file path=ppt/slides/_rels/slide39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94.xml" /><Relationship Id="rId3" Type="http://schemas.openxmlformats.org/officeDocument/2006/relationships/image" Target="../media/image97.png" /></Relationships>
</file>

<file path=ppt/slides/_rels/slide39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95.xml"/>
</Relationships>

</file>

<file path=ppt/slides/_rels/slide39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96.xml" /></Relationships>
</file>

<file path=ppt/slides/_rels/slide39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97.xml" /></Relationships>
</file>

<file path=ppt/slides/_rels/slide39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398.xml"/>
</Relationships>

</file>

<file path=ppt/slides/_rels/slide40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99.xml" /></Relationships>
</file>

<file path=ppt/slides/_rels/slide40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00.xml"/>
</Relationships>

</file>

<file path=ppt/slides/_rels/slide40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01.xml"/>
</Relationships>

</file>

<file path=ppt/slides/_rels/slide40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02.xml" /><Relationship Id="rId3" Type="http://schemas.openxmlformats.org/officeDocument/2006/relationships/image" Target="../media/image98.png" /></Relationships>
</file>

<file path=ppt/slides/_rels/slide40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03.xml"/>
</Relationships>

</file>

<file path=ppt/slides/_rels/slide40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04.xml" /></Relationships>
</file>

<file path=ppt/slides/_rels/slide40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05.xml" /></Relationships>
</file>

<file path=ppt/slides/_rels/slide40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06.xml"/>
</Relationships>

</file>

<file path=ppt/slides/_rels/slide40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07.xml" /></Relationships>
</file>

<file path=ppt/slides/_rels/slide40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08.xml"/>
</Relationships>

</file>

<file path=ppt/slides/_rels/slide41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09.xml"/>
</Relationships>

</file>

<file path=ppt/slides/_rels/slide41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10.xml" /><Relationship Id="rId3" Type="http://schemas.openxmlformats.org/officeDocument/2006/relationships/image" Target="../media/image99.png" /></Relationships>
</file>

<file path=ppt/slides/_rels/slide41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11.xml"/>
</Relationships>

</file>

<file path=ppt/slides/_rels/slide41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12.xml" /></Relationships>
</file>

<file path=ppt/slides/_rels/slide41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13.xml" /></Relationships>
</file>

<file path=ppt/slides/_rels/slide41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14.xml"/>
</Relationships>

</file>

<file path=ppt/slides/_rels/slide4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15.xml" /></Relationships>
</file>

<file path=ppt/slides/_rels/slide41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16.xml"/>
</Relationships>

</file>

<file path=ppt/slides/_rels/slide41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17.xml"/>
</Relationships>

</file>

<file path=ppt/slides/_rels/slide41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18.xml" /><Relationship Id="rId3" Type="http://schemas.openxmlformats.org/officeDocument/2006/relationships/image" Target="../media/image100.png" /></Relationships>
</file>

<file path=ppt/slides/_rels/slide42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19.xml"/>
</Relationships>

</file>

<file path=ppt/slides/_rels/slide42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20.xml" /></Relationships>
</file>

<file path=ppt/slides/_rels/slide42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21.xml" /></Relationships>
</file>

<file path=ppt/slides/_rels/slide42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22.xml"/>
</Relationships>

</file>

<file path=ppt/slides/_rels/slide4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23.xml" /></Relationships>
</file>

<file path=ppt/slides/_rels/slide42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24.xml"/>
</Relationships>

</file>

<file path=ppt/slides/_rels/slide42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25.xml"/>
</Relationships>

</file>

<file path=ppt/slides/_rels/slide42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26.xml" /><Relationship Id="rId3" Type="http://schemas.openxmlformats.org/officeDocument/2006/relationships/image" Target="../media/image101.png" /></Relationships>
</file>

<file path=ppt/slides/_rels/slide42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27.xml"/>
</Relationships>

</file>

<file path=ppt/slides/_rels/slide42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28.xml" /></Relationships>
</file>

<file path=ppt/slides/_rels/slide43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29.xml" /></Relationships>
</file>

<file path=ppt/slides/_rels/slide43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30.xml"/>
</Relationships>

</file>

<file path=ppt/slides/_rels/slide4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31.xml" /></Relationships>
</file>

<file path=ppt/slides/_rels/slide43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32.xml"/>
</Relationships>

</file>

<file path=ppt/slides/_rels/slide43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33.xml"/>
</Relationships>

</file>

<file path=ppt/slides/_rels/slide43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34.xml" /><Relationship Id="rId3" Type="http://schemas.openxmlformats.org/officeDocument/2006/relationships/image" Target="../media/image102.png" /></Relationships>
</file>

<file path=ppt/slides/_rels/slide43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35.xml"/>
</Relationships>

</file>

<file path=ppt/slides/_rels/slide43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36.xml" /></Relationships>
</file>

<file path=ppt/slides/_rels/slide43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37.xml" /></Relationships>
</file>

<file path=ppt/slides/_rels/slide43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38.xml"/>
</Relationships>

</file>

<file path=ppt/slides/_rels/slide44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39.xml" /></Relationships>
</file>

<file path=ppt/slides/_rels/slide44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40.xml"/>
</Relationships>

</file>

<file path=ppt/slides/_rels/slide44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41.xml"/>
</Relationships>

</file>

<file path=ppt/slides/_rels/slide44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42.xml" /><Relationship Id="rId3" Type="http://schemas.openxmlformats.org/officeDocument/2006/relationships/image" Target="../media/image103.png" /></Relationships>
</file>

<file path=ppt/slides/_rels/slide44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43.xml"/>
</Relationships>

</file>

<file path=ppt/slides/_rels/slide44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44.xml" /></Relationships>
</file>

<file path=ppt/slides/_rels/slide44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45.xml" /></Relationships>
</file>

<file path=ppt/slides/_rels/slide44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46.xml"/>
</Relationships>

</file>

<file path=ppt/slides/_rels/slide44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47.xml" /></Relationships>
</file>

<file path=ppt/slides/_rels/slide44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48.xml"/>
</Relationships>

</file>

<file path=ppt/slides/_rels/slide45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49.xml"/>
</Relationships>

</file>

<file path=ppt/slides/_rels/slide45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50.xml" /><Relationship Id="rId3" Type="http://schemas.openxmlformats.org/officeDocument/2006/relationships/image" Target="../media/image104.png" /></Relationships>
</file>

<file path=ppt/slides/_rels/slide45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51.xml"/>
</Relationships>

</file>

<file path=ppt/slides/_rels/slide45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52.xml" /></Relationships>
</file>

<file path=ppt/slides/_rels/slide45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53.xml" /></Relationships>
</file>

<file path=ppt/slides/_rels/slide45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54.xml"/>
</Relationships>

</file>

<file path=ppt/slides/_rels/slide45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55.xml" /></Relationships>
</file>

<file path=ppt/slides/_rels/slide45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56.xml"/>
</Relationships>

</file>

<file path=ppt/slides/_rels/slide45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57.xml"/>
</Relationships>

</file>

<file path=ppt/slides/_rels/slide45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58.xml" /><Relationship Id="rId3" Type="http://schemas.openxmlformats.org/officeDocument/2006/relationships/image" Target="../media/image105.png" /></Relationships>
</file>

<file path=ppt/slides/_rels/slide46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59.xml"/>
</Relationships>

</file>

<file path=ppt/slides/_rels/slide46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60.xml" /></Relationships>
</file>

<file path=ppt/slides/_rels/slide46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61.xml" /></Relationships>
</file>

<file path=ppt/slides/_rels/slide46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62.xml"/>
</Relationships>

</file>

<file path=ppt/slides/_rels/slide46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63.xml" /></Relationships>
</file>

<file path=ppt/slides/_rels/slide46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64.xml"/>
</Relationships>

</file>

<file path=ppt/slides/_rels/slide46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65.xml"/>
</Relationships>

</file>

<file path=ppt/slides/_rels/slide46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66.xml" /><Relationship Id="rId3" Type="http://schemas.openxmlformats.org/officeDocument/2006/relationships/image" Target="../media/image106.png" /></Relationships>
</file>

<file path=ppt/slides/_rels/slide46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67.xml"/>
</Relationships>

</file>

<file path=ppt/slides/_rels/slide46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68.xml" /></Relationships>
</file>

<file path=ppt/slides/_rels/slide47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69.xml" /></Relationships>
</file>

<file path=ppt/slides/_rels/slide47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70.xml"/>
</Relationships>

</file>

<file path=ppt/slides/_rels/slide47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71.xml" /></Relationships>
</file>

<file path=ppt/slides/_rels/slide47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472.xml"/>
  <Relationship Id="rId4" Type="http://schemas.openxmlformats.org/officeDocument/2006/relationships/hyperlink" Target="https://xkcd.com/1478/" TargetMode="External"/>
  <Relationship Id="rId5" Type="http://schemas.openxmlformats.org/officeDocument/2006/relationships/hyperlink" Target="https://creativecommons.org/licenses/by-nc/2.5/" TargetMode="External"/>
  <Relationship Id="rId3" Type="http://schemas.openxmlformats.org/officeDocument/2006/relationships/image" Target="../media/image107.png"/>
</Relationships>

</file>

<file path=ppt/slides/_rels/slide47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73.xml"/>
</Relationships>

</file>

<file path=ppt/slides/_rels/slide47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74.xml"/>
</Relationships>

</file>

<file path=ppt/slides/_rels/slide47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75.xml" /><Relationship Id="rId3" Type="http://schemas.openxmlformats.org/officeDocument/2006/relationships/image" Target="../media/image108.png" /></Relationships>
</file>

<file path=ppt/slides/_rels/slide47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76.xml"/>
</Relationships>

</file>

<file path=ppt/slides/_rels/slide47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77.xml" /></Relationships>
</file>

<file path=ppt/slides/_rels/slide47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78.xml" /></Relationships>
</file>

<file path=ppt/slides/_rels/slide48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79.xml"/>
</Relationships>

</file>

<file path=ppt/slides/_rels/slide48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80.xml" /></Relationships>
</file>

<file path=ppt/slides/_rels/slide48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81.xml"/>
</Relationships>

</file>

<file path=ppt/slides/_rels/slide48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82.xml"/>
</Relationships>

</file>

<file path=ppt/slides/_rels/slide48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83.xml" /><Relationship Id="rId3" Type="http://schemas.openxmlformats.org/officeDocument/2006/relationships/image" Target="../media/image109.png" /></Relationships>
</file>

<file path=ppt/slides/_rels/slide48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84.xml"/>
</Relationships>

</file>

<file path=ppt/slides/_rels/slide48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85.xml" /></Relationships>
</file>

<file path=ppt/slides/_rels/slide48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86.xml" /></Relationships>
</file>

<file path=ppt/slides/_rels/slide48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87.xml"/>
</Relationships>

</file>

<file path=ppt/slides/_rels/slide48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88.xml" /></Relationships>
</file>

<file path=ppt/slides/_rels/slide49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489.xml"/>
  <Relationship Id="rId4" Type="http://schemas.openxmlformats.org/officeDocument/2006/relationships/hyperlink" Target="https://xkcd.com/3117/" TargetMode="External"/>
  <Relationship Id="rId5" Type="http://schemas.openxmlformats.org/officeDocument/2006/relationships/hyperlink" Target="https://creativecommons.org/licenses/by-nc/2.5/" TargetMode="External"/>
  <Relationship Id="rId3" Type="http://schemas.openxmlformats.org/officeDocument/2006/relationships/image" Target="../media/image110.png"/>
</Relationships>

</file>

<file path=ppt/slides/_rels/slide491.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90.xml"/>
</Relationships>

</file>

<file path=ppt/slides/_rels/slide49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91.xml"/>
</Relationships>

</file>

<file path=ppt/slides/_rels/slide49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92.xml" /><Relationship Id="rId3" Type="http://schemas.openxmlformats.org/officeDocument/2006/relationships/image" Target="../media/image111.png" /></Relationships>
</file>

<file path=ppt/slides/_rels/slide49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93.xml"/>
</Relationships>

</file>

<file path=ppt/slides/_rels/slide49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94.xml" /></Relationships>
</file>

<file path=ppt/slides/_rels/slide49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95.xml" /></Relationships>
</file>

<file path=ppt/slides/_rels/slide49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96.xml"/>
</Relationships>

</file>

<file path=ppt/slides/_rels/slide49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97.xml" /></Relationships>
</file>

<file path=ppt/slides/_rels/slide49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98.xml"/>
</Relationships>

</file>

<file path=ppt/slides/_rels/slide50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499.xml"/>
</Relationships>

</file>

<file path=ppt/slides/_rels/slide50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00.xml" /><Relationship Id="rId3" Type="http://schemas.openxmlformats.org/officeDocument/2006/relationships/image" Target="../media/image112.png" /></Relationships>
</file>

<file path=ppt/slides/_rels/slide50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01.xml"/>
</Relationships>

</file>

<file path=ppt/slides/_rels/slide50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02.xml" /></Relationships>
</file>

<file path=ppt/slides/_rels/slide50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03.xml" /></Relationships>
</file>

<file path=ppt/slides/_rels/slide50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04.xml"/>
</Relationships>

</file>

<file path=ppt/slides/_rels/slide50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05.xml" /></Relationships>
</file>

<file path=ppt/slides/_rels/slide50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06.xml"/>
</Relationships>

</file>

<file path=ppt/slides/_rels/slide50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07.xml"/>
</Relationships>

</file>

<file path=ppt/slides/_rels/slide50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08.xml" /><Relationship Id="rId3" Type="http://schemas.openxmlformats.org/officeDocument/2006/relationships/image" Target="../media/image113.png" /></Relationships>
</file>

<file path=ppt/slides/_rels/slide51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09.xml"/>
</Relationships>

</file>

<file path=ppt/slides/_rels/slide51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10.xml" /></Relationships>
</file>

<file path=ppt/slides/_rels/slide512.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11.xml" /></Relationships>
</file>

<file path=ppt/slides/_rels/slide51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12.xml"/>
</Relationships>

</file>

<file path=ppt/slides/_rels/slide5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13.xml" /></Relationships>
</file>

<file path=ppt/slides/_rels/slide51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14.xml"/>
  <Relationship Id="rId4" Type="http://schemas.openxmlformats.org/officeDocument/2006/relationships/hyperlink" Target="https://xkcd.com/388/" TargetMode="External"/>
  <Relationship Id="rId5" Type="http://schemas.openxmlformats.org/officeDocument/2006/relationships/hyperlink" Target="https://creativecommons.org/licenses/by-nc/2.5/" TargetMode="External"/>
  <Relationship Id="rId3" Type="http://schemas.openxmlformats.org/officeDocument/2006/relationships/image" Target="../media/image114.png"/>
</Relationships>

</file>

<file path=ppt/slides/_rels/slide516.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15.xml"/>
</Relationships>

</file>

<file path=ppt/slides/_rels/slide51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16.xml"/>
</Relationships>

</file>

<file path=ppt/slides/_rels/slide51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17.xml" /><Relationship Id="rId3" Type="http://schemas.openxmlformats.org/officeDocument/2006/relationships/image" Target="../media/image115.png" /></Relationships>
</file>

<file path=ppt/slides/_rels/slide519.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18.xml"/>
</Relationships>

</file>

<file path=ppt/slides/_rels/slide52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19.xml" /></Relationships>
</file>

<file path=ppt/slides/_rels/slide521.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20.xml" /></Relationships>
</file>

<file path=ppt/slides/_rels/slide52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21.xml"/>
</Relationships>

</file>

<file path=ppt/slides/_rels/slide5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22.xml" /></Relationships>
</file>

<file path=ppt/slides/_rels/slide524.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23.xml"/>
</Relationships>

</file>

<file path=ppt/slides/_rels/slide52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24.xml"/>
</Relationships>

</file>

<file path=ppt/slides/_rels/slide52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25.xml" /><Relationship Id="rId3" Type="http://schemas.openxmlformats.org/officeDocument/2006/relationships/image" Target="../media/image116.png" /></Relationships>
</file>

<file path=ppt/slides/_rels/slide527.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26.xml"/>
</Relationships>

</file>

<file path=ppt/slides/_rels/slide528.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27.xml" /></Relationships>
</file>

<file path=ppt/slides/_rels/slide529.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28.xml" /></Relationships>
</file>

<file path=ppt/slides/_rels/slide530.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29.xml"/>
</Relationships>

</file>

<file path=ppt/slides/_rels/slide5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30.xml" /></Relationships>
</file>

<file path=ppt/slides/_rels/slide532.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31.xml"/>
</Relationships>

</file>

<file path=ppt/slides/_rels/slide533.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32.xml"/>
</Relationships>

</file>

<file path=ppt/slides/_rels/slide534.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33.xml" /><Relationship Id="rId3" Type="http://schemas.openxmlformats.org/officeDocument/2006/relationships/image" Target="../media/image117.png" /></Relationships>
</file>

<file path=ppt/slides/_rels/slide535.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34.xml"/>
</Relationships>

</file>

<file path=ppt/slides/_rels/slide53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35.xml" /></Relationships>
</file>

<file path=ppt/slides/_rels/slide537.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536.xml" /></Relationships>
</file>

<file path=ppt/slides/_rels/slide538.xml.rels><?xml version="1.0" encoding="UTF-8"?>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notesSlide" Target="../notesSlides/notesSlide537.xml"/>
</Relationships>

</file>

<file path=ppt/slides/_rels/slide53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38.xml" /></Relationships>
</file>

<file path=ppt/slides/_rels/slide540.xml.rels><?xml version="1.0" encoding="UTF-8"?>
<Relationships xmlns="http://schemas.openxmlformats.org/package/2006/relationships">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ctrTitle"/>
          </p:nvPr>
        </p:nvSpPr>
        <p:spPr>
          <a:xfrm>
            <a:off x="0" y="0"/>
            <a:ext cx="12192000" cy="952500"/>
          </a:xfrm>
          <a:solidFill>
            <a:srgbClr val="000000"/>
          </a:solidFill>
        </p:spPr>
        <p:txBody>
          <a:bodyPr/>
          <a:lstStyle/>
          <a:p>
            <a:pPr lvl="0" indent="0" marL="0">
              <a:buNone/>
            </a:pPr>
            <a:r>
              <a:rPr/>
              <a:t>Statistical tests in biology</a:t>
            </a:r>
          </a:p>
        </p:txBody>
      </p:sp>
      <p:sp>
        <p:nvSpPr>
          <p:cNvPr id="3" name="Subtitle 2"/>
          <p:cNvSpPr>
            <a:spLocks noGrp="1"/>
          </p:cNvSpPr>
          <p:nvPr>
            <p:ph idx="1" type="subTitle"/>
          </p:nvPr>
        </p:nvSpPr>
        <p:spPr>
          <a:xfrm>
            <a:off x="609600" y="2095500"/>
            <a:ext cx="10972800" cy="3619500"/>
          </a:xfrm>
        </p:spPr>
        <p:txBody>
          <a:bodyPr/>
          <a:lstStyle/>
          <a:p>
            <a:pPr lvl="0" indent="0" marL="0">
              <a:buNone/>
            </a:pPr>
            <a:r>
              <a:rPr/>
              <a:t>Choose the question. Match the null. Interpret the result.</a:t>
            </a:r>
            <a:br/>
            <a:br/>
            <a:r>
              <a:rPr/>
              <a:t>Experimental Design · Heath Blackmon</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The route through every example</a:t>
            </a:r>
          </a:p>
        </p:txBody>
      </p:sp>
      <p:sp>
        <p:nvSpPr>
          <p:cNvPr id="3" name="Content Placeholder 2"/>
          <p:cNvSpPr>
            <a:spLocks noGrp="1"/>
          </p:cNvSpPr>
          <p:nvPr>
            <p:ph idx="1"/>
          </p:nvPr>
        </p:nvSpPr>
        <p:spPr/>
        <p:txBody>
          <a:bodyPr/>
          <a:lstStyle/>
          <a:p>
            <a:pPr lvl="0"/>
            <a:r>
              <a:rPr/>
              <a:t>Describe the data and identify the independent biological unit.</a:t>
            </a:r>
          </a:p>
          <a:p>
            <a:pPr lvl="0"/>
            <a:r>
              <a:rPr/>
              <a:t>State the scientific question and the test’s null.</a:t>
            </a:r>
          </a:p>
          <a:p>
            <a:pPr lvl="0"/>
            <a:r>
              <a:rPr/>
              <a:t>Choose the options, check the important assumptions, then interpret the effect and uncertainty.</a:t>
            </a:r>
          </a:p>
        </p:txBody>
      </p:sp>
      <p:sp xmlns:a="http://schemas.openxmlformats.org/drawingml/2006/main" xmlns:p="http://schemas.openxmlformats.org/presentationml/2006/main">
        <p:nvSpPr>
          <p:cNvPr id="4"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Start with the question</a:t>
            </a:r>
          </a:p>
        </p:txBody>
      </p:sp>
      <p:sp>
        <p:nvSpPr>
          <p:cNvPr id="3" name="Content Placeholder 2"/>
          <p:cNvSpPr>
            <a:spLocks noGrp="1"/>
          </p:cNvSpPr>
          <p:nvPr>
            <p:ph idx="1"/>
          </p:nvPr>
        </p:nvSpPr>
        <p:spPr/>
        <p:txBody>
          <a:bodyPr/>
          <a:lstStyle/>
          <a:p>
            <a:pPr lvl="0"/>
            <a:r>
              <a:rPr/>
              <a:t>A mean difference, a rank shift, a probability, and an association are different targets.</a:t>
            </a:r>
          </a:p>
          <a:p>
            <a:pPr lvl="0"/>
            <a:r>
              <a:rPr/>
              <a:t>Say what result would answer the biological question before choosing a test.</a:t>
            </a:r>
          </a:p>
          <a:p>
            <a:pPr lvl="0"/>
            <a:r>
              <a:rPr/>
              <a:t>Ask: “If this null were rejected, would that answer my question?”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What is one independent unit?</a:t>
            </a:r>
          </a:p>
        </p:txBody>
      </p:sp>
      <p:sp>
        <p:nvSpPr>
          <p:cNvPr id="3" name="Content Placeholder 2"/>
          <p:cNvSpPr>
            <a:spLocks noGrp="1"/>
          </p:cNvSpPr>
          <p:nvPr>
            <p:ph idx="1"/>
          </p:nvPr>
        </p:nvSpPr>
        <p:spPr/>
        <p:txBody>
          <a:bodyPr/>
          <a:lstStyle/>
          <a:p>
            <a:pPr lvl="0"/>
            <a:r>
              <a:rPr/>
              <a:t>The unit is the independently sampled or assigned animal, plant, culture, or population.</a:t>
            </a:r>
          </a:p>
          <a:p>
            <a:pPr lvl="0"/>
            <a:r>
              <a:rPr/>
              <a:t>Repeated measurements and technical replicates do not create new independent units.</a:t>
            </a:r>
          </a:p>
          <a:p>
            <a:pPr lvl="0"/>
            <a:r>
              <a:rPr/>
              <a:t>Keep IDs for pairs, individuals, cages, families, and populations.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Design creates the comparison</a:t>
            </a:r>
          </a:p>
        </p:txBody>
      </p:sp>
      <p:sp>
        <p:nvSpPr>
          <p:cNvPr id="3" name="Content Placeholder 2"/>
          <p:cNvSpPr>
            <a:spLocks noGrp="1"/>
          </p:cNvSpPr>
          <p:nvPr>
            <p:ph idx="1"/>
          </p:nvPr>
        </p:nvSpPr>
        <p:spPr/>
        <p:txBody>
          <a:bodyPr/>
          <a:lstStyle/>
          <a:p>
            <a:pPr lvl="0"/>
            <a:r>
              <a:rPr/>
              <a:t>Replicate independent units; randomize treatment assignment when possible.</a:t>
            </a:r>
          </a:p>
          <a:p>
            <a:pPr lvl="0"/>
            <a:r>
              <a:rPr/>
              <a:t>Block or match known sources of variation and preserve that structure in analysis.</a:t>
            </a:r>
          </a:p>
          <a:p>
            <a:pPr lvl="0"/>
            <a:r>
              <a:rPr/>
              <a:t>Use appropriate controls, consistent measurement, and blinding where practical.</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Name the response and predictors</a:t>
            </a:r>
          </a:p>
        </p:txBody>
      </p:sp>
      <p:sp>
        <p:nvSpPr>
          <p:cNvPr id="3" name="Content Placeholder 2"/>
          <p:cNvSpPr>
            <a:spLocks noGrp="1"/>
          </p:cNvSpPr>
          <p:nvPr>
            <p:ph idx="1"/>
          </p:nvPr>
        </p:nvSpPr>
        <p:spPr/>
        <p:txBody>
          <a:bodyPr/>
          <a:lstStyle/>
          <a:p>
            <a:pPr lvl="0"/>
            <a:r>
              <a:rPr/>
              <a:t>Response: continuous, binary, count, unordered category, ordered category, or time to event.</a:t>
            </a:r>
          </a:p>
          <a:p>
            <a:pPr lvl="0"/>
            <a:r>
              <a:rPr/>
              <a:t>Predictors: group, quantitative measurement, or several variables and interactions.</a:t>
            </a:r>
          </a:p>
          <a:p>
            <a:pPr lvl="0"/>
            <a:r>
              <a:rPr/>
              <a:t>Then identify pairing, repeated measurements, clustering, exposure, and censoring.</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Denominators change the data</a:t>
            </a:r>
          </a:p>
        </p:txBody>
      </p:sp>
      <p:sp>
        <p:nvSpPr>
          <p:cNvPr id="3" name="Content Placeholder 2"/>
          <p:cNvSpPr>
            <a:spLocks noGrp="1"/>
          </p:cNvSpPr>
          <p:nvPr>
            <p:ph idx="1"/>
          </p:nvPr>
        </p:nvSpPr>
        <p:spPr/>
        <p:txBody>
          <a:bodyPr/>
          <a:lstStyle/>
          <a:p>
            <a:pPr lvl="0"/>
            <a:r>
              <a:rPr/>
              <a:t>8 successes out of 10 trials differs from 80 out of 100: retain both counts.</a:t>
            </a:r>
          </a:p>
          <a:p>
            <a:pPr lvl="0"/>
            <a:r>
              <a:rPr/>
              <a:t>20 events in 10 minutes differs from 20 in 60 minutes: retain exposure.</a:t>
            </a:r>
          </a:p>
          <a:p>
            <a:pPr lvl="0"/>
            <a:r>
              <a:rPr/>
              <a:t>A continuous fraction, such as time spent feeding, is not automatically binomial data.</a:t>
            </a:r>
          </a:p>
        </p:txBody>
      </p:sp>
    </p:spTree>
  </p:cSld>
</p:sld>
</file>

<file path=ppt/slides/slide8.xml><?xml version="1.0" encoding="utf-8"?>
<p:sld xmlns:a="http://schemas.openxmlformats.org/drawingml/2006/main" xmlns:r="http://schemas.openxmlformats.org/officeDocument/2006/relationships" xmlns:p="http://schemas.openxmlformats.org/presentationml/2006/main" showMasterSp="0">
  <p:cSld>
    <p:bg xmlns:p="http://schemas.openxmlformats.org/presentationml/2006/main" xmlns:a="http://schemas.openxmlformats.org/drawingml/2006/main">
      <p:bgPr>
        <a:solidFill>
          <a:srgbClr val="FFFFFF"/>
        </a:solidFill>
        <a:effectLst/>
      </p:bgPr>
    </p:bg>
    <p:spTree>
      <p:nvGrpSpPr>
        <p:cNvPr id="1" name=""/>
        <p:cNvGrpSpPr/>
        <p:nvPr/>
      </p:nvGrpSpPr>
      <p:grpSpPr>
        <a:xfrm/>
      </p:grpSpPr>
      <p:pic>
        <p:nvPicPr>
          <p:cNvPr descr="Course_files/assets/comics/xkcd-1945-scientific-paper-graph-quality.png" id="0" name="Picture 1"/>
          <p:cNvPicPr>
            <a:picLocks noGrp="1" noChangeAspect="1"/>
          </p:cNvPicPr>
          <p:nvPr/>
        </p:nvPicPr>
        <p:blipFill>
          <a:blip r:embed="rId3"/>
          <a:stretch>
            <a:fillRect/>
          </a:stretch>
        </p:blipFill>
        <p:spPr bwMode="auto">
          <a:xfrm>
            <a:off x="1519135" y="190500"/>
            <a:ext cx="9153730" cy="6191250"/>
          </a:xfrm>
          <a:prstGeom prst="rect">
            <a:avLst/>
          </a:prstGeom>
          <a:noFill/>
          <a:ln w="9525">
            <a:noFill/>
            <a:headEnd/>
            <a:tailEnd/>
          </a:ln>
        </p:spPr>
      </p:pic>
      <p:sp>
        <p:nvSpPr>
          <p:cNvPr id="3" name="Content Placeholder 2"/>
          <p:cNvSpPr>
            <a:spLocks noGrp="1"/>
          </p:cNvSpPr>
          <p:nvPr>
            <p:ph idx="1"/>
          </p:nvPr>
        </p:nvSpPr>
        <p:spPr>
          <a:xfrm xmlns:a="http://schemas.openxmlformats.org/drawingml/2006/main">
            <a:off x="457200" y="6540500"/>
            <a:ext cx="11277600" cy="228600"/>
          </a:xfrm>
        </p:spPr>
        <p:txBody>
          <a:bodyPr lIns="0" rIns="0" tIns="0" bIns="0" anchor="ctr"/>
          <a:lstStyle/>
          <a:p>
            <a:pPr lvl="0" indent="0" marL="0" algn="ctr">
              <a:buNone/>
              <a:defRPr sz="1100"/>
            </a:pPr>
            <a:r>
              <a:rPr sz="1100">
                <a:hlinkClick r:id="rId4"/>
              </a:rPr>
              <a:t>Randall Munroe / xkcd · https://xkcd.com/1945</a:t>
            </a:r>
            <a:r>
              <a:rPr sz="1100"/>
              <a:t> · </a:t>
            </a:r>
            <a:r>
              <a:rPr sz="1100">
                <a:hlinkClick r:id="rId5"/>
              </a:rPr>
              <a:t>CC BY-NC 2.5</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See the observations before the test</a:t>
            </a:r>
          </a:p>
        </p:txBody>
      </p:sp>
      <p:sp>
        <p:nvSpPr>
          <p:cNvPr id="3" name="Content Placeholder 2"/>
          <p:cNvSpPr>
            <a:spLocks noGrp="1"/>
          </p:cNvSpPr>
          <p:nvPr>
            <p:ph idx="1"/>
          </p:nvPr>
        </p:nvSpPr>
        <p:spPr/>
        <p:txBody>
          <a:bodyPr/>
          <a:lstStyle/>
          <a:p>
            <a:pPr lvl="0"/>
            <a:r>
              <a:rPr/>
              <a:t>Plot individuals, groups, pairs, or trajectories in a way that shows the design.</a:t>
            </a:r>
          </a:p>
          <a:p>
            <a:pPr lvl="0"/>
            <a:r>
              <a:rPr/>
              <a:t>Label biological units and distinguish spread from uncertainty.</a:t>
            </a:r>
          </a:p>
          <a:p>
            <a:pPr lvl="0"/>
            <a:r>
              <a:rPr/>
              <a:t>Look for missing groups, recording errors, outliers, and patterns the model might miss.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SD, SE, and confidence intervals</a:t>
            </a:r>
          </a:p>
        </p:txBody>
      </p:sp>
      <p:sp>
        <p:nvSpPr>
          <p:cNvPr id="3" name="Content Placeholder 2"/>
          <p:cNvSpPr>
            <a:spLocks noGrp="1"/>
          </p:cNvSpPr>
          <p:nvPr>
            <p:ph idx="1"/>
          </p:nvPr>
        </p:nvSpPr>
        <p:spPr/>
        <p:txBody>
          <a:bodyPr/>
          <a:lstStyle/>
          <a:p>
            <a:pPr lvl="0"/>
            <a:r>
              <a:rPr/>
              <a:t>SD describes variation among observations.</a:t>
            </a:r>
          </a:p>
          <a:p>
            <a:pPr lvl="0"/>
            <a:r>
              <a:rPr/>
              <a:t>SE describes sampling uncertainty in an estimate.</a:t>
            </a:r>
          </a:p>
          <a:p>
            <a:pPr lvl="0"/>
            <a:r>
              <a:rPr/>
              <a:t>A confidence interval shows a range from an interval-producing procedure; state what quantity it covers.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The null and the p-value</a:t>
            </a:r>
          </a:p>
        </p:txBody>
      </p:sp>
      <p:sp>
        <p:nvSpPr>
          <p:cNvPr id="3" name="Content Placeholder 2"/>
          <p:cNvSpPr>
            <a:spLocks noGrp="1"/>
          </p:cNvSpPr>
          <p:nvPr>
            <p:ph idx="1"/>
          </p:nvPr>
        </p:nvSpPr>
        <p:spPr/>
        <p:txBody>
          <a:bodyPr/>
          <a:lstStyle/>
          <a:p>
            <a:pPr lvl="0"/>
            <a:r>
              <a:rPr/>
              <a:t>Write the null in biological language: equal means, zero slope, equal probabilities, or another stated target.</a:t>
            </a:r>
          </a:p>
          <a:p>
            <a:pPr lvl="0"/>
            <a:r>
              <a:rPr/>
              <a:t>The p-value measures how unusual the result is under the null and the analysis assumptions.</a:t>
            </a:r>
          </a:p>
          <a:p>
            <a:pPr lvl="0"/>
            <a:r>
              <a:rPr/>
              <a:t>A large p-value does not prove equality; a small p-value does not measure biological importance.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Test the contrast you care about</a:t>
            </a:r>
          </a:p>
        </p:txBody>
      </p:sp>
      <p:sp>
        <p:nvSpPr>
          <p:cNvPr id="3" name="Content Placeholder 2"/>
          <p:cNvSpPr>
            <a:spLocks noGrp="1"/>
          </p:cNvSpPr>
          <p:nvPr>
            <p:ph idx="1"/>
          </p:nvPr>
        </p:nvSpPr>
        <p:spPr/>
        <p:txBody>
          <a:bodyPr/>
          <a:lstStyle/>
          <a:p>
            <a:pPr lvl="0"/>
            <a:r>
              <a:rPr/>
              <a:t>Compare the actual group difference or slope and its confidence interval.</a:t>
            </a:r>
          </a:p>
          <a:p>
            <a:pPr lvl="0"/>
            <a:r>
              <a:rPr/>
              <a:t>Overlapping group intervals are not a formal test of their difference.</a:t>
            </a:r>
          </a:p>
          <a:p>
            <a:pPr lvl="0"/>
            <a:r>
              <a:rPr/>
              <a:t>An omnibus result says some groups differ; a contrast says which comparison is supported.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Assumptions point to the next move</a:t>
            </a:r>
          </a:p>
        </p:txBody>
      </p:sp>
      <p:sp>
        <p:nvSpPr>
          <p:cNvPr id="3" name="Content Placeholder 2"/>
          <p:cNvSpPr>
            <a:spLocks noGrp="1"/>
          </p:cNvSpPr>
          <p:nvPr>
            <p:ph idx="1"/>
          </p:nvPr>
        </p:nvSpPr>
        <p:spPr/>
        <p:txBody>
          <a:bodyPr/>
          <a:lstStyle/>
          <a:p>
            <a:pPr lvl="0"/>
            <a:r>
              <a:rPr/>
              <a:t>Start with independence, matching, and how the observations were generated.</a:t>
            </a:r>
          </a:p>
          <a:p>
            <a:pPr lvl="0"/>
            <a:r>
              <a:rPr/>
              <a:t>Then check the model feature that matters: shape, spread, linearity, count variation, or dependence.</a:t>
            </a:r>
          </a:p>
          <a:p>
            <a:pPr lvl="0"/>
            <a:r>
              <a:rPr/>
              <a:t>First consider a suitable parametric model; then ask whether a nonparametric alternative answers the intended question.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Nonparametric does not mean no assumptions</a:t>
            </a:r>
          </a:p>
        </p:txBody>
      </p:sp>
      <p:sp>
        <p:nvSpPr>
          <p:cNvPr id="3" name="Content Placeholder 2"/>
          <p:cNvSpPr>
            <a:spLocks noGrp="1"/>
          </p:cNvSpPr>
          <p:nvPr>
            <p:ph idx="1"/>
          </p:nvPr>
        </p:nvSpPr>
        <p:spPr/>
        <p:txBody>
          <a:bodyPr/>
          <a:lstStyle/>
          <a:p>
            <a:pPr lvl="0"/>
            <a:r>
              <a:rPr/>
              <a:t>Ranks can answer questions about ordering or location when mean-model assumptions are unsuitable.</a:t>
            </a:r>
          </a:p>
          <a:p>
            <a:pPr lvl="0"/>
            <a:r>
              <a:rPr/>
              <a:t>Permutation schemes must preserve the randomization, pairing, or blocks.</a:t>
            </a:r>
          </a:p>
          <a:p>
            <a:pPr lvl="0"/>
            <a:r>
              <a:rPr/>
              <a:t>State the new null explicitly before replacing the original method.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Association, prediction, and causation</a:t>
            </a:r>
          </a:p>
        </p:txBody>
      </p:sp>
      <p:sp>
        <p:nvSpPr>
          <p:cNvPr id="3" name="Content Placeholder 2"/>
          <p:cNvSpPr>
            <a:spLocks noGrp="1"/>
          </p:cNvSpPr>
          <p:nvPr>
            <p:ph idx="1"/>
          </p:nvPr>
        </p:nvSpPr>
        <p:spPr/>
        <p:txBody>
          <a:bodyPr/>
          <a:lstStyle/>
          <a:p>
            <a:pPr lvl="0"/>
            <a:r>
              <a:rPr/>
              <a:t>Correlation describes association; regression estimates a specified response relationship.</a:t>
            </a:r>
          </a:p>
          <a:p>
            <a:pPr lvl="0"/>
            <a:r>
              <a:rPr/>
              <a:t>Including a covariate changes the adjusted question.</a:t>
            </a:r>
          </a:p>
          <a:p>
            <a:pPr lvl="0"/>
            <a:r>
              <a:rPr/>
              <a:t>A model alone does not turn observational data into a randomized experiment.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Power and multiple questions</a:t>
            </a:r>
          </a:p>
        </p:txBody>
      </p:sp>
      <p:sp>
        <p:nvSpPr>
          <p:cNvPr id="3" name="Content Placeholder 2"/>
          <p:cNvSpPr>
            <a:spLocks noGrp="1"/>
          </p:cNvSpPr>
          <p:nvPr>
            <p:ph idx="1"/>
          </p:nvPr>
        </p:nvSpPr>
        <p:spPr/>
        <p:txBody>
          <a:bodyPr/>
          <a:lstStyle/>
          <a:p>
            <a:pPr lvl="0"/>
            <a:r>
              <a:rPr/>
              <a:t>Power depends on effect size, independent replication, variability, design, and the chosen test.</a:t>
            </a:r>
          </a:p>
          <a:p>
            <a:pPr lvl="0"/>
            <a:r>
              <a:rPr/>
              <a:t>More tests create more opportunities for false positives; define the comparison family.</a:t>
            </a:r>
          </a:p>
          <a:p>
            <a:pPr lvl="0"/>
            <a:r>
              <a:rPr/>
              <a:t>Compare procedures by simulation across repeated datasets, not by two p-values from one dataset.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Make the analysis reproducible</a:t>
            </a:r>
          </a:p>
        </p:txBody>
      </p:sp>
      <p:sp>
        <p:nvSpPr>
          <p:cNvPr id="3" name="Content Placeholder 2"/>
          <p:cNvSpPr>
            <a:spLocks noGrp="1"/>
          </p:cNvSpPr>
          <p:nvPr>
            <p:ph idx="1"/>
          </p:nvPr>
        </p:nvSpPr>
        <p:spPr/>
        <p:txBody>
          <a:bodyPr/>
          <a:lstStyle/>
          <a:p>
            <a:pPr lvl="0"/>
            <a:r>
              <a:rPr/>
              <a:t>Record set.seed(), the data-generating model, units, and package versions.</a:t>
            </a:r>
          </a:p>
          <a:p>
            <a:pPr lvl="0"/>
            <a:r>
              <a:rPr/>
              <a:t>Save the data before analysis and report results computed from that saved file.</a:t>
            </a:r>
          </a:p>
          <a:p>
            <a:pPr lvl="0"/>
            <a:r>
              <a:rPr/>
              <a:t>Check that the code, null, figure, and written interpretation describe the same analysis.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Pick a test: continuous measurement</a:t>
            </a:r>
          </a:p>
        </p:txBody>
      </p:sp>
      <p:graphicFrame>
        <p:nvGraphicFramePr>
          <p:cNvPr id="6" name="Content Placeholder 5"/>
          <p:cNvGraphicFramePr>
            <a:graphicFrameLocks noGrp="1"/>
          </p:cNvGraphicFramePr>
          <p:nvPr>
            <p:ph idx="1"/>
          </p:nvPr>
        </p:nvGraphicFramePr>
        <p:xfrm>
          <a:off x="457200" y="1346200"/>
          <a:ext cx="11277600" cy="4711700"/>
        </p:xfrm>
        <a:graphic>
          <a:graphicData uri="http://schemas.openxmlformats.org/drawingml/2006/table">
            <a:tbl>
              <a:tblPr firstRow="1" bandRow="1">
                <a:tableStyleId>{5C22544A-7EE6-4342-B048-85BDC9FD1C3A}</a:tableStyleId>
              </a:tblPr>
              <a:tblGrid>
                <a:gridCol w="3759200"/>
                <a:gridCol w="3759200"/>
                <a:gridCol w="3759200"/>
              </a:tblGrid>
              <a:tr h="0">
                <a:tc>
                  <a:txBody>
                    <a:bodyPr/>
                    <a:lstStyle/>
                    <a:p>
                      <a:pPr lvl="0" indent="0" marL="0">
                        <a:buNone/>
                      </a:pPr>
                      <a:r>
                        <a:rPr/>
                        <a:t>Predictor / design</a:t>
                      </a:r>
                    </a:p>
                  </a:txBody>
                  <a:tcPr/>
                </a:tc>
                <a:tc>
                  <a:txBody>
                    <a:bodyPr/>
                    <a:lstStyle/>
                    <a:p>
                      <a:pPr lvl="0" indent="0" marL="0">
                        <a:buNone/>
                      </a:pPr>
                      <a:r>
                        <a:rPr/>
                        <a:t>Scientific target</a:t>
                      </a:r>
                    </a:p>
                  </a:txBody>
                  <a:tcPr/>
                </a:tc>
                <a:tc>
                  <a:txBody>
                    <a:bodyPr/>
                    <a:lstStyle/>
                    <a:p>
                      <a:pPr lvl="0" indent="0" marL="0">
                        <a:buNone/>
                      </a:pPr>
                      <a:r>
                        <a:rPr/>
                        <a:t>Methods to consider</a:t>
                      </a:r>
                    </a:p>
                  </a:txBody>
                  <a:tcPr/>
                </a:tc>
              </a:tr>
              <a:tr h="0">
                <a:tc>
                  <a:txBody>
                    <a:bodyPr/>
                    <a:lstStyle/>
                    <a:p>
                      <a:pPr lvl="0" indent="0" marL="0">
                        <a:buNone/>
                      </a:pPr>
                      <a:r>
                        <a:rPr/>
                        <a:t>Reference or description</a:t>
                      </a:r>
                    </a:p>
                  </a:txBody>
                </a:tc>
                <a:tc>
                  <a:txBody>
                    <a:bodyPr/>
                    <a:lstStyle/>
                    <a:p>
                      <a:pPr lvl="0" indent="0" marL="0">
                        <a:buNone/>
                      </a:pPr>
                      <a:r>
                        <a:rPr/>
                        <a:t>Is the population mean 12 units?</a:t>
                      </a:r>
                    </a:p>
                  </a:txBody>
                </a:tc>
                <a:tc>
                  <a:txBody>
                    <a:bodyPr/>
                    <a:lstStyle/>
                    <a:p>
                      <a:pPr lvl="0" indent="0" marL="0">
                        <a:buNone/>
                      </a:pPr>
                      <a:r>
                        <a:rPr>
                          <a:hlinkClick r:id="rId3" action="ppaction://hlinksldjump"/>
                        </a:rPr>
                        <a:t>One-sample t</a:t>
                      </a:r>
                      <a:r>
                        <a:rPr/>
                        <a:t>; </a:t>
                      </a:r>
                      <a:r>
                        <a:rPr>
                          <a:hlinkClick r:id="rId4" action="ppaction://hlinksldjump"/>
                        </a:rPr>
                        <a:t>Signed-rank</a:t>
                      </a:r>
                      <a:r>
                        <a:rPr/>
                        <a:t>; </a:t>
                      </a:r>
                      <a:r>
                        <a:rPr>
                          <a:hlinkClick r:id="rId5" action="ppaction://hlinksldjump"/>
                        </a:rPr>
                        <a:t>Sign</a:t>
                      </a:r>
                    </a:p>
                  </a:txBody>
                </a:tc>
              </a:tr>
              <a:tr h="0">
                <a:tc>
                  <a:txBody>
                    <a:bodyPr/>
                    <a:lstStyle/>
                    <a:p>
                      <a:pPr lvl="0" indent="0" marL="0">
                        <a:buNone/>
                      </a:pPr>
                      <a:r>
                        <a:rPr/>
                        <a:t>2 groups</a:t>
                      </a:r>
                    </a:p>
                  </a:txBody>
                </a:tc>
                <a:tc>
                  <a:txBody>
                    <a:bodyPr/>
                    <a:lstStyle/>
                    <a:p>
                      <a:pPr lvl="0" indent="0" marL="0">
                        <a:buNone/>
                      </a:pPr>
                      <a:r>
                        <a:rPr/>
                        <a:t>Do the environments differ in mean wing length?</a:t>
                      </a:r>
                    </a:p>
                  </a:txBody>
                </a:tc>
                <a:tc>
                  <a:txBody>
                    <a:bodyPr/>
                    <a:lstStyle/>
                    <a:p>
                      <a:pPr lvl="0" indent="0" marL="0">
                        <a:buNone/>
                      </a:pPr>
                      <a:r>
                        <a:rPr>
                          <a:hlinkClick r:id="rId6" action="ppaction://hlinksldjump"/>
                        </a:rPr>
                        <a:t>Welch t</a:t>
                      </a:r>
                      <a:r>
                        <a:rPr/>
                        <a:t>; </a:t>
                      </a:r>
                      <a:r>
                        <a:rPr>
                          <a:hlinkClick r:id="rId7" action="ppaction://hlinksldjump"/>
                        </a:rPr>
                        <a:t>Pooled t</a:t>
                      </a:r>
                      <a:r>
                        <a:rPr/>
                        <a:t>; </a:t>
                      </a:r>
                      <a:r>
                        <a:rPr>
                          <a:hlinkClick r:id="rId8" action="ppaction://hlinksldjump"/>
                        </a:rPr>
                        <a:t>Rank-sum</a:t>
                      </a:r>
                      <a:r>
                        <a:rPr/>
                        <a:t>; </a:t>
                      </a:r>
                      <a:r>
                        <a:rPr>
                          <a:hlinkClick r:id="rId9" action="ppaction://hlinksldjump"/>
                        </a:rPr>
                        <a:t>Permutation</a:t>
                      </a:r>
                    </a:p>
                  </a:txBody>
                </a:tc>
              </a:tr>
              <a:tr h="0">
                <a:tc>
                  <a:txBody>
                    <a:bodyPr/>
                    <a:lstStyle/>
                    <a:p>
                      <a:pPr lvl="0" indent="0" marL="0">
                        <a:buNone/>
                      </a:pPr>
                      <a:r>
                        <a:rPr/>
                        <a:t>3+ groups</a:t>
                      </a:r>
                    </a:p>
                  </a:txBody>
                </a:tc>
                <a:tc>
                  <a:txBody>
                    <a:bodyPr/>
                    <a:lstStyle/>
                    <a:p>
                      <a:pPr lvl="0" indent="0" marL="0">
                        <a:buNone/>
                      </a:pPr>
                      <a:r>
                        <a:rPr/>
                        <a:t>Are all four population means equal?</a:t>
                      </a:r>
                    </a:p>
                  </a:txBody>
                </a:tc>
                <a:tc>
                  <a:txBody>
                    <a:bodyPr/>
                    <a:lstStyle/>
                    <a:p>
                      <a:pPr lvl="0" indent="0" marL="0">
                        <a:buNone/>
                      </a:pPr>
                      <a:r>
                        <a:rPr>
                          <a:hlinkClick r:id="rId10" action="ppaction://hlinksldjump"/>
                        </a:rPr>
                        <a:t>ANOVA</a:t>
                      </a:r>
                      <a:r>
                        <a:rPr/>
                        <a:t>; </a:t>
                      </a:r>
                      <a:r>
                        <a:rPr>
                          <a:hlinkClick r:id="rId11" action="ppaction://hlinksldjump"/>
                        </a:rPr>
                        <a:t>Welch ANOVA</a:t>
                      </a:r>
                      <a:r>
                        <a:rPr/>
                        <a:t>; </a:t>
                      </a:r>
                      <a:r>
                        <a:rPr>
                          <a:hlinkClick r:id="rId12" action="ppaction://hlinksldjump"/>
                        </a:rPr>
                        <a:t>Kruskal–Wallis</a:t>
                      </a:r>
                    </a:p>
                  </a:txBody>
                </a:tc>
              </a:tr>
              <a:tr h="0">
                <a:tc>
                  <a:txBody>
                    <a:bodyPr/>
                    <a:lstStyle/>
                    <a:p>
                      <a:pPr lvl="0" indent="0" marL="0">
                        <a:buNone/>
                      </a:pPr>
                      <a:r>
                        <a:rPr/>
                        <a:t>1 predictor</a:t>
                      </a:r>
                    </a:p>
                  </a:txBody>
                </a:tc>
                <a:tc>
                  <a:txBody>
                    <a:bodyPr/>
                    <a:lstStyle/>
                    <a:p>
                      <a:pPr lvl="0" indent="0" marL="0">
                        <a:buNone/>
                      </a:pPr>
                      <a:r>
                        <a:rPr/>
                        <a:t>Predict horn length, or describe association between traits?</a:t>
                      </a:r>
                    </a:p>
                  </a:txBody>
                </a:tc>
                <a:tc>
                  <a:txBody>
                    <a:bodyPr/>
                    <a:lstStyle/>
                    <a:p>
                      <a:pPr lvl="0" indent="0" marL="0">
                        <a:buNone/>
                      </a:pPr>
                      <a:r>
                        <a:rPr>
                          <a:hlinkClick r:id="rId13" action="ppaction://hlinksldjump"/>
                        </a:rPr>
                        <a:t>Simple regression</a:t>
                      </a:r>
                      <a:r>
                        <a:rPr/>
                        <a:t>; </a:t>
                      </a:r>
                      <a:r>
                        <a:rPr>
                          <a:hlinkClick r:id="rId14" action="ppaction://hlinksldjump"/>
                        </a:rPr>
                        <a:t>Pearson</a:t>
                      </a:r>
                      <a:r>
                        <a:rPr/>
                        <a:t>; </a:t>
                      </a:r>
                      <a:r>
                        <a:rPr>
                          <a:hlinkClick r:id="rId15" action="ppaction://hlinksldjump"/>
                        </a:rPr>
                        <a:t>Spearman</a:t>
                      </a:r>
                    </a:p>
                  </a:txBody>
                </a:tc>
              </a:tr>
              <a:tr h="0">
                <a:tc>
                  <a:txBody>
                    <a:bodyPr/>
                    <a:lstStyle/>
                    <a:p>
                      <a:pPr lvl="0" indent="0" marL="0">
                        <a:buNone/>
                      </a:pPr>
                      <a:r>
                        <a:rPr/>
                        <a:t>Multiple predictors</a:t>
                      </a:r>
                    </a:p>
                  </a:txBody>
                </a:tc>
                <a:tc>
                  <a:txBody>
                    <a:bodyPr/>
                    <a:lstStyle/>
                    <a:p>
                      <a:pPr lvl="0" indent="0" marL="0">
                        <a:buNone/>
                      </a:pPr>
                      <a:r>
                        <a:rPr/>
                        <a:t>Which effects or interactions explain mean growth?</a:t>
                      </a:r>
                    </a:p>
                  </a:txBody>
                </a:tc>
                <a:tc>
                  <a:txBody>
                    <a:bodyPr/>
                    <a:lstStyle/>
                    <a:p>
                      <a:pPr lvl="0" indent="0" marL="0">
                        <a:buNone/>
                      </a:pPr>
                      <a:r>
                        <a:rPr>
                          <a:hlinkClick r:id="rId16" action="ppaction://hlinksldjump"/>
                        </a:rPr>
                        <a:t>Multiple LM</a:t>
                      </a:r>
                      <a:r>
                        <a:rPr/>
                        <a:t>; </a:t>
                      </a:r>
                      <a:r>
                        <a:rPr>
                          <a:hlinkClick r:id="rId17" action="ppaction://hlinksldjump"/>
                        </a:rPr>
                        <a:t>Factorial ANOVA</a:t>
                      </a:r>
                      <a:r>
                        <a:rPr/>
                        <a:t>; </a:t>
                      </a:r>
                      <a:r>
                        <a:rPr>
                          <a:hlinkClick r:id="rId18" action="ppaction://hlinksldjump"/>
                        </a:rPr>
                        <a:t>ANCOVA</a:t>
                      </a:r>
                      <a:r>
                        <a:rPr/>
                        <a:t>; </a:t>
                      </a:r>
                      <a:r>
                        <a:rPr>
                          <a:hlinkClick r:id="rId19" action="ppaction://hlinksldjump"/>
                        </a:rPr>
                        <a:t>LMM</a:t>
                      </a:r>
                    </a:p>
                  </a:txBody>
                </a:tc>
              </a:tr>
            </a:tbl>
          </a:graphicData>
        </a:graphic>
      </p:graphicFrame>
      <p:sp xmlns:a="http://schemas.openxmlformats.org/drawingml/2006/main" xmlns:p="http://schemas.openxmlformats.org/presentationml/2006/main">
        <p:nvSpPr>
          <p:cNvPr id="7"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Pick a test: binary / successes out of trials</a:t>
            </a:r>
          </a:p>
        </p:txBody>
      </p:sp>
      <p:graphicFrame>
        <p:nvGraphicFramePr>
          <p:cNvPr id="6" name="Content Placeholder 5"/>
          <p:cNvGraphicFramePr>
            <a:graphicFrameLocks noGrp="1"/>
          </p:cNvGraphicFramePr>
          <p:nvPr>
            <p:ph idx="1"/>
          </p:nvPr>
        </p:nvGraphicFramePr>
        <p:xfrm>
          <a:off x="457200" y="1346200"/>
          <a:ext cx="11277600" cy="4711700"/>
        </p:xfrm>
        <a:graphic>
          <a:graphicData uri="http://schemas.openxmlformats.org/drawingml/2006/table">
            <a:tbl>
              <a:tblPr firstRow="1" bandRow="1">
                <a:tableStyleId>{5C22544A-7EE6-4342-B048-85BDC9FD1C3A}</a:tableStyleId>
              </a:tblPr>
              <a:tblGrid>
                <a:gridCol w="3759200"/>
                <a:gridCol w="3759200"/>
                <a:gridCol w="3759200"/>
              </a:tblGrid>
              <a:tr h="0">
                <a:tc>
                  <a:txBody>
                    <a:bodyPr/>
                    <a:lstStyle/>
                    <a:p>
                      <a:pPr lvl="0" indent="0" marL="0">
                        <a:buNone/>
                      </a:pPr>
                      <a:r>
                        <a:rPr/>
                        <a:t>Predictor / design</a:t>
                      </a:r>
                    </a:p>
                  </a:txBody>
                  <a:tcPr/>
                </a:tc>
                <a:tc>
                  <a:txBody>
                    <a:bodyPr/>
                    <a:lstStyle/>
                    <a:p>
                      <a:pPr lvl="0" indent="0" marL="0">
                        <a:buNone/>
                      </a:pPr>
                      <a:r>
                        <a:rPr/>
                        <a:t>Scientific target</a:t>
                      </a:r>
                    </a:p>
                  </a:txBody>
                  <a:tcPr/>
                </a:tc>
                <a:tc>
                  <a:txBody>
                    <a:bodyPr/>
                    <a:lstStyle/>
                    <a:p>
                      <a:pPr lvl="0" indent="0" marL="0">
                        <a:buNone/>
                      </a:pPr>
                      <a:r>
                        <a:rPr/>
                        <a:t>Methods to consider</a:t>
                      </a:r>
                    </a:p>
                  </a:txBody>
                  <a:tcPr/>
                </a:tc>
              </a:tr>
              <a:tr h="0">
                <a:tc>
                  <a:txBody>
                    <a:bodyPr/>
                    <a:lstStyle/>
                    <a:p>
                      <a:pPr lvl="0" indent="0" marL="0">
                        <a:buNone/>
                      </a:pPr>
                      <a:r>
                        <a:rPr/>
                        <a:t>Reference or description</a:t>
                      </a:r>
                    </a:p>
                  </a:txBody>
                </a:tc>
                <a:tc>
                  <a:txBody>
                    <a:bodyPr/>
                    <a:lstStyle/>
                    <a:p>
                      <a:pPr lvl="0" indent="0" marL="0">
                        <a:buNone/>
                      </a:pPr>
                      <a:r>
                        <a:rPr/>
                        <a:t>Does transmission probability differ from 0.5?</a:t>
                      </a:r>
                    </a:p>
                  </a:txBody>
                </a:tc>
                <a:tc>
                  <a:txBody>
                    <a:bodyPr/>
                    <a:lstStyle/>
                    <a:p>
                      <a:pPr lvl="0" indent="0" marL="0">
                        <a:buNone/>
                      </a:pPr>
                      <a:r>
                        <a:rPr>
                          <a:hlinkClick r:id="rId3" action="ppaction://hlinksldjump"/>
                        </a:rPr>
                        <a:t>Exact binomial</a:t>
                      </a:r>
                      <a:r>
                        <a:rPr/>
                        <a:t>; </a:t>
                      </a:r>
                      <a:r>
                        <a:rPr>
                          <a:hlinkClick r:id="rId4" action="ppaction://hlinksldjump"/>
                        </a:rPr>
                        <a:t>1 proportion</a:t>
                      </a:r>
                    </a:p>
                  </a:txBody>
                </a:tc>
              </a:tr>
              <a:tr h="0">
                <a:tc>
                  <a:txBody>
                    <a:bodyPr/>
                    <a:lstStyle/>
                    <a:p>
                      <a:pPr lvl="0" indent="0" marL="0">
                        <a:buNone/>
                      </a:pPr>
                      <a:r>
                        <a:rPr/>
                        <a:t>2 groups</a:t>
                      </a:r>
                    </a:p>
                  </a:txBody>
                </a:tc>
                <a:tc>
                  <a:txBody>
                    <a:bodyPr/>
                    <a:lstStyle/>
                    <a:p>
                      <a:pPr lvl="0" indent="0" marL="0">
                        <a:buNone/>
                      </a:pPr>
                      <a:r>
                        <a:rPr/>
                        <a:t>Are infection probabilities equal?</a:t>
                      </a:r>
                    </a:p>
                  </a:txBody>
                </a:tc>
                <a:tc>
                  <a:txBody>
                    <a:bodyPr/>
                    <a:lstStyle/>
                    <a:p>
                      <a:pPr lvl="0" indent="0" marL="0">
                        <a:buNone/>
                      </a:pPr>
                      <a:r>
                        <a:rPr>
                          <a:hlinkClick r:id="rId5" action="ppaction://hlinksldjump"/>
                        </a:rPr>
                        <a:t>2 proportions</a:t>
                      </a:r>
                      <a:r>
                        <a:rPr/>
                        <a:t>; </a:t>
                      </a:r>
                      <a:r>
                        <a:rPr>
                          <a:hlinkClick r:id="rId6" action="ppaction://hlinksldjump"/>
                        </a:rPr>
                        <a:t>χ² independence</a:t>
                      </a:r>
                      <a:r>
                        <a:rPr/>
                        <a:t>; </a:t>
                      </a:r>
                      <a:r>
                        <a:rPr>
                          <a:hlinkClick r:id="rId7" action="ppaction://hlinksldjump"/>
                        </a:rPr>
                        <a:t>Fisher exact</a:t>
                      </a:r>
                    </a:p>
                  </a:txBody>
                </a:tc>
              </a:tr>
              <a:tr h="0">
                <a:tc>
                  <a:txBody>
                    <a:bodyPr/>
                    <a:lstStyle/>
                    <a:p>
                      <a:pPr lvl="0" indent="0" marL="0">
                        <a:buNone/>
                      </a:pPr>
                      <a:r>
                        <a:rPr/>
                        <a:t>3+ groups</a:t>
                      </a:r>
                    </a:p>
                  </a:txBody>
                </a:tc>
                <a:tc>
                  <a:txBody>
                    <a:bodyPr/>
                    <a:lstStyle/>
                    <a:p>
                      <a:pPr lvl="0" indent="0" marL="0">
                        <a:buNone/>
                      </a:pPr>
                      <a:r>
                        <a:rPr/>
                        <a:t>Is germination probability the same in all treatments?</a:t>
                      </a:r>
                    </a:p>
                  </a:txBody>
                </a:tc>
                <a:tc>
                  <a:txBody>
                    <a:bodyPr/>
                    <a:lstStyle/>
                    <a:p>
                      <a:pPr lvl="0" indent="0" marL="0">
                        <a:buNone/>
                      </a:pPr>
                      <a:r>
                        <a:rPr>
                          <a:hlinkClick r:id="rId8" action="ppaction://hlinksldjump"/>
                        </a:rPr>
                        <a:t>χ² independence</a:t>
                      </a:r>
                      <a:r>
                        <a:rPr/>
                        <a:t>; </a:t>
                      </a:r>
                      <a:r>
                        <a:rPr>
                          <a:hlinkClick r:id="rId9" action="ppaction://hlinksldjump"/>
                        </a:rPr>
                        <a:t>Logistic</a:t>
                      </a:r>
                    </a:p>
                  </a:txBody>
                </a:tc>
              </a:tr>
              <a:tr h="0">
                <a:tc>
                  <a:txBody>
                    <a:bodyPr/>
                    <a:lstStyle/>
                    <a:p>
                      <a:pPr lvl="0" indent="0" marL="0">
                        <a:buNone/>
                      </a:pPr>
                      <a:r>
                        <a:rPr/>
                        <a:t>1 predictor</a:t>
                      </a:r>
                    </a:p>
                  </a:txBody>
                </a:tc>
                <a:tc>
                  <a:txBody>
                    <a:bodyPr/>
                    <a:lstStyle/>
                    <a:p>
                      <a:pPr lvl="0" indent="0" marL="0">
                        <a:buNone/>
                      </a:pPr>
                      <a:r>
                        <a:rPr/>
                        <a:t>Does survival probability change with divergence?</a:t>
                      </a:r>
                    </a:p>
                  </a:txBody>
                </a:tc>
                <a:tc>
                  <a:txBody>
                    <a:bodyPr/>
                    <a:lstStyle/>
                    <a:p>
                      <a:pPr lvl="0" indent="0" marL="0">
                        <a:buNone/>
                      </a:pPr>
                      <a:r>
                        <a:rPr>
                          <a:hlinkClick r:id="rId10" action="ppaction://hlinksldjump"/>
                        </a:rPr>
                        <a:t>Logistic</a:t>
                      </a:r>
                    </a:p>
                  </a:txBody>
                </a:tc>
              </a:tr>
              <a:tr h="0">
                <a:tc>
                  <a:txBody>
                    <a:bodyPr/>
                    <a:lstStyle/>
                    <a:p>
                      <a:pPr lvl="0" indent="0" marL="0">
                        <a:buNone/>
                      </a:pPr>
                      <a:r>
                        <a:rPr/>
                        <a:t>Multiple predictors</a:t>
                      </a:r>
                    </a:p>
                  </a:txBody>
                </a:tc>
                <a:tc>
                  <a:txBody>
                    <a:bodyPr/>
                    <a:lstStyle/>
                    <a:p>
                      <a:pPr lvl="0" indent="0" marL="0">
                        <a:buNone/>
                      </a:pPr>
                      <a:r>
                        <a:rPr/>
                        <a:t>Does a predictor affect survival after accounting for the others?</a:t>
                      </a:r>
                    </a:p>
                  </a:txBody>
                </a:tc>
                <a:tc>
                  <a:txBody>
                    <a:bodyPr/>
                    <a:lstStyle/>
                    <a:p>
                      <a:pPr lvl="0" indent="0" marL="0">
                        <a:buNone/>
                      </a:pPr>
                      <a:r>
                        <a:rPr>
                          <a:hlinkClick r:id="rId11" action="ppaction://hlinksldjump"/>
                        </a:rPr>
                        <a:t>Logistic</a:t>
                      </a:r>
                      <a:r>
                        <a:rPr/>
                        <a:t>; </a:t>
                      </a:r>
                      <a:r>
                        <a:rPr>
                          <a:hlinkClick r:id="rId12" action="ppaction://hlinksldjump"/>
                        </a:rPr>
                        <a:t>Binary GLMM</a:t>
                      </a:r>
                    </a:p>
                  </a:txBody>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Pick a test: count / events per exposure</a:t>
            </a:r>
          </a:p>
        </p:txBody>
      </p:sp>
      <p:graphicFrame>
        <p:nvGraphicFramePr>
          <p:cNvPr id="6" name="Content Placeholder 5"/>
          <p:cNvGraphicFramePr>
            <a:graphicFrameLocks noGrp="1"/>
          </p:cNvGraphicFramePr>
          <p:nvPr>
            <p:ph idx="1"/>
          </p:nvPr>
        </p:nvGraphicFramePr>
        <p:xfrm>
          <a:off x="457200" y="1346200"/>
          <a:ext cx="11277600" cy="4711700"/>
        </p:xfrm>
        <a:graphic>
          <a:graphicData uri="http://schemas.openxmlformats.org/drawingml/2006/table">
            <a:tbl>
              <a:tblPr firstRow="1" bandRow="1">
                <a:tableStyleId>{5C22544A-7EE6-4342-B048-85BDC9FD1C3A}</a:tableStyleId>
              </a:tblPr>
              <a:tblGrid>
                <a:gridCol w="3759200"/>
                <a:gridCol w="3759200"/>
                <a:gridCol w="3759200"/>
              </a:tblGrid>
              <a:tr h="0">
                <a:tc>
                  <a:txBody>
                    <a:bodyPr/>
                    <a:lstStyle/>
                    <a:p>
                      <a:pPr lvl="0" indent="0" marL="0">
                        <a:buNone/>
                      </a:pPr>
                      <a:r>
                        <a:rPr/>
                        <a:t>Predictor / design</a:t>
                      </a:r>
                    </a:p>
                  </a:txBody>
                  <a:tcPr/>
                </a:tc>
                <a:tc>
                  <a:txBody>
                    <a:bodyPr/>
                    <a:lstStyle/>
                    <a:p>
                      <a:pPr lvl="0" indent="0" marL="0">
                        <a:buNone/>
                      </a:pPr>
                      <a:r>
                        <a:rPr/>
                        <a:t>Scientific target</a:t>
                      </a:r>
                    </a:p>
                  </a:txBody>
                  <a:tcPr/>
                </a:tc>
                <a:tc>
                  <a:txBody>
                    <a:bodyPr/>
                    <a:lstStyle/>
                    <a:p>
                      <a:pPr lvl="0" indent="0" marL="0">
                        <a:buNone/>
                      </a:pPr>
                      <a:r>
                        <a:rPr/>
                        <a:t>Methods to consider</a:t>
                      </a:r>
                    </a:p>
                  </a:txBody>
                  <a:tcPr/>
                </a:tc>
              </a:tr>
              <a:tr h="0">
                <a:tc>
                  <a:txBody>
                    <a:bodyPr/>
                    <a:lstStyle/>
                    <a:p>
                      <a:pPr lvl="0" indent="0" marL="0">
                        <a:buNone/>
                      </a:pPr>
                      <a:r>
                        <a:rPr/>
                        <a:t>Reference or description</a:t>
                      </a:r>
                    </a:p>
                  </a:txBody>
                </a:tc>
                <a:tc>
                  <a:txBody>
                    <a:bodyPr/>
                    <a:lstStyle/>
                    <a:p>
                      <a:pPr lvl="0" indent="0" marL="0">
                        <a:buNone/>
                      </a:pPr>
                      <a:r>
                        <a:rPr/>
                        <a:t>Does the mutation rate differ from a reference rate?</a:t>
                      </a:r>
                    </a:p>
                  </a:txBody>
                </a:tc>
                <a:tc>
                  <a:txBody>
                    <a:bodyPr/>
                    <a:lstStyle/>
                    <a:p>
                      <a:pPr lvl="0" indent="0" marL="0">
                        <a:buNone/>
                      </a:pPr>
                      <a:r>
                        <a:rPr>
                          <a:hlinkClick r:id="rId3" action="ppaction://hlinksldjump"/>
                        </a:rPr>
                        <a:t>Exact Poisson</a:t>
                      </a:r>
                    </a:p>
                  </a:txBody>
                </a:tc>
              </a:tr>
              <a:tr h="0">
                <a:tc>
                  <a:txBody>
                    <a:bodyPr/>
                    <a:lstStyle/>
                    <a:p>
                      <a:pPr lvl="0" indent="0" marL="0">
                        <a:buNone/>
                      </a:pPr>
                      <a:r>
                        <a:rPr/>
                        <a:t>2 groups</a:t>
                      </a:r>
                    </a:p>
                  </a:txBody>
                </a:tc>
                <a:tc>
                  <a:txBody>
                    <a:bodyPr/>
                    <a:lstStyle/>
                    <a:p>
                      <a:pPr lvl="0" indent="0" marL="0">
                        <a:buNone/>
                      </a:pPr>
                      <a:r>
                        <a:rPr/>
                        <a:t>Are mean colonies per mL equal?</a:t>
                      </a:r>
                    </a:p>
                  </a:txBody>
                </a:tc>
                <a:tc>
                  <a:txBody>
                    <a:bodyPr/>
                    <a:lstStyle/>
                    <a:p>
                      <a:pPr lvl="0" indent="0" marL="0">
                        <a:buNone/>
                      </a:pPr>
                      <a:r>
                        <a:rPr>
                          <a:hlinkClick r:id="rId4" action="ppaction://hlinksldjump"/>
                        </a:rPr>
                        <a:t>Poisson GLM</a:t>
                      </a:r>
                      <a:r>
                        <a:rPr/>
                        <a:t>; </a:t>
                      </a:r>
                      <a:r>
                        <a:rPr>
                          <a:hlinkClick r:id="rId5" action="ppaction://hlinksldjump"/>
                        </a:rPr>
                        <a:t>Negative binomial</a:t>
                      </a:r>
                      <a:r>
                        <a:rPr/>
                        <a:t>; </a:t>
                      </a:r>
                      <a:r>
                        <a:rPr>
                          <a:hlinkClick r:id="rId6" action="ppaction://hlinksldjump"/>
                        </a:rPr>
                        <a:t>Exact Poisson</a:t>
                      </a:r>
                    </a:p>
                  </a:txBody>
                </a:tc>
              </a:tr>
              <a:tr h="0">
                <a:tc>
                  <a:txBody>
                    <a:bodyPr/>
                    <a:lstStyle/>
                    <a:p>
                      <a:pPr lvl="0" indent="0" marL="0">
                        <a:buNone/>
                      </a:pPr>
                      <a:r>
                        <a:rPr/>
                        <a:t>3+ groups</a:t>
                      </a:r>
                    </a:p>
                  </a:txBody>
                </a:tc>
                <a:tc>
                  <a:txBody>
                    <a:bodyPr/>
                    <a:lstStyle/>
                    <a:p>
                      <a:pPr lvl="0" indent="0" marL="0">
                        <a:buNone/>
                      </a:pPr>
                      <a:r>
                        <a:rPr/>
                        <a:t>Do conditional mean parasite counts differ among treatments?</a:t>
                      </a:r>
                    </a:p>
                  </a:txBody>
                </a:tc>
                <a:tc>
                  <a:txBody>
                    <a:bodyPr/>
                    <a:lstStyle/>
                    <a:p>
                      <a:pPr lvl="0" indent="0" marL="0">
                        <a:buNone/>
                      </a:pPr>
                      <a:r>
                        <a:rPr>
                          <a:hlinkClick r:id="rId7" action="ppaction://hlinksldjump"/>
                        </a:rPr>
                        <a:t>Poisson GLM</a:t>
                      </a:r>
                      <a:r>
                        <a:rPr/>
                        <a:t>; </a:t>
                      </a:r>
                      <a:r>
                        <a:rPr>
                          <a:hlinkClick r:id="rId8" action="ppaction://hlinksldjump"/>
                        </a:rPr>
                        <a:t>Negative binomial</a:t>
                      </a:r>
                      <a:r>
                        <a:rPr/>
                        <a:t>; </a:t>
                      </a:r>
                      <a:r>
                        <a:rPr>
                          <a:hlinkClick r:id="rId9" action="ppaction://hlinksldjump"/>
                        </a:rPr>
                        <a:t>Quasi-Poisson</a:t>
                      </a:r>
                    </a:p>
                  </a:txBody>
                </a:tc>
              </a:tr>
              <a:tr h="0">
                <a:tc>
                  <a:txBody>
                    <a:bodyPr/>
                    <a:lstStyle/>
                    <a:p>
                      <a:pPr lvl="0" indent="0" marL="0">
                        <a:buNone/>
                      </a:pPr>
                      <a:r>
                        <a:rPr/>
                        <a:t>1 predictor</a:t>
                      </a:r>
                    </a:p>
                  </a:txBody>
                </a:tc>
                <a:tc>
                  <a:txBody>
                    <a:bodyPr/>
                    <a:lstStyle/>
                    <a:p>
                      <a:pPr lvl="0" indent="0" marL="0">
                        <a:buNone/>
                      </a:pPr>
                      <a:r>
                        <a:rPr/>
                        <a:t>Does the expected visit rate change with flower number?</a:t>
                      </a:r>
                    </a:p>
                  </a:txBody>
                </a:tc>
                <a:tc>
                  <a:txBody>
                    <a:bodyPr/>
                    <a:lstStyle/>
                    <a:p>
                      <a:pPr lvl="0" indent="0" marL="0">
                        <a:buNone/>
                      </a:pPr>
                      <a:r>
                        <a:rPr>
                          <a:hlinkClick r:id="rId10" action="ppaction://hlinksldjump"/>
                        </a:rPr>
                        <a:t>Poisson GLM</a:t>
                      </a:r>
                      <a:r>
                        <a:rPr/>
                        <a:t>; </a:t>
                      </a:r>
                      <a:r>
                        <a:rPr>
                          <a:hlinkClick r:id="rId11" action="ppaction://hlinksldjump"/>
                        </a:rPr>
                        <a:t>Negative binomial</a:t>
                      </a:r>
                    </a:p>
                  </a:txBody>
                </a:tc>
              </a:tr>
              <a:tr h="0">
                <a:tc>
                  <a:txBody>
                    <a:bodyPr/>
                    <a:lstStyle/>
                    <a:p>
                      <a:pPr lvl="0" indent="0" marL="0">
                        <a:buNone/>
                      </a:pPr>
                      <a:r>
                        <a:rPr/>
                        <a:t>Multiple predictors</a:t>
                      </a:r>
                    </a:p>
                  </a:txBody>
                </a:tc>
                <a:tc>
                  <a:txBody>
                    <a:bodyPr/>
                    <a:lstStyle/>
                    <a:p>
                      <a:pPr lvl="0" indent="0" marL="0">
                        <a:buNone/>
                      </a:pPr>
                      <a:r>
                        <a:rPr/>
                        <a:t>Which predictors alter the conditional mean mutation rate?</a:t>
                      </a:r>
                    </a:p>
                  </a:txBody>
                </a:tc>
                <a:tc>
                  <a:txBody>
                    <a:bodyPr/>
                    <a:lstStyle/>
                    <a:p>
                      <a:pPr lvl="0" indent="0" marL="0">
                        <a:buNone/>
                      </a:pPr>
                      <a:r>
                        <a:rPr>
                          <a:hlinkClick r:id="rId12" action="ppaction://hlinksldjump"/>
                        </a:rPr>
                        <a:t>Poisson GLM</a:t>
                      </a:r>
                      <a:r>
                        <a:rPr/>
                        <a:t>; </a:t>
                      </a:r>
                      <a:r>
                        <a:rPr>
                          <a:hlinkClick r:id="rId13" action="ppaction://hlinksldjump"/>
                        </a:rPr>
                        <a:t>Negative binomial</a:t>
                      </a:r>
                      <a:r>
                        <a:rPr/>
                        <a:t>; </a:t>
                      </a:r>
                      <a:r>
                        <a:rPr>
                          <a:hlinkClick r:id="rId14" action="ppaction://hlinksldjump"/>
                        </a:rPr>
                        <a:t>Count GLMM</a:t>
                      </a:r>
                    </a:p>
                  </a:txBody>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Pick a test: unordered categories (3+)</a:t>
            </a:r>
          </a:p>
        </p:txBody>
      </p:sp>
      <p:graphicFrame>
        <p:nvGraphicFramePr>
          <p:cNvPr id="6" name="Content Placeholder 5"/>
          <p:cNvGraphicFramePr>
            <a:graphicFrameLocks noGrp="1"/>
          </p:cNvGraphicFramePr>
          <p:nvPr>
            <p:ph idx="1"/>
          </p:nvPr>
        </p:nvGraphicFramePr>
        <p:xfrm>
          <a:off x="457200" y="1346200"/>
          <a:ext cx="11277600" cy="4711700"/>
        </p:xfrm>
        <a:graphic>
          <a:graphicData uri="http://schemas.openxmlformats.org/drawingml/2006/table">
            <a:tbl>
              <a:tblPr firstRow="1" bandRow="1">
                <a:tableStyleId>{5C22544A-7EE6-4342-B048-85BDC9FD1C3A}</a:tableStyleId>
              </a:tblPr>
              <a:tblGrid>
                <a:gridCol w="3759200"/>
                <a:gridCol w="3759200"/>
                <a:gridCol w="3759200"/>
              </a:tblGrid>
              <a:tr h="0">
                <a:tc>
                  <a:txBody>
                    <a:bodyPr/>
                    <a:lstStyle/>
                    <a:p>
                      <a:pPr lvl="0" indent="0" marL="0">
                        <a:buNone/>
                      </a:pPr>
                      <a:r>
                        <a:rPr/>
                        <a:t>Predictor / design</a:t>
                      </a:r>
                    </a:p>
                  </a:txBody>
                  <a:tcPr/>
                </a:tc>
                <a:tc>
                  <a:txBody>
                    <a:bodyPr/>
                    <a:lstStyle/>
                    <a:p>
                      <a:pPr lvl="0" indent="0" marL="0">
                        <a:buNone/>
                      </a:pPr>
                      <a:r>
                        <a:rPr/>
                        <a:t>Scientific target</a:t>
                      </a:r>
                    </a:p>
                  </a:txBody>
                  <a:tcPr/>
                </a:tc>
                <a:tc>
                  <a:txBody>
                    <a:bodyPr/>
                    <a:lstStyle/>
                    <a:p>
                      <a:pPr lvl="0" indent="0" marL="0">
                        <a:buNone/>
                      </a:pPr>
                      <a:r>
                        <a:rPr/>
                        <a:t>Methods to consider</a:t>
                      </a:r>
                    </a:p>
                  </a:txBody>
                  <a:tcPr/>
                </a:tc>
              </a:tr>
              <a:tr h="0">
                <a:tc>
                  <a:txBody>
                    <a:bodyPr/>
                    <a:lstStyle/>
                    <a:p>
                      <a:pPr lvl="0" indent="0" marL="0">
                        <a:buNone/>
                      </a:pPr>
                      <a:r>
                        <a:rPr/>
                        <a:t>Reference or description</a:t>
                      </a:r>
                    </a:p>
                  </a:txBody>
                </a:tc>
                <a:tc>
                  <a:txBody>
                    <a:bodyPr/>
                    <a:lstStyle/>
                    <a:p>
                      <a:pPr lvl="0" indent="0" marL="0">
                        <a:buNone/>
                      </a:pPr>
                      <a:r>
                        <a:rPr/>
                        <a:t>Do phenotype probabilities match the expected ratio?</a:t>
                      </a:r>
                    </a:p>
                  </a:txBody>
                </a:tc>
                <a:tc>
                  <a:txBody>
                    <a:bodyPr/>
                    <a:lstStyle/>
                    <a:p>
                      <a:pPr lvl="0" indent="0" marL="0">
                        <a:buNone/>
                      </a:pPr>
                      <a:r>
                        <a:rPr>
                          <a:hlinkClick r:id="rId3" action="ppaction://hlinksldjump"/>
                        </a:rPr>
                        <a:t>χ² goodness-of-fit</a:t>
                      </a:r>
                    </a:p>
                  </a:txBody>
                </a:tc>
              </a:tr>
              <a:tr h="0">
                <a:tc>
                  <a:txBody>
                    <a:bodyPr/>
                    <a:lstStyle/>
                    <a:p>
                      <a:pPr lvl="0" indent="0" marL="0">
                        <a:buNone/>
                      </a:pPr>
                      <a:r>
                        <a:rPr/>
                        <a:t>2 groups</a:t>
                      </a:r>
                    </a:p>
                  </a:txBody>
                </a:tc>
                <a:tc>
                  <a:txBody>
                    <a:bodyPr/>
                    <a:lstStyle/>
                    <a:p>
                      <a:pPr lvl="0" indent="0" marL="0">
                        <a:buNone/>
                      </a:pPr>
                      <a:r>
                        <a:rPr/>
                        <a:t>Does nest-material distribution differ by habitat?</a:t>
                      </a:r>
                    </a:p>
                  </a:txBody>
                </a:tc>
                <a:tc>
                  <a:txBody>
                    <a:bodyPr/>
                    <a:lstStyle/>
                    <a:p>
                      <a:pPr lvl="0" indent="0" marL="0">
                        <a:buNone/>
                      </a:pPr>
                      <a:r>
                        <a:rPr>
                          <a:hlinkClick r:id="rId4" action="ppaction://hlinksldjump"/>
                        </a:rPr>
                        <a:t>χ² independence</a:t>
                      </a:r>
                      <a:r>
                        <a:rPr/>
                        <a:t>; </a:t>
                      </a:r>
                      <a:r>
                        <a:rPr>
                          <a:hlinkClick r:id="rId5" action="ppaction://hlinksldjump"/>
                        </a:rPr>
                        <a:t>Fisher exact</a:t>
                      </a:r>
                    </a:p>
                  </a:txBody>
                </a:tc>
              </a:tr>
              <a:tr h="0">
                <a:tc>
                  <a:txBody>
                    <a:bodyPr/>
                    <a:lstStyle/>
                    <a:p>
                      <a:pPr lvl="0" indent="0" marL="0">
                        <a:buNone/>
                      </a:pPr>
                      <a:r>
                        <a:rPr/>
                        <a:t>3+ groups</a:t>
                      </a:r>
                    </a:p>
                  </a:txBody>
                </a:tc>
                <a:tc>
                  <a:txBody>
                    <a:bodyPr/>
                    <a:lstStyle/>
                    <a:p>
                      <a:pPr lvl="0" indent="0" marL="0">
                        <a:buNone/>
                      </a:pPr>
                      <a:r>
                        <a:rPr/>
                        <a:t>Are site and feeding strategy independent?</a:t>
                      </a:r>
                    </a:p>
                  </a:txBody>
                </a:tc>
                <a:tc>
                  <a:txBody>
                    <a:bodyPr/>
                    <a:lstStyle/>
                    <a:p>
                      <a:pPr lvl="0" indent="0" marL="0">
                        <a:buNone/>
                      </a:pPr>
                      <a:r>
                        <a:rPr>
                          <a:hlinkClick r:id="rId6" action="ppaction://hlinksldjump"/>
                        </a:rPr>
                        <a:t>χ² independence</a:t>
                      </a:r>
                      <a:r>
                        <a:rPr/>
                        <a:t>; </a:t>
                      </a:r>
                      <a:r>
                        <a:rPr>
                          <a:hlinkClick r:id="rId7" action="ppaction://hlinksldjump"/>
                        </a:rPr>
                        <a:t>Fisher exact</a:t>
                      </a:r>
                    </a:p>
                  </a:txBody>
                </a:tc>
              </a:tr>
              <a:tr h="0">
                <a:tc>
                  <a:txBody>
                    <a:bodyPr/>
                    <a:lstStyle/>
                    <a:p>
                      <a:pPr lvl="0" indent="0" marL="0">
                        <a:buNone/>
                      </a:pPr>
                      <a:r>
                        <a:rPr/>
                        <a:t>1 predictor</a:t>
                      </a:r>
                    </a:p>
                  </a:txBody>
                </a:tc>
                <a:tc>
                  <a:txBody>
                    <a:bodyPr/>
                    <a:lstStyle/>
                    <a:p>
                      <a:pPr lvl="0" indent="0" marL="0">
                        <a:buNone/>
                      </a:pPr>
                      <a:r>
                        <a:rPr/>
                        <a:t>Does salinity change the probabilities of the morphs?</a:t>
                      </a:r>
                    </a:p>
                  </a:txBody>
                </a:tc>
                <a:tc>
                  <a:txBody>
                    <a:bodyPr/>
                    <a:lstStyle/>
                    <a:p>
                      <a:pPr lvl="0" indent="0" marL="0">
                        <a:buNone/>
                      </a:pPr>
                      <a:r>
                        <a:rPr>
                          <a:hlinkClick r:id="rId8" action="ppaction://hlinksldjump"/>
                        </a:rPr>
                        <a:t>Multinomial</a:t>
                      </a:r>
                    </a:p>
                  </a:txBody>
                </a:tc>
              </a:tr>
              <a:tr h="0">
                <a:tc>
                  <a:txBody>
                    <a:bodyPr/>
                    <a:lstStyle/>
                    <a:p>
                      <a:pPr lvl="0" indent="0" marL="0">
                        <a:buNone/>
                      </a:pPr>
                      <a:r>
                        <a:rPr/>
                        <a:t>Multiple predictors</a:t>
                      </a:r>
                    </a:p>
                  </a:txBody>
                </a:tc>
                <a:tc>
                  <a:txBody>
                    <a:bodyPr/>
                    <a:lstStyle/>
                    <a:p>
                      <a:pPr lvl="0" indent="0" marL="0">
                        <a:buNone/>
                      </a:pPr>
                      <a:r>
                        <a:rPr/>
                        <a:t>Which predictors change guild probabilities?</a:t>
                      </a:r>
                    </a:p>
                  </a:txBody>
                </a:tc>
                <a:tc>
                  <a:txBody>
                    <a:bodyPr/>
                    <a:lstStyle/>
                    <a:p>
                      <a:pPr lvl="0" indent="0" marL="0">
                        <a:buNone/>
                      </a:pPr>
                      <a:r>
                        <a:rPr>
                          <a:hlinkClick r:id="rId9" action="ppaction://hlinksldjump"/>
                        </a:rPr>
                        <a:t>Multinomial</a:t>
                      </a:r>
                    </a:p>
                  </a:txBody>
                </a:tc>
              </a:tr>
            </a:tbl>
          </a:graphicData>
        </a:graphic>
      </p:graphicFrame>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Pick a test: ordered categories</a:t>
            </a:r>
          </a:p>
        </p:txBody>
      </p:sp>
      <p:graphicFrame>
        <p:nvGraphicFramePr>
          <p:cNvPr id="6" name="Content Placeholder 5"/>
          <p:cNvGraphicFramePr>
            <a:graphicFrameLocks noGrp="1"/>
          </p:cNvGraphicFramePr>
          <p:nvPr>
            <p:ph idx="1"/>
          </p:nvPr>
        </p:nvGraphicFramePr>
        <p:xfrm>
          <a:off x="457200" y="1346200"/>
          <a:ext cx="11277600" cy="4711700"/>
        </p:xfrm>
        <a:graphic>
          <a:graphicData uri="http://schemas.openxmlformats.org/drawingml/2006/table">
            <a:tbl>
              <a:tblPr firstRow="1" bandRow="1">
                <a:tableStyleId>{5C22544A-7EE6-4342-B048-85BDC9FD1C3A}</a:tableStyleId>
              </a:tblPr>
              <a:tblGrid>
                <a:gridCol w="3759200"/>
                <a:gridCol w="3759200"/>
                <a:gridCol w="3759200"/>
              </a:tblGrid>
              <a:tr h="0">
                <a:tc>
                  <a:txBody>
                    <a:bodyPr/>
                    <a:lstStyle/>
                    <a:p>
                      <a:pPr lvl="0" indent="0" marL="0">
                        <a:buNone/>
                      </a:pPr>
                      <a:r>
                        <a:rPr/>
                        <a:t>Predictor / design</a:t>
                      </a:r>
                    </a:p>
                  </a:txBody>
                  <a:tcPr/>
                </a:tc>
                <a:tc>
                  <a:txBody>
                    <a:bodyPr/>
                    <a:lstStyle/>
                    <a:p>
                      <a:pPr lvl="0" indent="0" marL="0">
                        <a:buNone/>
                      </a:pPr>
                      <a:r>
                        <a:rPr/>
                        <a:t>Scientific target</a:t>
                      </a:r>
                    </a:p>
                  </a:txBody>
                  <a:tcPr/>
                </a:tc>
                <a:tc>
                  <a:txBody>
                    <a:bodyPr/>
                    <a:lstStyle/>
                    <a:p>
                      <a:pPr lvl="0" indent="0" marL="0">
                        <a:buNone/>
                      </a:pPr>
                      <a:r>
                        <a:rPr/>
                        <a:t>Methods to consider</a:t>
                      </a:r>
                    </a:p>
                  </a:txBody>
                  <a:tcPr/>
                </a:tc>
              </a:tr>
              <a:tr h="0">
                <a:tc>
                  <a:txBody>
                    <a:bodyPr/>
                    <a:lstStyle/>
                    <a:p>
                      <a:pPr lvl="0" indent="0" marL="0">
                        <a:buNone/>
                      </a:pPr>
                      <a:r>
                        <a:rPr/>
                        <a:t>Reference or description</a:t>
                      </a:r>
                    </a:p>
                  </a:txBody>
                </a:tc>
                <a:tc>
                  <a:txBody>
                    <a:bodyPr/>
                    <a:lstStyle/>
                    <a:p>
                      <a:pPr lvl="0" indent="0" marL="0">
                        <a:buNone/>
                      </a:pPr>
                      <a:r>
                        <a:rPr/>
                        <a:t>Among scores not at the threshold, are higher and lower equally likely?</a:t>
                      </a:r>
                    </a:p>
                  </a:txBody>
                </a:tc>
                <a:tc>
                  <a:txBody>
                    <a:bodyPr/>
                    <a:lstStyle/>
                    <a:p>
                      <a:pPr lvl="0" indent="0" marL="0">
                        <a:buNone/>
                      </a:pPr>
                      <a:r>
                        <a:rPr>
                          <a:hlinkClick r:id="rId3" action="ppaction://hlinksldjump"/>
                        </a:rPr>
                        <a:t>Sign</a:t>
                      </a:r>
                      <a:r>
                        <a:rPr/>
                        <a:t>; </a:t>
                      </a:r>
                      <a:r>
                        <a:rPr>
                          <a:hlinkClick r:id="rId4" action="ppaction://hlinksldjump"/>
                        </a:rPr>
                        <a:t>Signed-rank</a:t>
                      </a:r>
                    </a:p>
                  </a:txBody>
                </a:tc>
              </a:tr>
              <a:tr h="0">
                <a:tc>
                  <a:txBody>
                    <a:bodyPr/>
                    <a:lstStyle/>
                    <a:p>
                      <a:pPr lvl="0" indent="0" marL="0">
                        <a:buNone/>
                      </a:pPr>
                      <a:r>
                        <a:rPr/>
                        <a:t>2 groups</a:t>
                      </a:r>
                    </a:p>
                  </a:txBody>
                </a:tc>
                <a:tc>
                  <a:txBody>
                    <a:bodyPr/>
                    <a:lstStyle/>
                    <a:p>
                      <a:pPr lvl="0" indent="0" marL="0">
                        <a:buNone/>
                      </a:pPr>
                      <a:r>
                        <a:rPr/>
                        <a:t>Does one group tend to have higher damage scores?</a:t>
                      </a:r>
                    </a:p>
                  </a:txBody>
                </a:tc>
                <a:tc>
                  <a:txBody>
                    <a:bodyPr/>
                    <a:lstStyle/>
                    <a:p>
                      <a:pPr lvl="0" indent="0" marL="0">
                        <a:buNone/>
                      </a:pPr>
                      <a:r>
                        <a:rPr>
                          <a:hlinkClick r:id="rId5" action="ppaction://hlinksldjump"/>
                        </a:rPr>
                        <a:t>Rank-sum</a:t>
                      </a:r>
                      <a:r>
                        <a:rPr/>
                        <a:t>; </a:t>
                      </a:r>
                      <a:r>
                        <a:rPr>
                          <a:hlinkClick r:id="rId6" action="ppaction://hlinksldjump"/>
                        </a:rPr>
                        <a:t>Ordinal model</a:t>
                      </a:r>
                    </a:p>
                  </a:txBody>
                </a:tc>
              </a:tr>
              <a:tr h="0">
                <a:tc>
                  <a:txBody>
                    <a:bodyPr/>
                    <a:lstStyle/>
                    <a:p>
                      <a:pPr lvl="0" indent="0" marL="0">
                        <a:buNone/>
                      </a:pPr>
                      <a:r>
                        <a:rPr/>
                        <a:t>3+ groups</a:t>
                      </a:r>
                    </a:p>
                  </a:txBody>
                </a:tc>
                <a:tc>
                  <a:txBody>
                    <a:bodyPr/>
                    <a:lstStyle/>
                    <a:p>
                      <a:pPr lvl="0" indent="0" marL="0">
                        <a:buNone/>
                      </a:pPr>
                      <a:r>
                        <a:rPr/>
                        <a:t>Do treatment groups differ in their rank/category distributions?</a:t>
                      </a:r>
                    </a:p>
                  </a:txBody>
                </a:tc>
                <a:tc>
                  <a:txBody>
                    <a:bodyPr/>
                    <a:lstStyle/>
                    <a:p>
                      <a:pPr lvl="0" indent="0" marL="0">
                        <a:buNone/>
                      </a:pPr>
                      <a:r>
                        <a:rPr>
                          <a:hlinkClick r:id="rId7" action="ppaction://hlinksldjump"/>
                        </a:rPr>
                        <a:t>Kruskal–Wallis</a:t>
                      </a:r>
                      <a:r>
                        <a:rPr/>
                        <a:t>; </a:t>
                      </a:r>
                      <a:r>
                        <a:rPr>
                          <a:hlinkClick r:id="rId8" action="ppaction://hlinksldjump"/>
                        </a:rPr>
                        <a:t>Ordinal model</a:t>
                      </a:r>
                    </a:p>
                  </a:txBody>
                </a:tc>
              </a:tr>
              <a:tr h="0">
                <a:tc>
                  <a:txBody>
                    <a:bodyPr/>
                    <a:lstStyle/>
                    <a:p>
                      <a:pPr lvl="0" indent="0" marL="0">
                        <a:buNone/>
                      </a:pPr>
                      <a:r>
                        <a:rPr/>
                        <a:t>1 predictor</a:t>
                      </a:r>
                    </a:p>
                  </a:txBody>
                </a:tc>
                <a:tc>
                  <a:txBody>
                    <a:bodyPr/>
                    <a:lstStyle/>
                    <a:p>
                      <a:pPr lvl="0" indent="0" marL="0">
                        <a:buNone/>
                      </a:pPr>
                      <a:r>
                        <a:rPr/>
                        <a:t>Model category probabilities, or ask about monotone association?</a:t>
                      </a:r>
                    </a:p>
                  </a:txBody>
                </a:tc>
                <a:tc>
                  <a:txBody>
                    <a:bodyPr/>
                    <a:lstStyle/>
                    <a:p>
                      <a:pPr lvl="0" indent="0" marL="0">
                        <a:buNone/>
                      </a:pPr>
                      <a:r>
                        <a:rPr>
                          <a:hlinkClick r:id="rId9" action="ppaction://hlinksldjump"/>
                        </a:rPr>
                        <a:t>Ordinal model</a:t>
                      </a:r>
                      <a:r>
                        <a:rPr/>
                        <a:t>; </a:t>
                      </a:r>
                      <a:r>
                        <a:rPr>
                          <a:hlinkClick r:id="rId10" action="ppaction://hlinksldjump"/>
                        </a:rPr>
                        <a:t>Spearman</a:t>
                      </a:r>
                    </a:p>
                  </a:txBody>
                </a:tc>
              </a:tr>
              <a:tr h="0">
                <a:tc>
                  <a:txBody>
                    <a:bodyPr/>
                    <a:lstStyle/>
                    <a:p>
                      <a:pPr lvl="0" indent="0" marL="0">
                        <a:buNone/>
                      </a:pPr>
                      <a:r>
                        <a:rPr/>
                        <a:t>Multiple predictors</a:t>
                      </a:r>
                    </a:p>
                  </a:txBody>
                </a:tc>
                <a:tc>
                  <a:txBody>
                    <a:bodyPr/>
                    <a:lstStyle/>
                    <a:p>
                      <a:pPr lvl="0" indent="0" marL="0">
                        <a:buNone/>
                      </a:pPr>
                      <a:r>
                        <a:rPr/>
                        <a:t>Which predictors shift scores after adjustment?</a:t>
                      </a:r>
                    </a:p>
                  </a:txBody>
                </a:tc>
                <a:tc>
                  <a:txBody>
                    <a:bodyPr/>
                    <a:lstStyle/>
                    <a:p>
                      <a:pPr lvl="0" indent="0" marL="0">
                        <a:buNone/>
                      </a:pPr>
                      <a:r>
                        <a:rPr>
                          <a:hlinkClick r:id="rId11" action="ppaction://hlinksldjump"/>
                        </a:rPr>
                        <a:t>Ordinal model</a:t>
                      </a:r>
                      <a:r>
                        <a:rPr/>
                        <a:t>; </a:t>
                      </a:r>
                      <a:r>
                        <a:rPr>
                          <a:hlinkClick r:id="rId12" action="ppaction://hlinksldjump"/>
                        </a:rPr>
                        <a:t>CLMM</a:t>
                      </a:r>
                    </a:p>
                  </a:txBody>
                </a:tc>
              </a:tr>
            </a:tbl>
          </a:graphicData>
        </a:graphic>
      </p:graphicFrame>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Pick a test: time to event + censoring</a:t>
            </a:r>
          </a:p>
        </p:txBody>
      </p:sp>
      <p:graphicFrame>
        <p:nvGraphicFramePr>
          <p:cNvPr id="6" name="Content Placeholder 5"/>
          <p:cNvGraphicFramePr>
            <a:graphicFrameLocks noGrp="1"/>
          </p:cNvGraphicFramePr>
          <p:nvPr>
            <p:ph idx="1"/>
          </p:nvPr>
        </p:nvGraphicFramePr>
        <p:xfrm>
          <a:off x="457200" y="1346200"/>
          <a:ext cx="11277600" cy="4711700"/>
        </p:xfrm>
        <a:graphic>
          <a:graphicData uri="http://schemas.openxmlformats.org/drawingml/2006/table">
            <a:tbl>
              <a:tblPr firstRow="1" bandRow="1">
                <a:tableStyleId>{5C22544A-7EE6-4342-B048-85BDC9FD1C3A}</a:tableStyleId>
              </a:tblPr>
              <a:tblGrid>
                <a:gridCol w="3759200"/>
                <a:gridCol w="3759200"/>
                <a:gridCol w="3759200"/>
              </a:tblGrid>
              <a:tr h="0">
                <a:tc>
                  <a:txBody>
                    <a:bodyPr/>
                    <a:lstStyle/>
                    <a:p>
                      <a:pPr lvl="0" indent="0" marL="0">
                        <a:buNone/>
                      </a:pPr>
                      <a:r>
                        <a:rPr/>
                        <a:t>Predictor / design</a:t>
                      </a:r>
                    </a:p>
                  </a:txBody>
                  <a:tcPr/>
                </a:tc>
                <a:tc>
                  <a:txBody>
                    <a:bodyPr/>
                    <a:lstStyle/>
                    <a:p>
                      <a:pPr lvl="0" indent="0" marL="0">
                        <a:buNone/>
                      </a:pPr>
                      <a:r>
                        <a:rPr/>
                        <a:t>Scientific target</a:t>
                      </a:r>
                    </a:p>
                  </a:txBody>
                  <a:tcPr/>
                </a:tc>
                <a:tc>
                  <a:txBody>
                    <a:bodyPr/>
                    <a:lstStyle/>
                    <a:p>
                      <a:pPr lvl="0" indent="0" marL="0">
                        <a:buNone/>
                      </a:pPr>
                      <a:r>
                        <a:rPr/>
                        <a:t>Methods to consider</a:t>
                      </a:r>
                    </a:p>
                  </a:txBody>
                  <a:tcPr/>
                </a:tc>
              </a:tr>
              <a:tr h="0">
                <a:tc>
                  <a:txBody>
                    <a:bodyPr/>
                    <a:lstStyle/>
                    <a:p>
                      <a:pPr lvl="0" indent="0" marL="0">
                        <a:buNone/>
                      </a:pPr>
                      <a:r>
                        <a:rPr/>
                        <a:t>Reference or description</a:t>
                      </a:r>
                    </a:p>
                  </a:txBody>
                </a:tc>
                <a:tc>
                  <a:txBody>
                    <a:bodyPr/>
                    <a:lstStyle/>
                    <a:p>
                      <a:pPr lvl="0" indent="0" marL="0">
                        <a:buNone/>
                      </a:pPr>
                      <a:r>
                        <a:rPr/>
                        <a:t>What fraction remain alive over time?</a:t>
                      </a:r>
                    </a:p>
                  </a:txBody>
                </a:tc>
                <a:tc>
                  <a:txBody>
                    <a:bodyPr/>
                    <a:lstStyle/>
                    <a:p>
                      <a:pPr lvl="0" indent="0" marL="0">
                        <a:buNone/>
                      </a:pPr>
                      <a:r>
                        <a:rPr>
                          <a:hlinkClick r:id="rId3" action="ppaction://hlinksldjump"/>
                        </a:rPr>
                        <a:t>Kaplan–Meier</a:t>
                      </a:r>
                    </a:p>
                  </a:txBody>
                </a:tc>
              </a:tr>
              <a:tr h="0">
                <a:tc>
                  <a:txBody>
                    <a:bodyPr/>
                    <a:lstStyle/>
                    <a:p>
                      <a:pPr lvl="0" indent="0" marL="0">
                        <a:buNone/>
                      </a:pPr>
                      <a:r>
                        <a:rPr/>
                        <a:t>2 groups</a:t>
                      </a:r>
                    </a:p>
                  </a:txBody>
                </a:tc>
                <a:tc>
                  <a:txBody>
                    <a:bodyPr/>
                    <a:lstStyle/>
                    <a:p>
                      <a:pPr lvl="0" indent="0" marL="0">
                        <a:buNone/>
                      </a:pPr>
                      <a:r>
                        <a:rPr/>
                        <a:t>Do the event-time distributions differ between cohorts?</a:t>
                      </a:r>
                    </a:p>
                  </a:txBody>
                </a:tc>
                <a:tc>
                  <a:txBody>
                    <a:bodyPr/>
                    <a:lstStyle/>
                    <a:p>
                      <a:pPr lvl="0" indent="0" marL="0">
                        <a:buNone/>
                      </a:pPr>
                      <a:r>
                        <a:rPr>
                          <a:hlinkClick r:id="rId4" action="ppaction://hlinksldjump"/>
                        </a:rPr>
                        <a:t>Log-rank</a:t>
                      </a:r>
                    </a:p>
                  </a:txBody>
                </a:tc>
              </a:tr>
              <a:tr h="0">
                <a:tc>
                  <a:txBody>
                    <a:bodyPr/>
                    <a:lstStyle/>
                    <a:p>
                      <a:pPr lvl="0" indent="0" marL="0">
                        <a:buNone/>
                      </a:pPr>
                      <a:r>
                        <a:rPr/>
                        <a:t>3+ groups</a:t>
                      </a:r>
                    </a:p>
                  </a:txBody>
                </a:tc>
                <a:tc>
                  <a:txBody>
                    <a:bodyPr/>
                    <a:lstStyle/>
                    <a:p>
                      <a:pPr lvl="0" indent="0" marL="0">
                        <a:buNone/>
                      </a:pPr>
                      <a:r>
                        <a:rPr/>
                        <a:t>Do any treatment survival curves differ?</a:t>
                      </a:r>
                    </a:p>
                  </a:txBody>
                </a:tc>
                <a:tc>
                  <a:txBody>
                    <a:bodyPr/>
                    <a:lstStyle/>
                    <a:p>
                      <a:pPr lvl="0" indent="0" marL="0">
                        <a:buNone/>
                      </a:pPr>
                      <a:r>
                        <a:rPr>
                          <a:hlinkClick r:id="rId5" action="ppaction://hlinksldjump"/>
                        </a:rPr>
                        <a:t>Log-rank</a:t>
                      </a:r>
                    </a:p>
                  </a:txBody>
                </a:tc>
              </a:tr>
              <a:tr h="0">
                <a:tc>
                  <a:txBody>
                    <a:bodyPr/>
                    <a:lstStyle/>
                    <a:p>
                      <a:pPr lvl="0" indent="0" marL="0">
                        <a:buNone/>
                      </a:pPr>
                      <a:r>
                        <a:rPr/>
                        <a:t>1 predictor</a:t>
                      </a:r>
                    </a:p>
                  </a:txBody>
                </a:tc>
                <a:tc>
                  <a:txBody>
                    <a:bodyPr/>
                    <a:lstStyle/>
                    <a:p>
                      <a:pPr lvl="0" indent="0" marL="0">
                        <a:buNone/>
                      </a:pPr>
                      <a:r>
                        <a:rPr/>
                        <a:t>Does seed mass alter event hazard?</a:t>
                      </a:r>
                    </a:p>
                  </a:txBody>
                </a:tc>
                <a:tc>
                  <a:txBody>
                    <a:bodyPr/>
                    <a:lstStyle/>
                    <a:p>
                      <a:pPr lvl="0" indent="0" marL="0">
                        <a:buNone/>
                      </a:pPr>
                      <a:r>
                        <a:rPr>
                          <a:hlinkClick r:id="rId6" action="ppaction://hlinksldjump"/>
                        </a:rPr>
                        <a:t>Cox PH</a:t>
                      </a:r>
                      <a:r>
                        <a:rPr/>
                        <a:t>; </a:t>
                      </a:r>
                      <a:r>
                        <a:rPr>
                          <a:hlinkClick r:id="rId7" action="ppaction://hlinksldjump"/>
                        </a:rPr>
                        <a:t>AFT</a:t>
                      </a:r>
                    </a:p>
                  </a:txBody>
                </a:tc>
              </a:tr>
              <a:tr h="0">
                <a:tc>
                  <a:txBody>
                    <a:bodyPr/>
                    <a:lstStyle/>
                    <a:p>
                      <a:pPr lvl="0" indent="0" marL="0">
                        <a:buNone/>
                      </a:pPr>
                      <a:r>
                        <a:rPr/>
                        <a:t>Multiple predictors</a:t>
                      </a:r>
                    </a:p>
                  </a:txBody>
                </a:tc>
                <a:tc>
                  <a:txBody>
                    <a:bodyPr/>
                    <a:lstStyle/>
                    <a:p>
                      <a:pPr lvl="0" indent="0" marL="0">
                        <a:buNone/>
                      </a:pPr>
                      <a:r>
                        <a:rPr/>
                        <a:t>What are the adjusted hazard or time effects?</a:t>
                      </a:r>
                    </a:p>
                  </a:txBody>
                </a:tc>
                <a:tc>
                  <a:txBody>
                    <a:bodyPr/>
                    <a:lstStyle/>
                    <a:p>
                      <a:pPr lvl="0" indent="0" marL="0">
                        <a:buNone/>
                      </a:pPr>
                      <a:r>
                        <a:rPr>
                          <a:hlinkClick r:id="rId8" action="ppaction://hlinksldjump"/>
                        </a:rPr>
                        <a:t>Cox PH</a:t>
                      </a:r>
                      <a:r>
                        <a:rPr/>
                        <a:t>; </a:t>
                      </a:r>
                      <a:r>
                        <a:rPr>
                          <a:hlinkClick r:id="rId9" action="ppaction://hlinksldjump"/>
                        </a:rPr>
                        <a:t>AFT</a:t>
                      </a:r>
                      <a:r>
                        <a:rPr/>
                        <a:t>; </a:t>
                      </a:r>
                      <a:r>
                        <a:rPr>
                          <a:hlinkClick r:id="rId10" action="ppaction://hlinksldjump"/>
                        </a:rPr>
                        <a:t>Frailty</a:t>
                      </a:r>
                    </a:p>
                  </a:txBody>
                </a:tc>
              </a:tr>
            </a:tbl>
          </a:graphicData>
        </a:graphic>
      </p:graphicFrame>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Paired/repeated: continuous measurement</a:t>
            </a:r>
          </a:p>
        </p:txBody>
      </p:sp>
      <p:graphicFrame>
        <p:nvGraphicFramePr>
          <p:cNvPr id="6" name="Content Placeholder 5"/>
          <p:cNvGraphicFramePr>
            <a:graphicFrameLocks noGrp="1"/>
          </p:cNvGraphicFramePr>
          <p:nvPr>
            <p:ph idx="1"/>
          </p:nvPr>
        </p:nvGraphicFramePr>
        <p:xfrm>
          <a:off x="457200" y="1346200"/>
          <a:ext cx="11277600" cy="4711700"/>
        </p:xfrm>
        <a:graphic>
          <a:graphicData uri="http://schemas.openxmlformats.org/drawingml/2006/table">
            <a:tbl>
              <a:tblPr firstRow="1" bandRow="1">
                <a:tableStyleId>{5C22544A-7EE6-4342-B048-85BDC9FD1C3A}</a:tableStyleId>
              </a:tblPr>
              <a:tblGrid>
                <a:gridCol w="3759200"/>
                <a:gridCol w="3759200"/>
                <a:gridCol w="3759200"/>
              </a:tblGrid>
              <a:tr h="0">
                <a:tc>
                  <a:txBody>
                    <a:bodyPr/>
                    <a:lstStyle/>
                    <a:p>
                      <a:pPr lvl="0" indent="0" marL="0">
                        <a:buNone/>
                      </a:pPr>
                      <a:r>
                        <a:rPr/>
                        <a:t>Predictor / design</a:t>
                      </a:r>
                    </a:p>
                  </a:txBody>
                  <a:tcPr/>
                </a:tc>
                <a:tc>
                  <a:txBody>
                    <a:bodyPr/>
                    <a:lstStyle/>
                    <a:p>
                      <a:pPr lvl="0" indent="0" marL="0">
                        <a:buNone/>
                      </a:pPr>
                      <a:r>
                        <a:rPr/>
                        <a:t>Scientific target</a:t>
                      </a:r>
                    </a:p>
                  </a:txBody>
                  <a:tcPr/>
                </a:tc>
                <a:tc>
                  <a:txBody>
                    <a:bodyPr/>
                    <a:lstStyle/>
                    <a:p>
                      <a:pPr lvl="0" indent="0" marL="0">
                        <a:buNone/>
                      </a:pPr>
                      <a:r>
                        <a:rPr/>
                        <a:t>Methods to consider</a:t>
                      </a:r>
                    </a:p>
                  </a:txBody>
                  <a:tcPr/>
                </a:tc>
              </a:tr>
              <a:tr h="0">
                <a:tc>
                  <a:txBody>
                    <a:bodyPr/>
                    <a:lstStyle/>
                    <a:p>
                      <a:pPr lvl="0" indent="0" marL="0">
                        <a:buNone/>
                      </a:pPr>
                      <a:r>
                        <a:rPr/>
                        <a:t>Pairs / 2 measurements</a:t>
                      </a:r>
                    </a:p>
                  </a:txBody>
                </a:tc>
                <a:tc>
                  <a:txBody>
                    <a:bodyPr/>
                    <a:lstStyle/>
                    <a:p>
                      <a:pPr lvl="0" indent="0" marL="0">
                        <a:buNone/>
                      </a:pPr>
                      <a:r>
                        <a:rPr/>
                        <a:t>Is the mean within-plant change zero?</a:t>
                      </a:r>
                    </a:p>
                  </a:txBody>
                </a:tc>
                <a:tc>
                  <a:txBody>
                    <a:bodyPr/>
                    <a:lstStyle/>
                    <a:p>
                      <a:pPr lvl="0" indent="0" marL="0">
                        <a:buNone/>
                      </a:pPr>
                      <a:r>
                        <a:rPr>
                          <a:hlinkClick r:id="rId3" action="ppaction://hlinksldjump"/>
                        </a:rPr>
                        <a:t>Paired t</a:t>
                      </a:r>
                      <a:r>
                        <a:rPr/>
                        <a:t>; </a:t>
                      </a:r>
                      <a:r>
                        <a:rPr>
                          <a:hlinkClick r:id="rId4" action="ppaction://hlinksldjump"/>
                        </a:rPr>
                        <a:t>Signed-rank</a:t>
                      </a:r>
                      <a:r>
                        <a:rPr/>
                        <a:t>; </a:t>
                      </a:r>
                      <a:r>
                        <a:rPr>
                          <a:hlinkClick r:id="rId5" action="ppaction://hlinksldjump"/>
                        </a:rPr>
                        <a:t>Sign</a:t>
                      </a:r>
                      <a:r>
                        <a:rPr/>
                        <a:t>; </a:t>
                      </a:r>
                      <a:r>
                        <a:rPr>
                          <a:hlinkClick r:id="rId6" action="ppaction://hlinksldjump"/>
                        </a:rPr>
                        <a:t>Paired permutation</a:t>
                      </a:r>
                    </a:p>
                  </a:txBody>
                </a:tc>
              </a:tr>
              <a:tr h="0">
                <a:tc>
                  <a:txBody>
                    <a:bodyPr/>
                    <a:lstStyle/>
                    <a:p>
                      <a:pPr lvl="0" indent="0" marL="0">
                        <a:buNone/>
                      </a:pPr>
                      <a:r>
                        <a:rPr/>
                        <a:t>3+ repeated conditions</a:t>
                      </a:r>
                    </a:p>
                  </a:txBody>
                </a:tc>
                <a:tc>
                  <a:txBody>
                    <a:bodyPr/>
                    <a:lstStyle/>
                    <a:p>
                      <a:pPr lvl="0" indent="0" marL="0">
                        <a:buNone/>
                      </a:pPr>
                      <a:r>
                        <a:rPr/>
                        <a:t>Do within-animal means differ across temperatures?</a:t>
                      </a:r>
                    </a:p>
                  </a:txBody>
                </a:tc>
                <a:tc>
                  <a:txBody>
                    <a:bodyPr/>
                    <a:lstStyle/>
                    <a:p>
                      <a:pPr lvl="0" indent="0" marL="0">
                        <a:buNone/>
                      </a:pPr>
                      <a:r>
                        <a:rPr>
                          <a:hlinkClick r:id="rId7" action="ppaction://hlinksldjump"/>
                        </a:rPr>
                        <a:t>Repeated ANOVA</a:t>
                      </a:r>
                      <a:r>
                        <a:rPr/>
                        <a:t>; </a:t>
                      </a:r>
                      <a:r>
                        <a:rPr>
                          <a:hlinkClick r:id="rId8" action="ppaction://hlinksldjump"/>
                        </a:rPr>
                        <a:t>LMM</a:t>
                      </a:r>
                      <a:r>
                        <a:rPr/>
                        <a:t>; </a:t>
                      </a:r>
                      <a:r>
                        <a:rPr>
                          <a:hlinkClick r:id="rId9" action="ppaction://hlinksldjump"/>
                        </a:rPr>
                        <a:t>Friedman</a:t>
                      </a:r>
                    </a:p>
                  </a:txBody>
                </a:tc>
              </a:tr>
              <a:tr h="0">
                <a:tc>
                  <a:txBody>
                    <a:bodyPr/>
                    <a:lstStyle/>
                    <a:p>
                      <a:pPr lvl="0" indent="0" marL="0">
                        <a:buNone/>
                      </a:pPr>
                      <a:r>
                        <a:rPr/>
                        <a:t>Within + between predictors</a:t>
                      </a:r>
                    </a:p>
                  </a:txBody>
                </a:tc>
                <a:tc>
                  <a:txBody>
                    <a:bodyPr/>
                    <a:lstStyle/>
                    <a:p>
                      <a:pPr lvl="0" indent="0" marL="0">
                        <a:buNone/>
                      </a:pPr>
                      <a:r>
                        <a:rPr/>
                        <a:t>Do growth trajectories differ while accounting for repeated larvae and families?</a:t>
                      </a:r>
                    </a:p>
                  </a:txBody>
                </a:tc>
                <a:tc>
                  <a:txBody>
                    <a:bodyPr/>
                    <a:lstStyle/>
                    <a:p>
                      <a:pPr lvl="0" indent="0" marL="0">
                        <a:buNone/>
                      </a:pPr>
                      <a:r>
                        <a:rPr>
                          <a:hlinkClick r:id="rId10" action="ppaction://hlinksldjump"/>
                        </a:rPr>
                        <a:t>LMM</a:t>
                      </a:r>
                    </a:p>
                  </a:txBody>
                </a:tc>
              </a:tr>
            </a:tbl>
          </a:graphicData>
        </a:graphic>
      </p:graphicFrame>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Paired/repeated: binary outcome</a:t>
            </a:r>
          </a:p>
        </p:txBody>
      </p:sp>
      <p:graphicFrame>
        <p:nvGraphicFramePr>
          <p:cNvPr id="6" name="Content Placeholder 5"/>
          <p:cNvGraphicFramePr>
            <a:graphicFrameLocks noGrp="1"/>
          </p:cNvGraphicFramePr>
          <p:nvPr>
            <p:ph idx="1"/>
          </p:nvPr>
        </p:nvGraphicFramePr>
        <p:xfrm>
          <a:off x="457200" y="1346200"/>
          <a:ext cx="11277600" cy="4711700"/>
        </p:xfrm>
        <a:graphic>
          <a:graphicData uri="http://schemas.openxmlformats.org/drawingml/2006/table">
            <a:tbl>
              <a:tblPr firstRow="1" bandRow="1">
                <a:tableStyleId>{5C22544A-7EE6-4342-B048-85BDC9FD1C3A}</a:tableStyleId>
              </a:tblPr>
              <a:tblGrid>
                <a:gridCol w="3759200"/>
                <a:gridCol w="3759200"/>
                <a:gridCol w="3759200"/>
              </a:tblGrid>
              <a:tr h="0">
                <a:tc>
                  <a:txBody>
                    <a:bodyPr/>
                    <a:lstStyle/>
                    <a:p>
                      <a:pPr lvl="0" indent="0" marL="0">
                        <a:buNone/>
                      </a:pPr>
                      <a:r>
                        <a:rPr/>
                        <a:t>Predictor / design</a:t>
                      </a:r>
                    </a:p>
                  </a:txBody>
                  <a:tcPr/>
                </a:tc>
                <a:tc>
                  <a:txBody>
                    <a:bodyPr/>
                    <a:lstStyle/>
                    <a:p>
                      <a:pPr lvl="0" indent="0" marL="0">
                        <a:buNone/>
                      </a:pPr>
                      <a:r>
                        <a:rPr/>
                        <a:t>Scientific target</a:t>
                      </a:r>
                    </a:p>
                  </a:txBody>
                  <a:tcPr/>
                </a:tc>
                <a:tc>
                  <a:txBody>
                    <a:bodyPr/>
                    <a:lstStyle/>
                    <a:p>
                      <a:pPr lvl="0" indent="0" marL="0">
                        <a:buNone/>
                      </a:pPr>
                      <a:r>
                        <a:rPr/>
                        <a:t>Methods to consider</a:t>
                      </a:r>
                    </a:p>
                  </a:txBody>
                  <a:tcPr/>
                </a:tc>
              </a:tr>
              <a:tr h="0">
                <a:tc>
                  <a:txBody>
                    <a:bodyPr/>
                    <a:lstStyle/>
                    <a:p>
                      <a:pPr lvl="0" indent="0" marL="0">
                        <a:buNone/>
                      </a:pPr>
                      <a:r>
                        <a:rPr/>
                        <a:t>Pairs / 2 measurements</a:t>
                      </a:r>
                    </a:p>
                  </a:txBody>
                </a:tc>
                <a:tc>
                  <a:txBody>
                    <a:bodyPr/>
                    <a:lstStyle/>
                    <a:p>
                      <a:pPr lvl="0" indent="0" marL="0">
                        <a:buNone/>
                      </a:pPr>
                      <a:r>
                        <a:rPr/>
                        <a:t>Are positive-to-negative and negative-to-positive changes equally likely?</a:t>
                      </a:r>
                    </a:p>
                  </a:txBody>
                </a:tc>
                <a:tc>
                  <a:txBody>
                    <a:bodyPr/>
                    <a:lstStyle/>
                    <a:p>
                      <a:pPr lvl="0" indent="0" marL="0">
                        <a:buNone/>
                      </a:pPr>
                      <a:r>
                        <a:rPr>
                          <a:hlinkClick r:id="rId3" action="ppaction://hlinksldjump"/>
                        </a:rPr>
                        <a:t>McNemar</a:t>
                      </a:r>
                    </a:p>
                  </a:txBody>
                </a:tc>
              </a:tr>
              <a:tr h="0">
                <a:tc>
                  <a:txBody>
                    <a:bodyPr/>
                    <a:lstStyle/>
                    <a:p>
                      <a:pPr lvl="0" indent="0" marL="0">
                        <a:buNone/>
                      </a:pPr>
                      <a:r>
                        <a:rPr/>
                        <a:t>3+ repeated conditions</a:t>
                      </a:r>
                    </a:p>
                  </a:txBody>
                </a:tc>
                <a:tc>
                  <a:txBody>
                    <a:bodyPr/>
                    <a:lstStyle/>
                    <a:p>
                      <a:pPr lvl="0" indent="0" marL="0">
                        <a:buNone/>
                      </a:pPr>
                      <a:r>
                        <a:rPr/>
                        <a:t>Is response probability equal across conditions?</a:t>
                      </a:r>
                    </a:p>
                  </a:txBody>
                </a:tc>
                <a:tc>
                  <a:txBody>
                    <a:bodyPr/>
                    <a:lstStyle/>
                    <a:p>
                      <a:pPr lvl="0" indent="0" marL="0">
                        <a:buNone/>
                      </a:pPr>
                      <a:r>
                        <a:rPr>
                          <a:hlinkClick r:id="rId4" action="ppaction://hlinksldjump"/>
                        </a:rPr>
                        <a:t>Cochran Q</a:t>
                      </a:r>
                      <a:r>
                        <a:rPr/>
                        <a:t>; </a:t>
                      </a:r>
                      <a:r>
                        <a:rPr>
                          <a:hlinkClick r:id="rId5" action="ppaction://hlinksldjump"/>
                        </a:rPr>
                        <a:t>Binary GLMM</a:t>
                      </a:r>
                      <a:r>
                        <a:rPr/>
                        <a:t>; </a:t>
                      </a:r>
                      <a:r>
                        <a:rPr>
                          <a:hlinkClick r:id="rId6" action="ppaction://hlinksldjump"/>
                        </a:rPr>
                        <a:t>Binary GEE</a:t>
                      </a:r>
                    </a:p>
                  </a:txBody>
                </a:tc>
              </a:tr>
              <a:tr h="0">
                <a:tc>
                  <a:txBody>
                    <a:bodyPr/>
                    <a:lstStyle/>
                    <a:p>
                      <a:pPr lvl="0" indent="0" marL="0">
                        <a:buNone/>
                      </a:pPr>
                      <a:r>
                        <a:rPr/>
                        <a:t>Within + between predictors</a:t>
                      </a:r>
                    </a:p>
                  </a:txBody>
                </a:tc>
                <a:tc>
                  <a:txBody>
                    <a:bodyPr/>
                    <a:lstStyle/>
                    <a:p>
                      <a:pPr lvl="0" indent="0" marL="0">
                        <a:buNone/>
                      </a:pPr>
                      <a:r>
                        <a:rPr/>
                        <a:t>How does disease probability change with time and treatment?</a:t>
                      </a:r>
                    </a:p>
                  </a:txBody>
                </a:tc>
                <a:tc>
                  <a:txBody>
                    <a:bodyPr/>
                    <a:lstStyle/>
                    <a:p>
                      <a:pPr lvl="0" indent="0" marL="0">
                        <a:buNone/>
                      </a:pPr>
                      <a:r>
                        <a:rPr>
                          <a:hlinkClick r:id="rId7" action="ppaction://hlinksldjump"/>
                        </a:rPr>
                        <a:t>Binary GLMM</a:t>
                      </a:r>
                      <a:r>
                        <a:rPr/>
                        <a:t>; </a:t>
                      </a:r>
                      <a:r>
                        <a:rPr>
                          <a:hlinkClick r:id="rId8" action="ppaction://hlinksldjump"/>
                        </a:rPr>
                        <a:t>Binary GEE</a:t>
                      </a:r>
                    </a:p>
                  </a:txBody>
                </a:tc>
              </a:tr>
            </a:tbl>
          </a:graphicData>
        </a:graphic>
      </p:graphicFrame>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Paired/repeated: ordered categories</a:t>
            </a:r>
          </a:p>
        </p:txBody>
      </p:sp>
      <p:graphicFrame>
        <p:nvGraphicFramePr>
          <p:cNvPr id="6" name="Content Placeholder 5"/>
          <p:cNvGraphicFramePr>
            <a:graphicFrameLocks noGrp="1"/>
          </p:cNvGraphicFramePr>
          <p:nvPr>
            <p:ph idx="1"/>
          </p:nvPr>
        </p:nvGraphicFramePr>
        <p:xfrm>
          <a:off x="457200" y="1346200"/>
          <a:ext cx="11277600" cy="4711700"/>
        </p:xfrm>
        <a:graphic>
          <a:graphicData uri="http://schemas.openxmlformats.org/drawingml/2006/table">
            <a:tbl>
              <a:tblPr firstRow="1" bandRow="1">
                <a:tableStyleId>{5C22544A-7EE6-4342-B048-85BDC9FD1C3A}</a:tableStyleId>
              </a:tblPr>
              <a:tblGrid>
                <a:gridCol w="3759200"/>
                <a:gridCol w="3759200"/>
                <a:gridCol w="3759200"/>
              </a:tblGrid>
              <a:tr h="0">
                <a:tc>
                  <a:txBody>
                    <a:bodyPr/>
                    <a:lstStyle/>
                    <a:p>
                      <a:pPr lvl="0" indent="0" marL="0">
                        <a:buNone/>
                      </a:pPr>
                      <a:r>
                        <a:rPr/>
                        <a:t>Predictor / design</a:t>
                      </a:r>
                    </a:p>
                  </a:txBody>
                  <a:tcPr/>
                </a:tc>
                <a:tc>
                  <a:txBody>
                    <a:bodyPr/>
                    <a:lstStyle/>
                    <a:p>
                      <a:pPr lvl="0" indent="0" marL="0">
                        <a:buNone/>
                      </a:pPr>
                      <a:r>
                        <a:rPr/>
                        <a:t>Scientific target</a:t>
                      </a:r>
                    </a:p>
                  </a:txBody>
                  <a:tcPr/>
                </a:tc>
                <a:tc>
                  <a:txBody>
                    <a:bodyPr/>
                    <a:lstStyle/>
                    <a:p>
                      <a:pPr lvl="0" indent="0" marL="0">
                        <a:buNone/>
                      </a:pPr>
                      <a:r>
                        <a:rPr/>
                        <a:t>Methods to consider</a:t>
                      </a:r>
                    </a:p>
                  </a:txBody>
                  <a:tcPr/>
                </a:tc>
              </a:tr>
              <a:tr h="0">
                <a:tc>
                  <a:txBody>
                    <a:bodyPr/>
                    <a:lstStyle/>
                    <a:p>
                      <a:pPr lvl="0" indent="0" marL="0">
                        <a:buNone/>
                      </a:pPr>
                      <a:r>
                        <a:rPr/>
                        <a:t>Pairs / 2 measurements</a:t>
                      </a:r>
                    </a:p>
                  </a:txBody>
                </a:tc>
                <a:tc>
                  <a:txBody>
                    <a:bodyPr/>
                    <a:lstStyle/>
                    <a:p>
                      <a:pPr lvl="0" indent="0" marL="0">
                        <a:buNone/>
                      </a:pPr>
                      <a:r>
                        <a:rPr/>
                        <a:t>Are upward and downward changes equally likely?</a:t>
                      </a:r>
                    </a:p>
                  </a:txBody>
                </a:tc>
                <a:tc>
                  <a:txBody>
                    <a:bodyPr/>
                    <a:lstStyle/>
                    <a:p>
                      <a:pPr lvl="0" indent="0" marL="0">
                        <a:buNone/>
                      </a:pPr>
                      <a:r>
                        <a:rPr>
                          <a:hlinkClick r:id="rId3" action="ppaction://hlinksldjump"/>
                        </a:rPr>
                        <a:t>Sign</a:t>
                      </a:r>
                      <a:r>
                        <a:rPr/>
                        <a:t>; </a:t>
                      </a:r>
                      <a:r>
                        <a:rPr>
                          <a:hlinkClick r:id="rId4" action="ppaction://hlinksldjump"/>
                        </a:rPr>
                        <a:t>Signed-rank</a:t>
                      </a:r>
                    </a:p>
                  </a:txBody>
                </a:tc>
              </a:tr>
              <a:tr h="0">
                <a:tc>
                  <a:txBody>
                    <a:bodyPr/>
                    <a:lstStyle/>
                    <a:p>
                      <a:pPr lvl="0" indent="0" marL="0">
                        <a:buNone/>
                      </a:pPr>
                      <a:r>
                        <a:rPr/>
                        <a:t>3+ repeated conditions</a:t>
                      </a:r>
                    </a:p>
                  </a:txBody>
                </a:tc>
                <a:tc>
                  <a:txBody>
                    <a:bodyPr/>
                    <a:lstStyle/>
                    <a:p>
                      <a:pPr lvl="0" indent="0" marL="0">
                        <a:buNone/>
                      </a:pPr>
                      <a:r>
                        <a:rPr/>
                        <a:t>Do conditions consistently rank differently within plants?</a:t>
                      </a:r>
                    </a:p>
                  </a:txBody>
                </a:tc>
                <a:tc>
                  <a:txBody>
                    <a:bodyPr/>
                    <a:lstStyle/>
                    <a:p>
                      <a:pPr lvl="0" indent="0" marL="0">
                        <a:buNone/>
                      </a:pPr>
                      <a:r>
                        <a:rPr>
                          <a:hlinkClick r:id="rId5" action="ppaction://hlinksldjump"/>
                        </a:rPr>
                        <a:t>Friedman</a:t>
                      </a:r>
                      <a:r>
                        <a:rPr/>
                        <a:t>; </a:t>
                      </a:r>
                      <a:r>
                        <a:rPr>
                          <a:hlinkClick r:id="rId6" action="ppaction://hlinksldjump"/>
                        </a:rPr>
                        <a:t>CLMM</a:t>
                      </a:r>
                    </a:p>
                  </a:txBody>
                </a:tc>
              </a:tr>
              <a:tr h="0">
                <a:tc>
                  <a:txBody>
                    <a:bodyPr/>
                    <a:lstStyle/>
                    <a:p>
                      <a:pPr lvl="0" indent="0" marL="0">
                        <a:buNone/>
                      </a:pPr>
                      <a:r>
                        <a:rPr/>
                        <a:t>Within + between predictors</a:t>
                      </a:r>
                    </a:p>
                  </a:txBody>
                </a:tc>
                <a:tc>
                  <a:txBody>
                    <a:bodyPr/>
                    <a:lstStyle/>
                    <a:p>
                      <a:pPr lvl="0" indent="0" marL="0">
                        <a:buNone/>
                      </a:pPr>
                      <a:r>
                        <a:rPr/>
                        <a:t>Do predictors shift category probabilities within the repeated design?</a:t>
                      </a:r>
                    </a:p>
                  </a:txBody>
                </a:tc>
                <a:tc>
                  <a:txBody>
                    <a:bodyPr/>
                    <a:lstStyle/>
                    <a:p>
                      <a:pPr lvl="0" indent="0" marL="0">
                        <a:buNone/>
                      </a:pPr>
                      <a:r>
                        <a:rPr>
                          <a:hlinkClick r:id="rId7" action="ppaction://hlinksldjump"/>
                        </a:rPr>
                        <a:t>CLMM</a:t>
                      </a:r>
                    </a:p>
                  </a:txBody>
                </a:tc>
              </a:tr>
            </a:tbl>
          </a:graphicData>
        </a:graphic>
      </p:graphicFrame>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Paired/repeated: count / rate</a:t>
            </a:r>
          </a:p>
        </p:txBody>
      </p:sp>
      <p:graphicFrame>
        <p:nvGraphicFramePr>
          <p:cNvPr id="6" name="Content Placeholder 5"/>
          <p:cNvGraphicFramePr>
            <a:graphicFrameLocks noGrp="1"/>
          </p:cNvGraphicFramePr>
          <p:nvPr>
            <p:ph idx="1"/>
          </p:nvPr>
        </p:nvGraphicFramePr>
        <p:xfrm>
          <a:off x="457200" y="1346200"/>
          <a:ext cx="11277600" cy="4711700"/>
        </p:xfrm>
        <a:graphic>
          <a:graphicData uri="http://schemas.openxmlformats.org/drawingml/2006/table">
            <a:tbl>
              <a:tblPr firstRow="1" bandRow="1">
                <a:tableStyleId>{5C22544A-7EE6-4342-B048-85BDC9FD1C3A}</a:tableStyleId>
              </a:tblPr>
              <a:tblGrid>
                <a:gridCol w="3759200"/>
                <a:gridCol w="3759200"/>
                <a:gridCol w="3759200"/>
              </a:tblGrid>
              <a:tr h="0">
                <a:tc>
                  <a:txBody>
                    <a:bodyPr/>
                    <a:lstStyle/>
                    <a:p>
                      <a:pPr lvl="0" indent="0" marL="0">
                        <a:buNone/>
                      </a:pPr>
                      <a:r>
                        <a:rPr/>
                        <a:t>Predictor / design</a:t>
                      </a:r>
                    </a:p>
                  </a:txBody>
                  <a:tcPr/>
                </a:tc>
                <a:tc>
                  <a:txBody>
                    <a:bodyPr/>
                    <a:lstStyle/>
                    <a:p>
                      <a:pPr lvl="0" indent="0" marL="0">
                        <a:buNone/>
                      </a:pPr>
                      <a:r>
                        <a:rPr/>
                        <a:t>Scientific target</a:t>
                      </a:r>
                    </a:p>
                  </a:txBody>
                  <a:tcPr/>
                </a:tc>
                <a:tc>
                  <a:txBody>
                    <a:bodyPr/>
                    <a:lstStyle/>
                    <a:p>
                      <a:pPr lvl="0" indent="0" marL="0">
                        <a:buNone/>
                      </a:pPr>
                      <a:r>
                        <a:rPr/>
                        <a:t>Methods to consider</a:t>
                      </a:r>
                    </a:p>
                  </a:txBody>
                  <a:tcPr/>
                </a:tc>
              </a:tr>
              <a:tr h="0">
                <a:tc>
                  <a:txBody>
                    <a:bodyPr/>
                    <a:lstStyle/>
                    <a:p>
                      <a:pPr lvl="0" indent="0" marL="0">
                        <a:buNone/>
                      </a:pPr>
                      <a:r>
                        <a:rPr/>
                        <a:t>Pairs / 2 measurements</a:t>
                      </a:r>
                    </a:p>
                  </a:txBody>
                </a:tc>
                <a:tc>
                  <a:txBody>
                    <a:bodyPr/>
                    <a:lstStyle/>
                    <a:p>
                      <a:pPr lvl="0" indent="0" marL="0">
                        <a:buNone/>
                      </a:pPr>
                      <a:r>
                        <a:rPr/>
                        <a:t>Does the within-host expected count or rate change?</a:t>
                      </a:r>
                    </a:p>
                  </a:txBody>
                </a:tc>
                <a:tc>
                  <a:txBody>
                    <a:bodyPr/>
                    <a:lstStyle/>
                    <a:p>
                      <a:pPr lvl="0" indent="0" marL="0">
                        <a:buNone/>
                      </a:pPr>
                      <a:r>
                        <a:rPr>
                          <a:hlinkClick r:id="rId3" action="ppaction://hlinksldjump"/>
                        </a:rPr>
                        <a:t>Count GLMM</a:t>
                      </a:r>
                      <a:r>
                        <a:rPr/>
                        <a:t>; </a:t>
                      </a:r>
                      <a:r>
                        <a:rPr>
                          <a:hlinkClick r:id="rId4" action="ppaction://hlinksldjump"/>
                        </a:rPr>
                        <a:t>Count GEE</a:t>
                      </a:r>
                      <a:r>
                        <a:rPr/>
                        <a:t>; </a:t>
                      </a:r>
                      <a:r>
                        <a:rPr>
                          <a:hlinkClick r:id="rId5" action="ppaction://hlinksldjump"/>
                        </a:rPr>
                        <a:t>Paired permutation</a:t>
                      </a:r>
                    </a:p>
                  </a:txBody>
                </a:tc>
              </a:tr>
              <a:tr h="0">
                <a:tc>
                  <a:txBody>
                    <a:bodyPr/>
                    <a:lstStyle/>
                    <a:p>
                      <a:pPr lvl="0" indent="0" marL="0">
                        <a:buNone/>
                      </a:pPr>
                      <a:r>
                        <a:rPr/>
                        <a:t>3+ repeated conditions</a:t>
                      </a:r>
                    </a:p>
                  </a:txBody>
                </a:tc>
                <a:tc>
                  <a:txBody>
                    <a:bodyPr/>
                    <a:lstStyle/>
                    <a:p>
                      <a:pPr lvl="0" indent="0" marL="0">
                        <a:buNone/>
                      </a:pPr>
                      <a:r>
                        <a:rPr/>
                        <a:t>Do expected visit rates change across days?</a:t>
                      </a:r>
                    </a:p>
                  </a:txBody>
                </a:tc>
                <a:tc>
                  <a:txBody>
                    <a:bodyPr/>
                    <a:lstStyle/>
                    <a:p>
                      <a:pPr lvl="0" indent="0" marL="0">
                        <a:buNone/>
                      </a:pPr>
                      <a:r>
                        <a:rPr>
                          <a:hlinkClick r:id="rId6" action="ppaction://hlinksldjump"/>
                        </a:rPr>
                        <a:t>Count GLMM</a:t>
                      </a:r>
                      <a:r>
                        <a:rPr/>
                        <a:t>; </a:t>
                      </a:r>
                      <a:r>
                        <a:rPr>
                          <a:hlinkClick r:id="rId7" action="ppaction://hlinksldjump"/>
                        </a:rPr>
                        <a:t>Count GEE</a:t>
                      </a:r>
                    </a:p>
                  </a:txBody>
                </a:tc>
              </a:tr>
              <a:tr h="0">
                <a:tc>
                  <a:txBody>
                    <a:bodyPr/>
                    <a:lstStyle/>
                    <a:p>
                      <a:pPr lvl="0" indent="0" marL="0">
                        <a:buNone/>
                      </a:pPr>
                      <a:r>
                        <a:rPr/>
                        <a:t>Within + between predictors</a:t>
                      </a:r>
                    </a:p>
                  </a:txBody>
                </a:tc>
                <a:tc>
                  <a:txBody>
                    <a:bodyPr/>
                    <a:lstStyle/>
                    <a:p>
                      <a:pPr lvl="0" indent="0" marL="0">
                        <a:buNone/>
                      </a:pPr>
                      <a:r>
                        <a:rPr/>
                        <a:t>How do treatment and time affect mutation rates across lines?</a:t>
                      </a:r>
                    </a:p>
                  </a:txBody>
                </a:tc>
                <a:tc>
                  <a:txBody>
                    <a:bodyPr/>
                    <a:lstStyle/>
                    <a:p>
                      <a:pPr lvl="0" indent="0" marL="0">
                        <a:buNone/>
                      </a:pPr>
                      <a:r>
                        <a:rPr>
                          <a:hlinkClick r:id="rId8" action="ppaction://hlinksldjump"/>
                        </a:rPr>
                        <a:t>Count GLMM</a:t>
                      </a:r>
                      <a:r>
                        <a:rPr/>
                        <a:t>; </a:t>
                      </a:r>
                      <a:r>
                        <a:rPr>
                          <a:hlinkClick r:id="rId9" action="ppaction://hlinksldjump"/>
                        </a:rPr>
                        <a:t>Count GEE</a:t>
                      </a:r>
                    </a:p>
                  </a:txBody>
                </a:tc>
              </a:tr>
            </a:tbl>
          </a:graphicData>
        </a:graphic>
      </p:graphicFrame>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Paired/repeated: time to event + censoring</a:t>
            </a:r>
          </a:p>
        </p:txBody>
      </p:sp>
      <p:graphicFrame>
        <p:nvGraphicFramePr>
          <p:cNvPr id="6" name="Content Placeholder 5"/>
          <p:cNvGraphicFramePr>
            <a:graphicFrameLocks noGrp="1"/>
          </p:cNvGraphicFramePr>
          <p:nvPr>
            <p:ph idx="1"/>
          </p:nvPr>
        </p:nvGraphicFramePr>
        <p:xfrm>
          <a:off x="457200" y="1346200"/>
          <a:ext cx="11277600" cy="4711700"/>
        </p:xfrm>
        <a:graphic>
          <a:graphicData uri="http://schemas.openxmlformats.org/drawingml/2006/table">
            <a:tbl>
              <a:tblPr firstRow="1" bandRow="1">
                <a:tableStyleId>{5C22544A-7EE6-4342-B048-85BDC9FD1C3A}</a:tableStyleId>
              </a:tblPr>
              <a:tblGrid>
                <a:gridCol w="3759200"/>
                <a:gridCol w="3759200"/>
                <a:gridCol w="3759200"/>
              </a:tblGrid>
              <a:tr h="0">
                <a:tc>
                  <a:txBody>
                    <a:bodyPr/>
                    <a:lstStyle/>
                    <a:p>
                      <a:pPr lvl="0" indent="0" marL="0">
                        <a:buNone/>
                      </a:pPr>
                      <a:r>
                        <a:rPr/>
                        <a:t>Predictor / design</a:t>
                      </a:r>
                    </a:p>
                  </a:txBody>
                  <a:tcPr/>
                </a:tc>
                <a:tc>
                  <a:txBody>
                    <a:bodyPr/>
                    <a:lstStyle/>
                    <a:p>
                      <a:pPr lvl="0" indent="0" marL="0">
                        <a:buNone/>
                      </a:pPr>
                      <a:r>
                        <a:rPr/>
                        <a:t>Scientific target</a:t>
                      </a:r>
                    </a:p>
                  </a:txBody>
                  <a:tcPr/>
                </a:tc>
                <a:tc>
                  <a:txBody>
                    <a:bodyPr/>
                    <a:lstStyle/>
                    <a:p>
                      <a:pPr lvl="0" indent="0" marL="0">
                        <a:buNone/>
                      </a:pPr>
                      <a:r>
                        <a:rPr/>
                        <a:t>Methods to consider</a:t>
                      </a:r>
                    </a:p>
                  </a:txBody>
                  <a:tcPr/>
                </a:tc>
              </a:tr>
              <a:tr h="0">
                <a:tc>
                  <a:txBody>
                    <a:bodyPr/>
                    <a:lstStyle/>
                    <a:p>
                      <a:pPr lvl="0" indent="0" marL="0">
                        <a:buNone/>
                      </a:pPr>
                      <a:r>
                        <a:rPr/>
                        <a:t>Pairs / 2 measurements</a:t>
                      </a:r>
                    </a:p>
                  </a:txBody>
                </a:tc>
                <a:tc>
                  <a:txBody>
                    <a:bodyPr/>
                    <a:lstStyle/>
                    <a:p>
                      <a:pPr lvl="0" indent="0" marL="0">
                        <a:buNone/>
                      </a:pPr>
                      <a:r>
                        <a:rPr/>
                        <a:t>Do survival functions differ within the matched strata?</a:t>
                      </a:r>
                    </a:p>
                  </a:txBody>
                </a:tc>
                <a:tc>
                  <a:txBody>
                    <a:bodyPr/>
                    <a:lstStyle/>
                    <a:p>
                      <a:pPr lvl="0" indent="0" marL="0">
                        <a:buNone/>
                      </a:pPr>
                      <a:r>
                        <a:rPr>
                          <a:hlinkClick r:id="rId3" action="ppaction://hlinksldjump"/>
                        </a:rPr>
                        <a:t>Stratified log-rank</a:t>
                      </a:r>
                      <a:r>
                        <a:rPr/>
                        <a:t>; </a:t>
                      </a:r>
                      <a:r>
                        <a:rPr>
                          <a:hlinkClick r:id="rId4" action="ppaction://hlinksldjump"/>
                        </a:rPr>
                        <a:t>Cox PH</a:t>
                      </a:r>
                    </a:p>
                  </a:txBody>
                </a:tc>
              </a:tr>
              <a:tr h="0">
                <a:tc>
                  <a:txBody>
                    <a:bodyPr/>
                    <a:lstStyle/>
                    <a:p>
                      <a:pPr lvl="0" indent="0" marL="0">
                        <a:buNone/>
                      </a:pPr>
                      <a:r>
                        <a:rPr/>
                        <a:t>3+ repeated conditions</a:t>
                      </a:r>
                    </a:p>
                  </a:txBody>
                </a:tc>
                <a:tc>
                  <a:txBody>
                    <a:bodyPr/>
                    <a:lstStyle/>
                    <a:p>
                      <a:pPr lvl="0" indent="0" marL="0">
                        <a:buNone/>
                      </a:pPr>
                      <a:r>
                        <a:rPr/>
                        <a:t>Is the scientific target first-event survival or recurrent events?</a:t>
                      </a:r>
                    </a:p>
                  </a:txBody>
                </a:tc>
                <a:tc>
                  <a:txBody>
                    <a:bodyPr/>
                    <a:lstStyle/>
                    <a:p>
                      <a:pPr lvl="0" indent="0" marL="0">
                        <a:buNone/>
                      </a:pPr>
                      <a:r>
                        <a:rPr/>
                        <a:t>Define the event process; then </a:t>
                      </a:r>
                      <a:r>
                        <a:rPr>
                          <a:hlinkClick r:id="rId5" action="ppaction://hlinksldjump"/>
                        </a:rPr>
                        <a:t>Cox framework</a:t>
                      </a:r>
                      <a:r>
                        <a:rPr/>
                        <a:t> / </a:t>
                      </a:r>
                      <a:r>
                        <a:rPr>
                          <a:hlinkClick r:id="rId6" action="ppaction://hlinksldjump"/>
                        </a:rPr>
                        <a:t>frailty</a:t>
                      </a:r>
                    </a:p>
                  </a:txBody>
                </a:tc>
              </a:tr>
              <a:tr h="0">
                <a:tc>
                  <a:txBody>
                    <a:bodyPr/>
                    <a:lstStyle/>
                    <a:p>
                      <a:pPr lvl="0" indent="0" marL="0">
                        <a:buNone/>
                      </a:pPr>
                      <a:r>
                        <a:rPr/>
                        <a:t>Within + between predictors</a:t>
                      </a:r>
                    </a:p>
                  </a:txBody>
                </a:tc>
                <a:tc>
                  <a:txBody>
                    <a:bodyPr/>
                    <a:lstStyle/>
                    <a:p>
                      <a:pPr lvl="0" indent="0" marL="0">
                        <a:buNone/>
                      </a:pPr>
                      <a:r>
                        <a:rPr/>
                        <a:t>How do predictors alter risk while accounting for enclosure dependence?</a:t>
                      </a:r>
                    </a:p>
                  </a:txBody>
                </a:tc>
                <a:tc>
                  <a:txBody>
                    <a:bodyPr/>
                    <a:lstStyle/>
                    <a:p>
                      <a:pPr lvl="0" indent="0" marL="0">
                        <a:buNone/>
                      </a:pPr>
                      <a:r>
                        <a:rPr>
                          <a:hlinkClick r:id="rId7" action="ppaction://hlinksldjump"/>
                        </a:rPr>
                        <a:t>Frailty</a:t>
                      </a:r>
                      <a:r>
                        <a:rPr/>
                        <a:t>; </a:t>
                      </a:r>
                      <a:r>
                        <a:rPr>
                          <a:hlinkClick r:id="rId8" action="ppaction://hlinksldjump"/>
                        </a:rPr>
                        <a:t>Cox PH</a:t>
                      </a:r>
                    </a:p>
                  </a:txBody>
                </a:tc>
              </a:tr>
            </a:tbl>
          </a:graphicData>
        </a:graphic>
      </p:graphicFrame>
    </p:spTree>
  </p:cSld>
</p:sld>
</file>

<file path=ppt/slides/slide29.xml><?xml version="1.0" encoding="utf-8"?>
<p:sld xmlns:a="http://schemas.openxmlformats.org/drawingml/2006/main" xmlns:r="http://schemas.openxmlformats.org/officeDocument/2006/relationships" xmlns:p="http://schemas.openxmlformats.org/presentationml/2006/main" showMasterSp="0">
  <p:cSld>
    <p:bg xmlns:p="http://schemas.openxmlformats.org/presentationml/2006/main" xmlns:a="http://schemas.openxmlformats.org/drawingml/2006/main">
      <p:bgPr>
        <a:solidFill>
          <a:srgbClr val="FFFFFF"/>
        </a:solidFill>
        <a:effectLst/>
      </p:bgPr>
    </p:bg>
    <p:spTree>
      <p:nvGrpSpPr>
        <p:cNvPr id="1" name=""/>
        <p:cNvGrpSpPr/>
        <p:nvPr/>
      </p:nvGrpSpPr>
      <p:grpSpPr>
        <a:xfrm/>
      </p:grpSpPr>
      <p:pic>
        <p:nvPicPr>
          <p:cNvPr descr="Course_files/assets/comics/xkcd-539-boyfriend.png" id="0" name="Picture 1"/>
          <p:cNvPicPr>
            <a:picLocks noGrp="1" noChangeAspect="1"/>
          </p:cNvPicPr>
          <p:nvPr/>
        </p:nvPicPr>
        <p:blipFill>
          <a:blip r:embed="rId3"/>
          <a:stretch>
            <a:fillRect/>
          </a:stretch>
        </p:blipFill>
        <p:spPr bwMode="auto">
          <a:xfrm>
            <a:off x="457200" y="1609725"/>
            <a:ext cx="11277600" cy="3352800"/>
          </a:xfrm>
          <a:prstGeom prst="rect">
            <a:avLst/>
          </a:prstGeom>
          <a:noFill/>
          <a:ln w="9525">
            <a:noFill/>
            <a:headEnd/>
            <a:tailEnd/>
          </a:ln>
        </p:spPr>
      </p:pic>
      <p:sp>
        <p:nvSpPr>
          <p:cNvPr id="3" name="Content Placeholder 2"/>
          <p:cNvSpPr>
            <a:spLocks noGrp="1"/>
          </p:cNvSpPr>
          <p:nvPr>
            <p:ph idx="1"/>
          </p:nvPr>
        </p:nvSpPr>
        <p:spPr>
          <a:xfrm xmlns:a="http://schemas.openxmlformats.org/drawingml/2006/main">
            <a:off x="457200" y="6540500"/>
            <a:ext cx="11277600" cy="228600"/>
          </a:xfrm>
        </p:spPr>
        <p:txBody>
          <a:bodyPr lIns="0" rIns="0" tIns="0" bIns="0" anchor="ctr"/>
          <a:lstStyle/>
          <a:p>
            <a:pPr lvl="0" indent="0" marL="0" algn="ctr">
              <a:buNone/>
              <a:defRPr sz="1100"/>
            </a:pPr>
            <a:r>
              <a:rPr sz="1100">
                <a:hlinkClick r:id="rId4"/>
              </a:rPr>
              <a:t>Randall Munroe / xkcd · https://xkcd.com/539</a:t>
            </a:r>
            <a:r>
              <a:rPr sz="1100"/>
              <a:t> · </a:t>
            </a:r>
            <a:r>
              <a:rPr sz="1100">
                <a:hlinkClick r:id="rId5"/>
              </a:rPr>
              <a:t>CC BY-NC 2.5</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One-sample t: the data</a:t>
            </a:r>
          </a:p>
        </p:txBody>
      </p:sp>
      <p:sp>
        <p:nvSpPr>
          <p:cNvPr id="3" name="Content Placeholder 2"/>
          <p:cNvSpPr>
            <a:spLocks noGrp="1"/>
          </p:cNvSpPr>
          <p:nvPr>
            <p:ph idx="1"/>
          </p:nvPr>
        </p:nvSpPr>
        <p:spPr/>
        <p:txBody>
          <a:bodyPr/>
          <a:lstStyle/>
          <a:p>
            <a:pPr lvl="0" indent="0" marL="0">
              <a:buNone/>
            </a:pPr>
            <a:r>
              <a:rPr/>
              <a:t>Cell biologists measure oxygen consumption in independently cultured cell lines.</a:t>
            </a:r>
          </a:p>
          <a:p>
            <a:pPr lvl="0"/>
            <a:r>
              <a:rPr/>
              <a:t>One continuous response</a:t>
            </a:r>
          </a:p>
          <a:p>
            <a:pPr lvl="0"/>
            <a:r>
              <a:rPr/>
              <a:t>One independent sample</a:t>
            </a:r>
          </a:p>
          <a:p>
            <a:pPr lvl="0"/>
            <a:r>
              <a:rPr/>
              <a:t>A fixed reference mean</a:t>
            </a:r>
          </a:p>
        </p:txBody>
      </p:sp>
      <p:sp>
        <p:nvSpPr>
          <p:cNvPr id="4" name="Content Placeholder 3"/>
          <p:cNvSpPr>
            <a:spLocks noGrp="1"/>
          </p:cNvSpPr>
          <p:nvPr>
            <p:ph idx="2"/>
          </p:nvPr>
        </p:nvSpPr>
        <p:spPr/>
        <p:txBody>
          <a:bodyPr/>
          <a:lstStyle/>
          <a:p>
            <a:pPr lvl="0" indent="0" marL="0">
              <a:buNone/>
            </a:pPr>
            <a:r>
              <a:rPr b="1"/>
              <a:t>Other data like these</a:t>
            </a:r>
          </a:p>
          <a:p>
            <a:pPr lvl="0"/>
            <a:r>
              <a:rPr/>
              <a:t>Enzyme activity versus a reference</a:t>
            </a:r>
          </a:p>
          <a:p>
            <a:pPr lvl="0"/>
            <a:r>
              <a:rPr/>
              <a:t>Leaf nitrogen versus a target</a:t>
            </a:r>
          </a:p>
          <a:p>
            <a:pPr lvl="0"/>
            <a:r>
              <a:rPr/>
              <a:t>Offspring size versus a historical mean</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One-sample t: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1101</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culture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24</a:t>
            </a:r>
            <a:r>
              <a:rPr sz="1600">
                <a:latin typeface="Courier"/>
              </a:rPr>
              <a:t>,</a:t>
            </a:r>
            <a:br/>
            <a:r>
              <a:rPr sz="1600">
                <a:latin typeface="Courier"/>
              </a:rPr>
              <a:t>                </a:t>
            </a:r>
            <a:r>
              <a:rPr sz="1600">
                <a:solidFill>
                  <a:srgbClr val="7D9029"/>
                </a:solidFill>
                <a:latin typeface="Courier"/>
              </a:rPr>
              <a:t>oxygen =</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24</a:t>
            </a:r>
            <a:r>
              <a:rPr sz="1600">
                <a:latin typeface="Courier"/>
              </a:rPr>
              <a:t>, </a:t>
            </a:r>
            <a:r>
              <a:rPr sz="1600">
                <a:solidFill>
                  <a:srgbClr val="7D9029"/>
                </a:solidFill>
                <a:latin typeface="Courier"/>
              </a:rPr>
              <a:t>mean =</a:t>
            </a:r>
            <a:r>
              <a:rPr sz="1600">
                <a:latin typeface="Courier"/>
              </a:rPr>
              <a:t> </a:t>
            </a:r>
            <a:r>
              <a:rPr sz="1600">
                <a:solidFill>
                  <a:srgbClr val="40A070"/>
                </a:solidFill>
                <a:latin typeface="Courier"/>
              </a:rPr>
              <a:t>10.8</a:t>
            </a:r>
            <a:r>
              <a:rPr sz="1600">
                <a:latin typeface="Courier"/>
              </a:rPr>
              <a:t>, </a:t>
            </a:r>
            <a:r>
              <a:rPr sz="1600">
                <a:solidFill>
                  <a:srgbClr val="7D9029"/>
                </a:solidFill>
                <a:latin typeface="Courier"/>
              </a:rPr>
              <a:t>sd =</a:t>
            </a:r>
            <a:r>
              <a:rPr sz="1600">
                <a:latin typeface="Courier"/>
              </a:rPr>
              <a:t> </a:t>
            </a:r>
            <a:r>
              <a:rPr sz="1600">
                <a:solidFill>
                  <a:srgbClr val="40A070"/>
                </a:solidFill>
                <a:latin typeface="Courier"/>
              </a:rPr>
              <a:t>1.5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culture: 1
oxygen: 9.364</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One-sample t: see the data</a:t>
            </a:r>
          </a:p>
        </p:txBody>
      </p:sp>
      <p:pic>
        <p:nvPicPr>
          <p:cNvPr descr="Course_files/modules/one_sample_t/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One-sample t test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method</a:t>
            </a:r>
            <a:r>
              <a:rPr/>
              <a:t> — How observations are spread sideways</a:t>
            </a:r>
          </a:p>
          <a:p>
            <a:pPr lvl="0" indent="0" marL="0">
              <a:buNone/>
            </a:pPr>
            <a:r>
              <a:rPr b="1"/>
              <a:t>pch / cex</a:t>
            </a:r>
            <a:r>
              <a:rPr/>
              <a:t> — Point symbol and size</a:t>
            </a:r>
          </a:p>
          <a:p>
            <a:pPr lvl="0" indent="0" marL="0">
              <a:buNone/>
            </a:pPr>
            <a:r>
              <a:rPr b="1"/>
              <a:t>horizontal</a:t>
            </a:r>
            <a:r>
              <a:rPr/>
              <a:t> — Put the measured response on the x-axis</a:t>
            </a:r>
          </a:p>
          <a:p>
            <a:pPr lvl="0" indent="0" marL="0">
              <a:buNone/>
            </a:pPr>
            <a:r>
              <a:rPr b="1"/>
              <a:t>abline(v=…)</a:t>
            </a:r>
            <a:r>
              <a:rPr/>
              <a:t> — Draw the reference value</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One-sample t: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beeswarm</a:t>
            </a:r>
            <a:r>
              <a:rPr sz="1600">
                <a:latin typeface="Courier"/>
              </a:rPr>
              <a:t>(d</a:t>
            </a:r>
            <a:r>
              <a:rPr sz="1600">
                <a:solidFill>
                  <a:srgbClr val="4070A0"/>
                </a:solidFill>
                <a:latin typeface="Courier"/>
              </a:rPr>
              <a:t>$</a:t>
            </a:r>
            <a:r>
              <a:rPr sz="1600">
                <a:latin typeface="Courier"/>
              </a:rPr>
              <a:t>oxygen, </a:t>
            </a:r>
            <a:r>
              <a:rPr sz="1600">
                <a:solidFill>
                  <a:srgbClr val="7D9029"/>
                </a:solidFill>
                <a:latin typeface="Courier"/>
              </a:rPr>
              <a:t>horizontal =</a:t>
            </a:r>
            <a:r>
              <a:rPr sz="1600">
                <a:latin typeface="Courier"/>
              </a:rPr>
              <a:t> </a:t>
            </a:r>
            <a:r>
              <a:rPr sz="1600">
                <a:solidFill>
                  <a:srgbClr val="880000"/>
                </a:solidFill>
                <a:latin typeface="Courier"/>
              </a:rPr>
              <a:t>TRUE</a:t>
            </a:r>
            <a:r>
              <a:rPr sz="1600">
                <a:latin typeface="Courier"/>
              </a:rPr>
              <a:t>, </a:t>
            </a:r>
            <a:r>
              <a:rPr sz="1600">
                <a:solidFill>
                  <a:srgbClr val="7D9029"/>
                </a:solidFill>
                <a:latin typeface="Courier"/>
              </a:rPr>
              <a:t>method =</a:t>
            </a:r>
            <a:r>
              <a:rPr sz="1600">
                <a:latin typeface="Courier"/>
              </a:rPr>
              <a:t> </a:t>
            </a:r>
            <a:r>
              <a:rPr sz="1600">
                <a:solidFill>
                  <a:srgbClr val="4070A0"/>
                </a:solidFill>
                <a:latin typeface="Courier"/>
              </a:rPr>
              <a:t>"swarm"</a:t>
            </a:r>
            <a:r>
              <a:rPr sz="1600">
                <a:latin typeface="Courier"/>
              </a:rPr>
              <a:t>,</a:t>
            </a:r>
            <a:b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4070A0"/>
                </a:solidFill>
                <a:latin typeface="Courier"/>
              </a:rPr>
              <a:t>"#246A73"</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1.6</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"Oxygen consumption (nmol/min)"</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a:t>
            </a:r>
            <a:r>
              <a:rPr sz="1600">
                <a:latin typeface="Courier"/>
              </a:rPr>
              <a:t>, </a:t>
            </a:r>
            <a:r>
              <a:rPr sz="1600">
                <a:solidFill>
                  <a:srgbClr val="7D9029"/>
                </a:solidFill>
                <a:latin typeface="Courier"/>
              </a:rPr>
              <a:t>yaxt =</a:t>
            </a:r>
            <a:r>
              <a:rPr sz="1600">
                <a:latin typeface="Courier"/>
              </a:rPr>
              <a:t> </a:t>
            </a:r>
            <a:r>
              <a:rPr sz="1600">
                <a:solidFill>
                  <a:srgbClr val="4070A0"/>
                </a:solidFill>
                <a:latin typeface="Courier"/>
              </a:rPr>
              <a:t>"n"</a:t>
            </a:r>
            <a:r>
              <a:rPr sz="1600">
                <a:latin typeface="Courier"/>
              </a:rPr>
              <a:t>)</a:t>
            </a:r>
            <a:br/>
            <a:r>
              <a:rPr sz="1600">
                <a:solidFill>
                  <a:srgbClr val="06287E"/>
                </a:solidFill>
                <a:latin typeface="Courier"/>
              </a:rPr>
              <a:t>abline</a:t>
            </a:r>
            <a:r>
              <a:rPr sz="1600">
                <a:latin typeface="Courier"/>
              </a:rPr>
              <a:t>(</a:t>
            </a:r>
            <a:r>
              <a:rPr sz="1600">
                <a:solidFill>
                  <a:srgbClr val="7D9029"/>
                </a:solidFill>
                <a:latin typeface="Courier"/>
              </a:rPr>
              <a:t>v =</a:t>
            </a:r>
            <a:r>
              <a:rPr sz="1600">
                <a:latin typeface="Courier"/>
              </a:rPr>
              <a:t> </a:t>
            </a:r>
            <a:r>
              <a:rPr sz="1600">
                <a:solidFill>
                  <a:srgbClr val="40A070"/>
                </a:solidFill>
                <a:latin typeface="Courier"/>
              </a:rPr>
              <a:t>10</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4070A0"/>
                </a:solidFill>
                <a:latin typeface="Courier"/>
              </a:rPr>
              <a:t>"Reference mean = 10"</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2</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method</a:t>
            </a:r>
            <a:r>
              <a:rPr/>
              <a:t> — How observations are spread sideways</a:t>
            </a:r>
          </a:p>
          <a:p>
            <a:pPr lvl="0" indent="0" marL="0">
              <a:buNone/>
            </a:pPr>
            <a:r>
              <a:rPr b="1"/>
              <a:t>pch / cex</a:t>
            </a:r>
            <a:r>
              <a:rPr/>
              <a:t> — Point symbol and size</a:t>
            </a:r>
          </a:p>
          <a:p>
            <a:pPr lvl="0" indent="0" marL="0">
              <a:buNone/>
            </a:pPr>
            <a:r>
              <a:rPr b="1"/>
              <a:t>horizontal</a:t>
            </a:r>
            <a:r>
              <a:rPr/>
              <a:t> — Put the measured response on the x-axis</a:t>
            </a:r>
          </a:p>
          <a:p>
            <a:pPr lvl="0" indent="0" marL="0">
              <a:buNone/>
            </a:pPr>
            <a:r>
              <a:rPr b="1"/>
              <a:t>abline(v=…)</a:t>
            </a:r>
            <a:r>
              <a:rPr/>
              <a:t> — Draw the reference value</a:t>
            </a:r>
          </a:p>
        </p:txBody>
      </p:sp>
    </p:spTree>
  </p:cSl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One-sample t: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Is mean oxygen consumption different from 10 nmol/min?</a:t>
            </a:r>
          </a:p>
          <a:p>
            <a:pPr lvl="0" indent="0" marL="0">
              <a:buNone/>
            </a:pPr>
            <a:r>
              <a:rPr b="1"/>
              <a:t>Null / estimation target</a:t>
            </a:r>
          </a:p>
          <a:p>
            <a:pPr lvl="0" indent="0" marL="0">
              <a:buNone/>
            </a:pPr>
            <a:r>
              <a:rPr/>
              <a:t>The population mean is 10 nmol/min.</a:t>
            </a:r>
          </a:p>
        </p:txBody>
      </p:sp>
      <p:sp>
        <p:nvSpPr>
          <p:cNvPr id="4" name="Content Placeholder 3"/>
          <p:cNvSpPr>
            <a:spLocks noGrp="1"/>
          </p:cNvSpPr>
          <p:nvPr>
            <p:ph idx="2"/>
          </p:nvPr>
        </p:nvSpPr>
        <p:spPr/>
        <p:txBody>
          <a:bodyPr/>
          <a:lstStyle/>
          <a:p>
            <a:pPr lvl="0" indent="0" marL="0">
              <a:buNone/>
            </a:pPr>
            <a:r>
              <a:rPr b="1"/>
              <a:t>Relevant options</a:t>
            </a:r>
          </a:p>
          <a:p>
            <a:pPr lvl="0"/>
            <a:r>
              <a:rPr/>
              <a:t>mu = 10 sets the scientific reference</a:t>
            </a:r>
          </a:p>
          <a:p>
            <a:pPr lvl="0"/>
            <a:r>
              <a:rPr/>
              <a:t>alternative = “two.sided” allows either direction</a:t>
            </a:r>
          </a:p>
          <a:p>
            <a:pPr lvl="0"/>
            <a:r>
              <a:rPr/>
              <a:t>conf.level = .95 sets interval coverage</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One-sample t: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cultures</a:t>
            </a:r>
          </a:p>
          <a:p>
            <a:pPr lvl="0"/>
            <a:r>
              <a:rPr/>
              <a:t>No extreme outliers; normality matters more at small n</a:t>
            </a:r>
          </a:p>
          <a:p>
            <a:pPr lvl="0"/>
            <a:r>
              <a:rPr/>
              <a:t>Reference value treated as known</a:t>
            </a:r>
          </a:p>
        </p:txBody>
      </p:sp>
      <p:sp>
        <p:nvSpPr>
          <p:cNvPr id="4" name="Content Placeholder 3"/>
          <p:cNvSpPr>
            <a:spLocks noGrp="1"/>
          </p:cNvSpPr>
          <p:nvPr>
            <p:ph idx="2"/>
          </p:nvPr>
        </p:nvSpPr>
        <p:spPr/>
        <p:txBody>
          <a:bodyPr/>
          <a:lstStyle/>
          <a:p>
            <a:pPr lvl="0" indent="0" marL="0">
              <a:buNone/>
            </a:pPr>
            <a:r>
              <a:rPr b="1"/>
              <a:t>Parametric responses</a:t>
            </a:r>
          </a:p>
          <a:p>
            <a:pPr lvl="0"/>
            <a:r>
              <a:rPr/>
              <a:t>Investigate unusual values; retain genuine biology</a:t>
            </a:r>
          </a:p>
          <a:p>
            <a:pPr lvl="0"/>
            <a:r>
              <a:rPr/>
              <a:t>Model log values only if a ratio/geometric mean answers the question</a:t>
            </a:r>
          </a:p>
          <a:p>
            <a:pPr lvl="0" indent="0" marL="0">
              <a:buNone/>
            </a:pPr>
            <a:r>
              <a:rPr b="1"/>
              <a:t>Nonparametric responses</a:t>
            </a:r>
          </a:p>
          <a:p>
            <a:pPr lvl="0"/>
            <a:r>
              <a:rPr/>
              <a:t>Sign test targets the median, not the mean</a:t>
            </a:r>
          </a:p>
          <a:p>
            <a:pPr lvl="0"/>
            <a:r>
              <a:rPr/>
              <a:t>A bootstrap mean interval retains the mean target</a:t>
            </a:r>
          </a:p>
        </p:txBody>
      </p:sp>
    </p:spTree>
  </p:cSl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One-sample t: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t.test</a:t>
            </a:r>
            <a:r>
              <a:rPr sz="1600">
                <a:latin typeface="Courier"/>
              </a:rPr>
              <a:t>(d</a:t>
            </a:r>
            <a:r>
              <a:rPr sz="1600">
                <a:solidFill>
                  <a:srgbClr val="4070A0"/>
                </a:solidFill>
                <a:latin typeface="Courier"/>
              </a:rPr>
              <a:t>$</a:t>
            </a:r>
            <a:r>
              <a:rPr sz="1600">
                <a:latin typeface="Courier"/>
              </a:rPr>
              <a:t>oxygen, </a:t>
            </a:r>
            <a:r>
              <a:rPr sz="1600">
                <a:solidFill>
                  <a:srgbClr val="7D9029"/>
                </a:solidFill>
                <a:latin typeface="Courier"/>
              </a:rPr>
              <a:t>mu =</a:t>
            </a:r>
            <a:r>
              <a:rPr sz="1600">
                <a:latin typeface="Courier"/>
              </a:rPr>
              <a:t> </a:t>
            </a:r>
            <a:r>
              <a:rPr sz="1600">
                <a:solidFill>
                  <a:srgbClr val="40A070"/>
                </a:solidFill>
                <a:latin typeface="Courier"/>
              </a:rPr>
              <a:t>10</a:t>
            </a:r>
            <a:r>
              <a:rPr sz="1600">
                <a:latin typeface="Courier"/>
              </a:rPr>
              <a:t>,</a:t>
            </a:r>
            <a:br/>
            <a:r>
              <a:rPr sz="1600">
                <a:latin typeface="Courier"/>
              </a:rPr>
              <a:t>              </a:t>
            </a:r>
            <a:r>
              <a:rPr sz="1600">
                <a:solidFill>
                  <a:srgbClr val="7D9029"/>
                </a:solidFill>
                <a:latin typeface="Courier"/>
              </a:rPr>
              <a:t>alternative =</a:t>
            </a:r>
            <a:r>
              <a:rPr sz="1600">
                <a:latin typeface="Courier"/>
              </a:rPr>
              <a:t> </a:t>
            </a:r>
            <a:r>
              <a:rPr sz="1600">
                <a:solidFill>
                  <a:srgbClr val="4070A0"/>
                </a:solidFill>
                <a:latin typeface="Courier"/>
              </a:rPr>
              <a:t>"two.sided"</a:t>
            </a:r>
            <a:r>
              <a:rPr sz="1600">
                <a:latin typeface="Courier"/>
              </a:rPr>
              <a:t>, </a:t>
            </a:r>
            <a:r>
              <a:rPr sz="1600">
                <a:solidFill>
                  <a:srgbClr val="7D9029"/>
                </a:solidFill>
                <a:latin typeface="Courier"/>
              </a:rPr>
              <a:t>conf.level =</a:t>
            </a:r>
            <a:r>
              <a:rPr sz="1600">
                <a:latin typeface="Courier"/>
              </a:rPr>
              <a:t> .</a:t>
            </a:r>
            <a:r>
              <a:rPr sz="1600">
                <a:solidFill>
                  <a:srgbClr val="40A070"/>
                </a:solidFill>
                <a:latin typeface="Courier"/>
              </a:rPr>
              <a:t>95</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Mean = 10.75 nmol/min; n = 24</a:t>
            </a:r>
          </a:p>
          <a:p>
            <a:pPr lvl="0"/>
            <a:r>
              <a:rPr/>
              <a:t>95% CI for mean: 10.12 to 11.37</a:t>
            </a:r>
          </a:p>
          <a:p>
            <a:pPr lvl="0"/>
            <a:r>
              <a:rPr/>
              <a:t>t = 2.48; df = 23; p = 0.02107</a:t>
            </a:r>
          </a:p>
        </p:txBody>
      </p:sp>
    </p:spTree>
  </p:cSl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One-sample t: interpret</a:t>
            </a:r>
          </a:p>
        </p:txBody>
      </p:sp>
      <p:sp>
        <p:nvSpPr>
          <p:cNvPr id="3" name="Content Placeholder 2"/>
          <p:cNvSpPr>
            <a:spLocks noGrp="1"/>
          </p:cNvSpPr>
          <p:nvPr>
            <p:ph idx="1"/>
          </p:nvPr>
        </p:nvSpPr>
        <p:spPr/>
        <p:txBody>
          <a:bodyPr/>
          <a:lstStyle/>
          <a:p>
            <a:pPr lvl="0" indent="0" marL="0">
              <a:buNone/>
            </a:pPr>
            <a:r>
              <a:rPr/>
              <a:t>Mean oxygen consumption was 10.75 nmol/min (95% CI 10.12 to 11.37); against the reference mean of 10, t(23) = 2.48, p = 0.02107. This tests a population mean, not whether every culture exceeds 10.</a:t>
            </a:r>
          </a:p>
          <a:p>
            <a:pPr lvl="0" indent="0" marL="0">
              <a:buNone/>
            </a:pPr>
            <a:r>
              <a:rPr b="1"/>
              <a:t>Discuss:</a:t>
            </a:r>
            <a:r>
              <a:rPr/>
              <a:t> If the reference were 11 rather than 10, what would change in the hypothesis and R call?</a:t>
            </a:r>
          </a:p>
        </p:txBody>
      </p:sp>
    </p:spTree>
  </p:cSl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t: the data</a:t>
            </a:r>
          </a:p>
        </p:txBody>
      </p:sp>
      <p:sp>
        <p:nvSpPr>
          <p:cNvPr id="3" name="Content Placeholder 2"/>
          <p:cNvSpPr>
            <a:spLocks noGrp="1"/>
          </p:cNvSpPr>
          <p:nvPr>
            <p:ph idx="1"/>
          </p:nvPr>
        </p:nvSpPr>
        <p:spPr/>
        <p:txBody>
          <a:bodyPr/>
          <a:lstStyle/>
          <a:p>
            <a:pPr lvl="0" indent="0" marL="0">
              <a:buNone/>
            </a:pPr>
            <a:r>
              <a:rPr/>
              <a:t>Plant physiologists measure photosynthesis in the same leaves before and after heat stress.</a:t>
            </a:r>
          </a:p>
          <a:p>
            <a:pPr lvl="0"/>
            <a:r>
              <a:rPr/>
              <a:t>Continuous response measured twice</a:t>
            </a:r>
          </a:p>
          <a:p>
            <a:pPr lvl="0"/>
            <a:r>
              <a:rPr/>
              <a:t>Independent pairs; dependent observations within pairs</a:t>
            </a:r>
          </a:p>
          <a:p>
            <a:pPr lvl="0"/>
            <a:r>
              <a:rPr/>
              <a:t>Analyze one difference per plant</a:t>
            </a:r>
          </a:p>
        </p:txBody>
      </p:sp>
      <p:sp>
        <p:nvSpPr>
          <p:cNvPr id="4" name="Content Placeholder 3"/>
          <p:cNvSpPr>
            <a:spLocks noGrp="1"/>
          </p:cNvSpPr>
          <p:nvPr>
            <p:ph idx="2"/>
          </p:nvPr>
        </p:nvSpPr>
        <p:spPr/>
        <p:txBody>
          <a:bodyPr/>
          <a:lstStyle/>
          <a:p>
            <a:pPr lvl="0" indent="0" marL="0">
              <a:buNone/>
            </a:pPr>
            <a:r>
              <a:rPr b="1"/>
              <a:t>Other data like these</a:t>
            </a:r>
          </a:p>
          <a:p>
            <a:pPr lvl="0"/>
            <a:r>
              <a:rPr/>
              <a:t>Blood pressure before/after treatment</a:t>
            </a:r>
          </a:p>
          <a:p>
            <a:pPr lvl="0"/>
            <a:r>
              <a:rPr/>
              <a:t>Bilateral organ measurements</a:t>
            </a:r>
          </a:p>
          <a:p>
            <a:pPr lvl="0"/>
            <a:r>
              <a:rPr/>
              <a:t>Matched-site productivity</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t: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1103</a:t>
            </a:r>
            <a:r>
              <a:rPr sz="1600">
                <a:latin typeface="Courier"/>
              </a:rPr>
              <a:t>)</a:t>
            </a:r>
            <a:br/>
            <a:r>
              <a:rPr sz="1600">
                <a:latin typeface="Courier"/>
              </a:rPr>
              <a:t>before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20</a:t>
            </a:r>
            <a:r>
              <a:rPr sz="1600">
                <a:latin typeface="Courier"/>
              </a:rPr>
              <a:t>, </a:t>
            </a:r>
            <a:r>
              <a:rPr sz="1600">
                <a:solidFill>
                  <a:srgbClr val="40A070"/>
                </a:solidFill>
                <a:latin typeface="Courier"/>
              </a:rPr>
              <a:t>18</a:t>
            </a:r>
            <a:r>
              <a:rPr sz="1600">
                <a:latin typeface="Courier"/>
              </a:rPr>
              <a:t>, </a:t>
            </a:r>
            <a:r>
              <a:rPr sz="1600">
                <a:solidFill>
                  <a:srgbClr val="40A070"/>
                </a:solidFill>
                <a:latin typeface="Courier"/>
              </a:rPr>
              <a:t>2.2</a:t>
            </a:r>
            <a:r>
              <a:rPr sz="1600">
                <a:latin typeface="Courier"/>
              </a:rPr>
              <a:t>)</a:t>
            </a:r>
            <a:br/>
            <a:r>
              <a:rPr sz="1600">
                <a:latin typeface="Courier"/>
              </a:rPr>
              <a:t>after </a:t>
            </a:r>
            <a:r>
              <a:rPr sz="1600">
                <a:solidFill>
                  <a:srgbClr val="007020"/>
                </a:solidFill>
                <a:latin typeface="Courier"/>
              </a:rPr>
              <a:t>&lt;-</a:t>
            </a:r>
            <a:r>
              <a:rPr sz="1600">
                <a:latin typeface="Courier"/>
              </a:rPr>
              <a:t> before </a:t>
            </a:r>
            <a:r>
              <a:rPr sz="1600">
                <a:solidFill>
                  <a:srgbClr val="4070A0"/>
                </a:solidFill>
                <a:latin typeface="Courier"/>
              </a:rPr>
              <a: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20</a:t>
            </a:r>
            <a:r>
              <a:rPr sz="1600">
                <a:latin typeface="Courier"/>
              </a:rPr>
              <a:t>, </a:t>
            </a:r>
            <a:r>
              <a:rPr sz="1600">
                <a:solidFill>
                  <a:srgbClr val="4070A0"/>
                </a:solidFill>
                <a:latin typeface="Courier"/>
              </a:rPr>
              <a:t>-</a:t>
            </a:r>
            <a:r>
              <a:rPr sz="1600">
                <a:solidFill>
                  <a:srgbClr val="40A070"/>
                </a:solidFill>
                <a:latin typeface="Courier"/>
              </a:rPr>
              <a:t>1.3</a:t>
            </a:r>
            <a:r>
              <a:rPr sz="1600">
                <a:latin typeface="Courier"/>
              </a:rPr>
              <a:t>, </a:t>
            </a:r>
            <a:r>
              <a:rPr sz="1600">
                <a:solidFill>
                  <a:srgbClr val="40A070"/>
                </a:solidFill>
                <a:latin typeface="Courier"/>
              </a:rPr>
              <a:t>1.7</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plant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20</a:t>
            </a:r>
            <a:r>
              <a:rPr sz="1600">
                <a:latin typeface="Courier"/>
              </a:rPr>
              <a:t>, </a:t>
            </a:r>
            <a:r>
              <a:rPr sz="1600">
                <a:solidFill>
                  <a:srgbClr val="7D9029"/>
                </a:solidFill>
                <a:latin typeface="Courier"/>
              </a:rPr>
              <a:t>before =</a:t>
            </a:r>
            <a:r>
              <a:rPr sz="1600">
                <a:latin typeface="Courier"/>
              </a:rPr>
              <a:t> before, </a:t>
            </a:r>
            <a:r>
              <a:rPr sz="1600">
                <a:solidFill>
                  <a:srgbClr val="7D9029"/>
                </a:solidFill>
                <a:latin typeface="Courier"/>
              </a:rPr>
              <a:t>after =</a:t>
            </a:r>
            <a:r>
              <a:rPr sz="1600">
                <a:latin typeface="Courier"/>
              </a:rPr>
              <a:t> after)</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plant: 1
before: 18.13
after: 16.59</a:t>
            </a:r>
          </a:p>
        </p:txBody>
      </p:sp>
    </p:spTree>
  </p:cSl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t: see the data</a:t>
            </a:r>
          </a:p>
        </p:txBody>
      </p:sp>
      <p:pic>
        <p:nvPicPr>
          <p:cNvPr descr="Course_files/modules/paired_t/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Paired t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matplot / type=“l”</a:t>
            </a:r>
            <a:r>
              <a:rPr/>
              <a:t> — Connect each plant’s paired measurements</a:t>
            </a:r>
          </a:p>
          <a:p>
            <a:pPr lvl="0" indent="0" marL="0">
              <a:buNone/>
            </a:pPr>
            <a:r>
              <a:rPr b="1"/>
              <a:t>lty / col</a:t>
            </a:r>
            <a:r>
              <a:rPr/>
              <a:t> — Keep paired lines quiet</a:t>
            </a:r>
          </a:p>
          <a:p>
            <a:pPr lvl="0" indent="0" marL="0">
              <a:buNone/>
            </a:pPr>
            <a:r>
              <a:rPr b="1"/>
              <a:t>points</a:t>
            </a:r>
            <a:r>
              <a:rPr/>
              <a:t> — Add raw observations</a:t>
            </a:r>
          </a:p>
          <a:p>
            <a:pPr lvl="0" indent="0" marL="0">
              <a:buNone/>
            </a:pPr>
            <a:r>
              <a:rPr b="1"/>
              <a:t>axis</a:t>
            </a:r>
            <a:r>
              <a:rPr/>
              <a:t> — Label the two measurement occasions</a:t>
            </a:r>
          </a:p>
        </p:txBody>
      </p:sp>
    </p:spTree>
  </p:cSl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t: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matplot</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 </a:t>
            </a:r>
            <a:r>
              <a:rPr sz="1600">
                <a:solidFill>
                  <a:srgbClr val="06287E"/>
                </a:solidFill>
                <a:latin typeface="Courier"/>
              </a:rPr>
              <a:t>t</a:t>
            </a:r>
            <a:r>
              <a:rPr sz="1600">
                <a:latin typeface="Courier"/>
              </a:rPr>
              <a:t>(</a:t>
            </a:r>
            <a:r>
              <a:rPr sz="1600">
                <a:solidFill>
                  <a:srgbClr val="06287E"/>
                </a:solidFill>
                <a:latin typeface="Courier"/>
              </a:rPr>
              <a:t>as.matrix</a:t>
            </a:r>
            <a:r>
              <a:rPr sz="1600">
                <a:latin typeface="Courier"/>
              </a:rPr>
              <a:t>(d[</a:t>
            </a:r>
            <a:r>
              <a:rPr sz="1600">
                <a:solidFill>
                  <a:srgbClr val="06287E"/>
                </a:solidFill>
                <a:latin typeface="Courier"/>
              </a:rPr>
              <a:t>c</a:t>
            </a:r>
            <a:r>
              <a:rPr sz="1600">
                <a:latin typeface="Courier"/>
              </a:rPr>
              <a:t>(</a:t>
            </a:r>
            <a:r>
              <a:rPr sz="1600">
                <a:solidFill>
                  <a:srgbClr val="4070A0"/>
                </a:solidFill>
                <a:latin typeface="Courier"/>
              </a:rPr>
              <a:t>"before"</a:t>
            </a:r>
            <a:r>
              <a:rPr sz="1600">
                <a:latin typeface="Courier"/>
              </a:rPr>
              <a:t>, </a:t>
            </a:r>
            <a:r>
              <a:rPr sz="1600">
                <a:solidFill>
                  <a:srgbClr val="4070A0"/>
                </a:solidFill>
                <a:latin typeface="Courier"/>
              </a:rPr>
              <a:t>"after"</a:t>
            </a:r>
            <a:r>
              <a:rPr sz="1600">
                <a:latin typeface="Courier"/>
              </a:rPr>
              <a:t>)])), </a:t>
            </a:r>
            <a:r>
              <a:rPr sz="1600">
                <a:solidFill>
                  <a:srgbClr val="7D9029"/>
                </a:solidFill>
                <a:latin typeface="Courier"/>
              </a:rPr>
              <a:t>type =</a:t>
            </a:r>
            <a:r>
              <a:rPr sz="1600">
                <a:latin typeface="Courier"/>
              </a:rPr>
              <a:t> </a:t>
            </a:r>
            <a:r>
              <a:rPr sz="1600">
                <a:solidFill>
                  <a:srgbClr val="4070A0"/>
                </a:solidFill>
                <a:latin typeface="Courier"/>
              </a:rPr>
              <a:t>"l"</a:t>
            </a:r>
            <a:r>
              <a:rPr sz="1600">
                <a:latin typeface="Courier"/>
              </a:rPr>
              <a:t>,</a:t>
            </a:r>
            <a:b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"#00000033"</a:t>
            </a:r>
            <a:r>
              <a:rPr sz="1600">
                <a:latin typeface="Courier"/>
              </a:rPr>
              <a:t>, </a:t>
            </a:r>
            <a:r>
              <a:rPr sz="1600">
                <a:solidFill>
                  <a:srgbClr val="7D9029"/>
                </a:solidFill>
                <a:latin typeface="Courier"/>
              </a:rPr>
              <a:t>xaxt =</a:t>
            </a:r>
            <a:r>
              <a:rPr sz="1600">
                <a:latin typeface="Courier"/>
              </a:rPr>
              <a:t> </a:t>
            </a:r>
            <a:r>
              <a:rPr sz="1600">
                <a:solidFill>
                  <a:srgbClr val="4070A0"/>
                </a:solidFill>
                <a:latin typeface="Courier"/>
              </a:rPr>
              <a:t>"n"</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a:t>
            </a:r>
            <a:r>
              <a:rPr sz="1600">
                <a:latin typeface="Courier"/>
              </a:rPr>
              <a:t>,</a:t>
            </a:r>
            <a:br/>
            <a:r>
              <a:rPr sz="1600">
                <a:latin typeface="Courier"/>
              </a:rPr>
              <a:t>        </a:t>
            </a:r>
            <a:r>
              <a:rPr sz="1600">
                <a:solidFill>
                  <a:srgbClr val="7D9029"/>
                </a:solidFill>
                <a:latin typeface="Courier"/>
              </a:rPr>
              <a:t>ylab =</a:t>
            </a:r>
            <a:r>
              <a:rPr sz="1600">
                <a:latin typeface="Courier"/>
              </a:rPr>
              <a:t> </a:t>
            </a:r>
            <a:r>
              <a:rPr sz="1600">
                <a:solidFill>
                  <a:srgbClr val="06287E"/>
                </a:solidFill>
                <a:latin typeface="Courier"/>
              </a:rPr>
              <a:t>expression</a:t>
            </a:r>
            <a:r>
              <a:rPr sz="1600">
                <a:latin typeface="Courier"/>
              </a:rPr>
              <a:t>(Photosynthesis</a:t>
            </a:r>
            <a:r>
              <a:rPr sz="1600">
                <a:solidFill>
                  <a:srgbClr val="4070A0"/>
                </a:solidFill>
                <a:latin typeface="Courier"/>
              </a:rPr>
              <a:t>~</a:t>
            </a:r>
            <a:r>
              <a:rPr sz="1600">
                <a:latin typeface="Courier"/>
              </a:rPr>
              <a:t>(mu</a:t>
            </a:r>
            <a:r>
              <a:rPr sz="1600">
                <a:solidFill>
                  <a:srgbClr val="4070A0"/>
                </a:solidFill>
                <a:latin typeface="Courier"/>
              </a:rPr>
              <a:t>*</a:t>
            </a:r>
            <a:r>
              <a:rPr sz="1600">
                <a:latin typeface="Courier"/>
              </a:rPr>
              <a:t>mol</a:t>
            </a:r>
            <a:r>
              <a:rPr sz="1600">
                <a:solidFill>
                  <a:srgbClr val="4070A0"/>
                </a:solidFill>
                <a:latin typeface="Courier"/>
              </a:rPr>
              <a:t>~</a:t>
            </a:r>
            <a:r>
              <a:rPr sz="1600">
                <a:latin typeface="Courier"/>
              </a:rPr>
              <a:t>CO[</a:t>
            </a:r>
            <a:r>
              <a:rPr sz="1600">
                <a:solidFill>
                  <a:srgbClr val="40A070"/>
                </a:solidFill>
                <a:latin typeface="Courier"/>
              </a:rPr>
              <a:t>2</a:t>
            </a:r>
            <a:r>
              <a:rPr sz="1600">
                <a:latin typeface="Courier"/>
              </a:rPr>
              <a:t>]</a:t>
            </a:r>
            <a:r>
              <a:rPr sz="1600">
                <a:solidFill>
                  <a:srgbClr val="4070A0"/>
                </a:solidFill>
                <a:latin typeface="Courier"/>
              </a:rPr>
              <a:t>~</a:t>
            </a:r>
            <a:r>
              <a:rPr sz="1600">
                <a:latin typeface="Courier"/>
              </a:rPr>
              <a:t>m</a:t>
            </a:r>
            <a:r>
              <a:rPr sz="1600">
                <a:solidFill>
                  <a:srgbClr val="4070A0"/>
                </a:solidFill>
                <a:latin typeface="Courier"/>
              </a:rPr>
              <a:t>^</a:t>
            </a:r>
            <a:r>
              <a:rPr sz="1600">
                <a:latin typeface="Courier"/>
              </a:rPr>
              <a:t>{</a:t>
            </a:r>
            <a:r>
              <a:rPr sz="1600">
                <a:solidFill>
                  <a:srgbClr val="4070A0"/>
                </a:solidFill>
                <a:latin typeface="Courier"/>
              </a:rPr>
              <a:t>-</a:t>
            </a:r>
            <a:r>
              <a:rPr sz="1600">
                <a:solidFill>
                  <a:srgbClr val="40A070"/>
                </a:solidFill>
                <a:latin typeface="Courier"/>
              </a:rPr>
              <a:t>2</a:t>
            </a:r>
            <a:r>
              <a:rPr sz="1600">
                <a:latin typeface="Courier"/>
              </a:rPr>
              <a:t>}</a:t>
            </a:r>
            <a:r>
              <a:rPr sz="1600">
                <a:solidFill>
                  <a:srgbClr val="4070A0"/>
                </a:solidFill>
                <a:latin typeface="Courier"/>
              </a:rPr>
              <a:t>~</a:t>
            </a:r>
            <a:r>
              <a:rPr sz="1600">
                <a:latin typeface="Courier"/>
              </a:rPr>
              <a:t>s</a:t>
            </a:r>
            <a:r>
              <a:rPr sz="1600">
                <a:solidFill>
                  <a:srgbClr val="4070A0"/>
                </a:solidFill>
                <a:latin typeface="Courier"/>
              </a:rPr>
              <a:t>^</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a:t>
            </a:r>
            <a:br/>
            <a:r>
              <a:rPr sz="1600">
                <a:solidFill>
                  <a:srgbClr val="06287E"/>
                </a:solidFill>
                <a:latin typeface="Courier"/>
              </a:rPr>
              <a:t>axis</a:t>
            </a:r>
            <a:r>
              <a:rPr sz="1600">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"Before heat"</a:t>
            </a:r>
            <a:r>
              <a:rPr sz="1600">
                <a:latin typeface="Courier"/>
              </a:rPr>
              <a:t>, </a:t>
            </a:r>
            <a:r>
              <a:rPr sz="1600">
                <a:solidFill>
                  <a:srgbClr val="4070A0"/>
                </a:solidFill>
                <a:latin typeface="Courier"/>
              </a:rPr>
              <a:t>"After heat"</a:t>
            </a:r>
            <a:r>
              <a:rPr sz="1600">
                <a:latin typeface="Courier"/>
              </a:rPr>
              <a:t>))</a:t>
            </a:r>
            <a:br/>
            <a:r>
              <a:rPr sz="1600">
                <a:solidFill>
                  <a:srgbClr val="06287E"/>
                </a:solidFill>
                <a:latin typeface="Courier"/>
              </a:rPr>
              <a:t>points</a:t>
            </a:r>
            <a:r>
              <a:rPr sz="1600">
                <a:latin typeface="Courier"/>
              </a:rPr>
              <a:t>(</a:t>
            </a:r>
            <a:r>
              <a:rPr sz="1600">
                <a:solidFill>
                  <a:srgbClr val="06287E"/>
                </a:solidFill>
                <a:latin typeface="Courier"/>
              </a:rPr>
              <a:t>rep</a:t>
            </a:r>
            <a:r>
              <a:rPr sz="1600">
                <a:latin typeface="Courier"/>
              </a:rPr>
              <a:t>(</a:t>
            </a:r>
            <a:r>
              <a:rPr sz="1600">
                <a:solidFill>
                  <a:srgbClr val="40A070"/>
                </a:solidFill>
                <a:latin typeface="Courier"/>
              </a:rPr>
              <a:t>1</a:t>
            </a:r>
            <a:r>
              <a:rPr sz="1600">
                <a:latin typeface="Courier"/>
              </a:rPr>
              <a:t>, </a:t>
            </a:r>
            <a:r>
              <a:rPr sz="1600">
                <a:solidFill>
                  <a:srgbClr val="06287E"/>
                </a:solidFill>
                <a:latin typeface="Courier"/>
              </a:rPr>
              <a:t>nrow</a:t>
            </a:r>
            <a:r>
              <a:rPr sz="1600">
                <a:latin typeface="Courier"/>
              </a:rPr>
              <a:t>(d)), d</a:t>
            </a:r>
            <a:r>
              <a:rPr sz="1600">
                <a:solidFill>
                  <a:srgbClr val="4070A0"/>
                </a:solidFill>
                <a:latin typeface="Courier"/>
              </a:rPr>
              <a:t>$</a:t>
            </a:r>
            <a:r>
              <a:rPr sz="1600">
                <a:latin typeface="Courier"/>
              </a:rPr>
              <a:t>before, </a:t>
            </a:r>
            <a:r>
              <a:rPr sz="1600">
                <a:solidFill>
                  <a:srgbClr val="7D9029"/>
                </a:solidFill>
                <a:latin typeface="Courier"/>
              </a:rPr>
              <a:t>pch =</a:t>
            </a:r>
            <a:r>
              <a:rPr sz="1600">
                <a:latin typeface="Courier"/>
              </a:rPr>
              <a:t> </a:t>
            </a:r>
            <a:r>
              <a:rPr sz="1600">
                <a:solidFill>
                  <a:srgbClr val="40A070"/>
                </a:solidFill>
                <a:latin typeface="Courier"/>
              </a:rPr>
              <a:t>19</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"#246A73"</a:t>
            </a:r>
            <a:r>
              <a:rPr sz="1600">
                <a:latin typeface="Courier"/>
              </a:rPr>
              <a:t>)</a:t>
            </a:r>
            <a:br/>
            <a:r>
              <a:rPr sz="1600">
                <a:solidFill>
                  <a:srgbClr val="06287E"/>
                </a:solidFill>
                <a:latin typeface="Courier"/>
              </a:rPr>
              <a:t>points</a:t>
            </a:r>
            <a:r>
              <a:rPr sz="1600">
                <a:latin typeface="Courier"/>
              </a:rPr>
              <a:t>(</a:t>
            </a:r>
            <a:r>
              <a:rPr sz="1600">
                <a:solidFill>
                  <a:srgbClr val="06287E"/>
                </a:solidFill>
                <a:latin typeface="Courier"/>
              </a:rPr>
              <a:t>rep</a:t>
            </a:r>
            <a:r>
              <a:rPr sz="1600">
                <a:latin typeface="Courier"/>
              </a:rPr>
              <a:t>(</a:t>
            </a:r>
            <a:r>
              <a:rPr sz="1600">
                <a:solidFill>
                  <a:srgbClr val="40A070"/>
                </a:solidFill>
                <a:latin typeface="Courier"/>
              </a:rPr>
              <a:t>2</a:t>
            </a:r>
            <a:r>
              <a:rPr sz="1600">
                <a:latin typeface="Courier"/>
              </a:rPr>
              <a:t>, </a:t>
            </a:r>
            <a:r>
              <a:rPr sz="1600">
                <a:solidFill>
                  <a:srgbClr val="06287E"/>
                </a:solidFill>
                <a:latin typeface="Courier"/>
              </a:rPr>
              <a:t>nrow</a:t>
            </a:r>
            <a:r>
              <a:rPr sz="1600">
                <a:latin typeface="Courier"/>
              </a:rPr>
              <a:t>(d)), d</a:t>
            </a:r>
            <a:r>
              <a:rPr sz="1600">
                <a:solidFill>
                  <a:srgbClr val="4070A0"/>
                </a:solidFill>
                <a:latin typeface="Courier"/>
              </a:rPr>
              <a:t>$</a:t>
            </a:r>
            <a:r>
              <a:rPr sz="1600">
                <a:latin typeface="Courier"/>
              </a:rPr>
              <a:t>after, </a:t>
            </a:r>
            <a:r>
              <a:rPr sz="1600">
                <a:solidFill>
                  <a:srgbClr val="7D9029"/>
                </a:solidFill>
                <a:latin typeface="Courier"/>
              </a:rPr>
              <a:t>pch =</a:t>
            </a:r>
            <a:r>
              <a:rPr sz="1600">
                <a:latin typeface="Courier"/>
              </a:rPr>
              <a:t> </a:t>
            </a:r>
            <a:r>
              <a:rPr sz="1600">
                <a:solidFill>
                  <a:srgbClr val="40A070"/>
                </a:solidFill>
                <a:latin typeface="Courier"/>
              </a:rPr>
              <a:t>19</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"#B7663E"</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matplot / type=“l”</a:t>
            </a:r>
            <a:r>
              <a:rPr/>
              <a:t> — Connect each plant’s paired measurements</a:t>
            </a:r>
          </a:p>
          <a:p>
            <a:pPr lvl="0" indent="0" marL="0">
              <a:buNone/>
            </a:pPr>
            <a:r>
              <a:rPr b="1"/>
              <a:t>lty / col</a:t>
            </a:r>
            <a:r>
              <a:rPr/>
              <a:t> — Keep paired lines quiet</a:t>
            </a:r>
          </a:p>
          <a:p>
            <a:pPr lvl="0" indent="0" marL="0">
              <a:buNone/>
            </a:pPr>
            <a:r>
              <a:rPr b="1"/>
              <a:t>points</a:t>
            </a:r>
            <a:r>
              <a:rPr/>
              <a:t> — Add raw observations</a:t>
            </a:r>
          </a:p>
          <a:p>
            <a:pPr lvl="0" indent="0" marL="0">
              <a:buNone/>
            </a:pPr>
            <a:r>
              <a:rPr b="1"/>
              <a:t>axis</a:t>
            </a:r>
            <a:r>
              <a:rPr/>
              <a:t> — Label the two measurement occasions</a:t>
            </a:r>
          </a:p>
        </p:txBody>
      </p:sp>
    </p:spTree>
  </p:cSl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t: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Is the mean within-plant change in photosynthesis zero?</a:t>
            </a:r>
          </a:p>
          <a:p>
            <a:pPr lvl="0" indent="0" marL="0">
              <a:buNone/>
            </a:pPr>
            <a:r>
              <a:rPr b="1"/>
              <a:t>Null / estimation target</a:t>
            </a:r>
          </a:p>
          <a:p>
            <a:pPr lvl="0" indent="0" marL="0">
              <a:buNone/>
            </a:pPr>
            <a:r>
              <a:rPr/>
              <a:t>The population mean of after minus before differences is zero.</a:t>
            </a:r>
          </a:p>
        </p:txBody>
      </p:sp>
      <p:sp>
        <p:nvSpPr>
          <p:cNvPr id="4" name="Content Placeholder 3"/>
          <p:cNvSpPr>
            <a:spLocks noGrp="1"/>
          </p:cNvSpPr>
          <p:nvPr>
            <p:ph idx="2"/>
          </p:nvPr>
        </p:nvSpPr>
        <p:spPr/>
        <p:txBody>
          <a:bodyPr/>
          <a:lstStyle/>
          <a:p>
            <a:pPr lvl="0" indent="0" marL="0">
              <a:buNone/>
            </a:pPr>
            <a:r>
              <a:rPr b="1"/>
              <a:t>Relevant options</a:t>
            </a:r>
          </a:p>
          <a:p>
            <a:pPr lvl="0"/>
            <a:r>
              <a:rPr/>
              <a:t>paired = TRUE preserves matching</a:t>
            </a:r>
          </a:p>
          <a:p>
            <a:pPr lvl="0"/>
            <a:r>
              <a:rPr/>
              <a:t>Keep the same pair order in both vectors</a:t>
            </a:r>
          </a:p>
          <a:p>
            <a:pPr lvl="0"/>
            <a:r>
              <a:rPr/>
              <a:t>First minus second determines the change sign</a:t>
            </a:r>
          </a:p>
        </p:txBody>
      </p:sp>
    </p:spTree>
  </p:cSl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t: assumptions</a:t>
            </a:r>
          </a:p>
        </p:txBody>
      </p:sp>
      <p:sp>
        <p:nvSpPr>
          <p:cNvPr id="3" name="Content Placeholder 2"/>
          <p:cNvSpPr>
            <a:spLocks noGrp="1"/>
          </p:cNvSpPr>
          <p:nvPr>
            <p:ph idx="1"/>
          </p:nvPr>
        </p:nvSpPr>
        <p:spPr/>
        <p:txBody>
          <a:bodyPr/>
          <a:lstStyle/>
          <a:p>
            <a:pPr lvl="0" indent="0" marL="0">
              <a:buNone/>
            </a:pPr>
            <a:r>
              <a:rPr b="1"/>
              <a:t>What matters here</a:t>
            </a:r>
          </a:p>
          <a:p>
            <a:pPr lvl="0"/>
            <a:r>
              <a:rPr/>
              <a:t>Pairs are independent</a:t>
            </a:r>
          </a:p>
          <a:p>
            <a:pPr lvl="0"/>
            <a:r>
              <a:rPr/>
              <a:t>Differences are roughly normal at small n</a:t>
            </a:r>
          </a:p>
          <a:p>
            <a:pPr lvl="0"/>
            <a:r>
              <a:rPr/>
              <a:t>Outlying differences warrant examination</a:t>
            </a:r>
          </a:p>
        </p:txBody>
      </p:sp>
      <p:sp>
        <p:nvSpPr>
          <p:cNvPr id="4" name="Content Placeholder 3"/>
          <p:cNvSpPr>
            <a:spLocks noGrp="1"/>
          </p:cNvSpPr>
          <p:nvPr>
            <p:ph idx="2"/>
          </p:nvPr>
        </p:nvSpPr>
        <p:spPr/>
        <p:txBody>
          <a:bodyPr/>
          <a:lstStyle/>
          <a:p>
            <a:pPr lvl="0" indent="0" marL="0">
              <a:buNone/>
            </a:pPr>
            <a:r>
              <a:rPr b="1"/>
              <a:t>Parametric responses</a:t>
            </a:r>
          </a:p>
          <a:p>
            <a:pPr lvl="0"/>
            <a:r>
              <a:rPr/>
              <a:t>Model paired differences directly</a:t>
            </a:r>
          </a:p>
          <a:p>
            <a:pPr lvl="0"/>
            <a:r>
              <a:rPr/>
              <a:t>For multiple times use repeated-measures or mixed models</a:t>
            </a:r>
          </a:p>
          <a:p>
            <a:pPr lvl="0" indent="0" marL="0">
              <a:buNone/>
            </a:pPr>
            <a:r>
              <a:rPr b="1"/>
              <a:t>Nonparametric responses</a:t>
            </a:r>
          </a:p>
          <a:p>
            <a:pPr lvl="0"/>
            <a:r>
              <a:rPr/>
              <a:t>Signed-rank requires symmetric differences</a:t>
            </a:r>
          </a:p>
          <a:p>
            <a:pPr lvl="0"/>
            <a:r>
              <a:rPr/>
              <a:t>Sign test needs no symmetry but targets direction/median</a:t>
            </a:r>
          </a:p>
        </p:txBody>
      </p:sp>
    </p:spTree>
  </p:cSl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t: run and read</a:t>
            </a:r>
          </a:p>
        </p:txBody>
      </p:sp>
      <p:sp>
        <p:nvSpPr>
          <p:cNvPr id="3" name="Content Placeholder 2"/>
          <p:cNvSpPr>
            <a:spLocks noGrp="1"/>
          </p:cNvSpPr>
          <p:nvPr>
            <p:ph idx="1"/>
          </p:nvPr>
        </p:nvSpPr>
        <p:spPr/>
        <p:txBody>
          <a:bodyPr/>
          <a:lstStyle/>
          <a:p>
            <a:pPr lvl="0" indent="0">
              <a:buNone/>
              <a:defRPr sz="1600"/>
            </a:pPr>
            <a:r>
              <a:rPr sz="1600">
                <a:latin typeface="Courier"/>
              </a:rPr>
              <a:t>change </a:t>
            </a:r>
            <a:r>
              <a:rPr sz="1600">
                <a:solidFill>
                  <a:srgbClr val="007020"/>
                </a:solidFill>
                <a:latin typeface="Courier"/>
              </a:rPr>
              <a:t>&lt;-</a:t>
            </a:r>
            <a:r>
              <a:rPr sz="1600">
                <a:latin typeface="Courier"/>
              </a:rPr>
              <a:t> d</a:t>
            </a:r>
            <a:r>
              <a:rPr sz="1600">
                <a:solidFill>
                  <a:srgbClr val="4070A0"/>
                </a:solidFill>
                <a:latin typeface="Courier"/>
              </a:rPr>
              <a:t>$</a:t>
            </a:r>
            <a:r>
              <a:rPr sz="1600">
                <a:latin typeface="Courier"/>
              </a:rPr>
              <a:t>after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before</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t.test</a:t>
            </a:r>
            <a:r>
              <a:rPr sz="1600">
                <a:latin typeface="Courier"/>
              </a:rPr>
              <a:t>(d</a:t>
            </a:r>
            <a:r>
              <a:rPr sz="1600">
                <a:solidFill>
                  <a:srgbClr val="4070A0"/>
                </a:solidFill>
                <a:latin typeface="Courier"/>
              </a:rPr>
              <a:t>$</a:t>
            </a:r>
            <a:r>
              <a:rPr sz="1600">
                <a:latin typeface="Courier"/>
              </a:rPr>
              <a:t>after, d</a:t>
            </a:r>
            <a:r>
              <a:rPr sz="1600">
                <a:solidFill>
                  <a:srgbClr val="4070A0"/>
                </a:solidFill>
                <a:latin typeface="Courier"/>
              </a:rPr>
              <a:t>$</a:t>
            </a:r>
            <a:r>
              <a:rPr sz="1600">
                <a:latin typeface="Courier"/>
              </a:rPr>
              <a:t>before, </a:t>
            </a:r>
            <a:r>
              <a:rPr sz="1600">
                <a:solidFill>
                  <a:srgbClr val="7D9029"/>
                </a:solidFill>
                <a:latin typeface="Courier"/>
              </a:rPr>
              <a:t>paired =</a:t>
            </a:r>
            <a:r>
              <a:rPr sz="1600">
                <a:latin typeface="Courier"/>
              </a:rPr>
              <a:t> </a:t>
            </a:r>
            <a:r>
              <a:rPr sz="1600">
                <a:solidFill>
                  <a:srgbClr val="880000"/>
                </a:solidFill>
                <a:latin typeface="Courier"/>
              </a:rPr>
              <a:t>TRUE</a:t>
            </a:r>
            <a:r>
              <a:rPr sz="1600">
                <a:latin typeface="Courier"/>
              </a:rPr>
              <a:t>,</a:t>
            </a:r>
            <a:br/>
            <a:r>
              <a:rPr sz="1600">
                <a:latin typeface="Courier"/>
              </a:rPr>
              <a:t>              </a:t>
            </a:r>
            <a:r>
              <a:rPr sz="1600">
                <a:solidFill>
                  <a:srgbClr val="7D9029"/>
                </a:solidFill>
                <a:latin typeface="Courier"/>
              </a:rPr>
              <a:t>alternative =</a:t>
            </a:r>
            <a:r>
              <a:rPr sz="1600">
                <a:latin typeface="Courier"/>
              </a:rPr>
              <a:t> </a:t>
            </a:r>
            <a:r>
              <a:rPr sz="1600">
                <a:solidFill>
                  <a:srgbClr val="4070A0"/>
                </a:solidFill>
                <a:latin typeface="Courier"/>
              </a:rPr>
              <a:t>"two.sided"</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Mean change (after - before) = -0.73</a:t>
            </a:r>
          </a:p>
          <a:p>
            <a:pPr lvl="0"/>
            <a:r>
              <a:rPr/>
              <a:t>95% CI for mean change: -1.52 to 0.07</a:t>
            </a:r>
          </a:p>
          <a:p>
            <a:pPr lvl="0"/>
            <a:r>
              <a:rPr/>
              <a:t>Paired t = -1.91; df = 19; p = 0.07128</a:t>
            </a:r>
          </a:p>
        </p:txBody>
      </p:sp>
    </p:spTree>
  </p:cSl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t: interpret</a:t>
            </a:r>
          </a:p>
        </p:txBody>
      </p:sp>
      <p:sp>
        <p:nvSpPr>
          <p:cNvPr id="3" name="Content Placeholder 2"/>
          <p:cNvSpPr>
            <a:spLocks noGrp="1"/>
          </p:cNvSpPr>
          <p:nvPr>
            <p:ph idx="1"/>
          </p:nvPr>
        </p:nvSpPr>
        <p:spPr/>
        <p:txBody>
          <a:bodyPr/>
          <a:lstStyle/>
          <a:p>
            <a:pPr lvl="0" indent="0" marL="0">
              <a:buNone/>
            </a:pPr>
            <a:r>
              <a:rPr/>
              <a:t>Photosynthesis changed by a mean of -0.73 units after heat stress (95% CI -1.52 to 0.07); paired t(19) = -1.91, p = 0.07128. Pairing makes the biological unit the plant and the analyzed response its change.</a:t>
            </a:r>
          </a:p>
          <a:p>
            <a:pPr lvl="0" indent="0" marL="0">
              <a:buNone/>
            </a:pPr>
            <a:r>
              <a:rPr b="1"/>
              <a:t>Discuss:</a:t>
            </a:r>
            <a:r>
              <a:rPr/>
              <a:t> Would treating the before and after vectors as independent answer the design correctly?</a:t>
            </a:r>
          </a:p>
        </p:txBody>
      </p:sp>
    </p:spTree>
  </p:cSl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 test: the data</a:t>
            </a:r>
          </a:p>
        </p:txBody>
      </p:sp>
      <p:sp>
        <p:nvSpPr>
          <p:cNvPr id="3" name="Content Placeholder 2"/>
          <p:cNvSpPr>
            <a:spLocks noGrp="1"/>
          </p:cNvSpPr>
          <p:nvPr>
            <p:ph idx="1"/>
          </p:nvPr>
        </p:nvSpPr>
        <p:spPr/>
        <p:txBody>
          <a:bodyPr/>
          <a:lstStyle/>
          <a:p>
            <a:pPr lvl="0" indent="0" marL="0">
              <a:buNone/>
            </a:pPr>
            <a:r>
              <a:rPr/>
              <a:t>Behavioral biologists record the change in refuge-use time after a predator cue.</a:t>
            </a:r>
          </a:p>
          <a:p>
            <a:pPr lvl="0"/>
            <a:r>
              <a:rPr/>
              <a:t>One continuous response or paired differences</a:t>
            </a:r>
          </a:p>
          <a:p>
            <a:pPr lvl="0"/>
            <a:r>
              <a:rPr/>
              <a:t>A reference location, often zero</a:t>
            </a:r>
          </a:p>
          <a:p>
            <a:pPr lvl="0"/>
            <a:r>
              <a:rPr/>
              <a:t>Uses signs and discards magnitudes</a:t>
            </a:r>
          </a:p>
        </p:txBody>
      </p:sp>
      <p:sp>
        <p:nvSpPr>
          <p:cNvPr id="4" name="Content Placeholder 3"/>
          <p:cNvSpPr>
            <a:spLocks noGrp="1"/>
          </p:cNvSpPr>
          <p:nvPr>
            <p:ph idx="2"/>
          </p:nvPr>
        </p:nvSpPr>
        <p:spPr/>
        <p:txBody>
          <a:bodyPr/>
          <a:lstStyle/>
          <a:p>
            <a:pPr lvl="0" indent="0" marL="0">
              <a:buNone/>
            </a:pPr>
            <a:r>
              <a:rPr b="1"/>
              <a:t>Other data like these</a:t>
            </a:r>
          </a:p>
          <a:p>
            <a:pPr lvl="0"/>
            <a:r>
              <a:rPr/>
              <a:t>Median lifespan versus a reference</a:t>
            </a:r>
          </a:p>
          <a:p>
            <a:pPr lvl="0"/>
            <a:r>
              <a:rPr/>
              <a:t>Direction of paired expression changes</a:t>
            </a:r>
          </a:p>
          <a:p>
            <a:pPr lvl="0"/>
            <a:r>
              <a:rPr/>
              <a:t>Before/after foraging time</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 test: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1104</a:t>
            </a:r>
            <a:r>
              <a:rPr sz="1600">
                <a:latin typeface="Courier"/>
              </a:rPr>
              <a:t>)</a:t>
            </a:r>
            <a:br/>
            <a:r>
              <a:rPr sz="1600">
                <a:latin typeface="Courier"/>
              </a:rPr>
              <a:t>change </a:t>
            </a:r>
            <a:r>
              <a:rPr sz="1600">
                <a:solidFill>
                  <a:srgbClr val="007020"/>
                </a:solidFill>
                <a:latin typeface="Courier"/>
              </a:rPr>
              <a:t>&lt;-</a:t>
            </a:r>
            <a:r>
              <a:rPr sz="1600">
                <a:latin typeface="Courier"/>
              </a:rPr>
              <a:t> </a:t>
            </a:r>
            <a:r>
              <a:rPr sz="1600">
                <a:solidFill>
                  <a:srgbClr val="06287E"/>
                </a:solidFill>
                <a:latin typeface="Courier"/>
              </a:rPr>
              <a:t>rgamma</a:t>
            </a:r>
            <a:r>
              <a:rPr sz="1600">
                <a:latin typeface="Courier"/>
              </a:rPr>
              <a:t>(</a:t>
            </a:r>
            <a:r>
              <a:rPr sz="1600">
                <a:solidFill>
                  <a:srgbClr val="40A070"/>
                </a:solidFill>
                <a:latin typeface="Courier"/>
              </a:rPr>
              <a:t>30</a:t>
            </a:r>
            <a:r>
              <a:rPr sz="1600">
                <a:latin typeface="Courier"/>
              </a:rPr>
              <a:t>, </a:t>
            </a:r>
            <a:r>
              <a:rPr sz="1600">
                <a:solidFill>
                  <a:srgbClr val="7D9029"/>
                </a:solidFill>
                <a:latin typeface="Courier"/>
              </a:rPr>
              <a:t>shape =</a:t>
            </a:r>
            <a:r>
              <a:rPr sz="1600">
                <a:latin typeface="Courier"/>
              </a:rPr>
              <a:t> </a:t>
            </a:r>
            <a:r>
              <a:rPr sz="1600">
                <a:solidFill>
                  <a:srgbClr val="40A070"/>
                </a:solidFill>
                <a:latin typeface="Courier"/>
              </a:rPr>
              <a:t>1.4</a:t>
            </a:r>
            <a:r>
              <a:rPr sz="1600">
                <a:latin typeface="Courier"/>
              </a:rPr>
              <a:t>, </a:t>
            </a:r>
            <a:r>
              <a:rPr sz="1600">
                <a:solidFill>
                  <a:srgbClr val="7D9029"/>
                </a:solidFill>
                <a:latin typeface="Courier"/>
              </a:rPr>
              <a:t>scale =</a:t>
            </a:r>
            <a:r>
              <a:rPr sz="1600">
                <a:latin typeface="Courier"/>
              </a:rPr>
              <a:t> </a:t>
            </a:r>
            <a:r>
              <a:rPr sz="1600">
                <a:solidFill>
                  <a:srgbClr val="40A070"/>
                </a:solidFill>
                <a:latin typeface="Courier"/>
              </a:rPr>
              <a:t>5</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3</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fish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30</a:t>
            </a:r>
            <a:r>
              <a:rPr sz="1600">
                <a:latin typeface="Courier"/>
              </a:rPr>
              <a:t>, </a:t>
            </a:r>
            <a:r>
              <a:rPr sz="1600">
                <a:solidFill>
                  <a:srgbClr val="7D9029"/>
                </a:solidFill>
                <a:latin typeface="Courier"/>
              </a:rPr>
              <a:t>change_seconds =</a:t>
            </a:r>
            <a:r>
              <a:rPr sz="1600">
                <a:latin typeface="Courier"/>
              </a:rPr>
              <a:t> </a:t>
            </a:r>
            <a:r>
              <a:rPr sz="1600">
                <a:solidFill>
                  <a:srgbClr val="06287E"/>
                </a:solidFill>
                <a:latin typeface="Courier"/>
              </a:rPr>
              <a:t>round</a:t>
            </a:r>
            <a:r>
              <a:rPr sz="1600">
                <a:latin typeface="Courier"/>
              </a:rPr>
              <a:t>(change, </a:t>
            </a:r>
            <a:r>
              <a:rPr sz="1600">
                <a:solidFill>
                  <a:srgbClr val="40A070"/>
                </a:solidFill>
                <a:latin typeface="Courier"/>
              </a:rPr>
              <a:t>1</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fish: 1
change_seconds: 1.3</a:t>
            </a:r>
          </a:p>
        </p:txBody>
      </p:sp>
    </p:spTree>
  </p:cSl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 test: see the data</a:t>
            </a:r>
          </a:p>
        </p:txBody>
      </p:sp>
      <p:pic>
        <p:nvPicPr>
          <p:cNvPr descr="Course_files/modules/sign_test/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Sign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reorder</a:t>
            </a:r>
            <a:r>
              <a:rPr/>
              <a:t> — Order fish by their change</a:t>
            </a:r>
          </a:p>
          <a:p>
            <a:pPr lvl="0" indent="0" marL="0">
              <a:buNone/>
            </a:pPr>
            <a:r>
              <a:rPr b="1"/>
              <a:t>segments</a:t>
            </a:r>
            <a:r>
              <a:rPr/>
              <a:t> — Draw each change from zero</a:t>
            </a:r>
          </a:p>
          <a:p>
            <a:pPr lvl="0" indent="0" marL="0">
              <a:buNone/>
            </a:pPr>
            <a:r>
              <a:rPr b="1"/>
              <a:t>abline(h=0)</a:t>
            </a:r>
            <a:r>
              <a:rPr/>
              <a:t> — Mark the null reference</a:t>
            </a:r>
          </a:p>
          <a:p>
            <a:pPr lvl="0" indent="0" marL="0">
              <a:buNone/>
            </a:pPr>
            <a:r>
              <a:rPr b="1"/>
              <a:t>col</a:t>
            </a:r>
            <a:r>
              <a:rPr/>
              <a:t> — Encode decrease versus increase</a:t>
            </a:r>
          </a:p>
        </p:txBody>
      </p:sp>
    </p:spTree>
  </p:cSl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 test: plot code</a:t>
            </a:r>
          </a:p>
        </p:txBody>
      </p:sp>
      <p:sp>
        <p:nvSpPr>
          <p:cNvPr id="3" name="Content Placeholder 2"/>
          <p:cNvSpPr>
            <a:spLocks noGrp="1"/>
          </p:cNvSpPr>
          <p:nvPr>
            <p:ph idx="1"/>
          </p:nvPr>
        </p:nvSpPr>
        <p:spPr/>
        <p:txBody>
          <a:bodyPr/>
          <a:lstStyle/>
          <a:p>
            <a:pPr lvl="0" indent="0">
              <a:buNone/>
              <a:defRPr sz="1600"/>
            </a:pPr>
            <a:r>
              <a:rPr sz="1600">
                <a:latin typeface="Courier"/>
              </a:rPr>
              <a:t>values </a:t>
            </a:r>
            <a:r>
              <a:rPr sz="1600">
                <a:solidFill>
                  <a:srgbClr val="007020"/>
                </a:solidFill>
                <a:latin typeface="Courier"/>
              </a:rPr>
              <a:t>&lt;-</a:t>
            </a:r>
            <a:r>
              <a:rPr sz="1600">
                <a:latin typeface="Courier"/>
              </a:rPr>
              <a:t> </a:t>
            </a:r>
            <a:r>
              <a:rPr sz="1600">
                <a:solidFill>
                  <a:srgbClr val="06287E"/>
                </a:solidFill>
                <a:latin typeface="Courier"/>
              </a:rPr>
              <a:t>sort</a:t>
            </a:r>
            <a:r>
              <a:rPr sz="1600">
                <a:latin typeface="Courier"/>
              </a:rPr>
              <a:t>(d</a:t>
            </a:r>
            <a:r>
              <a:rPr sz="1600">
                <a:solidFill>
                  <a:srgbClr val="4070A0"/>
                </a:solidFill>
                <a:latin typeface="Courier"/>
              </a:rPr>
              <a:t>$</a:t>
            </a:r>
            <a:r>
              <a:rPr sz="1600">
                <a:latin typeface="Courier"/>
              </a:rPr>
              <a:t>change_seconds)</a:t>
            </a:r>
            <a:br/>
            <a:r>
              <a:rPr sz="1600">
                <a:latin typeface="Courier"/>
              </a:rPr>
              <a:t>cols </a:t>
            </a:r>
            <a:r>
              <a:rPr sz="1600">
                <a:solidFill>
                  <a:srgbClr val="007020"/>
                </a:solidFill>
                <a:latin typeface="Courier"/>
              </a:rPr>
              <a:t>&lt;-</a:t>
            </a:r>
            <a:r>
              <a:rPr sz="1600">
                <a:latin typeface="Courier"/>
              </a:rPr>
              <a:t> </a:t>
            </a:r>
            <a:r>
              <a:rPr sz="1600">
                <a:solidFill>
                  <a:srgbClr val="06287E"/>
                </a:solidFill>
                <a:latin typeface="Courier"/>
              </a:rPr>
              <a:t>ifelse</a:t>
            </a:r>
            <a:r>
              <a:rPr sz="1600">
                <a:latin typeface="Courier"/>
              </a:rPr>
              <a:t>(values </a:t>
            </a:r>
            <a:r>
              <a:rPr sz="1600">
                <a:solidFill>
                  <a:srgbClr val="4070A0"/>
                </a:solidFill>
                <a:latin typeface="Courier"/>
              </a:rPr>
              <a:t>&gt;</a:t>
            </a:r>
            <a:r>
              <a:rPr sz="1600">
                <a:latin typeface="Courier"/>
              </a:rPr>
              <a:t> </a:t>
            </a:r>
            <a:r>
              <a:rPr sz="1600">
                <a:solidFill>
                  <a:srgbClr val="40A070"/>
                </a:solidFill>
                <a:latin typeface="Courier"/>
              </a:rPr>
              <a:t>0</a:t>
            </a:r>
            <a:r>
              <a:rPr sz="1600">
                <a:latin typeface="Courier"/>
              </a:rPr>
              <a:t>, </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a:t>
            </a:r>
            <a:br/>
            <a:r>
              <a:rPr sz="1600">
                <a:solidFill>
                  <a:srgbClr val="06287E"/>
                </a:solidFill>
                <a:latin typeface="Courier"/>
              </a:rPr>
              <a:t>plot</a:t>
            </a:r>
            <a:r>
              <a:rPr sz="1600">
                <a:latin typeface="Courier"/>
              </a:rPr>
              <a:t>(</a:t>
            </a:r>
            <a:r>
              <a:rPr sz="1600">
                <a:solidFill>
                  <a:srgbClr val="06287E"/>
                </a:solidFill>
                <a:latin typeface="Courier"/>
              </a:rPr>
              <a:t>seq_along</a:t>
            </a:r>
            <a:r>
              <a:rPr sz="1600">
                <a:latin typeface="Courier"/>
              </a:rPr>
              <a:t>(values), values, </a:t>
            </a:r>
            <a:r>
              <a:rPr sz="1600">
                <a:solidFill>
                  <a:srgbClr val="7D9029"/>
                </a:solidFill>
                <a:latin typeface="Courier"/>
              </a:rPr>
              <a:t>type =</a:t>
            </a:r>
            <a:r>
              <a:rPr sz="1600">
                <a:latin typeface="Courier"/>
              </a:rPr>
              <a:t> </a:t>
            </a:r>
            <a:r>
              <a:rPr sz="1600">
                <a:solidFill>
                  <a:srgbClr val="4070A0"/>
                </a:solidFill>
                <a:latin typeface="Courier"/>
              </a:rPr>
              <a:t>"n"</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"Fish ordered by change"</a:t>
            </a:r>
            <a:r>
              <a:rPr sz="1600">
                <a:latin typeface="Courier"/>
              </a:rPr>
              <a:t>,</a:t>
            </a:r>
            <a:b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"Change in refuge-use time (seconds)"</a:t>
            </a:r>
            <a:r>
              <a:rPr sz="1600">
                <a:latin typeface="Courier"/>
              </a:rPr>
              <a:t>)</a:t>
            </a:r>
            <a:br/>
            <a:r>
              <a:rPr sz="1600">
                <a:solidFill>
                  <a:srgbClr val="06287E"/>
                </a:solidFill>
                <a:latin typeface="Courier"/>
              </a:rPr>
              <a:t>abline</a:t>
            </a:r>
            <a:r>
              <a:rPr sz="1600">
                <a:latin typeface="Courier"/>
              </a:rPr>
              <a:t>(</a:t>
            </a:r>
            <a:r>
              <a:rPr sz="1600">
                <a:solidFill>
                  <a:srgbClr val="7D9029"/>
                </a:solidFill>
                <a:latin typeface="Courier"/>
              </a:rPr>
              <a:t>h =</a:t>
            </a:r>
            <a:r>
              <a:rPr sz="1600">
                <a:latin typeface="Courier"/>
              </a:rPr>
              <a:t> </a:t>
            </a:r>
            <a:r>
              <a:rPr sz="1600">
                <a:solidFill>
                  <a:srgbClr val="40A070"/>
                </a:solidFill>
                <a:latin typeface="Courier"/>
              </a:rPr>
              <a:t>0</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"gray55"</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segments</a:t>
            </a:r>
            <a:r>
              <a:rPr sz="1600">
                <a:latin typeface="Courier"/>
              </a:rPr>
              <a:t>(</a:t>
            </a:r>
            <a:r>
              <a:rPr sz="1600">
                <a:solidFill>
                  <a:srgbClr val="06287E"/>
                </a:solidFill>
                <a:latin typeface="Courier"/>
              </a:rPr>
              <a:t>seq_along</a:t>
            </a:r>
            <a:r>
              <a:rPr sz="1600">
                <a:latin typeface="Courier"/>
              </a:rPr>
              <a:t>(values), </a:t>
            </a:r>
            <a:r>
              <a:rPr sz="1600">
                <a:solidFill>
                  <a:srgbClr val="40A070"/>
                </a:solidFill>
                <a:latin typeface="Courier"/>
              </a:rPr>
              <a:t>0</a:t>
            </a:r>
            <a:r>
              <a:rPr sz="1600">
                <a:latin typeface="Courier"/>
              </a:rPr>
              <a:t>, </a:t>
            </a:r>
            <a:r>
              <a:rPr sz="1600">
                <a:solidFill>
                  <a:srgbClr val="06287E"/>
                </a:solidFill>
                <a:latin typeface="Courier"/>
              </a:rPr>
              <a:t>seq_along</a:t>
            </a:r>
            <a:r>
              <a:rPr sz="1600">
                <a:latin typeface="Courier"/>
              </a:rPr>
              <a:t>(values), values, </a:t>
            </a:r>
            <a:r>
              <a:rPr sz="1600">
                <a:solidFill>
                  <a:srgbClr val="7D9029"/>
                </a:solidFill>
                <a:latin typeface="Courier"/>
              </a:rPr>
              <a:t>col =</a:t>
            </a:r>
            <a:r>
              <a:rPr sz="1600">
                <a:latin typeface="Courier"/>
              </a:rPr>
              <a:t> cols, </a:t>
            </a:r>
            <a:r>
              <a:rPr sz="1600">
                <a:solidFill>
                  <a:srgbClr val="7D9029"/>
                </a:solidFill>
                <a:latin typeface="Courier"/>
              </a:rPr>
              <a:t>lwd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points</a:t>
            </a:r>
            <a:r>
              <a:rPr sz="1600">
                <a:latin typeface="Courier"/>
              </a:rPr>
              <a:t>(</a:t>
            </a:r>
            <a:r>
              <a:rPr sz="1600">
                <a:solidFill>
                  <a:srgbClr val="06287E"/>
                </a:solidFill>
                <a:latin typeface="Courier"/>
              </a:rPr>
              <a:t>seq_along</a:t>
            </a:r>
            <a:r>
              <a:rPr sz="1600">
                <a:latin typeface="Courier"/>
              </a:rPr>
              <a:t>(values), values, </a:t>
            </a:r>
            <a:r>
              <a:rPr sz="1600">
                <a:solidFill>
                  <a:srgbClr val="7D9029"/>
                </a:solidFill>
                <a:latin typeface="Courier"/>
              </a:rPr>
              <a:t>pch =</a:t>
            </a:r>
            <a:r>
              <a:rPr sz="1600">
                <a:latin typeface="Courier"/>
              </a:rPr>
              <a:t> </a:t>
            </a:r>
            <a:r>
              <a:rPr sz="1600">
                <a:solidFill>
                  <a:srgbClr val="40A070"/>
                </a:solidFill>
                <a:latin typeface="Courier"/>
              </a:rPr>
              <a:t>19</a:t>
            </a:r>
            <a:r>
              <a:rPr sz="1600">
                <a:latin typeface="Courier"/>
              </a:rPr>
              <a:t>, </a:t>
            </a:r>
            <a:r>
              <a:rPr sz="1600">
                <a:solidFill>
                  <a:srgbClr val="7D9029"/>
                </a:solidFill>
                <a:latin typeface="Courier"/>
              </a:rPr>
              <a:t>col =</a:t>
            </a:r>
            <a:r>
              <a:rPr sz="1600">
                <a:latin typeface="Courier"/>
              </a:rPr>
              <a:t> cols)</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reorder</a:t>
            </a:r>
            <a:r>
              <a:rPr/>
              <a:t> — Order fish by their change</a:t>
            </a:r>
          </a:p>
          <a:p>
            <a:pPr lvl="0" indent="0" marL="0">
              <a:buNone/>
            </a:pPr>
            <a:r>
              <a:rPr b="1"/>
              <a:t>segments</a:t>
            </a:r>
            <a:r>
              <a:rPr/>
              <a:t> — Draw each change from zero</a:t>
            </a:r>
          </a:p>
          <a:p>
            <a:pPr lvl="0" indent="0" marL="0">
              <a:buNone/>
            </a:pPr>
            <a:r>
              <a:rPr b="1"/>
              <a:t>abline(h=0)</a:t>
            </a:r>
            <a:r>
              <a:rPr/>
              <a:t> — Mark the null reference</a:t>
            </a:r>
          </a:p>
          <a:p>
            <a:pPr lvl="0" indent="0" marL="0">
              <a:buNone/>
            </a:pPr>
            <a:r>
              <a:rPr b="1"/>
              <a:t>col</a:t>
            </a:r>
            <a:r>
              <a:rPr/>
              <a:t> — Encode decrease versus increase</a:t>
            </a:r>
          </a:p>
        </p:txBody>
      </p:sp>
    </p:spTree>
  </p:cSl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 test: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Is an increase just as likely as a decrease in refuge-use time?</a:t>
            </a:r>
          </a:p>
          <a:p>
            <a:pPr lvl="0" indent="0" marL="0">
              <a:buNone/>
            </a:pPr>
            <a:r>
              <a:rPr b="1"/>
              <a:t>Null / estimation target</a:t>
            </a:r>
          </a:p>
          <a:p>
            <a:pPr lvl="0" indent="0" marL="0">
              <a:buNone/>
            </a:pPr>
            <a:r>
              <a:rPr/>
              <a:t>Among nonzero changes, positive and negative changes are equally likely; for continuous differences, the median is zero.</a:t>
            </a:r>
          </a:p>
        </p:txBody>
      </p:sp>
      <p:sp>
        <p:nvSpPr>
          <p:cNvPr id="4" name="Content Placeholder 3"/>
          <p:cNvSpPr>
            <a:spLocks noGrp="1"/>
          </p:cNvSpPr>
          <p:nvPr>
            <p:ph idx="2"/>
          </p:nvPr>
        </p:nvSpPr>
        <p:spPr/>
        <p:txBody>
          <a:bodyPr/>
          <a:lstStyle/>
          <a:p>
            <a:pPr lvl="0" indent="0" marL="0">
              <a:buNone/>
            </a:pPr>
            <a:r>
              <a:rPr b="1"/>
              <a:t>Relevant options</a:t>
            </a:r>
          </a:p>
          <a:p>
            <a:pPr lvl="0"/>
            <a:r>
              <a:rPr/>
              <a:t>Subtract the reference first</a:t>
            </a:r>
          </a:p>
          <a:p>
            <a:pPr lvl="0"/>
            <a:r>
              <a:rPr/>
              <a:t>Drop and report exact zero differences</a:t>
            </a:r>
          </a:p>
          <a:p>
            <a:pPr lvl="0"/>
            <a:r>
              <a:rPr/>
              <a:t>binom.test tests the number of positive changes</a:t>
            </a:r>
          </a:p>
        </p:txBody>
      </p:sp>
    </p:spTree>
  </p:cSl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 test: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fish</a:t>
            </a:r>
          </a:p>
          <a:p>
            <a:pPr lvl="0"/>
            <a:r>
              <a:rPr/>
              <a:t>Pairing is retained in differences</a:t>
            </a:r>
          </a:p>
          <a:p>
            <a:pPr lvl="0"/>
            <a:r>
              <a:rPr/>
              <a:t>Median interpretation assumes a continuous distribution</a:t>
            </a:r>
          </a:p>
        </p:txBody>
      </p:sp>
      <p:sp>
        <p:nvSpPr>
          <p:cNvPr id="4" name="Content Placeholder 3"/>
          <p:cNvSpPr>
            <a:spLocks noGrp="1"/>
          </p:cNvSpPr>
          <p:nvPr>
            <p:ph idx="2"/>
          </p:nvPr>
        </p:nvSpPr>
        <p:spPr/>
        <p:txBody>
          <a:bodyPr/>
          <a:lstStyle/>
          <a:p>
            <a:pPr lvl="0" indent="0" marL="0">
              <a:buNone/>
            </a:pPr>
            <a:r>
              <a:rPr b="1"/>
              <a:t>Parametric responses</a:t>
            </a:r>
          </a:p>
          <a:p>
            <a:pPr lvl="0"/>
            <a:r>
              <a:rPr/>
              <a:t>A paired t test answers a mean-change question</a:t>
            </a:r>
          </a:p>
          <a:p>
            <a:pPr lvl="0"/>
            <a:r>
              <a:rPr/>
              <a:t>Model skew explicitly if the mean is the target</a:t>
            </a:r>
          </a:p>
          <a:p>
            <a:pPr lvl="0" indent="0" marL="0">
              <a:buNone/>
            </a:pPr>
            <a:r>
              <a:rPr b="1"/>
              <a:t>Nonparametric responses</a:t>
            </a:r>
          </a:p>
          <a:p>
            <a:pPr lvl="0"/>
            <a:r>
              <a:rPr/>
              <a:t>Sign test allows asymmetric differences</a:t>
            </a:r>
          </a:p>
          <a:p>
            <a:pPr lvl="0"/>
            <a:r>
              <a:rPr/>
              <a:t>Signed-rank adds magnitude information but needs symmetry</a:t>
            </a:r>
          </a:p>
        </p:txBody>
      </p:sp>
    </p:spTree>
  </p:cSl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 test: run and read</a:t>
            </a:r>
          </a:p>
        </p:txBody>
      </p:sp>
      <p:sp>
        <p:nvSpPr>
          <p:cNvPr id="3" name="Content Placeholder 2"/>
          <p:cNvSpPr>
            <a:spLocks noGrp="1"/>
          </p:cNvSpPr>
          <p:nvPr>
            <p:ph idx="1"/>
          </p:nvPr>
        </p:nvSpPr>
        <p:spPr/>
        <p:txBody>
          <a:bodyPr/>
          <a:lstStyle/>
          <a:p>
            <a:pPr lvl="0" indent="0">
              <a:buNone/>
              <a:defRPr sz="1600"/>
            </a:pPr>
            <a:r>
              <a:rPr sz="1600">
                <a:latin typeface="Courier"/>
              </a:rPr>
              <a:t>nonzero </a:t>
            </a:r>
            <a:r>
              <a:rPr sz="1600">
                <a:solidFill>
                  <a:srgbClr val="007020"/>
                </a:solidFill>
                <a:latin typeface="Courier"/>
              </a:rPr>
              <a:t>&lt;-</a:t>
            </a:r>
            <a:r>
              <a:rPr sz="1600">
                <a:latin typeface="Courier"/>
              </a:rPr>
              <a:t> d</a:t>
            </a:r>
            <a:r>
              <a:rPr sz="1600">
                <a:solidFill>
                  <a:srgbClr val="4070A0"/>
                </a:solidFill>
                <a:latin typeface="Courier"/>
              </a:rPr>
              <a:t>$</a:t>
            </a:r>
            <a:r>
              <a:rPr sz="1600">
                <a:latin typeface="Courier"/>
              </a:rPr>
              <a:t>change_seconds[d</a:t>
            </a:r>
            <a:r>
              <a:rPr sz="1600">
                <a:solidFill>
                  <a:srgbClr val="4070A0"/>
                </a:solidFill>
                <a:latin typeface="Courier"/>
              </a:rPr>
              <a:t>$</a:t>
            </a:r>
            <a:r>
              <a:rPr sz="1600">
                <a:latin typeface="Courier"/>
              </a:rPr>
              <a:t>change_seconds </a:t>
            </a:r>
            <a:r>
              <a:rPr sz="1600">
                <a:solidFill>
                  <a:srgbClr val="4070A0"/>
                </a:solidFill>
                <a:latin typeface="Courier"/>
              </a:rPr>
              <a:t>!=</a:t>
            </a:r>
            <a:r>
              <a:rPr sz="1600">
                <a:latin typeface="Courier"/>
              </a:rPr>
              <a:t> </a:t>
            </a:r>
            <a:r>
              <a:rPr sz="1600">
                <a:solidFill>
                  <a:srgbClr val="40A070"/>
                </a:solidFill>
                <a:latin typeface="Courier"/>
              </a:rPr>
              <a:t>0</a:t>
            </a:r>
            <a:r>
              <a:rPr sz="1600">
                <a:latin typeface="Courier"/>
              </a:rPr>
              <a:t>]</a:t>
            </a:r>
            <a:br/>
            <a:r>
              <a:rPr sz="1600">
                <a:latin typeface="Courier"/>
              </a:rPr>
              <a:t>positive </a:t>
            </a:r>
            <a:r>
              <a:rPr sz="1600">
                <a:solidFill>
                  <a:srgbClr val="007020"/>
                </a:solidFill>
                <a:latin typeface="Courier"/>
              </a:rPr>
              <a:t>&lt;-</a:t>
            </a:r>
            <a:r>
              <a:rPr sz="1600">
                <a:latin typeface="Courier"/>
              </a:rPr>
              <a:t> </a:t>
            </a:r>
            <a:r>
              <a:rPr sz="1600">
                <a:solidFill>
                  <a:srgbClr val="06287E"/>
                </a:solidFill>
                <a:latin typeface="Courier"/>
              </a:rPr>
              <a:t>sum</a:t>
            </a:r>
            <a:r>
              <a:rPr sz="1600">
                <a:latin typeface="Courier"/>
              </a:rPr>
              <a:t>(nonzero </a:t>
            </a:r>
            <a:r>
              <a:rPr sz="1600">
                <a:solidFill>
                  <a:srgbClr val="4070A0"/>
                </a:solidFill>
                <a:latin typeface="Courier"/>
              </a:rPr>
              <a:t>&gt;</a:t>
            </a:r>
            <a:r>
              <a:rPr sz="1600">
                <a:latin typeface="Courier"/>
              </a:rPr>
              <a:t> </a:t>
            </a:r>
            <a:r>
              <a:rPr sz="1600">
                <a:solidFill>
                  <a:srgbClr val="40A070"/>
                </a:solidFill>
                <a:latin typeface="Courier"/>
              </a:rPr>
              <a:t>0</a:t>
            </a:r>
            <a:r>
              <a:rPr sz="1600">
                <a:latin typeface="Courier"/>
              </a:rPr>
              <a:t>)</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binom.test</a:t>
            </a:r>
            <a:r>
              <a:rPr sz="1600">
                <a:latin typeface="Courier"/>
              </a:rPr>
              <a:t>(positive, </a:t>
            </a:r>
            <a:r>
              <a:rPr sz="1600">
                <a:solidFill>
                  <a:srgbClr val="06287E"/>
                </a:solidFill>
                <a:latin typeface="Courier"/>
              </a:rPr>
              <a:t>length</a:t>
            </a:r>
            <a:r>
              <a:rPr sz="1600">
                <a:latin typeface="Courier"/>
              </a:rPr>
              <a:t>(nonzero), </a:t>
            </a:r>
            <a:r>
              <a:rPr sz="1600">
                <a:solidFill>
                  <a:srgbClr val="7D9029"/>
                </a:solidFill>
                <a:latin typeface="Courier"/>
              </a:rPr>
              <a:t>p =</a:t>
            </a:r>
            <a:r>
              <a:rPr sz="1600">
                <a:latin typeface="Courier"/>
              </a:rPr>
              <a:t> .</a:t>
            </a:r>
            <a:r>
              <a:rPr sz="1600">
                <a:solidFill>
                  <a:srgbClr val="40A070"/>
                </a:solidFill>
                <a:latin typeface="Courier"/>
              </a:rPr>
              <a:t>5</a:t>
            </a:r>
            <a:r>
              <a:rPr sz="1600">
                <a:latin typeface="Courier"/>
              </a:rPr>
              <a:t>,</a:t>
            </a:r>
            <a:br/>
            <a:r>
              <a:rPr sz="1600">
                <a:latin typeface="Courier"/>
              </a:rPr>
              <a:t>                 </a:t>
            </a:r>
            <a:r>
              <a:rPr sz="1600">
                <a:solidFill>
                  <a:srgbClr val="7D9029"/>
                </a:solidFill>
                <a:latin typeface="Courier"/>
              </a:rPr>
              <a:t>alternative =</a:t>
            </a:r>
            <a:r>
              <a:rPr sz="1600">
                <a:latin typeface="Courier"/>
              </a:rPr>
              <a:t> </a:t>
            </a:r>
            <a:r>
              <a:rPr sz="1600">
                <a:solidFill>
                  <a:srgbClr val="4070A0"/>
                </a:solidFill>
                <a:latin typeface="Courier"/>
              </a:rPr>
              <a:t>"two.sided"</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Positive changes: 18 of 30 nonzero differences</a:t>
            </a:r>
          </a:p>
          <a:p>
            <a:pPr lvl="0"/>
            <a:r>
              <a:rPr/>
              <a:t>Zero changes excluded: 0</a:t>
            </a:r>
          </a:p>
          <a:p>
            <a:pPr lvl="0"/>
            <a:r>
              <a:rPr/>
              <a:t>Median observed change = 1.25 seconds</a:t>
            </a:r>
          </a:p>
          <a:p>
            <a:pPr lvl="0"/>
            <a:r>
              <a:rPr/>
              <a:t>95% CI for positive-change probability: 0.41 to 0.77</a:t>
            </a:r>
          </a:p>
          <a:p>
            <a:pPr lvl="0"/>
            <a:r>
              <a:rPr/>
              <a:t>Exact two-sided p = 0.3616</a:t>
            </a:r>
          </a:p>
        </p:txBody>
      </p:sp>
    </p:spTree>
  </p:cSl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 test: interpret</a:t>
            </a:r>
          </a:p>
        </p:txBody>
      </p:sp>
      <p:sp>
        <p:nvSpPr>
          <p:cNvPr id="3" name="Content Placeholder 2"/>
          <p:cNvSpPr>
            <a:spLocks noGrp="1"/>
          </p:cNvSpPr>
          <p:nvPr>
            <p:ph idx="1"/>
          </p:nvPr>
        </p:nvSpPr>
        <p:spPr/>
        <p:txBody>
          <a:bodyPr/>
          <a:lstStyle/>
          <a:p>
            <a:pPr lvl="0" indent="0" marL="0">
              <a:buNone/>
            </a:pPr>
            <a:r>
              <a:rPr/>
              <a:t>18 of 30 nonzero changes were positive (exact sign-test p = 0.3616; 95% CI for the positive-change probability 0.41 to 0.77). The test asks about direction, not mean change; 0 exact zero differences were excluded.</a:t>
            </a:r>
          </a:p>
          <a:p>
            <a:pPr lvl="0" indent="0" marL="0">
              <a:buNone/>
            </a:pPr>
            <a:r>
              <a:rPr b="1"/>
              <a:t>Discuss:</a:t>
            </a:r>
            <a:r>
              <a:rPr/>
              <a:t> If a few fish change by a very large amount, does that affect the sign test statistic?</a:t>
            </a:r>
          </a:p>
        </p:txBody>
      </p:sp>
    </p:spTree>
  </p:cSl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Signed-rank: the data</a:t>
            </a:r>
          </a:p>
        </p:txBody>
      </p:sp>
      <p:sp>
        <p:nvSpPr>
          <p:cNvPr id="3" name="Content Placeholder 2"/>
          <p:cNvSpPr>
            <a:spLocks noGrp="1"/>
          </p:cNvSpPr>
          <p:nvPr>
            <p:ph idx="1"/>
          </p:nvPr>
        </p:nvSpPr>
        <p:spPr/>
        <p:txBody>
          <a:bodyPr/>
          <a:lstStyle/>
          <a:p>
            <a:pPr lvl="0" indent="0" marL="0">
              <a:buNone/>
            </a:pPr>
            <a:r>
              <a:rPr/>
              <a:t>Microbiologists compare log bacterial density before and after a treatment in matched cultures.</a:t>
            </a:r>
          </a:p>
          <a:p>
            <a:pPr lvl="0"/>
            <a:r>
              <a:rPr/>
              <a:t>One sample versus a location or paired differences</a:t>
            </a:r>
          </a:p>
          <a:p>
            <a:pPr lvl="0"/>
            <a:r>
              <a:rPr/>
              <a:t>Continuous differences with meaningful magnitudes</a:t>
            </a:r>
          </a:p>
          <a:p>
            <a:pPr lvl="0"/>
            <a:r>
              <a:rPr/>
              <a:t>Symmetric differences for a location interpretation</a:t>
            </a:r>
          </a:p>
        </p:txBody>
      </p:sp>
      <p:sp>
        <p:nvSpPr>
          <p:cNvPr id="4" name="Content Placeholder 3"/>
          <p:cNvSpPr>
            <a:spLocks noGrp="1"/>
          </p:cNvSpPr>
          <p:nvPr>
            <p:ph idx="2"/>
          </p:nvPr>
        </p:nvSpPr>
        <p:spPr/>
        <p:txBody>
          <a:bodyPr/>
          <a:lstStyle/>
          <a:p>
            <a:pPr lvl="0" indent="0" marL="0">
              <a:buNone/>
            </a:pPr>
            <a:r>
              <a:rPr b="1"/>
              <a:t>Other data like these</a:t>
            </a:r>
          </a:p>
          <a:p>
            <a:pPr lvl="0"/>
            <a:r>
              <a:rPr/>
              <a:t>Paired log gene expression</a:t>
            </a:r>
          </a:p>
          <a:p>
            <a:pPr lvl="0"/>
            <a:r>
              <a:rPr/>
              <a:t>Matched-site changes in biomass</a:t>
            </a:r>
          </a:p>
          <a:p>
            <a:pPr lvl="0"/>
            <a:r>
              <a:rPr/>
              <a:t>Before/after physiological scores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Signed-rank: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1105</a:t>
            </a:r>
            <a:r>
              <a:rPr sz="1600">
                <a:latin typeface="Courier"/>
              </a:rPr>
              <a:t>)</a:t>
            </a:r>
            <a:br/>
            <a:r>
              <a:rPr sz="1600">
                <a:latin typeface="Courier"/>
              </a:rPr>
              <a:t>before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28</a:t>
            </a:r>
            <a:r>
              <a:rPr sz="1600">
                <a:latin typeface="Courier"/>
              </a:rPr>
              <a:t>, </a:t>
            </a:r>
            <a:r>
              <a:rPr sz="1600">
                <a:solidFill>
                  <a:srgbClr val="40A070"/>
                </a:solidFill>
                <a:latin typeface="Courier"/>
              </a:rPr>
              <a:t>6</a:t>
            </a:r>
            <a:r>
              <a:rPr sz="1600">
                <a:latin typeface="Courier"/>
              </a:rPr>
              <a:t>, .</a:t>
            </a:r>
            <a:r>
              <a:rPr sz="1600">
                <a:solidFill>
                  <a:srgbClr val="40A070"/>
                </a:solidFill>
                <a:latin typeface="Courier"/>
              </a:rPr>
              <a:t>4</a:t>
            </a:r>
            <a:r>
              <a:rPr sz="1600">
                <a:latin typeface="Courier"/>
              </a:rPr>
              <a:t>)</a:t>
            </a:r>
            <a:br/>
            <a:r>
              <a:rPr sz="1600">
                <a:latin typeface="Courier"/>
              </a:rPr>
              <a:t>after </a:t>
            </a:r>
            <a:r>
              <a:rPr sz="1600">
                <a:solidFill>
                  <a:srgbClr val="007020"/>
                </a:solidFill>
                <a:latin typeface="Courier"/>
              </a:rPr>
              <a:t>&lt;-</a:t>
            </a:r>
            <a:r>
              <a:rPr sz="1600">
                <a:latin typeface="Courier"/>
              </a:rPr>
              <a:t> before </a:t>
            </a:r>
            <a:r>
              <a:rPr sz="1600">
                <a:solidFill>
                  <a:srgbClr val="4070A0"/>
                </a:solidFill>
                <a:latin typeface="Courier"/>
              </a:rPr>
              <a:t>+</a:t>
            </a:r>
            <a:r>
              <a:rPr sz="1600">
                <a:latin typeface="Courier"/>
              </a:rPr>
              <a:t> .</a:t>
            </a:r>
            <a:r>
              <a:rPr sz="1600">
                <a:solidFill>
                  <a:srgbClr val="40A070"/>
                </a:solidFill>
                <a:latin typeface="Courier"/>
              </a:rPr>
              <a:t>28</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28</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rt</a:t>
            </a:r>
            <a:r>
              <a:rPr sz="1600">
                <a:latin typeface="Courier"/>
              </a:rPr>
              <a:t>(</a:t>
            </a:r>
            <a:r>
              <a:rPr sz="1600">
                <a:solidFill>
                  <a:srgbClr val="40A070"/>
                </a:solidFill>
                <a:latin typeface="Courier"/>
              </a:rPr>
              <a:t>28</a:t>
            </a:r>
            <a:r>
              <a:rPr sz="1600">
                <a:latin typeface="Courier"/>
              </a:rPr>
              <a:t>, </a:t>
            </a:r>
            <a:r>
              <a:rPr sz="1600">
                <a:solidFill>
                  <a:srgbClr val="7D9029"/>
                </a:solidFill>
                <a:latin typeface="Courier"/>
              </a:rPr>
              <a:t>df =</a:t>
            </a:r>
            <a:r>
              <a:rPr sz="1600">
                <a:latin typeface="Courier"/>
              </a:rPr>
              <a:t> </a:t>
            </a:r>
            <a:r>
              <a:rPr sz="1600">
                <a:solidFill>
                  <a:srgbClr val="40A070"/>
                </a:solidFill>
                <a:latin typeface="Courier"/>
              </a:rPr>
              <a:t>4</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culture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28</a:t>
            </a:r>
            <a:r>
              <a:rPr sz="1600">
                <a:latin typeface="Courier"/>
              </a:rPr>
              <a:t>, </a:t>
            </a:r>
            <a:r>
              <a:rPr sz="1600">
                <a:solidFill>
                  <a:srgbClr val="7D9029"/>
                </a:solidFill>
                <a:latin typeface="Courier"/>
              </a:rPr>
              <a:t>before =</a:t>
            </a:r>
            <a:r>
              <a:rPr sz="1600">
                <a:latin typeface="Courier"/>
              </a:rPr>
              <a:t> before, </a:t>
            </a:r>
            <a:r>
              <a:rPr sz="1600">
                <a:solidFill>
                  <a:srgbClr val="7D9029"/>
                </a:solidFill>
                <a:latin typeface="Courier"/>
              </a:rPr>
              <a:t>after =</a:t>
            </a:r>
            <a:r>
              <a:rPr sz="1600">
                <a:latin typeface="Courier"/>
              </a:rPr>
              <a:t> after)</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culture: 1
before: 6.786
after: 7.185</a:t>
            </a:r>
          </a:p>
        </p:txBody>
      </p:sp>
    </p:spTree>
  </p:cSl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Signed-rank: see the data</a:t>
            </a:r>
          </a:p>
        </p:txBody>
      </p:sp>
      <p:pic>
        <p:nvPicPr>
          <p:cNvPr descr="Course_files/modules/signed_rank/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Wilcoxon signed-rank test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horizontal</a:t>
            </a:r>
            <a:r>
              <a:rPr/>
              <a:t> — Display changes on one horizontal scale</a:t>
            </a:r>
          </a:p>
          <a:p>
            <a:pPr lvl="0" indent="0" marL="0">
              <a:buNone/>
            </a:pPr>
            <a:r>
              <a:rPr b="1"/>
              <a:t>pch</a:t>
            </a:r>
            <a:r>
              <a:rPr/>
              <a:t> — Choose a filled point symbol</a:t>
            </a:r>
          </a:p>
          <a:p>
            <a:pPr lvl="0" indent="0" marL="0">
              <a:buNone/>
            </a:pPr>
            <a:r>
              <a:rPr b="1"/>
              <a:t>xlab</a:t>
            </a:r>
            <a:r>
              <a:rPr/>
              <a:t> — State both transformation and units</a:t>
            </a:r>
          </a:p>
          <a:p>
            <a:pPr lvl="0" indent="0" marL="0">
              <a:buNone/>
            </a:pPr>
            <a:r>
              <a:rPr b="1"/>
              <a:t>abline(v=0)</a:t>
            </a:r>
            <a:r>
              <a:rPr/>
              <a:t> — Mark no within-culture change</a:t>
            </a:r>
          </a:p>
        </p:txBody>
      </p:sp>
    </p:spTree>
  </p:cSl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Signed-rank: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beeswarm</a:t>
            </a:r>
            <a:r>
              <a:rPr sz="1600">
                <a:latin typeface="Courier"/>
              </a:rPr>
              <a:t>(change, </a:t>
            </a:r>
            <a:r>
              <a:rPr sz="1600">
                <a:solidFill>
                  <a:srgbClr val="7D9029"/>
                </a:solidFill>
                <a:latin typeface="Courier"/>
              </a:rPr>
              <a:t>horizontal =</a:t>
            </a:r>
            <a:r>
              <a:rPr sz="1600">
                <a:latin typeface="Courier"/>
              </a:rPr>
              <a:t> </a:t>
            </a:r>
            <a:r>
              <a:rPr sz="1600">
                <a:solidFill>
                  <a:srgbClr val="880000"/>
                </a:solidFill>
                <a:latin typeface="Courier"/>
              </a:rPr>
              <a:t>TRUE</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4070A0"/>
                </a:solidFill>
                <a:latin typeface="Courier"/>
              </a:rPr>
              <a:t>"#73649A"</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1.5</a:t>
            </a:r>
            <a:r>
              <a:rPr sz="1600">
                <a:latin typeface="Courier"/>
              </a:rPr>
              <a:t>, </a:t>
            </a:r>
            <a:r>
              <a:rPr sz="1600">
                <a:solidFill>
                  <a:srgbClr val="7D9029"/>
                </a:solidFill>
                <a:latin typeface="Courier"/>
              </a:rPr>
              <a:t>yaxt =</a:t>
            </a:r>
            <a:r>
              <a:rPr sz="1600">
                <a:latin typeface="Courier"/>
              </a:rPr>
              <a:t> </a:t>
            </a:r>
            <a:r>
              <a:rPr sz="1600">
                <a:solidFill>
                  <a:srgbClr val="4070A0"/>
                </a:solidFill>
                <a:latin typeface="Courier"/>
              </a:rPr>
              <a:t>"n"</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"After - before: log10 bacterial density (CFU/mL)"</a:t>
            </a:r>
            <a:r>
              <a:rPr sz="1600">
                <a:latin typeface="Courier"/>
              </a:rPr>
              <a:t>)</a:t>
            </a:r>
            <a:br/>
            <a:r>
              <a:rPr sz="1600">
                <a:solidFill>
                  <a:srgbClr val="06287E"/>
                </a:solidFill>
                <a:latin typeface="Courier"/>
              </a:rPr>
              <a:t>abline</a:t>
            </a:r>
            <a:r>
              <a:rPr sz="1600">
                <a:latin typeface="Courier"/>
              </a:rPr>
              <a:t>(</a:t>
            </a:r>
            <a:r>
              <a:rPr sz="1600">
                <a:solidFill>
                  <a:srgbClr val="7D9029"/>
                </a:solidFill>
                <a:latin typeface="Courier"/>
              </a:rPr>
              <a:t>v =</a:t>
            </a:r>
            <a:r>
              <a:rPr sz="1600">
                <a:latin typeface="Courier"/>
              </a:rPr>
              <a:t> </a:t>
            </a:r>
            <a:r>
              <a:rPr sz="1600">
                <a:solidFill>
                  <a:srgbClr val="40A070"/>
                </a:solidFill>
                <a:latin typeface="Courier"/>
              </a:rPr>
              <a:t>0</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horizontal</a:t>
            </a:r>
            <a:r>
              <a:rPr/>
              <a:t> — Display changes on one horizontal scale</a:t>
            </a:r>
          </a:p>
          <a:p>
            <a:pPr lvl="0" indent="0" marL="0">
              <a:buNone/>
            </a:pPr>
            <a:r>
              <a:rPr b="1"/>
              <a:t>pch</a:t>
            </a:r>
            <a:r>
              <a:rPr/>
              <a:t> — Choose a filled point symbol</a:t>
            </a:r>
          </a:p>
          <a:p>
            <a:pPr lvl="0" indent="0" marL="0">
              <a:buNone/>
            </a:pPr>
            <a:r>
              <a:rPr b="1"/>
              <a:t>xlab</a:t>
            </a:r>
            <a:r>
              <a:rPr/>
              <a:t> — State both transformation and units</a:t>
            </a:r>
          </a:p>
          <a:p>
            <a:pPr lvl="0" indent="0" marL="0">
              <a:buNone/>
            </a:pPr>
            <a:r>
              <a:rPr b="1"/>
              <a:t>abline(v=0)</a:t>
            </a:r>
            <a:r>
              <a:rPr/>
              <a:t> — Mark no within-culture change</a:t>
            </a:r>
          </a:p>
        </p:txBody>
      </p:sp>
    </p:spTree>
  </p:cSl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Signed-rank: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Is the distribution of within-culture changes centered at zero?</a:t>
            </a:r>
          </a:p>
          <a:p>
            <a:pPr lvl="0" indent="0" marL="0">
              <a:buNone/>
            </a:pPr>
            <a:r>
              <a:rPr b="1"/>
              <a:t>Null / estimation target</a:t>
            </a:r>
          </a:p>
          <a:p>
            <a:pPr lvl="0" indent="0" marL="0">
              <a:buNone/>
            </a:pPr>
            <a:r>
              <a:rPr/>
              <a:t>The difference distribution is symmetric about zero.</a:t>
            </a:r>
          </a:p>
        </p:txBody>
      </p:sp>
      <p:sp>
        <p:nvSpPr>
          <p:cNvPr id="4" name="Content Placeholder 3"/>
          <p:cNvSpPr>
            <a:spLocks noGrp="1"/>
          </p:cNvSpPr>
          <p:nvPr>
            <p:ph idx="2"/>
          </p:nvPr>
        </p:nvSpPr>
        <p:spPr/>
        <p:txBody>
          <a:bodyPr/>
          <a:lstStyle/>
          <a:p>
            <a:pPr lvl="0" indent="0" marL="0">
              <a:buNone/>
            </a:pPr>
            <a:r>
              <a:rPr b="1"/>
              <a:t>Relevant options</a:t>
            </a:r>
          </a:p>
          <a:p>
            <a:pPr lvl="0"/>
            <a:r>
              <a:rPr/>
              <a:t>paired = TRUE for matched measurements</a:t>
            </a:r>
          </a:p>
          <a:p>
            <a:pPr lvl="0"/>
            <a:r>
              <a:rPr/>
              <a:t>exact = FALSE uses the large-sample approximation</a:t>
            </a:r>
          </a:p>
          <a:p>
            <a:pPr lvl="0"/>
            <a:r>
              <a:rPr/>
              <a:t>conf.int = TRUE estimates a pseudomedian under the shift model</a:t>
            </a:r>
          </a:p>
        </p:txBody>
      </p:sp>
    </p:spTree>
  </p:cSl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Signed-rank: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cultures/pairs</a:t>
            </a:r>
          </a:p>
          <a:p>
            <a:pPr lvl="0"/>
            <a:r>
              <a:rPr/>
              <a:t>Approximately symmetric differences</a:t>
            </a:r>
          </a:p>
          <a:p>
            <a:pPr lvl="0"/>
            <a:r>
              <a:rPr/>
              <a:t>Do not use ranks to repair mismatched pairs</a:t>
            </a:r>
          </a:p>
        </p:txBody>
      </p:sp>
      <p:sp>
        <p:nvSpPr>
          <p:cNvPr id="4" name="Content Placeholder 3"/>
          <p:cNvSpPr>
            <a:spLocks noGrp="1"/>
          </p:cNvSpPr>
          <p:nvPr>
            <p:ph idx="2"/>
          </p:nvPr>
        </p:nvSpPr>
        <p:spPr/>
        <p:txBody>
          <a:bodyPr/>
          <a:lstStyle/>
          <a:p>
            <a:pPr lvl="0" indent="0" marL="0">
              <a:buNone/>
            </a:pPr>
            <a:r>
              <a:rPr b="1"/>
              <a:t>Parametric responses</a:t>
            </a:r>
          </a:p>
          <a:p>
            <a:pPr lvl="0"/>
            <a:r>
              <a:rPr/>
              <a:t>Paired t test targets the mean difference</a:t>
            </a:r>
          </a:p>
          <a:p>
            <a:pPr lvl="0"/>
            <a:r>
              <a:rPr/>
              <a:t>A model for heavy-tailed errors can preserve a mean/location target</a:t>
            </a:r>
          </a:p>
          <a:p>
            <a:pPr lvl="0" indent="0" marL="0">
              <a:buNone/>
            </a:pPr>
            <a:r>
              <a:rPr b="1"/>
              <a:t>Nonparametric responses</a:t>
            </a:r>
          </a:p>
          <a:p>
            <a:pPr lvl="0"/>
            <a:r>
              <a:rPr/>
              <a:t>Signed-rank uses ranks of absolute differences</a:t>
            </a:r>
          </a:p>
          <a:p>
            <a:pPr lvl="0"/>
            <a:r>
              <a:rPr/>
              <a:t>If differences are asymmetric, use a sign test for direction/median</a:t>
            </a:r>
          </a:p>
        </p:txBody>
      </p:sp>
    </p:spTree>
  </p:cSl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Signed-rank: run and read</a:t>
            </a:r>
          </a:p>
        </p:txBody>
      </p:sp>
      <p:sp>
        <p:nvSpPr>
          <p:cNvPr id="3" name="Content Placeholder 2"/>
          <p:cNvSpPr>
            <a:spLocks noGrp="1"/>
          </p:cNvSpPr>
          <p:nvPr>
            <p:ph idx="1"/>
          </p:nvPr>
        </p:nvSpPr>
        <p:spPr/>
        <p:txBody>
          <a:bodyPr/>
          <a:lstStyle/>
          <a:p>
            <a:pPr lvl="0" indent="0">
              <a:buNone/>
              <a:defRPr sz="1600"/>
            </a:pPr>
            <a:r>
              <a:rPr sz="1600">
                <a:latin typeface="Courier"/>
              </a:rPr>
              <a:t>change </a:t>
            </a:r>
            <a:r>
              <a:rPr sz="1600">
                <a:solidFill>
                  <a:srgbClr val="007020"/>
                </a:solidFill>
                <a:latin typeface="Courier"/>
              </a:rPr>
              <a:t>&lt;-</a:t>
            </a:r>
            <a:r>
              <a:rPr sz="1600">
                <a:latin typeface="Courier"/>
              </a:rPr>
              <a:t> d</a:t>
            </a:r>
            <a:r>
              <a:rPr sz="1600">
                <a:solidFill>
                  <a:srgbClr val="4070A0"/>
                </a:solidFill>
                <a:latin typeface="Courier"/>
              </a:rPr>
              <a:t>$</a:t>
            </a:r>
            <a:r>
              <a:rPr sz="1600">
                <a:latin typeface="Courier"/>
              </a:rPr>
              <a:t>after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before</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wilcox.test</a:t>
            </a:r>
            <a:r>
              <a:rPr sz="1600">
                <a:latin typeface="Courier"/>
              </a:rPr>
              <a:t>(d</a:t>
            </a:r>
            <a:r>
              <a:rPr sz="1600">
                <a:solidFill>
                  <a:srgbClr val="4070A0"/>
                </a:solidFill>
                <a:latin typeface="Courier"/>
              </a:rPr>
              <a:t>$</a:t>
            </a:r>
            <a:r>
              <a:rPr sz="1600">
                <a:latin typeface="Courier"/>
              </a:rPr>
              <a:t>after, d</a:t>
            </a:r>
            <a:r>
              <a:rPr sz="1600">
                <a:solidFill>
                  <a:srgbClr val="4070A0"/>
                </a:solidFill>
                <a:latin typeface="Courier"/>
              </a:rPr>
              <a:t>$</a:t>
            </a:r>
            <a:r>
              <a:rPr sz="1600">
                <a:latin typeface="Courier"/>
              </a:rPr>
              <a:t>before, </a:t>
            </a:r>
            <a:r>
              <a:rPr sz="1600">
                <a:solidFill>
                  <a:srgbClr val="7D9029"/>
                </a:solidFill>
                <a:latin typeface="Courier"/>
              </a:rPr>
              <a:t>paired =</a:t>
            </a:r>
            <a:r>
              <a:rPr sz="1600">
                <a:latin typeface="Courier"/>
              </a:rPr>
              <a:t> </a:t>
            </a:r>
            <a:r>
              <a:rPr sz="1600">
                <a:solidFill>
                  <a:srgbClr val="880000"/>
                </a:solidFill>
                <a:latin typeface="Courier"/>
              </a:rPr>
              <a:t>TRUE</a:t>
            </a:r>
            <a:r>
              <a:rPr sz="1600">
                <a:latin typeface="Courier"/>
              </a:rPr>
              <a:t>,</a:t>
            </a:r>
            <a:br/>
            <a:r>
              <a:rPr sz="1600">
                <a:latin typeface="Courier"/>
              </a:rPr>
              <a:t>                   </a:t>
            </a:r>
            <a:r>
              <a:rPr sz="1600">
                <a:solidFill>
                  <a:srgbClr val="7D9029"/>
                </a:solidFill>
                <a:latin typeface="Courier"/>
              </a:rPr>
              <a:t>exact =</a:t>
            </a:r>
            <a:r>
              <a:rPr sz="1600">
                <a:latin typeface="Courier"/>
              </a:rPr>
              <a:t> </a:t>
            </a:r>
            <a:r>
              <a:rPr sz="1600">
                <a:solidFill>
                  <a:srgbClr val="880000"/>
                </a:solidFill>
                <a:latin typeface="Courier"/>
              </a:rPr>
              <a:t>FALSE</a:t>
            </a:r>
            <a:r>
              <a:rPr sz="1600">
                <a:latin typeface="Courier"/>
              </a:rPr>
              <a:t>, </a:t>
            </a:r>
            <a:r>
              <a:rPr sz="1600">
                <a:solidFill>
                  <a:srgbClr val="7D9029"/>
                </a:solidFill>
                <a:latin typeface="Courier"/>
              </a:rPr>
              <a:t>conf.int =</a:t>
            </a:r>
            <a:r>
              <a:rPr sz="1600">
                <a:latin typeface="Courier"/>
              </a:rPr>
              <a:t> </a:t>
            </a:r>
            <a:r>
              <a:rPr sz="1600">
                <a:solidFill>
                  <a:srgbClr val="880000"/>
                </a:solidFill>
                <a:latin typeface="Courier"/>
              </a:rPr>
              <a:t>TRUE</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Pseudomedian change estimate = 0.249</a:t>
            </a:r>
          </a:p>
          <a:p>
            <a:pPr lvl="0"/>
            <a:r>
              <a:rPr/>
              <a:t>95% CI: 0.094 to 0.341</a:t>
            </a:r>
          </a:p>
          <a:p>
            <a:pPr lvl="0"/>
            <a:r>
              <a:rPr/>
              <a:t>V = 328.0; p = 0.004582</a:t>
            </a:r>
          </a:p>
        </p:txBody>
      </p:sp>
    </p:spTree>
  </p:cSl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Signed-rank: interpret</a:t>
            </a:r>
          </a:p>
        </p:txBody>
      </p:sp>
      <p:sp>
        <p:nvSpPr>
          <p:cNvPr id="3" name="Content Placeholder 2"/>
          <p:cNvSpPr>
            <a:spLocks noGrp="1"/>
          </p:cNvSpPr>
          <p:nvPr>
            <p:ph idx="1"/>
          </p:nvPr>
        </p:nvSpPr>
        <p:spPr/>
        <p:txBody>
          <a:bodyPr/>
          <a:lstStyle/>
          <a:p>
            <a:pPr lvl="0" indent="0" marL="0">
              <a:buNone/>
            </a:pPr>
            <a:r>
              <a:rPr/>
              <a:t>The estimated pseudomedian log10 density change was 0.249 (95% CI 0.094 to 0.341); signed-rank V = 328.0, p = 0.004582. Under a symmetric location-shift model this describes the common center of the differences; the procedure does not generally test a mean.</a:t>
            </a:r>
          </a:p>
          <a:p>
            <a:pPr lvl="0" indent="0" marL="0">
              <a:buNone/>
            </a:pPr>
            <a:r>
              <a:rPr b="1"/>
              <a:t>Discuss:</a:t>
            </a:r>
            <a:r>
              <a:rPr/>
              <a:t> Which alternative would you use if the distribution of paired differences were strongly asymmetric?</a:t>
            </a:r>
          </a:p>
        </p:txBody>
      </p:sp>
    </p:spTree>
  </p:cSl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permutation: the data</a:t>
            </a:r>
          </a:p>
        </p:txBody>
      </p:sp>
      <p:sp>
        <p:nvSpPr>
          <p:cNvPr id="3" name="Content Placeholder 2"/>
          <p:cNvSpPr>
            <a:spLocks noGrp="1"/>
          </p:cNvSpPr>
          <p:nvPr>
            <p:ph idx="1"/>
          </p:nvPr>
        </p:nvSpPr>
        <p:spPr/>
        <p:txBody>
          <a:bodyPr/>
          <a:lstStyle/>
          <a:p>
            <a:pPr lvl="0" indent="0" marL="0">
              <a:buNone/>
            </a:pPr>
            <a:r>
              <a:rPr/>
              <a:t>Two comparable leaves per plant receive randomized control or shade treatment.</a:t>
            </a:r>
          </a:p>
          <a:p>
            <a:pPr lvl="0"/>
            <a:r>
              <a:rPr/>
              <a:t>Two matched observations per plant</a:t>
            </a:r>
          </a:p>
          <a:p>
            <a:pPr lvl="0"/>
            <a:r>
              <a:rPr/>
              <a:t>One row per pair</a:t>
            </a:r>
          </a:p>
          <a:p>
            <a:pPr lvl="0"/>
            <a:r>
              <a:rPr/>
              <a:t>Permutation preserves every pair</a:t>
            </a:r>
          </a:p>
        </p:txBody>
      </p:sp>
      <p:sp>
        <p:nvSpPr>
          <p:cNvPr id="4" name="Content Placeholder 3"/>
          <p:cNvSpPr>
            <a:spLocks noGrp="1"/>
          </p:cNvSpPr>
          <p:nvPr>
            <p:ph idx="2"/>
          </p:nvPr>
        </p:nvSpPr>
        <p:spPr/>
        <p:txBody>
          <a:bodyPr/>
          <a:lstStyle/>
          <a:p>
            <a:pPr lvl="0" indent="0" marL="0">
              <a:buNone/>
            </a:pPr>
            <a:r>
              <a:rPr b="1"/>
              <a:t>Other data like these</a:t>
            </a:r>
          </a:p>
          <a:p>
            <a:pPr lvl="0"/>
            <a:r>
              <a:rPr/>
              <a:t>Matched tissue preparations</a:t>
            </a:r>
          </a:p>
          <a:p>
            <a:pPr lvl="0"/>
            <a:r>
              <a:rPr/>
              <a:t>Split-clutch treatments</a:t>
            </a:r>
          </a:p>
          <a:p>
            <a:pPr lvl="0"/>
            <a:r>
              <a:rPr/>
              <a:t>Left/right organ experiments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permutation: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240504</a:t>
            </a:r>
            <a:r>
              <a:rPr sz="1600">
                <a:latin typeface="Courier"/>
              </a:rPr>
              <a:t>)</a:t>
            </a:r>
            <a:br/>
            <a:r>
              <a:rPr sz="1600">
                <a:latin typeface="Courier"/>
              </a:rPr>
              <a:t>baseline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28</a:t>
            </a:r>
            <a:r>
              <a:rPr sz="1600">
                <a:latin typeface="Courier"/>
              </a:rPr>
              <a:t>, </a:t>
            </a:r>
            <a:r>
              <a:rPr sz="1600">
                <a:solidFill>
                  <a:srgbClr val="40A070"/>
                </a:solidFill>
                <a:latin typeface="Courier"/>
              </a:rPr>
              <a:t>15</a:t>
            </a:r>
            <a:r>
              <a:rPr sz="1600">
                <a:latin typeface="Courier"/>
              </a:rPr>
              <a:t>, </a:t>
            </a:r>
            <a:r>
              <a:rPr sz="1600">
                <a:solidFill>
                  <a:srgbClr val="40A070"/>
                </a:solidFill>
                <a:latin typeface="Courier"/>
              </a:rPr>
              <a:t>2</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plant=</a:t>
            </a:r>
            <a:r>
              <a:rPr sz="1600">
                <a:solidFill>
                  <a:srgbClr val="40A070"/>
                </a:solidFill>
                <a:latin typeface="Courier"/>
              </a:rPr>
              <a:t>1</a:t>
            </a:r>
            <a:r>
              <a:rPr sz="1600">
                <a:solidFill>
                  <a:srgbClr val="4070A0"/>
                </a:solidFill>
                <a:latin typeface="Courier"/>
              </a:rPr>
              <a:t>:</a:t>
            </a:r>
            <a:r>
              <a:rPr sz="1600">
                <a:solidFill>
                  <a:srgbClr val="40A070"/>
                </a:solidFill>
                <a:latin typeface="Courier"/>
              </a:rPr>
              <a:t>28</a:t>
            </a:r>
            <a:r>
              <a:rPr sz="1600">
                <a:latin typeface="Courier"/>
              </a:rPr>
              <a:t>, </a:t>
            </a:r>
            <a:r>
              <a:rPr sz="1600">
                <a:solidFill>
                  <a:srgbClr val="7D9029"/>
                </a:solidFill>
                <a:latin typeface="Courier"/>
              </a:rPr>
              <a:t>control=</a:t>
            </a:r>
            <a:r>
              <a:rPr sz="1600">
                <a:latin typeface="Courier"/>
              </a:rPr>
              <a:t>baseline</a:t>
            </a:r>
            <a:r>
              <a:rPr sz="1600">
                <a:solidFill>
                  <a:srgbClr val="4070A0"/>
                </a:solidFill>
                <a:latin typeface="Courier"/>
              </a:rPr>
              <a:t>+</a:t>
            </a:r>
            <a:r>
              <a:rPr sz="1600">
                <a:solidFill>
                  <a:srgbClr val="06287E"/>
                </a:solidFill>
                <a:latin typeface="Courier"/>
              </a:rPr>
              <a:t>rnorm</a:t>
            </a:r>
            <a:r>
              <a:rPr sz="1600">
                <a:latin typeface="Courier"/>
              </a:rPr>
              <a:t>(</a:t>
            </a:r>
            <a:r>
              <a:rPr sz="1600">
                <a:solidFill>
                  <a:srgbClr val="40A070"/>
                </a:solidFill>
                <a:latin typeface="Courier"/>
              </a:rPr>
              <a:t>28</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1</a:t>
            </a:r>
            <a:r>
              <a:rPr sz="1600">
                <a:latin typeface="Courier"/>
              </a:rPr>
              <a:t>),</a:t>
            </a:r>
            <a:br/>
            <a:r>
              <a:rPr sz="1600">
                <a:latin typeface="Courier"/>
              </a:rPr>
              <a:t>                </a:t>
            </a:r>
            <a:r>
              <a:rPr sz="1600">
                <a:solidFill>
                  <a:srgbClr val="7D9029"/>
                </a:solidFill>
                <a:latin typeface="Courier"/>
              </a:rPr>
              <a:t>shaded=</a:t>
            </a:r>
            <a:r>
              <a:rPr sz="1600">
                <a:latin typeface="Courier"/>
              </a:rPr>
              <a:t>baseline</a:t>
            </a:r>
            <a:r>
              <a:rPr sz="1600">
                <a:solidFill>
                  <a:srgbClr val="40A070"/>
                </a:solidFill>
                <a:latin typeface="Courier"/>
              </a:rPr>
              <a:t>-1.2</a:t>
            </a:r>
            <a:r>
              <a:rPr sz="1600">
                <a:solidFill>
                  <a:srgbClr val="4070A0"/>
                </a:solidFill>
                <a:latin typeface="Courier"/>
              </a:rPr>
              <a:t>+</a:t>
            </a:r>
            <a:r>
              <a:rPr sz="1600">
                <a:solidFill>
                  <a:srgbClr val="06287E"/>
                </a:solidFill>
                <a:latin typeface="Courier"/>
              </a:rPr>
              <a:t>rnorm</a:t>
            </a:r>
            <a:r>
              <a:rPr sz="1600">
                <a:latin typeface="Courier"/>
              </a:rPr>
              <a:t>(</a:t>
            </a:r>
            <a:r>
              <a:rPr sz="1600">
                <a:solidFill>
                  <a:srgbClr val="40A070"/>
                </a:solidFill>
                <a:latin typeface="Courier"/>
              </a:rPr>
              <a:t>28</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1</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plant: 1
control: 15.28
shaded: 12.68</a:t>
            </a:r>
          </a:p>
        </p:txBody>
      </p:sp>
    </p:spTree>
  </p:cSl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permutation: see the data</a:t>
            </a:r>
          </a:p>
        </p:txBody>
      </p:sp>
      <p:pic>
        <p:nvPicPr>
          <p:cNvPr descr="Course_files/modules/permutation_paired/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Paired permutation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t(as.matrix(…))</a:t>
            </a:r>
            <a:r>
              <a:rPr/>
              <a:t> — Connects two values from each plant</a:t>
            </a:r>
          </a:p>
          <a:p>
            <a:pPr lvl="0" indent="0" marL="0">
              <a:buNone/>
            </a:pPr>
            <a:r>
              <a:rPr b="1"/>
              <a:t>col=“#99999980”</a:t>
            </a:r>
            <a:r>
              <a:rPr/>
              <a:t> — Light transparent paired lines</a:t>
            </a:r>
          </a:p>
          <a:p>
            <a:pPr lvl="0" indent="0" marL="0">
              <a:buNone/>
            </a:pPr>
            <a:r>
              <a:rPr b="1"/>
              <a:t>axis(1,…)</a:t>
            </a:r>
            <a:r>
              <a:rPr/>
              <a:t> — Replaces numeric positions with treatment labels</a:t>
            </a:r>
          </a:p>
        </p:txBody>
      </p:sp>
    </p:spTree>
  </p:cSl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permutation: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matplot</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1</a:t>
            </a:r>
            <a:r>
              <a:rPr sz="1600">
                <a:latin typeface="Courier"/>
              </a:rPr>
              <a:t>,</a:t>
            </a:r>
            <a:r>
              <a:rPr sz="1600">
                <a:solidFill>
                  <a:srgbClr val="40A070"/>
                </a:solidFill>
                <a:latin typeface="Courier"/>
              </a:rPr>
              <a:t>2</a:t>
            </a:r>
            <a:r>
              <a:rPr sz="1600">
                <a:latin typeface="Courier"/>
              </a:rPr>
              <a:t>), </a:t>
            </a:r>
            <a:r>
              <a:rPr sz="1600">
                <a:solidFill>
                  <a:srgbClr val="06287E"/>
                </a:solidFill>
                <a:latin typeface="Courier"/>
              </a:rPr>
              <a:t>t</a:t>
            </a:r>
            <a:r>
              <a:rPr sz="1600">
                <a:latin typeface="Courier"/>
              </a:rPr>
              <a:t>(</a:t>
            </a:r>
            <a:r>
              <a:rPr sz="1600">
                <a:solidFill>
                  <a:srgbClr val="06287E"/>
                </a:solidFill>
                <a:latin typeface="Courier"/>
              </a:rPr>
              <a:t>as.matrix</a:t>
            </a:r>
            <a:r>
              <a:rPr sz="1600">
                <a:latin typeface="Courier"/>
              </a:rPr>
              <a:t>(d[</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a:t>
            </a:r>
            <a:r>
              <a:rPr sz="1600">
                <a:solidFill>
                  <a:srgbClr val="4070A0"/>
                </a:solidFill>
                <a:latin typeface="Courier"/>
              </a:rPr>
              <a:t>"shaded"</a:t>
            </a:r>
            <a:r>
              <a:rPr sz="1600">
                <a:latin typeface="Courier"/>
              </a:rPr>
              <a:t>)])), </a:t>
            </a:r>
            <a:r>
              <a:rPr sz="1600">
                <a:solidFill>
                  <a:srgbClr val="7D9029"/>
                </a:solidFill>
                <a:latin typeface="Courier"/>
              </a:rPr>
              <a:t>type=</a:t>
            </a:r>
            <a:r>
              <a:rPr sz="1600">
                <a:solidFill>
                  <a:srgbClr val="4070A0"/>
                </a:solidFill>
                <a:latin typeface="Courier"/>
              </a:rPr>
              <a:t>"l"</a:t>
            </a:r>
            <a:r>
              <a:rPr sz="1600">
                <a:latin typeface="Courier"/>
              </a:rPr>
              <a:t>, </a:t>
            </a:r>
            <a:r>
              <a:rPr sz="1600">
                <a:solidFill>
                  <a:srgbClr val="7D9029"/>
                </a:solidFill>
                <a:latin typeface="Courier"/>
              </a:rPr>
              <a:t>lty=</a:t>
            </a:r>
            <a:r>
              <a:rPr sz="1600">
                <a:solidFill>
                  <a:srgbClr val="40A070"/>
                </a:solidFill>
                <a:latin typeface="Courier"/>
              </a:rPr>
              <a:t>1</a:t>
            </a:r>
            <a:r>
              <a:rPr sz="1600">
                <a:latin typeface="Courier"/>
              </a:rPr>
              <a:t>,</a:t>
            </a:r>
            <a:br/>
            <a:r>
              <a:rPr sz="1600">
                <a:latin typeface="Courier"/>
              </a:rPr>
              <a:t>        </a:t>
            </a:r>
            <a:r>
              <a:rPr sz="1600">
                <a:solidFill>
                  <a:srgbClr val="7D9029"/>
                </a:solidFill>
                <a:latin typeface="Courier"/>
              </a:rPr>
              <a:t>col=</a:t>
            </a:r>
            <a:r>
              <a:rPr sz="1600">
                <a:solidFill>
                  <a:srgbClr val="4070A0"/>
                </a:solidFill>
                <a:latin typeface="Courier"/>
              </a:rPr>
              <a:t>"#99999980"</a:t>
            </a:r>
            <a:r>
              <a:rPr sz="1600">
                <a:latin typeface="Courier"/>
              </a:rPr>
              <a:t>, </a:t>
            </a:r>
            <a:r>
              <a:rPr sz="1600">
                <a:solidFill>
                  <a:srgbClr val="7D9029"/>
                </a:solidFill>
                <a:latin typeface="Courier"/>
              </a:rPr>
              <a:t>xaxt=</a:t>
            </a:r>
            <a:r>
              <a:rPr sz="1600">
                <a:solidFill>
                  <a:srgbClr val="4070A0"/>
                </a:solidFill>
                <a:latin typeface="Courier"/>
              </a:rPr>
              <a:t>"n"</a:t>
            </a:r>
            <a:r>
              <a:rPr sz="1600">
                <a:latin typeface="Courier"/>
              </a:rPr>
              <a:t>, </a:t>
            </a:r>
            <a:r>
              <a:rPr sz="1600">
                <a:solidFill>
                  <a:srgbClr val="7D9029"/>
                </a:solidFill>
                <a:latin typeface="Courier"/>
              </a:rPr>
              <a:t>xlab=</a:t>
            </a:r>
            <a:r>
              <a:rPr sz="1600">
                <a:solidFill>
                  <a:srgbClr val="4070A0"/>
                </a:solidFill>
                <a:latin typeface="Courier"/>
              </a:rPr>
              <a:t>"Leaf treatment"</a:t>
            </a:r>
            <a:r>
              <a:rPr sz="1600">
                <a:latin typeface="Courier"/>
              </a:rPr>
              <a:t>, </a:t>
            </a:r>
            <a:r>
              <a:rPr sz="1600">
                <a:solidFill>
                  <a:srgbClr val="7D9029"/>
                </a:solidFill>
                <a:latin typeface="Courier"/>
              </a:rPr>
              <a:t>ylab=</a:t>
            </a:r>
            <a:r>
              <a:rPr sz="1600">
                <a:solidFill>
                  <a:srgbClr val="4070A0"/>
                </a:solidFill>
                <a:latin typeface="Courier"/>
              </a:rPr>
              <a:t>"Photosynthesis (units)"</a:t>
            </a:r>
            <a:r>
              <a:rPr sz="1600">
                <a:latin typeface="Courier"/>
              </a:rPr>
              <a:t>)</a:t>
            </a:r>
            <a:br/>
            <a:r>
              <a:rPr sz="1600">
                <a:solidFill>
                  <a:srgbClr val="06287E"/>
                </a:solidFill>
                <a:latin typeface="Courier"/>
              </a:rPr>
              <a:t>axis</a:t>
            </a:r>
            <a:r>
              <a:rPr sz="1600">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"Shaded"</a:t>
            </a:r>
            <a:r>
              <a:rPr sz="1600">
                <a:latin typeface="Courier"/>
              </a:rPr>
              <a:t>))</a:t>
            </a:r>
            <a:br/>
            <a:r>
              <a:rPr sz="1600">
                <a:solidFill>
                  <a:srgbClr val="06287E"/>
                </a:solidFill>
                <a:latin typeface="Courier"/>
              </a:rPr>
              <a:t>points</a:t>
            </a:r>
            <a:r>
              <a:rPr sz="1600">
                <a:latin typeface="Courier"/>
              </a:rPr>
              <a:t>(</a:t>
            </a:r>
            <a:r>
              <a:rPr sz="1600">
                <a:solidFill>
                  <a:srgbClr val="06287E"/>
                </a:solidFill>
                <a:latin typeface="Courier"/>
              </a:rPr>
              <a:t>rep</a:t>
            </a:r>
            <a:r>
              <a:rPr sz="1600">
                <a:latin typeface="Courier"/>
              </a:rPr>
              <a:t>(</a:t>
            </a:r>
            <a:r>
              <a:rPr sz="1600">
                <a:solidFill>
                  <a:srgbClr val="40A070"/>
                </a:solidFill>
                <a:latin typeface="Courier"/>
              </a:rPr>
              <a:t>1</a:t>
            </a:r>
            <a:r>
              <a:rPr sz="1600">
                <a:latin typeface="Courier"/>
              </a:rPr>
              <a:t>,</a:t>
            </a:r>
            <a:r>
              <a:rPr sz="1600">
                <a:solidFill>
                  <a:srgbClr val="40A070"/>
                </a:solidFill>
                <a:latin typeface="Courier"/>
              </a:rPr>
              <a:t>28</a:t>
            </a:r>
            <a:r>
              <a:rPr sz="1600">
                <a:latin typeface="Courier"/>
              </a:rPr>
              <a:t>), d</a:t>
            </a:r>
            <a:r>
              <a:rPr sz="1600">
                <a:solidFill>
                  <a:srgbClr val="4070A0"/>
                </a:solidFill>
                <a:latin typeface="Courier"/>
              </a:rPr>
              <a:t>$</a:t>
            </a:r>
            <a:r>
              <a:rPr sz="1600">
                <a:latin typeface="Courier"/>
              </a:rPr>
              <a:t>control, </a:t>
            </a:r>
            <a:r>
              <a:rPr sz="1600">
                <a:solidFill>
                  <a:srgbClr val="7D9029"/>
                </a:solidFill>
                <a:latin typeface="Courier"/>
              </a:rPr>
              <a:t>pch=</a:t>
            </a:r>
            <a:r>
              <a:rPr sz="1600">
                <a:solidFill>
                  <a:srgbClr val="40A070"/>
                </a:solidFill>
                <a:latin typeface="Courier"/>
              </a:rPr>
              <a:t>16</a:t>
            </a:r>
            <a:r>
              <a:rPr sz="1600">
                <a:latin typeface="Courier"/>
              </a:rPr>
              <a:t>, </a:t>
            </a:r>
            <a:r>
              <a:rPr sz="1600">
                <a:solidFill>
                  <a:srgbClr val="7D9029"/>
                </a:solidFill>
                <a:latin typeface="Courier"/>
              </a:rPr>
              <a:t>col=</a:t>
            </a:r>
            <a:r>
              <a:rPr sz="1600">
                <a:solidFill>
                  <a:srgbClr val="4070A0"/>
                </a:solidFill>
                <a:latin typeface="Courier"/>
              </a:rPr>
              <a:t>"#146A85"</a:t>
            </a:r>
            <a:r>
              <a:rPr sz="1600">
                <a:latin typeface="Courier"/>
              </a:rPr>
              <a:t>)</a:t>
            </a:r>
            <a:br/>
            <a:r>
              <a:rPr sz="1600">
                <a:solidFill>
                  <a:srgbClr val="06287E"/>
                </a:solidFill>
                <a:latin typeface="Courier"/>
              </a:rPr>
              <a:t>points</a:t>
            </a:r>
            <a:r>
              <a:rPr sz="1600">
                <a:latin typeface="Courier"/>
              </a:rPr>
              <a:t>(</a:t>
            </a:r>
            <a:r>
              <a:rPr sz="1600">
                <a:solidFill>
                  <a:srgbClr val="06287E"/>
                </a:solidFill>
                <a:latin typeface="Courier"/>
              </a:rPr>
              <a:t>rep</a:t>
            </a:r>
            <a:r>
              <a:rPr sz="1600">
                <a:latin typeface="Courier"/>
              </a:rPr>
              <a:t>(</a:t>
            </a:r>
            <a:r>
              <a:rPr sz="1600">
                <a:solidFill>
                  <a:srgbClr val="40A070"/>
                </a:solidFill>
                <a:latin typeface="Courier"/>
              </a:rPr>
              <a:t>2</a:t>
            </a:r>
            <a:r>
              <a:rPr sz="1600">
                <a:latin typeface="Courier"/>
              </a:rPr>
              <a:t>,</a:t>
            </a:r>
            <a:r>
              <a:rPr sz="1600">
                <a:solidFill>
                  <a:srgbClr val="40A070"/>
                </a:solidFill>
                <a:latin typeface="Courier"/>
              </a:rPr>
              <a:t>28</a:t>
            </a:r>
            <a:r>
              <a:rPr sz="1600">
                <a:latin typeface="Courier"/>
              </a:rPr>
              <a:t>), d</a:t>
            </a:r>
            <a:r>
              <a:rPr sz="1600">
                <a:solidFill>
                  <a:srgbClr val="4070A0"/>
                </a:solidFill>
                <a:latin typeface="Courier"/>
              </a:rPr>
              <a:t>$</a:t>
            </a:r>
            <a:r>
              <a:rPr sz="1600">
                <a:latin typeface="Courier"/>
              </a:rPr>
              <a:t>shaded, </a:t>
            </a:r>
            <a:r>
              <a:rPr sz="1600">
                <a:solidFill>
                  <a:srgbClr val="7D9029"/>
                </a:solidFill>
                <a:latin typeface="Courier"/>
              </a:rPr>
              <a:t>pch=</a:t>
            </a:r>
            <a:r>
              <a:rPr sz="1600">
                <a:solidFill>
                  <a:srgbClr val="40A070"/>
                </a:solidFill>
                <a:latin typeface="Courier"/>
              </a:rPr>
              <a:t>16</a:t>
            </a:r>
            <a:r>
              <a:rPr sz="1600">
                <a:latin typeface="Courier"/>
              </a:rPr>
              <a:t>, </a:t>
            </a:r>
            <a:r>
              <a:rPr sz="1600">
                <a:solidFill>
                  <a:srgbClr val="7D9029"/>
                </a:solidFill>
                <a:latin typeface="Courier"/>
              </a:rPr>
              <a:t>col=</a:t>
            </a:r>
            <a:r>
              <a:rPr sz="1600">
                <a:solidFill>
                  <a:srgbClr val="4070A0"/>
                </a:solidFill>
                <a:latin typeface="Courier"/>
              </a:rPr>
              <a:t>"#C56B3B"</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t(as.matrix(…))</a:t>
            </a:r>
            <a:r>
              <a:rPr/>
              <a:t> — Connects two values from each plant</a:t>
            </a:r>
          </a:p>
          <a:p>
            <a:pPr lvl="0" indent="0" marL="0">
              <a:buNone/>
            </a:pPr>
            <a:r>
              <a:rPr b="1"/>
              <a:t>col=“#99999980”</a:t>
            </a:r>
            <a:r>
              <a:rPr/>
              <a:t> — Light transparent paired lines</a:t>
            </a:r>
          </a:p>
          <a:p>
            <a:pPr lvl="0" indent="0" marL="0">
              <a:buNone/>
            </a:pPr>
            <a:r>
              <a:rPr b="1"/>
              <a:t>axis(1,…)</a:t>
            </a:r>
            <a:r>
              <a:rPr/>
              <a:t> — Replaces numeric positions with treatment labels</a:t>
            </a:r>
          </a:p>
        </p:txBody>
      </p:sp>
    </p:spTree>
  </p:cSl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permutation: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Is the within-pair or within-block contrast unusual under the actual randomization?</a:t>
            </a:r>
          </a:p>
          <a:p>
            <a:pPr lvl="0" indent="0" marL="0">
              <a:buNone/>
            </a:pPr>
            <a:r>
              <a:rPr b="1"/>
              <a:t>Null / estimation target</a:t>
            </a:r>
          </a:p>
          <a:p>
            <a:pPr lvl="0" indent="0" marL="0">
              <a:buNone/>
            </a:pPr>
            <a:r>
              <a:rPr/>
              <a:t>Under a paired randomized design, treatment assignment has no effect on any unit; permitted within-pair swaps are equally plausible.</a:t>
            </a:r>
          </a:p>
        </p:txBody>
      </p:sp>
      <p:sp>
        <p:nvSpPr>
          <p:cNvPr id="4" name="Content Placeholder 3"/>
          <p:cNvSpPr>
            <a:spLocks noGrp="1"/>
          </p:cNvSpPr>
          <p:nvPr>
            <p:ph idx="2"/>
          </p:nvPr>
        </p:nvSpPr>
        <p:spPr/>
        <p:txBody>
          <a:bodyPr/>
          <a:lstStyle/>
          <a:p>
            <a:pPr lvl="0" indent="0" marL="0">
              <a:buNone/>
            </a:pPr>
            <a:r>
              <a:rPr b="1"/>
              <a:t>Relevant options</a:t>
            </a:r>
          </a:p>
          <a:p>
            <a:pPr lvl="0"/>
            <a:r>
              <a:rPr/>
              <a:t>Swap labels within randomized pairs/blocks; never shuffle all rows together.</a:t>
            </a:r>
          </a:p>
          <a:p>
            <a:pPr lvl="0"/>
            <a:r>
              <a:rPr/>
              <a:t>Use set.seed(), a stated statistic, and a finite-simulation p-value.</a:t>
            </a:r>
          </a:p>
        </p:txBody>
      </p:sp>
    </p:spTree>
  </p:cSl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permutation: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The assignment scheme permits the swaps.</a:t>
            </a:r>
          </a:p>
          <a:p>
            <a:pPr lvl="0"/>
            <a:r>
              <a:rPr/>
              <a:t>For observational sign flips, a symmetric difference distribution is a separate justification.</a:t>
            </a:r>
          </a:p>
        </p:txBody>
      </p:sp>
      <p:sp>
        <p:nvSpPr>
          <p:cNvPr id="4" name="Content Placeholder 3"/>
          <p:cNvSpPr>
            <a:spLocks noGrp="1"/>
          </p:cNvSpPr>
          <p:nvPr>
            <p:ph idx="2"/>
          </p:nvPr>
        </p:nvSpPr>
        <p:spPr/>
        <p:txBody>
          <a:bodyPr/>
          <a:lstStyle/>
          <a:p>
            <a:pPr lvl="0" indent="0" marL="0">
              <a:buNone/>
            </a:pPr>
            <a:r>
              <a:rPr b="1"/>
              <a:t>Parametric responses</a:t>
            </a:r>
          </a:p>
          <a:p>
            <a:pPr lvl="0"/>
            <a:r>
              <a:rPr/>
              <a:t>Paired t targets the mean change; mixed models add covariates and complex dependence.</a:t>
            </a:r>
          </a:p>
          <a:p>
            <a:pPr lvl="0" indent="0" marL="0">
              <a:buNone/>
            </a:pPr>
            <a:r>
              <a:rPr b="1"/>
              <a:t>Nonparametric responses</a:t>
            </a:r>
          </a:p>
          <a:p>
            <a:pPr lvl="0"/>
            <a:r>
              <a:rPr/>
              <a:t>A sign test needs only change direction; signed-rank also uses meaningful symmetric differences.</a:t>
            </a:r>
          </a:p>
        </p:txBody>
      </p:sp>
    </p:spTree>
  </p:cSl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permutation: run and read</a:t>
            </a:r>
          </a:p>
        </p:txBody>
      </p:sp>
      <p:sp>
        <p:nvSpPr>
          <p:cNvPr id="3" name="Content Placeholder 2"/>
          <p:cNvSpPr>
            <a:spLocks noGrp="1"/>
          </p:cNvSpPr>
          <p:nvPr>
            <p:ph idx="1"/>
          </p:nvPr>
        </p:nvSpPr>
        <p:spPr/>
        <p:txBody>
          <a:bodyPr/>
          <a:lstStyle/>
          <a:p>
            <a:pPr lvl="0" indent="0">
              <a:buNone/>
              <a:defRPr sz="1600"/>
            </a:pPr>
            <a:r>
              <a:rPr sz="1600">
                <a:latin typeface="Courier"/>
              </a:rPr>
              <a:t>difference </a:t>
            </a:r>
            <a:r>
              <a:rPr sz="1600">
                <a:solidFill>
                  <a:srgbClr val="007020"/>
                </a:solidFill>
                <a:latin typeface="Courier"/>
              </a:rPr>
              <a:t>&lt;-</a:t>
            </a:r>
            <a:r>
              <a:rPr sz="1600">
                <a:latin typeface="Courier"/>
              </a:rPr>
              <a:t> d</a:t>
            </a:r>
            <a:r>
              <a:rPr sz="1600">
                <a:solidFill>
                  <a:srgbClr val="4070A0"/>
                </a:solidFill>
                <a:latin typeface="Courier"/>
              </a:rPr>
              <a:t>$</a:t>
            </a:r>
            <a:r>
              <a:rPr sz="1600">
                <a:latin typeface="Courier"/>
              </a:rPr>
              <a:t>shaded</a:t>
            </a:r>
            <a:r>
              <a:rPr sz="1600">
                <a:solidFill>
                  <a:srgbClr val="4070A0"/>
                </a:solidFill>
                <a:latin typeface="Courier"/>
              </a:rPr>
              <a:t>-</a:t>
            </a:r>
            <a:r>
              <a:rPr sz="1600">
                <a:latin typeface="Courier"/>
              </a:rPr>
              <a:t>d</a:t>
            </a:r>
            <a:r>
              <a:rPr sz="1600">
                <a:solidFill>
                  <a:srgbClr val="4070A0"/>
                </a:solidFill>
                <a:latin typeface="Courier"/>
              </a:rPr>
              <a:t>$</a:t>
            </a:r>
            <a:r>
              <a:rPr sz="1600">
                <a:latin typeface="Courier"/>
              </a:rPr>
              <a:t>control</a:t>
            </a:r>
            <a:br/>
            <a:r>
              <a:rPr sz="1600">
                <a:latin typeface="Courier"/>
              </a:rPr>
              <a:t>observed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(difference)</a:t>
            </a:r>
            <a:br/>
            <a:r>
              <a:rPr sz="1600">
                <a:latin typeface="Courier"/>
              </a:rPr>
              <a:t>B </a:t>
            </a:r>
            <a:r>
              <a:rPr sz="1600">
                <a:solidFill>
                  <a:srgbClr val="007020"/>
                </a:solidFill>
                <a:latin typeface="Courier"/>
              </a:rPr>
              <a:t>&lt;-</a:t>
            </a:r>
            <a:r>
              <a:rPr sz="1600">
                <a:latin typeface="Courier"/>
              </a:rPr>
              <a:t> </a:t>
            </a:r>
            <a:r>
              <a:rPr sz="1600">
                <a:solidFill>
                  <a:srgbClr val="40A070"/>
                </a:solidFill>
                <a:latin typeface="Courier"/>
              </a:rPr>
              <a:t>4999</a:t>
            </a:r>
            <a:br/>
            <a:r>
              <a:rPr sz="1600">
                <a:latin typeface="Courier"/>
              </a:rPr>
              <a:t>null </a:t>
            </a:r>
            <a:r>
              <a:rPr sz="1600">
                <a:solidFill>
                  <a:srgbClr val="007020"/>
                </a:solidFill>
                <a:latin typeface="Courier"/>
              </a:rPr>
              <a:t>&lt;-</a:t>
            </a:r>
            <a:r>
              <a:rPr sz="1600">
                <a:latin typeface="Courier"/>
              </a:rPr>
              <a:t> </a:t>
            </a:r>
            <a:r>
              <a:rPr sz="1600">
                <a:solidFill>
                  <a:srgbClr val="06287E"/>
                </a:solidFill>
                <a:latin typeface="Courier"/>
              </a:rPr>
              <a:t>numeric</a:t>
            </a:r>
            <a:r>
              <a:rPr sz="1600">
                <a:latin typeface="Courier"/>
              </a:rPr>
              <a:t>(B)</a:t>
            </a:r>
            <a:br/>
            <a:r>
              <a:rPr b="1" sz="1600">
                <a:solidFill>
                  <a:srgbClr val="007020"/>
                </a:solidFill>
                <a:latin typeface="Courier"/>
              </a:rPr>
              <a:t>for</a:t>
            </a:r>
            <a:r>
              <a:rPr sz="1600">
                <a:latin typeface="Courier"/>
              </a:rPr>
              <a:t> (i </a:t>
            </a:r>
            <a:r>
              <a:rPr b="1" sz="1600">
                <a:solidFill>
                  <a:srgbClr val="007020"/>
                </a:solidFill>
                <a:latin typeface="Courier"/>
              </a:rPr>
              <a:t>in</a:t>
            </a:r>
            <a:r>
              <a:rPr sz="1600">
                <a:latin typeface="Courier"/>
              </a:rPr>
              <a:t> </a:t>
            </a:r>
            <a:r>
              <a:rPr sz="1600">
                <a:solidFill>
                  <a:srgbClr val="40A070"/>
                </a:solidFill>
                <a:latin typeface="Courier"/>
              </a:rPr>
              <a:t>1</a:t>
            </a:r>
            <a:r>
              <a:rPr sz="1600">
                <a:solidFill>
                  <a:srgbClr val="4070A0"/>
                </a:solidFill>
                <a:latin typeface="Courier"/>
              </a:rPr>
              <a:t>:</a:t>
            </a:r>
            <a:r>
              <a:rPr sz="1600">
                <a:latin typeface="Courier"/>
              </a:rPr>
              <a:t>B) null[i]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(difference </a:t>
            </a:r>
            <a:r>
              <a:rPr sz="1600">
                <a:solidFill>
                  <a:srgbClr val="4070A0"/>
                </a:solidFill>
                <a:latin typeface="Courier"/>
              </a:rPr>
              <a:t>*</a:t>
            </a:r>
            <a:r>
              <a:rPr sz="1600">
                <a:latin typeface="Courier"/>
              </a:rPr>
              <a:t> </a:t>
            </a:r>
            <a:r>
              <a:rPr sz="1600">
                <a:solidFill>
                  <a:srgbClr val="06287E"/>
                </a:solidFill>
                <a:latin typeface="Courier"/>
              </a:rPr>
              <a:t>sample</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a:t>
            </a:r>
            <a:r>
              <a:rPr sz="1600">
                <a:solidFill>
                  <a:srgbClr val="40A070"/>
                </a:solidFill>
                <a:latin typeface="Courier"/>
              </a:rPr>
              <a:t>1</a:t>
            </a:r>
            <a:r>
              <a:rPr sz="1600">
                <a:latin typeface="Courier"/>
              </a:rPr>
              <a:t>), </a:t>
            </a:r>
            <a:r>
              <a:rPr sz="1600">
                <a:solidFill>
                  <a:srgbClr val="06287E"/>
                </a:solidFill>
                <a:latin typeface="Courier"/>
              </a:rPr>
              <a:t>nrow</a:t>
            </a:r>
            <a:r>
              <a:rPr sz="1600">
                <a:latin typeface="Courier"/>
              </a:rPr>
              <a:t>(d), </a:t>
            </a:r>
            <a:r>
              <a:rPr sz="1600">
                <a:solidFill>
                  <a:srgbClr val="7D9029"/>
                </a:solidFill>
                <a:latin typeface="Courier"/>
              </a:rPr>
              <a:t>replace=</a:t>
            </a:r>
            <a:r>
              <a:rPr sz="1600">
                <a:solidFill>
                  <a:srgbClr val="880000"/>
                </a:solidFill>
                <a:latin typeface="Courier"/>
              </a:rPr>
              <a:t>TRUE</a:t>
            </a:r>
            <a:r>
              <a:rPr sz="1600">
                <a:latin typeface="Courier"/>
              </a:rPr>
              <a:t>))</a:t>
            </a:r>
            <a:br/>
            <a:r>
              <a:rPr sz="1600">
                <a:latin typeface="Courier"/>
              </a:rPr>
              <a:t>p_value </a:t>
            </a:r>
            <a:r>
              <a:rPr sz="1600">
                <a:solidFill>
                  <a:srgbClr val="007020"/>
                </a:solidFill>
                <a:latin typeface="Courier"/>
              </a:rPr>
              <a:t>&lt;-</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06287E"/>
                </a:solidFill>
                <a:latin typeface="Courier"/>
              </a:rPr>
              <a:t>sum</a:t>
            </a:r>
            <a:r>
              <a:rPr sz="1600">
                <a:latin typeface="Courier"/>
              </a:rPr>
              <a:t>(</a:t>
            </a:r>
            <a:r>
              <a:rPr sz="1600">
                <a:solidFill>
                  <a:srgbClr val="06287E"/>
                </a:solidFill>
                <a:latin typeface="Courier"/>
              </a:rPr>
              <a:t>abs</a:t>
            </a:r>
            <a:r>
              <a:rPr sz="1600">
                <a:latin typeface="Courier"/>
              </a:rPr>
              <a:t>(null)</a:t>
            </a:r>
            <a:r>
              <a:rPr sz="1600">
                <a:solidFill>
                  <a:srgbClr val="4070A0"/>
                </a:solidFill>
                <a:latin typeface="Courier"/>
              </a:rPr>
              <a:t>&gt;=</a:t>
            </a:r>
            <a:r>
              <a:rPr sz="1600">
                <a:solidFill>
                  <a:srgbClr val="06287E"/>
                </a:solidFill>
                <a:latin typeface="Courier"/>
              </a:rPr>
              <a:t>abs</a:t>
            </a:r>
            <a:r>
              <a:rPr sz="1600">
                <a:latin typeface="Courier"/>
              </a:rPr>
              <a:t>(observed)))</a:t>
            </a:r>
            <a:r>
              <a:rPr sz="1600">
                <a:solidFill>
                  <a:srgbClr val="4070A0"/>
                </a:solidFill>
                <a:latin typeface="Courier"/>
              </a:rPr>
              <a:t>/</a:t>
            </a:r>
            <a:r>
              <a:rPr sz="1600">
                <a:latin typeface="Courier"/>
              </a:rPr>
              <a:t>(B</a:t>
            </a:r>
            <a:r>
              <a:rPr sz="1600">
                <a:solidFill>
                  <a:srgbClr val="4070A0"/>
                </a:solidFill>
                <a:latin typeface="Courier"/>
              </a:rPr>
              <a:t>+</a:t>
            </a:r>
            <a:r>
              <a:rPr sz="1600">
                <a:solidFill>
                  <a:srgbClr val="40A070"/>
                </a:solidFill>
                <a:latin typeface="Courier"/>
              </a:rPr>
              <a:t>1</a:t>
            </a:r>
            <a:r>
              <a:rPr sz="1600">
                <a:latin typeface="Courier"/>
              </a:rPr>
              <a:t>)</a:t>
            </a:r>
            <a:br/>
            <a:r>
              <a:rPr sz="1600">
                <a:latin typeface="Courier"/>
              </a:rPr>
              <a:t>result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mean_difference=</a:t>
            </a:r>
            <a:r>
              <a:rPr sz="1600">
                <a:latin typeface="Courier"/>
              </a:rPr>
              <a:t>observed, </a:t>
            </a:r>
            <a:r>
              <a:rPr sz="1600">
                <a:solidFill>
                  <a:srgbClr val="7D9029"/>
                </a:solidFill>
                <a:latin typeface="Courier"/>
              </a:rPr>
              <a:t>permutations=</a:t>
            </a:r>
            <a:r>
              <a:rPr sz="1600">
                <a:latin typeface="Courier"/>
              </a:rPr>
              <a:t>B, </a:t>
            </a:r>
            <a:r>
              <a:rPr sz="1600">
                <a:solidFill>
                  <a:srgbClr val="7D9029"/>
                </a:solidFill>
                <a:latin typeface="Courier"/>
              </a:rPr>
              <a:t>p=</a:t>
            </a:r>
            <a:r>
              <a:rPr sz="1600">
                <a:latin typeface="Courier"/>
              </a:rPr>
              <a:t>p_value)</a:t>
            </a:r>
          </a:p>
        </p:txBody>
      </p:sp>
      <p:sp>
        <p:nvSpPr>
          <p:cNvPr id="4" name="Content Placeholder 3"/>
          <p:cNvSpPr>
            <a:spLocks noGrp="1"/>
          </p:cNvSpPr>
          <p:nvPr>
            <p:ph idx="2"/>
          </p:nvPr>
        </p:nvSpPr>
        <p:spPr/>
        <p:txBody>
          <a:bodyPr/>
          <a:lstStyle/>
          <a:p>
            <a:pPr lvl="0" indent="0" marL="0">
              <a:buNone/>
            </a:pPr>
            <a:r>
              <a:rPr b="1"/>
              <a:t>Generated results</a:t>
            </a:r>
          </a:p>
          <a:p>
            <a:pPr lvl="0"/>
            <a:r>
              <a:rPr/>
              <a:t>Shaded − control = -0.97 units</a:t>
            </a:r>
          </a:p>
          <a:p>
            <a:pPr lvl="0"/>
            <a:r>
              <a:rPr/>
              <a:t>Two-sided permutation p = 0.0006</a:t>
            </a:r>
          </a:p>
          <a:p>
            <a:pPr lvl="0"/>
            <a:r>
              <a:rPr/>
              <a:t>28 pairs; labels swap only within plants</a:t>
            </a:r>
          </a:p>
        </p:txBody>
      </p:sp>
    </p:spTree>
  </p:cSl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Paired permutation: interpret</a:t>
            </a:r>
          </a:p>
        </p:txBody>
      </p:sp>
      <p:sp>
        <p:nvSpPr>
          <p:cNvPr id="3" name="Content Placeholder 2"/>
          <p:cNvSpPr>
            <a:spLocks noGrp="1"/>
          </p:cNvSpPr>
          <p:nvPr>
            <p:ph idx="1"/>
          </p:nvPr>
        </p:nvSpPr>
        <p:spPr/>
        <p:txBody>
          <a:bodyPr/>
          <a:lstStyle/>
          <a:p>
            <a:pPr lvl="0" indent="0" marL="0">
              <a:buNone/>
            </a:pPr>
            <a:r>
              <a:rPr/>
              <a:t>Within plants, shading changed mean photosynthesis by -0.97 units (paired permutation p = 0.0006). Swaps preserve plant pairing.</a:t>
            </a:r>
          </a:p>
          <a:p>
            <a:pPr lvl="0" indent="0" marL="0">
              <a:buNone/>
            </a:pPr>
            <a:r>
              <a:rPr b="1"/>
              <a:t>Discuss:</a:t>
            </a:r>
            <a:r>
              <a:rPr/>
              <a:t> Why would shuffling all 56 leaf measurements destroy useful information?</a:t>
            </a:r>
          </a:p>
        </p:txBody>
      </p:sp>
    </p:spTree>
  </p:cSl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t: the data</a:t>
            </a:r>
          </a:p>
        </p:txBody>
      </p:sp>
      <p:sp>
        <p:nvSpPr>
          <p:cNvPr id="3" name="Content Placeholder 2"/>
          <p:cNvSpPr>
            <a:spLocks noGrp="1"/>
          </p:cNvSpPr>
          <p:nvPr>
            <p:ph idx="1"/>
          </p:nvPr>
        </p:nvSpPr>
        <p:spPr/>
        <p:txBody>
          <a:bodyPr/>
          <a:lstStyle/>
          <a:p>
            <a:pPr lvl="0" indent="0" marL="0">
              <a:buNone/>
            </a:pPr>
            <a:r>
              <a:rPr/>
              <a:t>Evolutionary biologists compare adult beetle body length from two rearing environments.</a:t>
            </a:r>
          </a:p>
          <a:p>
            <a:pPr lvl="0"/>
            <a:r>
              <a:rPr/>
              <a:t>Continuous response</a:t>
            </a:r>
          </a:p>
          <a:p>
            <a:pPr lvl="0"/>
            <a:r>
              <a:rPr/>
              <a:t>Two independent groups</a:t>
            </a:r>
          </a:p>
          <a:p>
            <a:pPr lvl="0"/>
            <a:r>
              <a:rPr/>
              <a:t>Unequal variances allowed</a:t>
            </a:r>
          </a:p>
        </p:txBody>
      </p:sp>
      <p:sp>
        <p:nvSpPr>
          <p:cNvPr id="4" name="Content Placeholder 3"/>
          <p:cNvSpPr>
            <a:spLocks noGrp="1"/>
          </p:cNvSpPr>
          <p:nvPr>
            <p:ph idx="2"/>
          </p:nvPr>
        </p:nvSpPr>
        <p:spPr/>
        <p:txBody>
          <a:bodyPr/>
          <a:lstStyle/>
          <a:p>
            <a:pPr lvl="0" indent="0" marL="0">
              <a:buNone/>
            </a:pPr>
            <a:r>
              <a:rPr b="1"/>
              <a:t>Other data like these</a:t>
            </a:r>
          </a:p>
          <a:p>
            <a:pPr lvl="0"/>
            <a:r>
              <a:rPr/>
              <a:t>Control versus treated enzyme activity</a:t>
            </a:r>
          </a:p>
          <a:p>
            <a:pPr lvl="0"/>
            <a:r>
              <a:rPr/>
              <a:t>Biomass in two habitats</a:t>
            </a:r>
          </a:p>
          <a:p>
            <a:pPr lvl="0"/>
            <a:r>
              <a:rPr/>
              <a:t>Hormone concentration in two populations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t: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1102</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environment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"Cool"</a:t>
            </a:r>
            <a:r>
              <a:rPr sz="1600">
                <a:latin typeface="Courier"/>
              </a:rPr>
              <a:t>, </a:t>
            </a:r>
            <a:r>
              <a:rPr sz="1600">
                <a:solidFill>
                  <a:srgbClr val="4070A0"/>
                </a:solidFill>
                <a:latin typeface="Courier"/>
              </a:rPr>
              <a:t>"Warm"</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26</a:t>
            </a:r>
            <a:r>
              <a:rPr sz="1600">
                <a:latin typeface="Courier"/>
              </a:rPr>
              <a:t>, </a:t>
            </a:r>
            <a:r>
              <a:rPr sz="1600">
                <a:solidFill>
                  <a:srgbClr val="40A070"/>
                </a:solidFill>
                <a:latin typeface="Courier"/>
              </a:rPr>
              <a:t>30</a:t>
            </a:r>
            <a:r>
              <a:rPr sz="1600">
                <a:latin typeface="Courier"/>
              </a:rPr>
              <a:t>)),</a:t>
            </a:r>
            <a:br/>
            <a:r>
              <a:rPr sz="1600">
                <a:latin typeface="Courier"/>
              </a:rPr>
              <a:t>                </a:t>
            </a:r>
            <a:r>
              <a:rPr sz="1600">
                <a:solidFill>
                  <a:srgbClr val="7D9029"/>
                </a:solidFill>
                <a:latin typeface="Courier"/>
              </a:rPr>
              <a:t>length_mm =</a:t>
            </a:r>
            <a:r>
              <a:rPr sz="1600">
                <a:latin typeface="Courier"/>
              </a:rPr>
              <a:t> </a:t>
            </a:r>
            <a:r>
              <a:rPr sz="1600">
                <a:solidFill>
                  <a:srgbClr val="06287E"/>
                </a:solidFill>
                <a:latin typeface="Courier"/>
              </a:rPr>
              <a:t>c</a:t>
            </a:r>
            <a:r>
              <a:rPr sz="1600">
                <a:latin typeface="Courier"/>
              </a:rPr>
              <a:t>(</a:t>
            </a:r>
            <a:r>
              <a:rPr sz="1600">
                <a:solidFill>
                  <a:srgbClr val="06287E"/>
                </a:solidFill>
                <a:latin typeface="Courier"/>
              </a:rPr>
              <a:t>rnorm</a:t>
            </a:r>
            <a:r>
              <a:rPr sz="1600">
                <a:latin typeface="Courier"/>
              </a:rPr>
              <a:t>(</a:t>
            </a:r>
            <a:r>
              <a:rPr sz="1600">
                <a:solidFill>
                  <a:srgbClr val="40A070"/>
                </a:solidFill>
                <a:latin typeface="Courier"/>
              </a:rPr>
              <a:t>26</a:t>
            </a:r>
            <a:r>
              <a:rPr sz="1600">
                <a:latin typeface="Courier"/>
              </a:rPr>
              <a:t>, </a:t>
            </a:r>
            <a:r>
              <a:rPr sz="1600">
                <a:solidFill>
                  <a:srgbClr val="40A070"/>
                </a:solidFill>
                <a:latin typeface="Courier"/>
              </a:rPr>
              <a:t>10</a:t>
            </a:r>
            <a:r>
              <a:rPr sz="1600">
                <a:latin typeface="Courier"/>
              </a:rPr>
              <a:t>, .</a:t>
            </a:r>
            <a:r>
              <a:rPr sz="1600">
                <a:solidFill>
                  <a:srgbClr val="40A070"/>
                </a:solidFill>
                <a:latin typeface="Courier"/>
              </a:rPr>
              <a:t>65</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30</a:t>
            </a:r>
            <a:r>
              <a:rPr sz="1600">
                <a:latin typeface="Courier"/>
              </a:rPr>
              <a:t>, </a:t>
            </a:r>
            <a:r>
              <a:rPr sz="1600">
                <a:solidFill>
                  <a:srgbClr val="40A070"/>
                </a:solidFill>
                <a:latin typeface="Courier"/>
              </a:rPr>
              <a:t>10.7</a:t>
            </a:r>
            <a:r>
              <a:rPr sz="1600">
                <a:latin typeface="Courier"/>
              </a:rPr>
              <a:t>, </a:t>
            </a:r>
            <a:r>
              <a:rPr sz="1600">
                <a:solidFill>
                  <a:srgbClr val="40A070"/>
                </a:solidFill>
                <a:latin typeface="Courier"/>
              </a:rPr>
              <a:t>1.15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environment: Cool
length_mm: 9.711</a:t>
            </a:r>
          </a:p>
        </p:txBody>
      </p:sp>
    </p:spTree>
  </p:cSl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t: see the data</a:t>
            </a:r>
          </a:p>
        </p:txBody>
      </p:sp>
      <p:pic>
        <p:nvPicPr>
          <p:cNvPr descr="Course_files/modules/welch_t/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Welch two-sample t test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response ~ group</a:t>
            </a:r>
            <a:r>
              <a:rPr/>
              <a:t> — Map measurements to groups</a:t>
            </a:r>
          </a:p>
          <a:p>
            <a:pPr lvl="0" indent="0" marL="0">
              <a:buNone/>
            </a:pPr>
            <a:r>
              <a:rPr b="1"/>
              <a:t>bg</a:t>
            </a:r>
            <a:r>
              <a:rPr/>
              <a:t> — Use a color for each group</a:t>
            </a:r>
          </a:p>
          <a:p>
            <a:pPr lvl="0" indent="0" marL="0">
              <a:buNone/>
            </a:pPr>
            <a:r>
              <a:rPr b="1"/>
              <a:t>corral</a:t>
            </a:r>
            <a:r>
              <a:rPr/>
              <a:t> — Control overly wide swarms</a:t>
            </a:r>
          </a:p>
          <a:p>
            <a:pPr lvl="0" indent="0" marL="0">
              <a:buNone/>
            </a:pPr>
            <a:r>
              <a:rPr b="1"/>
              <a:t>points</a:t>
            </a:r>
            <a:r>
              <a:rPr/>
              <a:t> — Add group means with a distinct symbol</a:t>
            </a:r>
          </a:p>
        </p:txBody>
      </p:sp>
    </p:spTree>
  </p:cSl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t: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beeswarm</a:t>
            </a:r>
            <a:r>
              <a:rPr sz="1600">
                <a:latin typeface="Courier"/>
              </a:rPr>
              <a:t>(length_mm </a:t>
            </a:r>
            <a:r>
              <a:rPr sz="1600">
                <a:solidFill>
                  <a:srgbClr val="4070A0"/>
                </a:solidFill>
                <a:latin typeface="Courier"/>
              </a:rPr>
              <a:t>~</a:t>
            </a:r>
            <a:r>
              <a:rPr sz="1600">
                <a:latin typeface="Courier"/>
              </a:rPr>
              <a:t> environment, </a:t>
            </a:r>
            <a:r>
              <a:rPr sz="1600">
                <a:solidFill>
                  <a:srgbClr val="7D9029"/>
                </a:solidFill>
                <a:latin typeface="Courier"/>
              </a:rPr>
              <a:t>data =</a:t>
            </a:r>
            <a:r>
              <a:rPr sz="1600">
                <a:latin typeface="Courier"/>
              </a:rPr>
              <a:t> d,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a:t>
            </a:r>
            <a:br/>
            <a:r>
              <a:rPr sz="1600">
                <a:latin typeface="Courier"/>
              </a:rPr>
              <a:t>         </a:t>
            </a:r>
            <a:r>
              <a:rPr sz="1600">
                <a:solidFill>
                  <a:srgbClr val="7D9029"/>
                </a:solidFill>
                <a:latin typeface="Courier"/>
              </a:rPr>
              <a:t>bg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1.3</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"Rearing environment"</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"Adult body length (mm)"</a:t>
            </a:r>
            <a:r>
              <a:rPr sz="1600">
                <a:latin typeface="Courier"/>
              </a:rPr>
              <a:t>)</a:t>
            </a:r>
            <a:br/>
            <a:r>
              <a:rPr sz="1600">
                <a:solidFill>
                  <a:srgbClr val="06287E"/>
                </a:solidFill>
                <a:latin typeface="Courier"/>
              </a:rPr>
              <a:t>points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length_mm, d</a:t>
            </a:r>
            <a:r>
              <a:rPr sz="1600">
                <a:solidFill>
                  <a:srgbClr val="4070A0"/>
                </a:solidFill>
                <a:latin typeface="Courier"/>
              </a:rPr>
              <a:t>$</a:t>
            </a:r>
            <a:r>
              <a:rPr sz="1600">
                <a:latin typeface="Courier"/>
              </a:rPr>
              <a:t>environment, mean),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4070A0"/>
                </a:solidFill>
                <a:latin typeface="Courier"/>
              </a:rPr>
              <a:t>"Group mean"</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response ~ group</a:t>
            </a:r>
            <a:r>
              <a:rPr/>
              <a:t> — Map measurements to groups</a:t>
            </a:r>
          </a:p>
          <a:p>
            <a:pPr lvl="0" indent="0" marL="0">
              <a:buNone/>
            </a:pPr>
            <a:r>
              <a:rPr b="1"/>
              <a:t>bg</a:t>
            </a:r>
            <a:r>
              <a:rPr/>
              <a:t> — Use a color for each group</a:t>
            </a:r>
          </a:p>
          <a:p>
            <a:pPr lvl="0" indent="0" marL="0">
              <a:buNone/>
            </a:pPr>
            <a:r>
              <a:rPr b="1"/>
              <a:t>corral</a:t>
            </a:r>
            <a:r>
              <a:rPr/>
              <a:t> — Control overly wide swarms</a:t>
            </a:r>
          </a:p>
          <a:p>
            <a:pPr lvl="0" indent="0" marL="0">
              <a:buNone/>
            </a:pPr>
            <a:r>
              <a:rPr b="1"/>
              <a:t>points</a:t>
            </a:r>
            <a:r>
              <a:rPr/>
              <a:t> — Add group means with a distinct symbol</a:t>
            </a:r>
          </a:p>
        </p:txBody>
      </p:sp>
    </p:spTree>
  </p:cSl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t: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 mean body lengths differ between cool and warm environments?</a:t>
            </a:r>
          </a:p>
          <a:p>
            <a:pPr lvl="0" indent="0" marL="0">
              <a:buNone/>
            </a:pPr>
            <a:r>
              <a:rPr b="1"/>
              <a:t>Null / estimation target</a:t>
            </a:r>
          </a:p>
          <a:p>
            <a:pPr lvl="0" indent="0" marL="0">
              <a:buNone/>
            </a:pPr>
            <a:r>
              <a:rPr/>
              <a:t>The two population means are equal.</a:t>
            </a:r>
          </a:p>
        </p:txBody>
      </p:sp>
      <p:sp>
        <p:nvSpPr>
          <p:cNvPr id="4" name="Content Placeholder 3"/>
          <p:cNvSpPr>
            <a:spLocks noGrp="1"/>
          </p:cNvSpPr>
          <p:nvPr>
            <p:ph idx="2"/>
          </p:nvPr>
        </p:nvSpPr>
        <p:spPr/>
        <p:txBody>
          <a:bodyPr/>
          <a:lstStyle/>
          <a:p>
            <a:pPr lvl="0" indent="0" marL="0">
              <a:buNone/>
            </a:pPr>
            <a:r>
              <a:rPr b="1"/>
              <a:t>Relevant options</a:t>
            </a:r>
          </a:p>
          <a:p>
            <a:pPr lvl="0"/>
            <a:r>
              <a:rPr/>
              <a:t>var.equal = FALSE uses Welch (default)</a:t>
            </a:r>
          </a:p>
          <a:p>
            <a:pPr lvl="0"/>
            <a:r>
              <a:rPr/>
              <a:t>Factor order defines the reported difference</a:t>
            </a:r>
          </a:p>
          <a:p>
            <a:pPr lvl="0"/>
            <a:r>
              <a:rPr/>
              <a:t>Use a paired test only for genuine pairs</a:t>
            </a:r>
          </a:p>
        </p:txBody>
      </p:sp>
    </p:spTree>
  </p:cSl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t: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beetles</a:t>
            </a:r>
          </a:p>
          <a:p>
            <a:pPr lvl="0"/>
            <a:r>
              <a:rPr/>
              <a:t>No severe outliers; check small samples closely</a:t>
            </a:r>
          </a:p>
          <a:p>
            <a:pPr lvl="0"/>
            <a:r>
              <a:rPr/>
              <a:t>Groups need not share a variance</a:t>
            </a:r>
          </a:p>
        </p:txBody>
      </p:sp>
      <p:sp>
        <p:nvSpPr>
          <p:cNvPr id="4" name="Content Placeholder 3"/>
          <p:cNvSpPr>
            <a:spLocks noGrp="1"/>
          </p:cNvSpPr>
          <p:nvPr>
            <p:ph idx="2"/>
          </p:nvPr>
        </p:nvSpPr>
        <p:spPr/>
        <p:txBody>
          <a:bodyPr/>
          <a:lstStyle/>
          <a:p>
            <a:pPr lvl="0" indent="0" marL="0">
              <a:buNone/>
            </a:pPr>
            <a:r>
              <a:rPr b="1"/>
              <a:t>Parametric responses</a:t>
            </a:r>
          </a:p>
          <a:p>
            <a:pPr lvl="0"/>
            <a:r>
              <a:rPr/>
              <a:t>Welch handles unequal variances</a:t>
            </a:r>
          </a:p>
          <a:p>
            <a:pPr lvl="0"/>
            <a:r>
              <a:rPr/>
              <a:t>A scientifically sensible transformation may reduce strong skew</a:t>
            </a:r>
          </a:p>
          <a:p>
            <a:pPr lvl="0" indent="0" marL="0">
              <a:buNone/>
            </a:pPr>
            <a:r>
              <a:rPr b="1"/>
              <a:t>Nonparametric responses</a:t>
            </a:r>
          </a:p>
          <a:p>
            <a:pPr lvl="0"/>
            <a:r>
              <a:rPr/>
              <a:t>Rank-sum tests distributions; it is not a general test of means</a:t>
            </a:r>
          </a:p>
          <a:p>
            <a:pPr lvl="0"/>
            <a:r>
              <a:rPr/>
              <a:t>A bootstrap interval can retain the mean-difference target</a:t>
            </a:r>
          </a:p>
        </p:txBody>
      </p:sp>
    </p:spTree>
  </p:cSl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t: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environment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environment,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"Cool"</a:t>
            </a:r>
            <a:r>
              <a:rPr sz="1600">
                <a:latin typeface="Courier"/>
              </a:rPr>
              <a:t>, </a:t>
            </a:r>
            <a:r>
              <a:rPr sz="1600">
                <a:solidFill>
                  <a:srgbClr val="4070A0"/>
                </a:solidFill>
                <a:latin typeface="Courier"/>
              </a:rPr>
              <a:t>"Warm"</a:t>
            </a:r>
            <a:r>
              <a:rPr sz="1600">
                <a:latin typeface="Courier"/>
              </a:rPr>
              <a:t>))</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t.test</a:t>
            </a:r>
            <a:r>
              <a:rPr sz="1600">
                <a:latin typeface="Courier"/>
              </a:rPr>
              <a:t>(length_mm </a:t>
            </a:r>
            <a:r>
              <a:rPr sz="1600">
                <a:solidFill>
                  <a:srgbClr val="4070A0"/>
                </a:solidFill>
                <a:latin typeface="Courier"/>
              </a:rPr>
              <a:t>~</a:t>
            </a:r>
            <a:r>
              <a:rPr sz="1600">
                <a:latin typeface="Courier"/>
              </a:rPr>
              <a:t> environment,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var.equal =</a:t>
            </a:r>
            <a:r>
              <a:rPr sz="1600">
                <a:latin typeface="Courier"/>
              </a:rPr>
              <a:t> </a:t>
            </a:r>
            <a:r>
              <a:rPr sz="1600">
                <a:solidFill>
                  <a:srgbClr val="880000"/>
                </a:solidFill>
                <a:latin typeface="Courier"/>
              </a:rPr>
              <a:t>FALSE</a:t>
            </a:r>
            <a:r>
              <a:rPr sz="1600">
                <a:latin typeface="Courier"/>
              </a:rPr>
              <a:t>, </a:t>
            </a:r>
            <a:r>
              <a:rPr sz="1600">
                <a:solidFill>
                  <a:srgbClr val="7D9029"/>
                </a:solidFill>
                <a:latin typeface="Courier"/>
              </a:rPr>
              <a:t>conf.level =</a:t>
            </a:r>
            <a:r>
              <a:rPr sz="1600">
                <a:latin typeface="Courier"/>
              </a:rPr>
              <a:t> .</a:t>
            </a:r>
            <a:r>
              <a:rPr sz="1600">
                <a:solidFill>
                  <a:srgbClr val="40A070"/>
                </a:solidFill>
                <a:latin typeface="Courier"/>
              </a:rPr>
              <a:t>95</a:t>
            </a:r>
            <a:r>
              <a:rPr sz="1600">
                <a:latin typeface="Courier"/>
              </a:rPr>
              <a:t>)</a:t>
            </a:r>
            <a:br/>
            <a:r>
              <a:rPr sz="1600">
                <a:latin typeface="Courier"/>
              </a:rPr>
              <a:t>difference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(d</a:t>
            </a:r>
            <a:r>
              <a:rPr sz="1600">
                <a:solidFill>
                  <a:srgbClr val="4070A0"/>
                </a:solidFill>
                <a:latin typeface="Courier"/>
              </a:rPr>
              <a:t>$</a:t>
            </a:r>
            <a:r>
              <a:rPr sz="1600">
                <a:latin typeface="Courier"/>
              </a:rPr>
              <a:t>length_mm[d</a:t>
            </a:r>
            <a:r>
              <a:rPr sz="1600">
                <a:solidFill>
                  <a:srgbClr val="4070A0"/>
                </a:solidFill>
                <a:latin typeface="Courier"/>
              </a:rPr>
              <a:t>$</a:t>
            </a:r>
            <a:r>
              <a:rPr sz="1600">
                <a:latin typeface="Courier"/>
              </a:rPr>
              <a:t>environment </a:t>
            </a:r>
            <a:r>
              <a:rPr sz="1600">
                <a:solidFill>
                  <a:srgbClr val="4070A0"/>
                </a:solidFill>
                <a:latin typeface="Courier"/>
              </a:rPr>
              <a:t>==</a:t>
            </a:r>
            <a:r>
              <a:rPr sz="1600">
                <a:latin typeface="Courier"/>
              </a:rPr>
              <a:t> </a:t>
            </a:r>
            <a:r>
              <a:rPr sz="1600">
                <a:solidFill>
                  <a:srgbClr val="4070A0"/>
                </a:solidFill>
                <a:latin typeface="Courier"/>
              </a:rPr>
              <a:t>"Cool"</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mean</a:t>
            </a:r>
            <a:r>
              <a:rPr sz="1600">
                <a:latin typeface="Courier"/>
              </a:rPr>
              <a:t>(d</a:t>
            </a:r>
            <a:r>
              <a:rPr sz="1600">
                <a:solidFill>
                  <a:srgbClr val="4070A0"/>
                </a:solidFill>
                <a:latin typeface="Courier"/>
              </a:rPr>
              <a:t>$</a:t>
            </a:r>
            <a:r>
              <a:rPr sz="1600">
                <a:latin typeface="Courier"/>
              </a:rPr>
              <a:t>length_mm[d</a:t>
            </a:r>
            <a:r>
              <a:rPr sz="1600">
                <a:solidFill>
                  <a:srgbClr val="4070A0"/>
                </a:solidFill>
                <a:latin typeface="Courier"/>
              </a:rPr>
              <a:t>$</a:t>
            </a:r>
            <a:r>
              <a:rPr sz="1600">
                <a:latin typeface="Courier"/>
              </a:rPr>
              <a:t>environment </a:t>
            </a:r>
            <a:r>
              <a:rPr sz="1600">
                <a:solidFill>
                  <a:srgbClr val="4070A0"/>
                </a:solidFill>
                <a:latin typeface="Courier"/>
              </a:rPr>
              <a:t>==</a:t>
            </a:r>
            <a:r>
              <a:rPr sz="1600">
                <a:latin typeface="Courier"/>
              </a:rPr>
              <a:t> </a:t>
            </a:r>
            <a:r>
              <a:rPr sz="1600">
                <a:solidFill>
                  <a:srgbClr val="4070A0"/>
                </a:solidFill>
                <a:latin typeface="Courier"/>
              </a:rPr>
              <a:t>"Warm"</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Cool - Warm mean difference = -1.01 mm</a:t>
            </a:r>
          </a:p>
          <a:p>
            <a:pPr lvl="0"/>
            <a:r>
              <a:rPr/>
              <a:t>95% CI: -1.49 to -0.53 mm</a:t>
            </a:r>
          </a:p>
          <a:p>
            <a:pPr lvl="0"/>
            <a:r>
              <a:rPr/>
              <a:t>Welch t = -4.21; df = 53.33; p = 9.973e-05</a:t>
            </a:r>
          </a:p>
        </p:txBody>
      </p:sp>
    </p:spTree>
  </p:cSl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t: interpret</a:t>
            </a:r>
          </a:p>
        </p:txBody>
      </p:sp>
      <p:sp>
        <p:nvSpPr>
          <p:cNvPr id="3" name="Content Placeholder 2"/>
          <p:cNvSpPr>
            <a:spLocks noGrp="1"/>
          </p:cNvSpPr>
          <p:nvPr>
            <p:ph idx="1"/>
          </p:nvPr>
        </p:nvSpPr>
        <p:spPr/>
        <p:txBody>
          <a:bodyPr/>
          <a:lstStyle/>
          <a:p>
            <a:pPr lvl="0" indent="0" marL="0">
              <a:buNone/>
            </a:pPr>
            <a:r>
              <a:rPr/>
              <a:t>Mean body length differed by -1.01 mm (Cool minus Warm; 95% CI -1.49 to -0.53). Welch’s t = -4.21, df = 53.33, p = 9.973e-05. Group ordering determines the sign; unequal group variances do not require switching to ranks.</a:t>
            </a:r>
          </a:p>
          <a:p>
            <a:pPr lvl="0" indent="0" marL="0">
              <a:buNone/>
            </a:pPr>
            <a:r>
              <a:rPr b="1"/>
              <a:t>Discuss:</a:t>
            </a:r>
            <a:r>
              <a:rPr/>
              <a:t> If the Warm group is more variable, do you need ranks to test a mean difference?</a:t>
            </a:r>
          </a:p>
        </p:txBody>
      </p:sp>
    </p:spTree>
  </p:cSl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Pooled t: the data</a:t>
            </a:r>
          </a:p>
        </p:txBody>
      </p:sp>
      <p:sp>
        <p:nvSpPr>
          <p:cNvPr id="3" name="Content Placeholder 2"/>
          <p:cNvSpPr>
            <a:spLocks noGrp="1"/>
          </p:cNvSpPr>
          <p:nvPr>
            <p:ph idx="1"/>
          </p:nvPr>
        </p:nvSpPr>
        <p:spPr/>
        <p:txBody>
          <a:bodyPr/>
          <a:lstStyle/>
          <a:p>
            <a:pPr lvl="0" indent="0" marL="0">
              <a:buNone/>
            </a:pPr>
            <a:r>
              <a:rPr/>
              <a:t>Evolutionary biologists compare adult beetle body length from two rearing environments.</a:t>
            </a:r>
          </a:p>
          <a:p>
            <a:pPr lvl="0"/>
            <a:r>
              <a:rPr/>
              <a:t>Continuous response</a:t>
            </a:r>
          </a:p>
          <a:p>
            <a:pPr lvl="0"/>
            <a:r>
              <a:rPr/>
              <a:t>Two independent groups</a:t>
            </a:r>
          </a:p>
          <a:p>
            <a:pPr lvl="0"/>
            <a:r>
              <a:rPr/>
              <a:t>A shared population variance is assumed</a:t>
            </a:r>
          </a:p>
        </p:txBody>
      </p:sp>
      <p:sp>
        <p:nvSpPr>
          <p:cNvPr id="4" name="Content Placeholder 3"/>
          <p:cNvSpPr>
            <a:spLocks noGrp="1"/>
          </p:cNvSpPr>
          <p:nvPr>
            <p:ph idx="2"/>
          </p:nvPr>
        </p:nvSpPr>
        <p:spPr/>
        <p:txBody>
          <a:bodyPr/>
          <a:lstStyle/>
          <a:p>
            <a:pPr lvl="0" indent="0" marL="0">
              <a:buNone/>
            </a:pPr>
            <a:r>
              <a:rPr b="1"/>
              <a:t>Other data like these</a:t>
            </a:r>
          </a:p>
          <a:p>
            <a:pPr lvl="0"/>
            <a:r>
              <a:rPr/>
              <a:t>Control versus treated enzyme activity</a:t>
            </a:r>
          </a:p>
          <a:p>
            <a:pPr lvl="0"/>
            <a:r>
              <a:rPr/>
              <a:t>Biomass in two habitats</a:t>
            </a:r>
          </a:p>
          <a:p>
            <a:pPr lvl="0"/>
            <a:r>
              <a:rPr/>
              <a:t>Hormone concentration in two populations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Pooled t: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1118</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environment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"Cool"</a:t>
            </a:r>
            <a:r>
              <a:rPr sz="1600">
                <a:latin typeface="Courier"/>
              </a:rPr>
              <a:t>, </a:t>
            </a:r>
            <a:r>
              <a:rPr sz="1600">
                <a:solidFill>
                  <a:srgbClr val="4070A0"/>
                </a:solidFill>
                <a:latin typeface="Courier"/>
              </a:rPr>
              <a:t>"Warm"</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26</a:t>
            </a:r>
            <a:r>
              <a:rPr sz="1600">
                <a:latin typeface="Courier"/>
              </a:rPr>
              <a:t>, </a:t>
            </a:r>
            <a:r>
              <a:rPr sz="1600">
                <a:solidFill>
                  <a:srgbClr val="40A070"/>
                </a:solidFill>
                <a:latin typeface="Courier"/>
              </a:rPr>
              <a:t>30</a:t>
            </a:r>
            <a:r>
              <a:rPr sz="1600">
                <a:latin typeface="Courier"/>
              </a:rPr>
              <a:t>)),</a:t>
            </a:r>
            <a:br/>
            <a:r>
              <a:rPr sz="1600">
                <a:latin typeface="Courier"/>
              </a:rPr>
              <a:t>                </a:t>
            </a:r>
            <a:r>
              <a:rPr sz="1600">
                <a:solidFill>
                  <a:srgbClr val="7D9029"/>
                </a:solidFill>
                <a:latin typeface="Courier"/>
              </a:rPr>
              <a:t>length_mm =</a:t>
            </a:r>
            <a:r>
              <a:rPr sz="1600">
                <a:latin typeface="Courier"/>
              </a:rPr>
              <a:t> </a:t>
            </a:r>
            <a:r>
              <a:rPr sz="1600">
                <a:solidFill>
                  <a:srgbClr val="06287E"/>
                </a:solidFill>
                <a:latin typeface="Courier"/>
              </a:rPr>
              <a:t>c</a:t>
            </a:r>
            <a:r>
              <a:rPr sz="1600">
                <a:latin typeface="Courier"/>
              </a:rPr>
              <a:t>(</a:t>
            </a:r>
            <a:r>
              <a:rPr sz="1600">
                <a:solidFill>
                  <a:srgbClr val="06287E"/>
                </a:solidFill>
                <a:latin typeface="Courier"/>
              </a:rPr>
              <a:t>rnorm</a:t>
            </a:r>
            <a:r>
              <a:rPr sz="1600">
                <a:latin typeface="Courier"/>
              </a:rPr>
              <a:t>(</a:t>
            </a:r>
            <a:r>
              <a:rPr sz="1600">
                <a:solidFill>
                  <a:srgbClr val="40A070"/>
                </a:solidFill>
                <a:latin typeface="Courier"/>
              </a:rPr>
              <a:t>26</a:t>
            </a:r>
            <a:r>
              <a:rPr sz="1600">
                <a:latin typeface="Courier"/>
              </a:rPr>
              <a:t>, </a:t>
            </a:r>
            <a:r>
              <a:rPr sz="1600">
                <a:solidFill>
                  <a:srgbClr val="40A070"/>
                </a:solidFill>
                <a:latin typeface="Courier"/>
              </a:rPr>
              <a:t>10</a:t>
            </a:r>
            <a:r>
              <a:rPr sz="1600">
                <a:latin typeface="Courier"/>
              </a:rPr>
              <a:t>, .</a:t>
            </a:r>
            <a:r>
              <a:rPr sz="1600">
                <a:solidFill>
                  <a:srgbClr val="40A070"/>
                </a:solidFill>
                <a:latin typeface="Courier"/>
              </a:rPr>
              <a:t>65</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30</a:t>
            </a:r>
            <a:r>
              <a:rPr sz="1600">
                <a:latin typeface="Courier"/>
              </a:rPr>
              <a:t>, </a:t>
            </a:r>
            <a:r>
              <a:rPr sz="1600">
                <a:solidFill>
                  <a:srgbClr val="40A070"/>
                </a:solidFill>
                <a:latin typeface="Courier"/>
              </a:rPr>
              <a:t>10.7</a:t>
            </a:r>
            <a:r>
              <a:rPr sz="1600">
                <a:latin typeface="Courier"/>
              </a:rPr>
              <a:t>, .</a:t>
            </a:r>
            <a:r>
              <a:rPr sz="1600">
                <a:solidFill>
                  <a:srgbClr val="40A070"/>
                </a:solidFill>
                <a:latin typeface="Courier"/>
              </a:rPr>
              <a:t>65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environment: Cool
length_mm: 9.949</a:t>
            </a:r>
          </a:p>
        </p:txBody>
      </p:sp>
    </p:spTree>
  </p:cSl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Pooled t: see the data</a:t>
            </a:r>
          </a:p>
        </p:txBody>
      </p:sp>
      <p:pic>
        <p:nvPicPr>
          <p:cNvPr descr="Course_files/modules/pooled_t/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Pooled two-sample t test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response ~ group</a:t>
            </a:r>
            <a:r>
              <a:rPr/>
              <a:t> — Map measurements to groups</a:t>
            </a:r>
          </a:p>
          <a:p>
            <a:pPr lvl="0" indent="0" marL="0">
              <a:buNone/>
            </a:pPr>
            <a:r>
              <a:rPr b="1"/>
              <a:t>pwcol</a:t>
            </a:r>
            <a:r>
              <a:rPr/>
              <a:t> — Use a color for each observation</a:t>
            </a:r>
          </a:p>
          <a:p>
            <a:pPr lvl="0" indent="0" marL="0">
              <a:buNone/>
            </a:pPr>
            <a:r>
              <a:rPr b="1"/>
              <a:t>corral</a:t>
            </a:r>
            <a:r>
              <a:rPr/>
              <a:t> — Control overly wide swarms</a:t>
            </a:r>
          </a:p>
          <a:p>
            <a:pPr lvl="0" indent="0" marL="0">
              <a:buNone/>
            </a:pPr>
            <a:r>
              <a:rPr b="1"/>
              <a:t>points</a:t>
            </a:r>
            <a:r>
              <a:rPr/>
              <a:t> — Add group means with a distinct symbol</a:t>
            </a:r>
          </a:p>
        </p:txBody>
      </p:sp>
    </p:spTree>
  </p:cSl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Pooled t: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beeswarm</a:t>
            </a:r>
            <a:r>
              <a:rPr sz="1600">
                <a:latin typeface="Courier"/>
              </a:rPr>
              <a:t>(length_mm </a:t>
            </a:r>
            <a:r>
              <a:rPr sz="1600">
                <a:solidFill>
                  <a:srgbClr val="4070A0"/>
                </a:solidFill>
                <a:latin typeface="Courier"/>
              </a:rPr>
              <a:t>~</a:t>
            </a:r>
            <a:r>
              <a:rPr sz="1600">
                <a:latin typeface="Courier"/>
              </a:rPr>
              <a:t> environment, </a:t>
            </a:r>
            <a:r>
              <a:rPr sz="1600">
                <a:solidFill>
                  <a:srgbClr val="7D9029"/>
                </a:solidFill>
                <a:latin typeface="Courier"/>
              </a:rPr>
              <a:t>data =</a:t>
            </a:r>
            <a:r>
              <a:rPr sz="1600">
                <a:latin typeface="Courier"/>
              </a:rPr>
              <a:t> d,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a:t>
            </a:r>
            <a:br/>
            <a:r>
              <a:rPr sz="1600">
                <a:latin typeface="Courier"/>
              </a:rPr>
              <a:t>         </a:t>
            </a:r>
            <a:r>
              <a:rPr sz="1600">
                <a:solidFill>
                  <a:srgbClr val="7D9029"/>
                </a:solidFill>
                <a:latin typeface="Courier"/>
              </a:rPr>
              <a:t>bg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1.3</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"Rearing environment"</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"Adult body length (mm)"</a:t>
            </a:r>
            <a:r>
              <a:rPr sz="1600">
                <a:latin typeface="Courier"/>
              </a:rPr>
              <a:t>)</a:t>
            </a:r>
            <a:br/>
            <a:r>
              <a:rPr sz="1600">
                <a:solidFill>
                  <a:srgbClr val="06287E"/>
                </a:solidFill>
                <a:latin typeface="Courier"/>
              </a:rPr>
              <a:t>points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length_mm, d</a:t>
            </a:r>
            <a:r>
              <a:rPr sz="1600">
                <a:solidFill>
                  <a:srgbClr val="4070A0"/>
                </a:solidFill>
                <a:latin typeface="Courier"/>
              </a:rPr>
              <a:t>$</a:t>
            </a:r>
            <a:r>
              <a:rPr sz="1600">
                <a:latin typeface="Courier"/>
              </a:rPr>
              <a:t>environment, mean),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4070A0"/>
                </a:solidFill>
                <a:latin typeface="Courier"/>
              </a:rPr>
              <a:t>"Group mean"</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response ~ group</a:t>
            </a:r>
            <a:r>
              <a:rPr/>
              <a:t> — Map measurements to groups</a:t>
            </a:r>
          </a:p>
          <a:p>
            <a:pPr lvl="0" indent="0" marL="0">
              <a:buNone/>
            </a:pPr>
            <a:r>
              <a:rPr b="1"/>
              <a:t>pwcol</a:t>
            </a:r>
            <a:r>
              <a:rPr/>
              <a:t> — Use a color for each observation</a:t>
            </a:r>
          </a:p>
          <a:p>
            <a:pPr lvl="0" indent="0" marL="0">
              <a:buNone/>
            </a:pPr>
            <a:r>
              <a:rPr b="1"/>
              <a:t>corral</a:t>
            </a:r>
            <a:r>
              <a:rPr/>
              <a:t> — Control overly wide swarms</a:t>
            </a:r>
          </a:p>
          <a:p>
            <a:pPr lvl="0" indent="0" marL="0">
              <a:buNone/>
            </a:pPr>
            <a:r>
              <a:rPr b="1"/>
              <a:t>points</a:t>
            </a:r>
            <a:r>
              <a:rPr/>
              <a:t> — Add group means with a distinct symbol</a:t>
            </a:r>
          </a:p>
        </p:txBody>
      </p:sp>
    </p:spTree>
  </p:cSl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Pooled t: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 mean body lengths differ between cool and warm environments?</a:t>
            </a:r>
          </a:p>
          <a:p>
            <a:pPr lvl="0" indent="0" marL="0">
              <a:buNone/>
            </a:pPr>
            <a:r>
              <a:rPr b="1"/>
              <a:t>Null / estimation target</a:t>
            </a:r>
          </a:p>
          <a:p>
            <a:pPr lvl="0" indent="0" marL="0">
              <a:buNone/>
            </a:pPr>
            <a:r>
              <a:rPr/>
              <a:t>The two population means are equal.</a:t>
            </a:r>
          </a:p>
        </p:txBody>
      </p:sp>
      <p:sp>
        <p:nvSpPr>
          <p:cNvPr id="4" name="Content Placeholder 3"/>
          <p:cNvSpPr>
            <a:spLocks noGrp="1"/>
          </p:cNvSpPr>
          <p:nvPr>
            <p:ph idx="2"/>
          </p:nvPr>
        </p:nvSpPr>
        <p:spPr/>
        <p:txBody>
          <a:bodyPr/>
          <a:lstStyle/>
          <a:p>
            <a:pPr lvl="0" indent="0" marL="0">
              <a:buNone/>
            </a:pPr>
            <a:r>
              <a:rPr b="1"/>
              <a:t>Relevant options</a:t>
            </a:r>
          </a:p>
          <a:p>
            <a:pPr lvl="0"/>
            <a:r>
              <a:rPr/>
              <a:t>var.equal = TRUE requests the pooled t test</a:t>
            </a:r>
          </a:p>
          <a:p>
            <a:pPr lvl="0"/>
            <a:r>
              <a:rPr/>
              <a:t>Factor order determines the difference sign</a:t>
            </a:r>
          </a:p>
          <a:p>
            <a:pPr lvl="0"/>
            <a:r>
              <a:rPr/>
              <a:t>Choose the variance model deliberately; avoid a preliminary variance-test gate</a:t>
            </a:r>
          </a:p>
        </p:txBody>
      </p:sp>
    </p:spTree>
  </p:cSl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Pooled t: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beetles</a:t>
            </a:r>
          </a:p>
          <a:p>
            <a:pPr lvl="0"/>
            <a:r>
              <a:rPr/>
              <a:t>Similar approximately normal population shapes at small n</a:t>
            </a:r>
          </a:p>
          <a:p>
            <a:pPr lvl="0"/>
            <a:r>
              <a:rPr/>
              <a:t>Equal population variances</a:t>
            </a:r>
          </a:p>
        </p:txBody>
      </p:sp>
      <p:sp>
        <p:nvSpPr>
          <p:cNvPr id="4" name="Content Placeholder 3"/>
          <p:cNvSpPr>
            <a:spLocks noGrp="1"/>
          </p:cNvSpPr>
          <p:nvPr>
            <p:ph idx="2"/>
          </p:nvPr>
        </p:nvSpPr>
        <p:spPr/>
        <p:txBody>
          <a:bodyPr/>
          <a:lstStyle/>
          <a:p>
            <a:pPr lvl="0" indent="0" marL="0">
              <a:buNone/>
            </a:pPr>
            <a:r>
              <a:rPr b="1"/>
              <a:t>Parametric responses</a:t>
            </a:r>
          </a:p>
          <a:p>
            <a:pPr lvl="0"/>
            <a:r>
              <a:rPr/>
              <a:t>Welch tests the same mean-difference null without equal variances</a:t>
            </a:r>
          </a:p>
          <a:p>
            <a:pPr lvl="0"/>
            <a:r>
              <a:rPr/>
              <a:t>Use a scientifically meaningful transformation for severe skew</a:t>
            </a:r>
          </a:p>
          <a:p>
            <a:pPr lvl="0" indent="0" marL="0">
              <a:buNone/>
            </a:pPr>
            <a:r>
              <a:rPr b="1"/>
              <a:t>Nonparametric responses</a:t>
            </a:r>
          </a:p>
          <a:p>
            <a:pPr lvl="0"/>
            <a:r>
              <a:rPr/>
              <a:t>Rank-sum changes the target to response distributions</a:t>
            </a:r>
          </a:p>
          <a:p>
            <a:pPr lvl="0"/>
            <a:r>
              <a:rPr/>
              <a:t>A bootstrap interval can retain the mean-difference target</a:t>
            </a:r>
          </a:p>
        </p:txBody>
      </p:sp>
    </p:spTree>
  </p:cSl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Pooled t: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environment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environment,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"Cool"</a:t>
            </a:r>
            <a:r>
              <a:rPr sz="1600">
                <a:latin typeface="Courier"/>
              </a:rPr>
              <a:t>, </a:t>
            </a:r>
            <a:r>
              <a:rPr sz="1600">
                <a:solidFill>
                  <a:srgbClr val="4070A0"/>
                </a:solidFill>
                <a:latin typeface="Courier"/>
              </a:rPr>
              <a:t>"Warm"</a:t>
            </a:r>
            <a:r>
              <a:rPr sz="1600">
                <a:latin typeface="Courier"/>
              </a:rPr>
              <a:t>))</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t.test</a:t>
            </a:r>
            <a:r>
              <a:rPr sz="1600">
                <a:latin typeface="Courier"/>
              </a:rPr>
              <a:t>(length_mm </a:t>
            </a:r>
            <a:r>
              <a:rPr sz="1600">
                <a:solidFill>
                  <a:srgbClr val="4070A0"/>
                </a:solidFill>
                <a:latin typeface="Courier"/>
              </a:rPr>
              <a:t>~</a:t>
            </a:r>
            <a:r>
              <a:rPr sz="1600">
                <a:latin typeface="Courier"/>
              </a:rPr>
              <a:t> environment,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var.equal =</a:t>
            </a:r>
            <a:r>
              <a:rPr sz="1600">
                <a:latin typeface="Courier"/>
              </a:rPr>
              <a:t> </a:t>
            </a:r>
            <a:r>
              <a:rPr sz="1600">
                <a:solidFill>
                  <a:srgbClr val="880000"/>
                </a:solidFill>
                <a:latin typeface="Courier"/>
              </a:rPr>
              <a:t>TRUE</a:t>
            </a:r>
            <a:r>
              <a:rPr sz="1600">
                <a:latin typeface="Courier"/>
              </a:rPr>
              <a:t>, </a:t>
            </a:r>
            <a:r>
              <a:rPr sz="1600">
                <a:solidFill>
                  <a:srgbClr val="7D9029"/>
                </a:solidFill>
                <a:latin typeface="Courier"/>
              </a:rPr>
              <a:t>conf.level =</a:t>
            </a:r>
            <a:r>
              <a:rPr sz="1600">
                <a:latin typeface="Courier"/>
              </a:rPr>
              <a:t> .</a:t>
            </a:r>
            <a:r>
              <a:rPr sz="1600">
                <a:solidFill>
                  <a:srgbClr val="40A070"/>
                </a:solidFill>
                <a:latin typeface="Courier"/>
              </a:rPr>
              <a:t>95</a:t>
            </a:r>
            <a:r>
              <a:rPr sz="1600">
                <a:latin typeface="Courier"/>
              </a:rPr>
              <a:t>)</a:t>
            </a:r>
            <a:br/>
            <a:r>
              <a:rPr sz="1600">
                <a:latin typeface="Courier"/>
              </a:rPr>
              <a:t>difference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(d</a:t>
            </a:r>
            <a:r>
              <a:rPr sz="1600">
                <a:solidFill>
                  <a:srgbClr val="4070A0"/>
                </a:solidFill>
                <a:latin typeface="Courier"/>
              </a:rPr>
              <a:t>$</a:t>
            </a:r>
            <a:r>
              <a:rPr sz="1600">
                <a:latin typeface="Courier"/>
              </a:rPr>
              <a:t>length_mm[d</a:t>
            </a:r>
            <a:r>
              <a:rPr sz="1600">
                <a:solidFill>
                  <a:srgbClr val="4070A0"/>
                </a:solidFill>
                <a:latin typeface="Courier"/>
              </a:rPr>
              <a:t>$</a:t>
            </a:r>
            <a:r>
              <a:rPr sz="1600">
                <a:latin typeface="Courier"/>
              </a:rPr>
              <a:t>environment </a:t>
            </a:r>
            <a:r>
              <a:rPr sz="1600">
                <a:solidFill>
                  <a:srgbClr val="4070A0"/>
                </a:solidFill>
                <a:latin typeface="Courier"/>
              </a:rPr>
              <a:t>==</a:t>
            </a:r>
            <a:r>
              <a:rPr sz="1600">
                <a:latin typeface="Courier"/>
              </a:rPr>
              <a:t> </a:t>
            </a:r>
            <a:r>
              <a:rPr sz="1600">
                <a:solidFill>
                  <a:srgbClr val="4070A0"/>
                </a:solidFill>
                <a:latin typeface="Courier"/>
              </a:rPr>
              <a:t>"Cool"</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mean</a:t>
            </a:r>
            <a:r>
              <a:rPr sz="1600">
                <a:latin typeface="Courier"/>
              </a:rPr>
              <a:t>(d</a:t>
            </a:r>
            <a:r>
              <a:rPr sz="1600">
                <a:solidFill>
                  <a:srgbClr val="4070A0"/>
                </a:solidFill>
                <a:latin typeface="Courier"/>
              </a:rPr>
              <a:t>$</a:t>
            </a:r>
            <a:r>
              <a:rPr sz="1600">
                <a:latin typeface="Courier"/>
              </a:rPr>
              <a:t>length_mm[d</a:t>
            </a:r>
            <a:r>
              <a:rPr sz="1600">
                <a:solidFill>
                  <a:srgbClr val="4070A0"/>
                </a:solidFill>
                <a:latin typeface="Courier"/>
              </a:rPr>
              <a:t>$</a:t>
            </a:r>
            <a:r>
              <a:rPr sz="1600">
                <a:latin typeface="Courier"/>
              </a:rPr>
              <a:t>environment </a:t>
            </a:r>
            <a:r>
              <a:rPr sz="1600">
                <a:solidFill>
                  <a:srgbClr val="4070A0"/>
                </a:solidFill>
                <a:latin typeface="Courier"/>
              </a:rPr>
              <a:t>==</a:t>
            </a:r>
            <a:r>
              <a:rPr sz="1600">
                <a:latin typeface="Courier"/>
              </a:rPr>
              <a:t> </a:t>
            </a:r>
            <a:r>
              <a:rPr sz="1600">
                <a:solidFill>
                  <a:srgbClr val="4070A0"/>
                </a:solidFill>
                <a:latin typeface="Courier"/>
              </a:rPr>
              <a:t>"Warm"</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Cool - Warm mean difference = -1.02 mm</a:t>
            </a:r>
          </a:p>
          <a:p>
            <a:pPr lvl="0"/>
            <a:r>
              <a:rPr/>
              <a:t>95% CI: -1.44 to -0.61 mm</a:t>
            </a:r>
          </a:p>
          <a:p>
            <a:pPr lvl="0"/>
            <a:r>
              <a:rPr/>
              <a:t>Pooled t = -4.94; df = 54.00; p = 7.927e-06</a:t>
            </a:r>
          </a:p>
        </p:txBody>
      </p:sp>
    </p:spTree>
  </p:cSl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Pooled t: interpret</a:t>
            </a:r>
          </a:p>
        </p:txBody>
      </p:sp>
      <p:sp>
        <p:nvSpPr>
          <p:cNvPr id="3" name="Content Placeholder 2"/>
          <p:cNvSpPr>
            <a:spLocks noGrp="1"/>
          </p:cNvSpPr>
          <p:nvPr>
            <p:ph idx="1"/>
          </p:nvPr>
        </p:nvSpPr>
        <p:spPr/>
        <p:txBody>
          <a:bodyPr/>
          <a:lstStyle/>
          <a:p>
            <a:pPr lvl="0" indent="0" marL="0">
              <a:buNone/>
            </a:pPr>
            <a:r>
              <a:rPr/>
              <a:t>Mean body length differed by -1.02 mm (Cool minus Warm; 95% CI -1.44 to -0.61). Pooled t = -4.94, df = 54.00, p = 7.927e-06. This analysis assumes equal population variances. Welch tests the same null without that assumption.</a:t>
            </a:r>
          </a:p>
          <a:p>
            <a:pPr lvl="0" indent="0" marL="0">
              <a:buNone/>
            </a:pPr>
            <a:r>
              <a:rPr b="1"/>
              <a:t>Discuss:</a:t>
            </a:r>
            <a:r>
              <a:rPr/>
              <a:t> Which argument changes a Welch test into the pooled test, and what assumption have you added?</a:t>
            </a:r>
          </a:p>
        </p:txBody>
      </p:sp>
    </p:spTree>
  </p:cSl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Rank-sum: the data</a:t>
            </a:r>
          </a:p>
        </p:txBody>
      </p:sp>
      <p:sp>
        <p:nvSpPr>
          <p:cNvPr id="3" name="Content Placeholder 2"/>
          <p:cNvSpPr>
            <a:spLocks noGrp="1"/>
          </p:cNvSpPr>
          <p:nvPr>
            <p:ph idx="1"/>
          </p:nvPr>
        </p:nvSpPr>
        <p:spPr/>
        <p:txBody>
          <a:bodyPr/>
          <a:lstStyle/>
          <a:p>
            <a:pPr lvl="0" indent="0" marL="0">
              <a:buNone/>
            </a:pPr>
            <a:r>
              <a:rPr/>
              <a:t>Ecologists compare parasite burdens among fish from two independent lakes.</a:t>
            </a:r>
          </a:p>
          <a:p>
            <a:pPr lvl="0"/>
            <a:r>
              <a:rPr/>
              <a:t>Ordinal or continuous response, including ranked counts</a:t>
            </a:r>
          </a:p>
          <a:p>
            <a:pPr lvl="0"/>
            <a:r>
              <a:rPr/>
              <a:t>Two independent groups</a:t>
            </a:r>
          </a:p>
          <a:p>
            <a:pPr lvl="0"/>
            <a:r>
              <a:rPr/>
              <a:t>Uses relative ordering rather than raw distances</a:t>
            </a:r>
          </a:p>
        </p:txBody>
      </p:sp>
      <p:sp>
        <p:nvSpPr>
          <p:cNvPr id="4" name="Content Placeholder 3"/>
          <p:cNvSpPr>
            <a:spLocks noGrp="1"/>
          </p:cNvSpPr>
          <p:nvPr>
            <p:ph idx="2"/>
          </p:nvPr>
        </p:nvSpPr>
        <p:spPr/>
        <p:txBody>
          <a:bodyPr/>
          <a:lstStyle/>
          <a:p>
            <a:pPr lvl="0" indent="0" marL="0">
              <a:buNone/>
            </a:pPr>
            <a:r>
              <a:rPr b="1"/>
              <a:t>Other data like these</a:t>
            </a:r>
          </a:p>
          <a:p>
            <a:pPr lvl="0"/>
            <a:r>
              <a:rPr/>
              <a:t>Skewed enzyme concentrations</a:t>
            </a:r>
          </a:p>
          <a:p>
            <a:pPr lvl="0"/>
            <a:r>
              <a:rPr/>
              <a:t>Ordinal disease scores in two treatments</a:t>
            </a:r>
          </a:p>
          <a:p>
            <a:pPr lvl="0"/>
            <a:r>
              <a:rPr/>
              <a:t>Time-to-task completion without censoring</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Rank-sum: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1106</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lake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"Clear"</a:t>
            </a:r>
            <a:r>
              <a:rPr sz="1600">
                <a:latin typeface="Courier"/>
              </a:rPr>
              <a:t>, </a:t>
            </a:r>
            <a:r>
              <a:rPr sz="1600">
                <a:solidFill>
                  <a:srgbClr val="4070A0"/>
                </a:solidFill>
                <a:latin typeface="Courier"/>
              </a:rPr>
              <a:t>"Reedy"</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32</a:t>
            </a:r>
            <a:r>
              <a:rPr sz="1600">
                <a:latin typeface="Courier"/>
              </a:rPr>
              <a:t>),</a:t>
            </a:r>
            <a:br/>
            <a:r>
              <a:rPr sz="1600">
                <a:latin typeface="Courier"/>
              </a:rPr>
              <a:t>                </a:t>
            </a:r>
            <a:r>
              <a:rPr sz="1600">
                <a:solidFill>
                  <a:srgbClr val="7D9029"/>
                </a:solidFill>
                <a:latin typeface="Courier"/>
              </a:rPr>
              <a:t>parasites =</a:t>
            </a:r>
            <a:r>
              <a:rPr sz="1600">
                <a:latin typeface="Courier"/>
              </a:rPr>
              <a:t> </a:t>
            </a:r>
            <a:r>
              <a:rPr sz="1600">
                <a:solidFill>
                  <a:srgbClr val="06287E"/>
                </a:solidFill>
                <a:latin typeface="Courier"/>
              </a:rPr>
              <a:t>c</a:t>
            </a:r>
            <a:r>
              <a:rPr sz="1600">
                <a:latin typeface="Courier"/>
              </a:rPr>
              <a:t>(</a:t>
            </a:r>
            <a:r>
              <a:rPr sz="1600">
                <a:solidFill>
                  <a:srgbClr val="06287E"/>
                </a:solidFill>
                <a:latin typeface="Courier"/>
              </a:rPr>
              <a:t>rnbinom</a:t>
            </a:r>
            <a:r>
              <a:rPr sz="1600">
                <a:latin typeface="Courier"/>
              </a:rPr>
              <a:t>(</a:t>
            </a:r>
            <a:r>
              <a:rPr sz="1600">
                <a:solidFill>
                  <a:srgbClr val="40A070"/>
                </a:solidFill>
                <a:latin typeface="Courier"/>
              </a:rPr>
              <a:t>32</a:t>
            </a:r>
            <a:r>
              <a:rPr sz="1600">
                <a:latin typeface="Courier"/>
              </a:rPr>
              <a:t>, </a:t>
            </a:r>
            <a:r>
              <a:rPr sz="1600">
                <a:solidFill>
                  <a:srgbClr val="7D9029"/>
                </a:solidFill>
                <a:latin typeface="Courier"/>
              </a:rPr>
              <a:t>mu =</a:t>
            </a:r>
            <a:r>
              <a:rPr sz="1600">
                <a:latin typeface="Courier"/>
              </a:rPr>
              <a:t> </a:t>
            </a:r>
            <a:r>
              <a:rPr sz="1600">
                <a:solidFill>
                  <a:srgbClr val="40A070"/>
                </a:solidFill>
                <a:latin typeface="Courier"/>
              </a:rPr>
              <a:t>5</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1.5</a:t>
            </a:r>
            <a:r>
              <a:rPr sz="1600">
                <a:latin typeface="Courier"/>
              </a:rPr>
              <a:t>),</a:t>
            </a:r>
            <a:br/>
            <a:r>
              <a:rPr sz="1600">
                <a:latin typeface="Courier"/>
              </a:rPr>
              <a:t>                              </a:t>
            </a:r>
            <a:r>
              <a:rPr sz="1600">
                <a:solidFill>
                  <a:srgbClr val="06287E"/>
                </a:solidFill>
                <a:latin typeface="Courier"/>
              </a:rPr>
              <a:t>rnbinom</a:t>
            </a:r>
            <a:r>
              <a:rPr sz="1600">
                <a:latin typeface="Courier"/>
              </a:rPr>
              <a:t>(</a:t>
            </a:r>
            <a:r>
              <a:rPr sz="1600">
                <a:solidFill>
                  <a:srgbClr val="40A070"/>
                </a:solidFill>
                <a:latin typeface="Courier"/>
              </a:rPr>
              <a:t>32</a:t>
            </a:r>
            <a:r>
              <a:rPr sz="1600">
                <a:latin typeface="Courier"/>
              </a:rPr>
              <a:t>, </a:t>
            </a:r>
            <a:r>
              <a:rPr sz="1600">
                <a:solidFill>
                  <a:srgbClr val="7D9029"/>
                </a:solidFill>
                <a:latin typeface="Courier"/>
              </a:rPr>
              <a:t>mu =</a:t>
            </a:r>
            <a:r>
              <a:rPr sz="1600">
                <a:latin typeface="Courier"/>
              </a:rPr>
              <a:t> </a:t>
            </a:r>
            <a:r>
              <a:rPr sz="1600">
                <a:solidFill>
                  <a:srgbClr val="40A070"/>
                </a:solidFill>
                <a:latin typeface="Courier"/>
              </a:rPr>
              <a:t>10</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1.5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lake: Clear
parasites: 7</a:t>
            </a:r>
          </a:p>
        </p:txBody>
      </p:sp>
    </p:spTree>
  </p:cSl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Rank-sum: see the data</a:t>
            </a:r>
          </a:p>
        </p:txBody>
      </p:sp>
      <p:pic>
        <p:nvPicPr>
          <p:cNvPr descr="Course_files/modules/rank_sum/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Wilcoxon rank-sum test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aes</a:t>
            </a:r>
            <a:r>
              <a:rPr/>
              <a:t> — Map lake and burden to axes</a:t>
            </a:r>
          </a:p>
          <a:p>
            <a:pPr lvl="0" indent="0" marL="0">
              <a:buNone/>
            </a:pPr>
            <a:r>
              <a:rPr b="1"/>
              <a:t>geom_jitter / width</a:t>
            </a:r>
            <a:r>
              <a:rPr/>
              <a:t> — Separate overlapping observations horizontally</a:t>
            </a:r>
          </a:p>
          <a:p>
            <a:pPr lvl="0" indent="0" marL="0">
              <a:buNone/>
            </a:pPr>
            <a:r>
              <a:rPr b="1"/>
              <a:t>shape / alpha</a:t>
            </a:r>
            <a:r>
              <a:rPr/>
              <a:t> — Set point appearance and transparency</a:t>
            </a:r>
          </a:p>
          <a:p>
            <a:pPr lvl="0" indent="0" marL="0">
              <a:buNone/>
            </a:pPr>
            <a:r>
              <a:rPr b="1"/>
              <a:t>stat_summary</a:t>
            </a:r>
            <a:r>
              <a:rPr/>
              <a:t> — Add a labeled descriptive median</a:t>
            </a:r>
          </a:p>
        </p:txBody>
      </p:sp>
    </p:spTree>
  </p:cSl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Rank-sum: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ggplot</a:t>
            </a:r>
            <a:r>
              <a:rPr sz="1600">
                <a:latin typeface="Courier"/>
              </a:rPr>
              <a:t>(d, </a:t>
            </a:r>
            <a:r>
              <a:rPr sz="1600">
                <a:solidFill>
                  <a:srgbClr val="06287E"/>
                </a:solidFill>
                <a:latin typeface="Courier"/>
              </a:rPr>
              <a:t>aes</a:t>
            </a:r>
            <a:r>
              <a:rPr sz="1600">
                <a:latin typeface="Courier"/>
              </a:rPr>
              <a:t>(lake, parasites, </a:t>
            </a:r>
            <a:r>
              <a:rPr sz="1600">
                <a:solidFill>
                  <a:srgbClr val="7D9029"/>
                </a:solidFill>
                <a:latin typeface="Courier"/>
              </a:rPr>
              <a:t>color =</a:t>
            </a:r>
            <a:r>
              <a:rPr sz="1600">
                <a:latin typeface="Courier"/>
              </a:rPr>
              <a:t> lake)) </a:t>
            </a:r>
            <a:r>
              <a:rPr sz="1600">
                <a:solidFill>
                  <a:srgbClr val="4070A0"/>
                </a:solidFill>
                <a:latin typeface="Courier"/>
              </a:rPr>
              <a:t>+</a:t>
            </a:r>
            <a:br/>
            <a:r>
              <a:rPr sz="1600">
                <a:latin typeface="Courier"/>
              </a:rPr>
              <a:t>  </a:t>
            </a:r>
            <a:r>
              <a:rPr sz="1600">
                <a:solidFill>
                  <a:srgbClr val="06287E"/>
                </a:solidFill>
                <a:latin typeface="Courier"/>
              </a:rPr>
              <a:t>geom_jitter</a:t>
            </a:r>
            <a:r>
              <a:rPr sz="1600">
                <a:latin typeface="Courier"/>
              </a:rPr>
              <a:t>(</a:t>
            </a:r>
            <a:r>
              <a:rPr sz="1600">
                <a:solidFill>
                  <a:srgbClr val="7D9029"/>
                </a:solidFill>
                <a:latin typeface="Courier"/>
              </a:rPr>
              <a:t>width =</a:t>
            </a:r>
            <a:r>
              <a:rPr sz="1600">
                <a:latin typeface="Courier"/>
              </a:rPr>
              <a:t> .</a:t>
            </a:r>
            <a:r>
              <a:rPr sz="1600">
                <a:solidFill>
                  <a:srgbClr val="40A070"/>
                </a:solidFill>
                <a:latin typeface="Courier"/>
              </a:rPr>
              <a:t>12</a:t>
            </a:r>
            <a:r>
              <a:rPr sz="1600">
                <a:latin typeface="Courier"/>
              </a:rPr>
              <a:t>, </a:t>
            </a:r>
            <a:r>
              <a:rPr sz="1600">
                <a:solidFill>
                  <a:srgbClr val="7D9029"/>
                </a:solidFill>
                <a:latin typeface="Courier"/>
              </a:rPr>
              <a:t>height =</a:t>
            </a:r>
            <a:r>
              <a:rPr sz="1600">
                <a:latin typeface="Courier"/>
              </a:rPr>
              <a:t> </a:t>
            </a:r>
            <a:r>
              <a:rPr sz="1600">
                <a:solidFill>
                  <a:srgbClr val="40A070"/>
                </a:solidFill>
                <a:latin typeface="Courier"/>
              </a:rPr>
              <a:t>0</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2.7</a:t>
            </a:r>
            <a:r>
              <a:rPr sz="1600">
                <a:latin typeface="Courier"/>
              </a:rPr>
              <a:t>, </a:t>
            </a:r>
            <a:r>
              <a:rPr sz="1600">
                <a:solidFill>
                  <a:srgbClr val="7D9029"/>
                </a:solidFill>
                <a:latin typeface="Courier"/>
              </a:rPr>
              <a:t>alpha =</a:t>
            </a:r>
            <a:r>
              <a:rPr sz="1600">
                <a:latin typeface="Courier"/>
              </a:rPr>
              <a:t> .</a:t>
            </a:r>
            <a:r>
              <a:rPr sz="1600">
                <a:solidFill>
                  <a:srgbClr val="40A070"/>
                </a:solidFill>
                <a:latin typeface="Courier"/>
              </a:rPr>
              <a:t>75</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stat_summary</a:t>
            </a:r>
            <a:r>
              <a:rPr sz="1600">
                <a:latin typeface="Courier"/>
              </a:rPr>
              <a:t>(</a:t>
            </a:r>
            <a:r>
              <a:rPr sz="1600">
                <a:solidFill>
                  <a:srgbClr val="7D9029"/>
                </a:solidFill>
                <a:latin typeface="Courier"/>
              </a:rPr>
              <a:t>fun =</a:t>
            </a:r>
            <a:r>
              <a:rPr sz="1600">
                <a:latin typeface="Courier"/>
              </a:rPr>
              <a:t> median, </a:t>
            </a:r>
            <a:r>
              <a:rPr sz="1600">
                <a:solidFill>
                  <a:srgbClr val="7D9029"/>
                </a:solidFill>
                <a:latin typeface="Courier"/>
              </a:rPr>
              <a:t>geom =</a:t>
            </a:r>
            <a:r>
              <a:rPr sz="1600">
                <a:latin typeface="Courier"/>
              </a:rPr>
              <a:t> </a:t>
            </a:r>
            <a:r>
              <a:rPr sz="1600">
                <a:solidFill>
                  <a:srgbClr val="4070A0"/>
                </a:solidFill>
                <a:latin typeface="Courier"/>
              </a:rPr>
              <a:t>"point"</a:t>
            </a:r>
            <a:r>
              <a:rPr sz="1600">
                <a:latin typeface="Courier"/>
              </a:rPr>
              <a:t>, </a:t>
            </a:r>
            <a:r>
              <a:rPr sz="1600">
                <a:solidFill>
                  <a:srgbClr val="7D9029"/>
                </a:solidFill>
                <a:latin typeface="Courier"/>
              </a:rPr>
              <a:t>shape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5</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"black"</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scale_color_manual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"Lake"</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"Parasites per fish"</a:t>
            </a:r>
            <a:r>
              <a:rPr sz="1600">
                <a:latin typeface="Courier"/>
              </a:rPr>
              <a:t>, </a:t>
            </a:r>
            <a:r>
              <a:rPr sz="1600">
                <a:solidFill>
                  <a:srgbClr val="7D9029"/>
                </a:solidFill>
                <a:latin typeface="Courier"/>
              </a:rPr>
              <a:t>caption =</a:t>
            </a:r>
            <a:r>
              <a:rPr sz="1600">
                <a:latin typeface="Courier"/>
              </a:rPr>
              <a:t> </a:t>
            </a:r>
            <a:r>
              <a:rPr sz="1600">
                <a:solidFill>
                  <a:srgbClr val="4070A0"/>
                </a:solidFill>
                <a:latin typeface="Courier"/>
              </a:rPr>
              <a:t>"Black diamonds: group medians"</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18</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theme</a:t>
            </a:r>
            <a:r>
              <a:rPr sz="1600">
                <a:latin typeface="Courier"/>
              </a:rPr>
              <a:t>(</a:t>
            </a:r>
            <a:r>
              <a:rPr sz="1600">
                <a:solidFill>
                  <a:srgbClr val="7D9029"/>
                </a:solidFill>
                <a:latin typeface="Courier"/>
              </a:rPr>
              <a:t>legend.position =</a:t>
            </a:r>
            <a:r>
              <a:rPr sz="1600">
                <a:latin typeface="Courier"/>
              </a:rPr>
              <a:t> </a:t>
            </a:r>
            <a:r>
              <a:rPr sz="1600">
                <a:solidFill>
                  <a:srgbClr val="4070A0"/>
                </a:solidFill>
                <a:latin typeface="Courier"/>
              </a:rPr>
              <a:t>"none"</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aes</a:t>
            </a:r>
            <a:r>
              <a:rPr/>
              <a:t> — Map lake and burden to axes</a:t>
            </a:r>
          </a:p>
          <a:p>
            <a:pPr lvl="0" indent="0" marL="0">
              <a:buNone/>
            </a:pPr>
            <a:r>
              <a:rPr b="1"/>
              <a:t>geom_jitter / width</a:t>
            </a:r>
            <a:r>
              <a:rPr/>
              <a:t> — Separate overlapping observations horizontally</a:t>
            </a:r>
          </a:p>
          <a:p>
            <a:pPr lvl="0" indent="0" marL="0">
              <a:buNone/>
            </a:pPr>
            <a:r>
              <a:rPr b="1"/>
              <a:t>shape / alpha</a:t>
            </a:r>
            <a:r>
              <a:rPr/>
              <a:t> — Set point appearance and transparency</a:t>
            </a:r>
          </a:p>
          <a:p>
            <a:pPr lvl="0" indent="0" marL="0">
              <a:buNone/>
            </a:pPr>
            <a:r>
              <a:rPr b="1"/>
              <a:t>stat_summary</a:t>
            </a:r>
            <a:r>
              <a:rPr/>
              <a:t> — Add a labeled descriptive median</a:t>
            </a:r>
          </a:p>
        </p:txBody>
      </p:sp>
    </p:spTree>
  </p:cSl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Rank-sum: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 parasite-burden distributions differ between the two lakes?</a:t>
            </a:r>
          </a:p>
          <a:p>
            <a:pPr lvl="0" indent="0" marL="0">
              <a:buNone/>
            </a:pPr>
            <a:r>
              <a:rPr b="1"/>
              <a:t>Null / estimation target</a:t>
            </a:r>
          </a:p>
          <a:p>
            <a:pPr lvl="0" indent="0" marL="0">
              <a:buNone/>
            </a:pPr>
            <a:r>
              <a:rPr/>
              <a:t>The two groups have the same response distribution.</a:t>
            </a:r>
          </a:p>
        </p:txBody>
      </p:sp>
      <p:sp>
        <p:nvSpPr>
          <p:cNvPr id="4" name="Content Placeholder 3"/>
          <p:cNvSpPr>
            <a:spLocks noGrp="1"/>
          </p:cNvSpPr>
          <p:nvPr>
            <p:ph idx="2"/>
          </p:nvPr>
        </p:nvSpPr>
        <p:spPr/>
        <p:txBody>
          <a:bodyPr/>
          <a:lstStyle/>
          <a:p>
            <a:pPr lvl="0" indent="0" marL="0">
              <a:buNone/>
            </a:pPr>
            <a:r>
              <a:rPr b="1"/>
              <a:t>Relevant options</a:t>
            </a:r>
          </a:p>
          <a:p>
            <a:pPr lvl="0"/>
            <a:r>
              <a:rPr/>
              <a:t>exact = FALSE handles these tied counts</a:t>
            </a:r>
          </a:p>
          <a:p>
            <a:pPr lvl="0"/>
            <a:r>
              <a:rPr/>
              <a:t>correct = TRUE applies continuity correction</a:t>
            </a:r>
          </a:p>
          <a:p>
            <a:pPr lvl="0"/>
            <a:r>
              <a:rPr/>
              <a:t>Location-shift interpretation needs similarly shaped distributions</a:t>
            </a:r>
          </a:p>
        </p:txBody>
      </p:sp>
    </p:spTree>
  </p:cSl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Rank-sum: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fish and groups</a:t>
            </a:r>
          </a:p>
          <a:p>
            <a:pPr lvl="0"/>
            <a:r>
              <a:rPr/>
              <a:t>Measurements can be meaningfully ranked</a:t>
            </a:r>
          </a:p>
          <a:p>
            <a:pPr lvl="0"/>
            <a:r>
              <a:rPr/>
              <a:t>Different shapes/spreads can affect the result</a:t>
            </a:r>
          </a:p>
        </p:txBody>
      </p:sp>
      <p:sp>
        <p:nvSpPr>
          <p:cNvPr id="4" name="Content Placeholder 3"/>
          <p:cNvSpPr>
            <a:spLocks noGrp="1"/>
          </p:cNvSpPr>
          <p:nvPr>
            <p:ph idx="2"/>
          </p:nvPr>
        </p:nvSpPr>
        <p:spPr/>
        <p:txBody>
          <a:bodyPr/>
          <a:lstStyle/>
          <a:p>
            <a:pPr lvl="0" indent="0" marL="0">
              <a:buNone/>
            </a:pPr>
            <a:r>
              <a:rPr b="1"/>
              <a:t>Parametric responses</a:t>
            </a:r>
          </a:p>
          <a:p>
            <a:pPr lvl="0"/>
            <a:r>
              <a:rPr/>
              <a:t>Negative-binomial regression models the count response directly</a:t>
            </a:r>
          </a:p>
          <a:p>
            <a:pPr lvl="0"/>
            <a:r>
              <a:rPr/>
              <a:t>Welch t tests a mean difference when that is the target</a:t>
            </a:r>
          </a:p>
          <a:p>
            <a:pPr lvl="0" indent="0" marL="0">
              <a:buNone/>
            </a:pPr>
            <a:r>
              <a:rPr b="1"/>
              <a:t>Nonparametric responses</a:t>
            </a:r>
          </a:p>
          <a:p>
            <a:pPr lvl="0"/>
            <a:r>
              <a:rPr/>
              <a:t>Rank-sum compares independent groups</a:t>
            </a:r>
          </a:p>
          <a:p>
            <a:pPr lvl="0"/>
            <a:r>
              <a:rPr/>
              <a:t>Use signed-rank or sign for paired observations</a:t>
            </a:r>
          </a:p>
        </p:txBody>
      </p:sp>
    </p:spTree>
  </p:cSl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Rank-sum: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wilcox.test</a:t>
            </a:r>
            <a:r>
              <a:rPr sz="1600">
                <a:latin typeface="Courier"/>
              </a:rPr>
              <a:t>(parasites </a:t>
            </a:r>
            <a:r>
              <a:rPr sz="1600">
                <a:solidFill>
                  <a:srgbClr val="4070A0"/>
                </a:solidFill>
                <a:latin typeface="Courier"/>
              </a:rPr>
              <a:t>~</a:t>
            </a:r>
            <a:r>
              <a:rPr sz="1600">
                <a:latin typeface="Courier"/>
              </a:rPr>
              <a:t> lake,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exact =</a:t>
            </a:r>
            <a:r>
              <a:rPr sz="1600">
                <a:latin typeface="Courier"/>
              </a:rPr>
              <a:t> </a:t>
            </a:r>
            <a:r>
              <a:rPr sz="1600">
                <a:solidFill>
                  <a:srgbClr val="880000"/>
                </a:solidFill>
                <a:latin typeface="Courier"/>
              </a:rPr>
              <a:t>FALSE</a:t>
            </a:r>
            <a:r>
              <a:rPr sz="1600">
                <a:latin typeface="Courier"/>
              </a:rPr>
              <a:t>, </a:t>
            </a:r>
            <a:r>
              <a:rPr sz="1600">
                <a:solidFill>
                  <a:srgbClr val="7D9029"/>
                </a:solidFill>
                <a:latin typeface="Courier"/>
              </a:rPr>
              <a:t>correct =</a:t>
            </a:r>
            <a:r>
              <a:rPr sz="1600">
                <a:latin typeface="Courier"/>
              </a:rPr>
              <a:t> </a:t>
            </a:r>
            <a:r>
              <a:rPr sz="1600">
                <a:solidFill>
                  <a:srgbClr val="880000"/>
                </a:solidFill>
                <a:latin typeface="Courier"/>
              </a:rPr>
              <a:t>TRUE</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Observed medians: Clear 3.0; Reedy 8.0 parasites</a:t>
            </a:r>
          </a:p>
          <a:p>
            <a:pPr lvl="0"/>
            <a:r>
              <a:rPr/>
              <a:t>W = 362.5; asymptotic p = 0.04452</a:t>
            </a:r>
          </a:p>
          <a:p>
            <a:pPr lvl="0"/>
            <a:r>
              <a:rPr/>
              <a:t>Medians describe these data; the general null concerns distributions.</a:t>
            </a:r>
          </a:p>
        </p:txBody>
      </p:sp>
    </p:spTree>
  </p:cSl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Rank-sum: interpret</a:t>
            </a:r>
          </a:p>
        </p:txBody>
      </p:sp>
      <p:sp>
        <p:nvSpPr>
          <p:cNvPr id="3" name="Content Placeholder 2"/>
          <p:cNvSpPr>
            <a:spLocks noGrp="1"/>
          </p:cNvSpPr>
          <p:nvPr>
            <p:ph idx="1"/>
          </p:nvPr>
        </p:nvSpPr>
        <p:spPr/>
        <p:txBody>
          <a:bodyPr/>
          <a:lstStyle/>
          <a:p>
            <a:pPr lvl="0" indent="0" marL="0">
              <a:buNone/>
            </a:pPr>
            <a:r>
              <a:rPr/>
              <a:t>Parasite burdens had observed medians 3.0 (Clear) and 8.0 (Reedy). The rank-sum comparison gave W = 362.5, p = 0.04452. This is evidence about the distributions; calling it a median test requires additional shape assumptions.</a:t>
            </a:r>
          </a:p>
          <a:p>
            <a:pPr lvl="0" indent="0" marL="0">
              <a:buNone/>
            </a:pPr>
            <a:r>
              <a:rPr b="1"/>
              <a:t>Discuss:</a:t>
            </a:r>
            <a:r>
              <a:rPr/>
              <a:t> If your target is the ratio of mean parasite counts, would a rank-sum result answer that directly?</a:t>
            </a:r>
          </a:p>
        </p:txBody>
      </p:sp>
    </p:spTree>
  </p:cSl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Independent permutation: the data</a:t>
            </a:r>
          </a:p>
        </p:txBody>
      </p:sp>
      <p:sp>
        <p:nvSpPr>
          <p:cNvPr id="3" name="Content Placeholder 2"/>
          <p:cNvSpPr>
            <a:spLocks noGrp="1"/>
          </p:cNvSpPr>
          <p:nvPr>
            <p:ph idx="1"/>
          </p:nvPr>
        </p:nvSpPr>
        <p:spPr/>
        <p:txBody>
          <a:bodyPr/>
          <a:lstStyle/>
          <a:p>
            <a:pPr lvl="0" indent="0" marL="0">
              <a:buNone/>
            </a:pPr>
            <a:r>
              <a:rPr/>
              <a:t>Independent insect larvae are randomly assigned to ambient or warm rearing.</a:t>
            </a:r>
          </a:p>
          <a:p>
            <a:pPr lvl="0"/>
            <a:r>
              <a:rPr/>
              <a:t>Continuous growth measurement</a:t>
            </a:r>
          </a:p>
          <a:p>
            <a:pPr lvl="0"/>
            <a:r>
              <a:rPr/>
              <a:t>One row per larva</a:t>
            </a:r>
          </a:p>
          <a:p>
            <a:pPr lvl="0"/>
            <a:r>
              <a:rPr/>
              <a:t>Group labels can be reassigned under the null</a:t>
            </a:r>
          </a:p>
        </p:txBody>
      </p:sp>
      <p:sp>
        <p:nvSpPr>
          <p:cNvPr id="4" name="Content Placeholder 3"/>
          <p:cNvSpPr>
            <a:spLocks noGrp="1"/>
          </p:cNvSpPr>
          <p:nvPr>
            <p:ph idx="2"/>
          </p:nvPr>
        </p:nvSpPr>
        <p:spPr/>
        <p:txBody>
          <a:bodyPr/>
          <a:lstStyle/>
          <a:p>
            <a:pPr lvl="0" indent="0" marL="0">
              <a:buNone/>
            </a:pPr>
            <a:r>
              <a:rPr b="1"/>
              <a:t>Other data like these</a:t>
            </a:r>
          </a:p>
          <a:p>
            <a:pPr lvl="0"/>
            <a:r>
              <a:rPr/>
              <a:t>Fertilizer and biomass</a:t>
            </a:r>
          </a:p>
          <a:p>
            <a:pPr lvl="0"/>
            <a:r>
              <a:rPr/>
              <a:t>Drug and enzyme activity</a:t>
            </a:r>
          </a:p>
          <a:p>
            <a:pPr lvl="0"/>
            <a:r>
              <a:rPr/>
              <a:t>Resource treatment and fecundity</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Independent permutation: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240503</a:t>
            </a:r>
            <a:r>
              <a:rPr sz="1600">
                <a:latin typeface="Courier"/>
              </a:rPr>
              <a:t>)</a:t>
            </a:r>
            <a:br/>
            <a:r>
              <a:rPr sz="1600">
                <a:latin typeface="Courier"/>
              </a:rPr>
              <a:t>group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"Warm"</a:t>
            </a:r>
            <a:r>
              <a:rPr sz="1600">
                <a:latin typeface="Courier"/>
              </a:rPr>
              <a:t>), </a:t>
            </a:r>
            <a:r>
              <a:rPr sz="1600">
                <a:solidFill>
                  <a:srgbClr val="7D9029"/>
                </a:solidFill>
                <a:latin typeface="Courier"/>
              </a:rPr>
              <a:t>each=</a:t>
            </a:r>
            <a:r>
              <a:rPr sz="1600">
                <a:solidFill>
                  <a:srgbClr val="40A070"/>
                </a:solidFill>
                <a:latin typeface="Courier"/>
              </a:rPr>
              <a:t>25</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(group, </a:t>
            </a:r>
            <a:r>
              <a:rPr sz="1600">
                <a:solidFill>
                  <a:srgbClr val="7D9029"/>
                </a:solidFill>
                <a:latin typeface="Courier"/>
              </a:rPr>
              <a:t>growth_mm=</a:t>
            </a:r>
            <a:r>
              <a:rPr sz="1600">
                <a:solidFill>
                  <a:srgbClr val="06287E"/>
                </a:solidFill>
                <a:latin typeface="Courier"/>
              </a:rPr>
              <a:t>rnorm</a:t>
            </a:r>
            <a:r>
              <a:rPr sz="1600">
                <a:latin typeface="Courier"/>
              </a:rPr>
              <a:t>(</a:t>
            </a:r>
            <a:r>
              <a:rPr sz="1600">
                <a:solidFill>
                  <a:srgbClr val="40A070"/>
                </a:solidFill>
                <a:latin typeface="Courier"/>
              </a:rPr>
              <a:t>50</a:t>
            </a:r>
            <a:r>
              <a:rPr sz="1600">
                <a:latin typeface="Courier"/>
              </a:rPr>
              <a:t>, </a:t>
            </a:r>
            <a:r>
              <a:rPr sz="1600">
                <a:solidFill>
                  <a:srgbClr val="40A070"/>
                </a:solidFill>
                <a:latin typeface="Courier"/>
              </a:rPr>
              <a:t>8+1.1</a:t>
            </a:r>
            <a:r>
              <a:rPr sz="1600">
                <a:solidFill>
                  <a:srgbClr val="4070A0"/>
                </a:solidFill>
                <a:latin typeface="Courier"/>
              </a:rPr>
              <a:t>*</a:t>
            </a:r>
            <a:r>
              <a:rPr sz="1600">
                <a:latin typeface="Courier"/>
              </a:rPr>
              <a:t>(group</a:t>
            </a:r>
            <a:r>
              <a:rPr sz="1600">
                <a:solidFill>
                  <a:srgbClr val="4070A0"/>
                </a:solidFill>
                <a:latin typeface="Courier"/>
              </a:rPr>
              <a:t>=="Warm"</a:t>
            </a:r>
            <a:r>
              <a:rPr sz="1600">
                <a:latin typeface="Courier"/>
              </a:rPr>
              <a:t>), </a:t>
            </a:r>
            <a:r>
              <a:rPr sz="1600">
                <a:solidFill>
                  <a:srgbClr val="40A070"/>
                </a:solidFill>
                <a:latin typeface="Courier"/>
              </a:rPr>
              <a:t>1.8</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group: Control
growth_mm: 7.975</a:t>
            </a:r>
          </a:p>
        </p:txBody>
      </p:sp>
    </p:spTree>
  </p:cSl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Independent permutation: see the data</a:t>
            </a:r>
          </a:p>
        </p:txBody>
      </p:sp>
      <p:pic>
        <p:nvPicPr>
          <p:cNvPr descr="Course_files/modules/permutation_independent/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Independent-sample permutation test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growth_mm ~ group</a:t>
            </a:r>
            <a:r>
              <a:rPr/>
              <a:t> — Separates independent groups</a:t>
            </a:r>
          </a:p>
          <a:p>
            <a:pPr lvl="0" indent="0" marL="0">
              <a:buNone/>
            </a:pPr>
            <a:r>
              <a:rPr b="1"/>
              <a:t>pch=21 / bg</a:t>
            </a:r>
            <a:r>
              <a:rPr/>
              <a:t> — Outlined points with treatment fills</a:t>
            </a:r>
          </a:p>
          <a:p>
            <a:pPr lvl="0" indent="0" marL="0">
              <a:buNone/>
            </a:pPr>
            <a:r>
              <a:rPr b="1"/>
              <a:t>points(…,pch=18)</a:t>
            </a:r>
            <a:r>
              <a:rPr/>
              <a:t> — Adds a diamond at each mean</a:t>
            </a:r>
          </a:p>
        </p:txBody>
      </p:sp>
    </p:spTree>
  </p:cSl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Independent permutation: plot code</a:t>
            </a:r>
          </a:p>
        </p:txBody>
      </p:sp>
      <p:sp>
        <p:nvSpPr>
          <p:cNvPr id="3" name="Content Placeholder 2"/>
          <p:cNvSpPr>
            <a:spLocks noGrp="1"/>
          </p:cNvSpPr>
          <p:nvPr>
            <p:ph idx="1"/>
          </p:nvPr>
        </p:nvSpPr>
        <p:spPr/>
        <p:txBody>
          <a:bodyPr/>
          <a:lstStyle/>
          <a:p>
            <a:pPr lvl="0" indent="0">
              <a:buNone/>
              <a:defRPr sz="1600"/>
            </a:pPr>
            <a:r>
              <a:rPr sz="1600">
                <a:latin typeface="Courier"/>
              </a:rPr>
              <a:t>beeswarm</a:t>
            </a:r>
            <a:r>
              <a:rPr sz="1600">
                <a:solidFill>
                  <a:srgbClr val="4070A0"/>
                </a:solidFill>
                <a:latin typeface="Courier"/>
              </a:rPr>
              <a:t>::</a:t>
            </a:r>
            <a:r>
              <a:rPr sz="1600">
                <a:solidFill>
                  <a:srgbClr val="06287E"/>
                </a:solidFill>
                <a:latin typeface="Courier"/>
              </a:rPr>
              <a:t>beeswarm</a:t>
            </a:r>
            <a:r>
              <a:rPr sz="1600">
                <a:latin typeface="Courier"/>
              </a:rPr>
              <a:t>(growth_mm </a:t>
            </a:r>
            <a:r>
              <a:rPr sz="1600">
                <a:solidFill>
                  <a:srgbClr val="4070A0"/>
                </a:solidFill>
                <a:latin typeface="Courier"/>
              </a:rPr>
              <a:t>~</a:t>
            </a:r>
            <a:r>
              <a:rPr sz="1600">
                <a:latin typeface="Courier"/>
              </a:rPr>
              <a:t> group, </a:t>
            </a:r>
            <a:r>
              <a:rPr sz="1600">
                <a:solidFill>
                  <a:srgbClr val="7D9029"/>
                </a:solidFill>
                <a:latin typeface="Courier"/>
              </a:rPr>
              <a:t>data=</a:t>
            </a:r>
            <a:r>
              <a:rPr sz="1600">
                <a:latin typeface="Courier"/>
              </a:rPr>
              <a:t>d, </a:t>
            </a:r>
            <a:r>
              <a:rPr sz="1600">
                <a:solidFill>
                  <a:srgbClr val="7D9029"/>
                </a:solidFill>
                <a:latin typeface="Courier"/>
              </a:rPr>
              <a:t>pch=</a:t>
            </a:r>
            <a:r>
              <a:rPr sz="1600">
                <a:solidFill>
                  <a:srgbClr val="40A070"/>
                </a:solidFill>
                <a:latin typeface="Courier"/>
              </a:rPr>
              <a:t>21</a:t>
            </a:r>
            <a:r>
              <a:rPr sz="1600">
                <a:latin typeface="Courier"/>
              </a:rPr>
              <a:t>,</a:t>
            </a:r>
            <a:br/>
            <a:r>
              <a:rPr sz="1600">
                <a:latin typeface="Courier"/>
              </a:rPr>
              <a:t>  </a:t>
            </a:r>
            <a:r>
              <a:rPr sz="1600">
                <a:solidFill>
                  <a:srgbClr val="7D9029"/>
                </a:solidFill>
                <a:latin typeface="Courier"/>
              </a:rPr>
              <a:t>bg=</a:t>
            </a:r>
            <a:r>
              <a:rPr sz="1600">
                <a:solidFill>
                  <a:srgbClr val="06287E"/>
                </a:solidFill>
                <a:latin typeface="Courier"/>
              </a:rPr>
              <a:t>c</a:t>
            </a:r>
            <a:r>
              <a:rPr sz="1600">
                <a:latin typeface="Courier"/>
              </a:rPr>
              <a:t>(</a:t>
            </a:r>
            <a:r>
              <a:rPr sz="1600">
                <a:solidFill>
                  <a:srgbClr val="4070A0"/>
                </a:solidFill>
                <a:latin typeface="Courier"/>
              </a:rPr>
              <a:t>"#146A85"</a:t>
            </a:r>
            <a:r>
              <a:rPr sz="1600">
                <a:latin typeface="Courier"/>
              </a:rPr>
              <a:t>, </a:t>
            </a:r>
            <a:r>
              <a:rPr sz="1600">
                <a:solidFill>
                  <a:srgbClr val="4070A0"/>
                </a:solidFill>
                <a:latin typeface="Courier"/>
              </a:rPr>
              <a:t>"#C56B3B"</a:t>
            </a:r>
            <a:r>
              <a:rPr sz="1600">
                <a:latin typeface="Courier"/>
              </a:rPr>
              <a:t>), </a:t>
            </a:r>
            <a:r>
              <a:rPr sz="1600">
                <a:solidFill>
                  <a:srgbClr val="7D9029"/>
                </a:solidFill>
                <a:latin typeface="Courier"/>
              </a:rPr>
              <a:t>cex=</a:t>
            </a:r>
            <a:r>
              <a:rPr sz="1600">
                <a:solidFill>
                  <a:srgbClr val="40A070"/>
                </a:solidFill>
                <a:latin typeface="Courier"/>
              </a:rPr>
              <a:t>1.1</a:t>
            </a:r>
            <a:r>
              <a:rPr sz="1600">
                <a:latin typeface="Courier"/>
              </a:rPr>
              <a:t>,</a:t>
            </a:r>
            <a:br/>
            <a:r>
              <a:rPr sz="1600">
                <a:latin typeface="Courier"/>
              </a:rPr>
              <a:t>  </a:t>
            </a:r>
            <a:r>
              <a:rPr sz="1600">
                <a:solidFill>
                  <a:srgbClr val="7D9029"/>
                </a:solidFill>
                <a:latin typeface="Courier"/>
              </a:rPr>
              <a:t>xlab=</a:t>
            </a:r>
            <a:r>
              <a:rPr sz="1600">
                <a:solidFill>
                  <a:srgbClr val="4070A0"/>
                </a:solidFill>
                <a:latin typeface="Courier"/>
              </a:rPr>
              <a:t>"Randomized condition"</a:t>
            </a:r>
            <a:r>
              <a:rPr sz="1600">
                <a:latin typeface="Courier"/>
              </a:rPr>
              <a:t>, </a:t>
            </a:r>
            <a:r>
              <a:rPr sz="1600">
                <a:solidFill>
                  <a:srgbClr val="7D9029"/>
                </a:solidFill>
                <a:latin typeface="Courier"/>
              </a:rPr>
              <a:t>ylab=</a:t>
            </a:r>
            <a:r>
              <a:rPr sz="1600">
                <a:solidFill>
                  <a:srgbClr val="4070A0"/>
                </a:solidFill>
                <a:latin typeface="Courier"/>
              </a:rPr>
              <a:t>"Growth (mm)"</a:t>
            </a:r>
            <a:r>
              <a:rPr sz="1600">
                <a:latin typeface="Courier"/>
              </a:rPr>
              <a:t>)</a:t>
            </a:r>
            <a:br/>
            <a:r>
              <a:rPr sz="1600">
                <a:solidFill>
                  <a:srgbClr val="06287E"/>
                </a:solidFill>
                <a:latin typeface="Courier"/>
              </a:rPr>
              <a:t>points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growth_mm, d</a:t>
            </a:r>
            <a:r>
              <a:rPr sz="1600">
                <a:solidFill>
                  <a:srgbClr val="4070A0"/>
                </a:solidFill>
                <a:latin typeface="Courier"/>
              </a:rPr>
              <a:t>$</a:t>
            </a:r>
            <a:r>
              <a:rPr sz="1600">
                <a:latin typeface="Courier"/>
              </a:rPr>
              <a:t>group, mean), </a:t>
            </a:r>
            <a:r>
              <a:rPr sz="1600">
                <a:solidFill>
                  <a:srgbClr val="7D9029"/>
                </a:solidFill>
                <a:latin typeface="Courier"/>
              </a:rPr>
              <a:t>pch=</a:t>
            </a:r>
            <a:r>
              <a:rPr sz="1600">
                <a:solidFill>
                  <a:srgbClr val="40A070"/>
                </a:solidFill>
                <a:latin typeface="Courier"/>
              </a:rPr>
              <a:t>18</a:t>
            </a:r>
            <a:r>
              <a:rPr sz="1600">
                <a:latin typeface="Courier"/>
              </a:rPr>
              <a:t>, </a:t>
            </a:r>
            <a:r>
              <a:rPr sz="1600">
                <a:solidFill>
                  <a:srgbClr val="7D9029"/>
                </a:solidFill>
                <a:latin typeface="Courier"/>
              </a:rPr>
              <a:t>cex=</a:t>
            </a:r>
            <a:r>
              <a:rPr sz="1600">
                <a:solidFill>
                  <a:srgbClr val="40A070"/>
                </a:solidFill>
                <a:latin typeface="Courier"/>
              </a:rPr>
              <a:t>1.6</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growth_mm ~ group</a:t>
            </a:r>
            <a:r>
              <a:rPr/>
              <a:t> — Separates independent groups</a:t>
            </a:r>
          </a:p>
          <a:p>
            <a:pPr lvl="0" indent="0" marL="0">
              <a:buNone/>
            </a:pPr>
            <a:r>
              <a:rPr b="1"/>
              <a:t>pch=21 / bg</a:t>
            </a:r>
            <a:r>
              <a:rPr/>
              <a:t> — Outlined points with treatment fills</a:t>
            </a:r>
          </a:p>
          <a:p>
            <a:pPr lvl="0" indent="0" marL="0">
              <a:buNone/>
            </a:pPr>
            <a:r>
              <a:rPr b="1"/>
              <a:t>points(…,pch=18)</a:t>
            </a:r>
            <a:r>
              <a:rPr/>
              <a:t> — Adds a diamond at each mean</a:t>
            </a:r>
          </a:p>
        </p:txBody>
      </p:sp>
    </p:spTree>
  </p:cSl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Independent permutation: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Would the observed group statistic be unusual under assignments permitted by the design?</a:t>
            </a:r>
          </a:p>
          <a:p>
            <a:pPr lvl="0" indent="0" marL="0">
              <a:buNone/>
            </a:pPr>
            <a:r>
              <a:rPr b="1"/>
              <a:t>Null / estimation target</a:t>
            </a:r>
          </a:p>
          <a:p>
            <a:pPr lvl="0" indent="0" marL="0">
              <a:buNone/>
            </a:pPr>
            <a:r>
              <a:rPr/>
              <a:t>For ordinary group-label permutation, group labels are exchangeable under the null; in a randomized experiment, the sharp null is no treatment effect on any unit.</a:t>
            </a:r>
          </a:p>
        </p:txBody>
      </p:sp>
      <p:sp>
        <p:nvSpPr>
          <p:cNvPr id="4" name="Content Placeholder 3"/>
          <p:cNvSpPr>
            <a:spLocks noGrp="1"/>
          </p:cNvSpPr>
          <p:nvPr>
            <p:ph idx="2"/>
          </p:nvPr>
        </p:nvSpPr>
        <p:spPr/>
        <p:txBody>
          <a:bodyPr/>
          <a:lstStyle/>
          <a:p>
            <a:pPr lvl="0" indent="0" marL="0">
              <a:buNone/>
            </a:pPr>
            <a:r>
              <a:rPr b="1"/>
              <a:t>Relevant options</a:t>
            </a:r>
          </a:p>
          <a:p>
            <a:pPr lvl="0"/>
            <a:r>
              <a:rPr/>
              <a:t>Choose the statistic and permitted shuffles first; set.seed() records reproducibility.</a:t>
            </a:r>
          </a:p>
          <a:p>
            <a:pPr lvl="0"/>
            <a:r>
              <a:rPr/>
              <a:t>With B random permutations, use (1 + number_at_least_as_extreme)/(B + 1).</a:t>
            </a:r>
          </a:p>
        </p:txBody>
      </p:sp>
    </p:spTree>
  </p:cSl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Independent permutation: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Exchangeability or a known randomization scheme; preserve any blocks and unequal assignment probabilities.</a:t>
            </a:r>
          </a:p>
        </p:txBody>
      </p:sp>
      <p:sp>
        <p:nvSpPr>
          <p:cNvPr id="4" name="Content Placeholder 3"/>
          <p:cNvSpPr>
            <a:spLocks noGrp="1"/>
          </p:cNvSpPr>
          <p:nvPr>
            <p:ph idx="2"/>
          </p:nvPr>
        </p:nvSpPr>
        <p:spPr/>
        <p:txBody>
          <a:bodyPr/>
          <a:lstStyle/>
          <a:p>
            <a:pPr lvl="0" indent="0" marL="0">
              <a:buNone/>
            </a:pPr>
            <a:r>
              <a:rPr b="1"/>
              <a:t>Parametric responses</a:t>
            </a:r>
          </a:p>
          <a:p>
            <a:pPr lvl="0"/>
            <a:r>
              <a:rPr/>
              <a:t>Welch targets a mean difference while allowing unequal variances; ordinary label shuffling is not automatically valid for that null.</a:t>
            </a:r>
          </a:p>
          <a:p>
            <a:pPr lvl="0" indent="0" marL="0">
              <a:buNone/>
            </a:pPr>
            <a:r>
              <a:rPr b="1"/>
              <a:t>Nonparametric responses</a:t>
            </a:r>
          </a:p>
          <a:p>
            <a:pPr lvl="0"/>
            <a:r>
              <a:rPr/>
              <a:t>Already a randomization/resampling method. Pair or block restrictions are essential when the design requires them.</a:t>
            </a:r>
          </a:p>
        </p:txBody>
      </p:sp>
    </p:spTree>
  </p:cSl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Independent permutation: run and read</a:t>
            </a:r>
          </a:p>
        </p:txBody>
      </p:sp>
      <p:sp>
        <p:nvSpPr>
          <p:cNvPr id="3" name="Content Placeholder 2"/>
          <p:cNvSpPr>
            <a:spLocks noGrp="1"/>
          </p:cNvSpPr>
          <p:nvPr>
            <p:ph idx="1"/>
          </p:nvPr>
        </p:nvSpPr>
        <p:spPr/>
        <p:txBody>
          <a:bodyPr/>
          <a:lstStyle/>
          <a:p>
            <a:pPr lvl="0" indent="0">
              <a:buNone/>
              <a:defRPr sz="1600"/>
            </a:pPr>
            <a:r>
              <a:rPr sz="1600">
                <a:latin typeface="Courier"/>
              </a:rPr>
              <a:t>observed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(d</a:t>
            </a:r>
            <a:r>
              <a:rPr sz="1600">
                <a:solidFill>
                  <a:srgbClr val="4070A0"/>
                </a:solidFill>
                <a:latin typeface="Courier"/>
              </a:rPr>
              <a:t>$</a:t>
            </a:r>
            <a:r>
              <a:rPr sz="1600">
                <a:latin typeface="Courier"/>
              </a:rPr>
              <a:t>growth_mm[d</a:t>
            </a:r>
            <a:r>
              <a:rPr sz="1600">
                <a:solidFill>
                  <a:srgbClr val="4070A0"/>
                </a:solidFill>
                <a:latin typeface="Courier"/>
              </a:rPr>
              <a:t>$</a:t>
            </a:r>
            <a:r>
              <a:rPr sz="1600">
                <a:latin typeface="Courier"/>
              </a:rPr>
              <a:t>group</a:t>
            </a:r>
            <a:r>
              <a:rPr sz="1600">
                <a:solidFill>
                  <a:srgbClr val="4070A0"/>
                </a:solidFill>
                <a:latin typeface="Courier"/>
              </a:rPr>
              <a:t>=="Warm"</a:t>
            </a:r>
            <a:r>
              <a:rPr sz="1600">
                <a:latin typeface="Courier"/>
              </a:rPr>
              <a:t>])</a:t>
            </a:r>
            <a:r>
              <a:rPr sz="1600">
                <a:solidFill>
                  <a:srgbClr val="4070A0"/>
                </a:solidFill>
                <a:latin typeface="Courier"/>
              </a:rPr>
              <a:t>-</a:t>
            </a:r>
            <a:r>
              <a:rPr sz="1600">
                <a:solidFill>
                  <a:srgbClr val="06287E"/>
                </a:solidFill>
                <a:latin typeface="Courier"/>
              </a:rPr>
              <a:t>mean</a:t>
            </a:r>
            <a:r>
              <a:rPr sz="1600">
                <a:latin typeface="Courier"/>
              </a:rPr>
              <a:t>(d</a:t>
            </a:r>
            <a:r>
              <a:rPr sz="1600">
                <a:solidFill>
                  <a:srgbClr val="4070A0"/>
                </a:solidFill>
                <a:latin typeface="Courier"/>
              </a:rPr>
              <a:t>$</a:t>
            </a:r>
            <a:r>
              <a:rPr sz="1600">
                <a:latin typeface="Courier"/>
              </a:rPr>
              <a:t>growth_mm[d</a:t>
            </a:r>
            <a:r>
              <a:rPr sz="1600">
                <a:solidFill>
                  <a:srgbClr val="4070A0"/>
                </a:solidFill>
                <a:latin typeface="Courier"/>
              </a:rPr>
              <a:t>$</a:t>
            </a:r>
            <a:r>
              <a:rPr sz="1600">
                <a:latin typeface="Courier"/>
              </a:rPr>
              <a:t>group</a:t>
            </a:r>
            <a:r>
              <a:rPr sz="1600">
                <a:solidFill>
                  <a:srgbClr val="4070A0"/>
                </a:solidFill>
                <a:latin typeface="Courier"/>
              </a:rPr>
              <a:t>=="Control"</a:t>
            </a:r>
            <a:r>
              <a:rPr sz="1600">
                <a:latin typeface="Courier"/>
              </a:rPr>
              <a:t>])</a:t>
            </a:r>
            <a:br/>
            <a:r>
              <a:rPr sz="1600">
                <a:latin typeface="Courier"/>
              </a:rPr>
              <a:t>B </a:t>
            </a:r>
            <a:r>
              <a:rPr sz="1600">
                <a:solidFill>
                  <a:srgbClr val="007020"/>
                </a:solidFill>
                <a:latin typeface="Courier"/>
              </a:rPr>
              <a:t>&lt;-</a:t>
            </a:r>
            <a:r>
              <a:rPr sz="1600">
                <a:latin typeface="Courier"/>
              </a:rPr>
              <a:t> </a:t>
            </a:r>
            <a:r>
              <a:rPr sz="1600">
                <a:solidFill>
                  <a:srgbClr val="40A070"/>
                </a:solidFill>
                <a:latin typeface="Courier"/>
              </a:rPr>
              <a:t>4999</a:t>
            </a:r>
            <a:br/>
            <a:r>
              <a:rPr sz="1600">
                <a:latin typeface="Courier"/>
              </a:rPr>
              <a:t>null </a:t>
            </a:r>
            <a:r>
              <a:rPr sz="1600">
                <a:solidFill>
                  <a:srgbClr val="007020"/>
                </a:solidFill>
                <a:latin typeface="Courier"/>
              </a:rPr>
              <a:t>&lt;-</a:t>
            </a:r>
            <a:r>
              <a:rPr sz="1600">
                <a:latin typeface="Courier"/>
              </a:rPr>
              <a:t> </a:t>
            </a:r>
            <a:r>
              <a:rPr sz="1600">
                <a:solidFill>
                  <a:srgbClr val="06287E"/>
                </a:solidFill>
                <a:latin typeface="Courier"/>
              </a:rPr>
              <a:t>numeric</a:t>
            </a:r>
            <a:r>
              <a:rPr sz="1600">
                <a:latin typeface="Courier"/>
              </a:rPr>
              <a:t>(B)</a:t>
            </a:r>
            <a:br/>
            <a:r>
              <a:rPr b="1" sz="1600">
                <a:solidFill>
                  <a:srgbClr val="007020"/>
                </a:solidFill>
                <a:latin typeface="Courier"/>
              </a:rPr>
              <a:t>for</a:t>
            </a:r>
            <a:r>
              <a:rPr sz="1600">
                <a:latin typeface="Courier"/>
              </a:rPr>
              <a:t> (i </a:t>
            </a:r>
            <a:r>
              <a:rPr b="1" sz="1600">
                <a:solidFill>
                  <a:srgbClr val="007020"/>
                </a:solidFill>
                <a:latin typeface="Courier"/>
              </a:rPr>
              <a:t>in</a:t>
            </a:r>
            <a:r>
              <a:rPr sz="1600">
                <a:latin typeface="Courier"/>
              </a:rPr>
              <a:t> </a:t>
            </a:r>
            <a:r>
              <a:rPr sz="1600">
                <a:solidFill>
                  <a:srgbClr val="40A070"/>
                </a:solidFill>
                <a:latin typeface="Courier"/>
              </a:rPr>
              <a:t>1</a:t>
            </a:r>
            <a:r>
              <a:rPr sz="1600">
                <a:solidFill>
                  <a:srgbClr val="4070A0"/>
                </a:solidFill>
                <a:latin typeface="Courier"/>
              </a:rPr>
              <a:t>:</a:t>
            </a:r>
            <a:r>
              <a:rPr sz="1600">
                <a:latin typeface="Courier"/>
              </a:rPr>
              <a:t>B) {</a:t>
            </a:r>
            <a:br/>
            <a:r>
              <a:rPr sz="1600">
                <a:latin typeface="Courier"/>
              </a:rPr>
              <a:t>  shuffled </a:t>
            </a:r>
            <a:r>
              <a:rPr sz="1600">
                <a:solidFill>
                  <a:srgbClr val="007020"/>
                </a:solidFill>
                <a:latin typeface="Courier"/>
              </a:rPr>
              <a:t>&lt;-</a:t>
            </a:r>
            <a:r>
              <a:rPr sz="1600">
                <a:latin typeface="Courier"/>
              </a:rPr>
              <a:t> </a:t>
            </a:r>
            <a:r>
              <a:rPr sz="1600">
                <a:solidFill>
                  <a:srgbClr val="06287E"/>
                </a:solidFill>
                <a:latin typeface="Courier"/>
              </a:rPr>
              <a:t>sample</a:t>
            </a:r>
            <a:r>
              <a:rPr sz="1600">
                <a:latin typeface="Courier"/>
              </a:rPr>
              <a:t>(d</a:t>
            </a:r>
            <a:r>
              <a:rPr sz="1600">
                <a:solidFill>
                  <a:srgbClr val="4070A0"/>
                </a:solidFill>
                <a:latin typeface="Courier"/>
              </a:rPr>
              <a:t>$</a:t>
            </a:r>
            <a:r>
              <a:rPr sz="1600">
                <a:latin typeface="Courier"/>
              </a:rPr>
              <a:t>group)</a:t>
            </a:r>
            <a:br/>
            <a:r>
              <a:rPr sz="1600">
                <a:latin typeface="Courier"/>
              </a:rPr>
              <a:t>  null[i]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(d</a:t>
            </a:r>
            <a:r>
              <a:rPr sz="1600">
                <a:solidFill>
                  <a:srgbClr val="4070A0"/>
                </a:solidFill>
                <a:latin typeface="Courier"/>
              </a:rPr>
              <a:t>$</a:t>
            </a:r>
            <a:r>
              <a:rPr sz="1600">
                <a:latin typeface="Courier"/>
              </a:rPr>
              <a:t>growth_mm[shuffled</a:t>
            </a:r>
            <a:r>
              <a:rPr sz="1600">
                <a:solidFill>
                  <a:srgbClr val="4070A0"/>
                </a:solidFill>
                <a:latin typeface="Courier"/>
              </a:rPr>
              <a:t>=="Warm"</a:t>
            </a:r>
            <a:r>
              <a:rPr sz="1600">
                <a:latin typeface="Courier"/>
              </a:rPr>
              <a:t>])</a:t>
            </a:r>
            <a:r>
              <a:rPr sz="1600">
                <a:solidFill>
                  <a:srgbClr val="4070A0"/>
                </a:solidFill>
                <a:latin typeface="Courier"/>
              </a:rPr>
              <a:t>-</a:t>
            </a:r>
            <a:r>
              <a:rPr sz="1600">
                <a:solidFill>
                  <a:srgbClr val="06287E"/>
                </a:solidFill>
                <a:latin typeface="Courier"/>
              </a:rPr>
              <a:t>mean</a:t>
            </a:r>
            <a:r>
              <a:rPr sz="1600">
                <a:latin typeface="Courier"/>
              </a:rPr>
              <a:t>(d</a:t>
            </a:r>
            <a:r>
              <a:rPr sz="1600">
                <a:solidFill>
                  <a:srgbClr val="4070A0"/>
                </a:solidFill>
                <a:latin typeface="Courier"/>
              </a:rPr>
              <a:t>$</a:t>
            </a:r>
            <a:r>
              <a:rPr sz="1600">
                <a:latin typeface="Courier"/>
              </a:rPr>
              <a:t>growth_mm[shuffled</a:t>
            </a:r>
            <a:r>
              <a:rPr sz="1600">
                <a:solidFill>
                  <a:srgbClr val="4070A0"/>
                </a:solidFill>
                <a:latin typeface="Courier"/>
              </a:rPr>
              <a:t>=="Control"</a:t>
            </a:r>
            <a:r>
              <a:rPr sz="1600">
                <a:latin typeface="Courier"/>
              </a:rPr>
              <a:t>])</a:t>
            </a:r>
            <a:br/>
            <a:r>
              <a:rPr sz="1600">
                <a:latin typeface="Courier"/>
              </a:rPr>
              <a:t>}</a:t>
            </a:r>
            <a:br/>
            <a:r>
              <a:rPr sz="1600">
                <a:latin typeface="Courier"/>
              </a:rPr>
              <a:t>p_value </a:t>
            </a:r>
            <a:r>
              <a:rPr sz="1600">
                <a:solidFill>
                  <a:srgbClr val="007020"/>
                </a:solidFill>
                <a:latin typeface="Courier"/>
              </a:rPr>
              <a:t>&lt;-</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06287E"/>
                </a:solidFill>
                <a:latin typeface="Courier"/>
              </a:rPr>
              <a:t>sum</a:t>
            </a:r>
            <a:r>
              <a:rPr sz="1600">
                <a:latin typeface="Courier"/>
              </a:rPr>
              <a:t>(</a:t>
            </a:r>
            <a:r>
              <a:rPr sz="1600">
                <a:solidFill>
                  <a:srgbClr val="06287E"/>
                </a:solidFill>
                <a:latin typeface="Courier"/>
              </a:rPr>
              <a:t>abs</a:t>
            </a:r>
            <a:r>
              <a:rPr sz="1600">
                <a:latin typeface="Courier"/>
              </a:rPr>
              <a:t>(null)</a:t>
            </a:r>
            <a:r>
              <a:rPr sz="1600">
                <a:solidFill>
                  <a:srgbClr val="4070A0"/>
                </a:solidFill>
                <a:latin typeface="Courier"/>
              </a:rPr>
              <a:t>&gt;=</a:t>
            </a:r>
            <a:r>
              <a:rPr sz="1600">
                <a:solidFill>
                  <a:srgbClr val="06287E"/>
                </a:solidFill>
                <a:latin typeface="Courier"/>
              </a:rPr>
              <a:t>abs</a:t>
            </a:r>
            <a:r>
              <a:rPr sz="1600">
                <a:latin typeface="Courier"/>
              </a:rPr>
              <a:t>(observed)))</a:t>
            </a:r>
            <a:r>
              <a:rPr sz="1600">
                <a:solidFill>
                  <a:srgbClr val="4070A0"/>
                </a:solidFill>
                <a:latin typeface="Courier"/>
              </a:rPr>
              <a:t>/</a:t>
            </a:r>
            <a:r>
              <a:rPr sz="1600">
                <a:latin typeface="Courier"/>
              </a:rPr>
              <a:t>(B</a:t>
            </a:r>
            <a:r>
              <a:rPr sz="1600">
                <a:solidFill>
                  <a:srgbClr val="4070A0"/>
                </a:solidFill>
                <a:latin typeface="Courier"/>
              </a:rPr>
              <a:t>+</a:t>
            </a:r>
            <a:r>
              <a:rPr sz="1600">
                <a:solidFill>
                  <a:srgbClr val="40A070"/>
                </a:solidFill>
                <a:latin typeface="Courier"/>
              </a:rPr>
              <a:t>1</a:t>
            </a:r>
            <a:r>
              <a:rPr sz="1600">
                <a:latin typeface="Courier"/>
              </a:rPr>
              <a:t>)</a:t>
            </a:r>
            <a:br/>
            <a:r>
              <a:rPr sz="1600">
                <a:latin typeface="Courier"/>
              </a:rPr>
              <a:t>result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mean_difference=</a:t>
            </a:r>
            <a:r>
              <a:rPr sz="1600">
                <a:latin typeface="Courier"/>
              </a:rPr>
              <a:t>observed, </a:t>
            </a:r>
            <a:r>
              <a:rPr sz="1600">
                <a:solidFill>
                  <a:srgbClr val="7D9029"/>
                </a:solidFill>
                <a:latin typeface="Courier"/>
              </a:rPr>
              <a:t>permutations=</a:t>
            </a:r>
            <a:r>
              <a:rPr sz="1600">
                <a:latin typeface="Courier"/>
              </a:rPr>
              <a:t>B, </a:t>
            </a:r>
            <a:r>
              <a:rPr sz="1600">
                <a:solidFill>
                  <a:srgbClr val="7D9029"/>
                </a:solidFill>
                <a:latin typeface="Courier"/>
              </a:rPr>
              <a:t>p=</a:t>
            </a:r>
            <a:r>
              <a:rPr sz="1600">
                <a:latin typeface="Courier"/>
              </a:rPr>
              <a:t>p_value)</a:t>
            </a:r>
          </a:p>
        </p:txBody>
      </p:sp>
      <p:sp>
        <p:nvSpPr>
          <p:cNvPr id="4" name="Content Placeholder 3"/>
          <p:cNvSpPr>
            <a:spLocks noGrp="1"/>
          </p:cNvSpPr>
          <p:nvPr>
            <p:ph idx="2"/>
          </p:nvPr>
        </p:nvSpPr>
        <p:spPr/>
        <p:txBody>
          <a:bodyPr/>
          <a:lstStyle/>
          <a:p>
            <a:pPr lvl="0" indent="0" marL="0">
              <a:buNone/>
            </a:pPr>
            <a:r>
              <a:rPr b="1"/>
              <a:t>Generated results</a:t>
            </a:r>
          </a:p>
          <a:p>
            <a:pPr lvl="0"/>
            <a:r>
              <a:rPr/>
              <a:t>Warm − control = 0.72 mm</a:t>
            </a:r>
          </a:p>
          <a:p>
            <a:pPr lvl="0"/>
            <a:r>
              <a:rPr/>
              <a:t>Two-sided Monte Carlo p = 0.187</a:t>
            </a:r>
          </a:p>
          <a:p>
            <a:pPr lvl="0"/>
            <a:r>
              <a:rPr/>
              <a:t>4999 permitted label shuffles</a:t>
            </a:r>
          </a:p>
        </p:txBody>
      </p:sp>
    </p:spTree>
  </p:cSl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Independent permutation: interpret</a:t>
            </a:r>
          </a:p>
        </p:txBody>
      </p:sp>
      <p:sp>
        <p:nvSpPr>
          <p:cNvPr id="3" name="Content Placeholder 2"/>
          <p:cNvSpPr>
            <a:spLocks noGrp="1"/>
          </p:cNvSpPr>
          <p:nvPr>
            <p:ph idx="1"/>
          </p:nvPr>
        </p:nvSpPr>
        <p:spPr/>
        <p:txBody>
          <a:bodyPr/>
          <a:lstStyle/>
          <a:p>
            <a:pPr lvl="0" indent="0" marL="0">
              <a:buNone/>
            </a:pPr>
            <a:r>
              <a:rPr/>
              <a:t>Mean growth was 0.72 mm higher under warming; the two-sided permutation p-value is 0.187 from 4999 random assignments. The shuffle must match the design.</a:t>
            </a:r>
          </a:p>
          <a:p>
            <a:pPr lvl="0" indent="0" marL="0">
              <a:buNone/>
            </a:pPr>
            <a:r>
              <a:rPr b="1"/>
              <a:t>Discuss:</a:t>
            </a:r>
            <a:r>
              <a:rPr/>
              <a:t> Would shuffling individual leaves be valid if treatment was assigned to pots?</a:t>
            </a:r>
          </a:p>
        </p:txBody>
      </p:sp>
    </p:spTree>
  </p:cSl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Normality checks: the data</a:t>
            </a:r>
          </a:p>
        </p:txBody>
      </p:sp>
      <p:sp>
        <p:nvSpPr>
          <p:cNvPr id="3" name="Content Placeholder 2"/>
          <p:cNvSpPr>
            <a:spLocks noGrp="1"/>
          </p:cNvSpPr>
          <p:nvPr>
            <p:ph idx="1"/>
          </p:nvPr>
        </p:nvSpPr>
        <p:spPr/>
        <p:txBody>
          <a:bodyPr/>
          <a:lstStyle/>
          <a:p>
            <a:pPr lvl="0" indent="0" marL="0">
              <a:buNone/>
            </a:pPr>
            <a:r>
              <a:rPr/>
              <a:t>Cell biologists examine the distribution of time to lysis among independent cultured cells.</a:t>
            </a:r>
          </a:p>
          <a:p>
            <a:pPr lvl="0"/>
            <a:r>
              <a:rPr/>
              <a:t>One continuous variable</a:t>
            </a:r>
          </a:p>
          <a:p>
            <a:pPr lvl="0"/>
            <a:r>
              <a:rPr/>
              <a:t>A distributional diagnostic, not the biological comparison</a:t>
            </a:r>
          </a:p>
          <a:p>
            <a:pPr lvl="0"/>
            <a:r>
              <a:rPr/>
              <a:t>For models, examine residuals rather than pooled responses</a:t>
            </a:r>
          </a:p>
        </p:txBody>
      </p:sp>
      <p:sp>
        <p:nvSpPr>
          <p:cNvPr id="4" name="Content Placeholder 3"/>
          <p:cNvSpPr>
            <a:spLocks noGrp="1"/>
          </p:cNvSpPr>
          <p:nvPr>
            <p:ph idx="2"/>
          </p:nvPr>
        </p:nvSpPr>
        <p:spPr/>
        <p:txBody>
          <a:bodyPr/>
          <a:lstStyle/>
          <a:p>
            <a:pPr lvl="0" indent="0" marL="0">
              <a:buNone/>
            </a:pPr>
            <a:r>
              <a:rPr b="1"/>
              <a:t>Other data like these</a:t>
            </a:r>
          </a:p>
          <a:p>
            <a:pPr lvl="0"/>
            <a:r>
              <a:rPr/>
              <a:t>Approximate normality of paired differences</a:t>
            </a:r>
          </a:p>
          <a:p>
            <a:pPr lvl="0"/>
            <a:r>
              <a:rPr/>
              <a:t>Shape of independent measurement errors</a:t>
            </a:r>
          </a:p>
          <a:p>
            <a:pPr lvl="0"/>
            <a:r>
              <a:rPr/>
              <a:t>Distribution of a continuous trait within a group</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Normality checks: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1111</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culture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36</a:t>
            </a:r>
            <a:r>
              <a:rPr sz="1600">
                <a:latin typeface="Courier"/>
              </a:rPr>
              <a:t>,</a:t>
            </a:r>
            <a:br/>
            <a:r>
              <a:rPr sz="1600">
                <a:latin typeface="Courier"/>
              </a:rPr>
              <a:t>                </a:t>
            </a:r>
            <a:r>
              <a:rPr sz="1600">
                <a:solidFill>
                  <a:srgbClr val="7D9029"/>
                </a:solidFill>
                <a:latin typeface="Courier"/>
              </a:rPr>
              <a:t>lysis_minutes =</a:t>
            </a:r>
            <a:r>
              <a:rPr sz="1600">
                <a:latin typeface="Courier"/>
              </a:rPr>
              <a:t> </a:t>
            </a:r>
            <a:r>
              <a:rPr sz="1600">
                <a:solidFill>
                  <a:srgbClr val="06287E"/>
                </a:solidFill>
                <a:latin typeface="Courier"/>
              </a:rPr>
              <a:t>rlnorm</a:t>
            </a:r>
            <a:r>
              <a:rPr sz="1600">
                <a:latin typeface="Courier"/>
              </a:rPr>
              <a:t>(</a:t>
            </a:r>
            <a:r>
              <a:rPr sz="1600">
                <a:solidFill>
                  <a:srgbClr val="40A070"/>
                </a:solidFill>
                <a:latin typeface="Courier"/>
              </a:rPr>
              <a:t>36</a:t>
            </a:r>
            <a:r>
              <a:rPr sz="1600">
                <a:latin typeface="Courier"/>
              </a:rPr>
              <a:t>, </a:t>
            </a:r>
            <a:r>
              <a:rPr sz="1600">
                <a:solidFill>
                  <a:srgbClr val="06287E"/>
                </a:solidFill>
                <a:latin typeface="Courier"/>
              </a:rPr>
              <a:t>log</a:t>
            </a:r>
            <a:r>
              <a:rPr sz="1600">
                <a:latin typeface="Courier"/>
              </a:rPr>
              <a:t>(</a:t>
            </a:r>
            <a:r>
              <a:rPr sz="1600">
                <a:solidFill>
                  <a:srgbClr val="40A070"/>
                </a:solidFill>
                <a:latin typeface="Courier"/>
              </a:rPr>
              <a:t>45</a:t>
            </a:r>
            <a:r>
              <a:rPr sz="1600">
                <a:latin typeface="Courier"/>
              </a:rPr>
              <a:t>), .</a:t>
            </a:r>
            <a:r>
              <a:rPr sz="1600">
                <a:solidFill>
                  <a:srgbClr val="40A070"/>
                </a:solidFill>
                <a:latin typeface="Courier"/>
              </a:rPr>
              <a:t>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culture: 1
lysis_minutes: 43.09</a:t>
            </a:r>
          </a:p>
        </p:txBody>
      </p:sp>
    </p:spTree>
  </p:cSl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Normality checks: see the data</a:t>
            </a:r>
          </a:p>
        </p:txBody>
      </p:sp>
      <p:pic>
        <p:nvPicPr>
          <p:cNvPr descr="Course_files/modules/shapiro/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Shapiro–Wilk and graphical checks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qqnorm</a:t>
            </a:r>
            <a:r>
              <a:rPr/>
              <a:t> — Compare observed to normal quantiles</a:t>
            </a:r>
          </a:p>
          <a:p>
            <a:pPr lvl="0" indent="0" marL="0">
              <a:buNone/>
            </a:pPr>
            <a:r>
              <a:rPr b="1"/>
              <a:t>qqline</a:t>
            </a:r>
            <a:r>
              <a:rPr/>
              <a:t> — Add a quartile-based reference line</a:t>
            </a:r>
          </a:p>
          <a:p>
            <a:pPr lvl="0" indent="0" marL="0">
              <a:buNone/>
            </a:pPr>
            <a:r>
              <a:rPr b="1"/>
              <a:t>pch / col</a:t>
            </a:r>
            <a:r>
              <a:rPr/>
              <a:t> — Keep observations visually distinct</a:t>
            </a:r>
          </a:p>
          <a:p>
            <a:pPr lvl="0" indent="0" marL="0">
              <a:buNone/>
            </a:pPr>
            <a:r>
              <a:rPr b="1"/>
              <a:t>ylab</a:t>
            </a:r>
            <a:r>
              <a:rPr/>
              <a:t> — Keep the response and units explicit</a:t>
            </a:r>
          </a:p>
        </p:txBody>
      </p:sp>
    </p:spTree>
  </p:cSl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Normality checks: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qqnorm</a:t>
            </a:r>
            <a:r>
              <a:rPr sz="1600">
                <a:latin typeface="Courier"/>
              </a:rPr>
              <a:t>(d</a:t>
            </a:r>
            <a:r>
              <a:rPr sz="1600">
                <a:solidFill>
                  <a:srgbClr val="4070A0"/>
                </a:solidFill>
                <a:latin typeface="Courier"/>
              </a:rPr>
              <a:t>$</a:t>
            </a:r>
            <a:r>
              <a:rPr sz="1600">
                <a:latin typeface="Courier"/>
              </a:rPr>
              <a:t>lysis_minutes,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4070A0"/>
                </a:solidFill>
                <a:latin typeface="Courier"/>
              </a:rPr>
              <a:t>"#246A73"</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a:t>
            </a:r>
            <a:br/>
            <a:r>
              <a:rPr sz="1600">
                <a:latin typeface="Courier"/>
              </a:rPr>
              <a:t>       </a:t>
            </a:r>
            <a:r>
              <a:rPr sz="1600">
                <a:solidFill>
                  <a:srgbClr val="7D9029"/>
                </a:solidFill>
                <a:latin typeface="Courier"/>
              </a:rPr>
              <a:t>main =</a:t>
            </a:r>
            <a:r>
              <a:rPr sz="1600">
                <a:latin typeface="Courier"/>
              </a:rPr>
              <a:t> </a:t>
            </a:r>
            <a:r>
              <a:rPr sz="1600">
                <a:solidFill>
                  <a:srgbClr val="4070A0"/>
                </a:solidFill>
                <a:latin typeface="Courier"/>
              </a:rPr>
              <a:t>""</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"Theoretical normal quantiles"</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"Lysis time (minutes)"</a:t>
            </a:r>
            <a:r>
              <a:rPr sz="1600">
                <a:latin typeface="Courier"/>
              </a:rPr>
              <a:t>)</a:t>
            </a:r>
            <a:br/>
            <a:r>
              <a:rPr sz="1600">
                <a:solidFill>
                  <a:srgbClr val="06287E"/>
                </a:solidFill>
                <a:latin typeface="Courier"/>
              </a:rPr>
              <a:t>qqline</a:t>
            </a:r>
            <a:r>
              <a:rPr sz="1600">
                <a:latin typeface="Courier"/>
              </a:rPr>
              <a:t>(d</a:t>
            </a:r>
            <a:r>
              <a:rPr sz="1600">
                <a:solidFill>
                  <a:srgbClr val="4070A0"/>
                </a:solidFill>
                <a:latin typeface="Courier"/>
              </a:rPr>
              <a:t>$</a:t>
            </a:r>
            <a:r>
              <a:rPr sz="1600">
                <a:latin typeface="Courier"/>
              </a:rPr>
              <a:t>lysis_minutes, </a:t>
            </a:r>
            <a:r>
              <a:rPr sz="1600">
                <a:solidFill>
                  <a:srgbClr val="7D9029"/>
                </a:solidFill>
                <a:latin typeface="Courier"/>
              </a:rPr>
              <a:t>col =</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qqnorm</a:t>
            </a:r>
            <a:r>
              <a:rPr/>
              <a:t> — Compare observed to normal quantiles</a:t>
            </a:r>
          </a:p>
          <a:p>
            <a:pPr lvl="0" indent="0" marL="0">
              <a:buNone/>
            </a:pPr>
            <a:r>
              <a:rPr b="1"/>
              <a:t>qqline</a:t>
            </a:r>
            <a:r>
              <a:rPr/>
              <a:t> — Add a quartile-based reference line</a:t>
            </a:r>
          </a:p>
          <a:p>
            <a:pPr lvl="0" indent="0" marL="0">
              <a:buNone/>
            </a:pPr>
            <a:r>
              <a:rPr b="1"/>
              <a:t>pch / col</a:t>
            </a:r>
            <a:r>
              <a:rPr/>
              <a:t> — Keep observations visually distinct</a:t>
            </a:r>
          </a:p>
          <a:p>
            <a:pPr lvl="0" indent="0" marL="0">
              <a:buNone/>
            </a:pPr>
            <a:r>
              <a:rPr b="1"/>
              <a:t>ylab</a:t>
            </a:r>
            <a:r>
              <a:rPr/>
              <a:t> — Keep the response and units explicit</a:t>
            </a:r>
          </a:p>
        </p:txBody>
      </p:sp>
    </p:spTree>
  </p:cSl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Normality checks: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Is a normal model a reasonable working description of these lysis times?</a:t>
            </a:r>
          </a:p>
          <a:p>
            <a:pPr lvl="0" indent="0" marL="0">
              <a:buNone/>
            </a:pPr>
            <a:r>
              <a:rPr b="1"/>
              <a:t>Null / estimation target</a:t>
            </a:r>
          </a:p>
          <a:p>
            <a:pPr lvl="0" indent="0" marL="0">
              <a:buNone/>
            </a:pPr>
            <a:r>
              <a:rPr/>
              <a:t>The independent observations come from a normal distribution.</a:t>
            </a:r>
          </a:p>
        </p:txBody>
      </p:sp>
      <p:sp>
        <p:nvSpPr>
          <p:cNvPr id="4" name="Content Placeholder 3"/>
          <p:cNvSpPr>
            <a:spLocks noGrp="1"/>
          </p:cNvSpPr>
          <p:nvPr>
            <p:ph idx="2"/>
          </p:nvPr>
        </p:nvSpPr>
        <p:spPr/>
        <p:txBody>
          <a:bodyPr/>
          <a:lstStyle/>
          <a:p>
            <a:pPr lvl="0" indent="0" marL="0">
              <a:buNone/>
            </a:pPr>
            <a:r>
              <a:rPr b="1"/>
              <a:t>Relevant options</a:t>
            </a:r>
          </a:p>
          <a:p>
            <a:pPr lvl="0"/>
            <a:r>
              <a:rPr/>
              <a:t>shapiro.test accepts 3–5000 observations</a:t>
            </a:r>
          </a:p>
          <a:p>
            <a:pPr lvl="0"/>
            <a:r>
              <a:rPr/>
              <a:t>Use a Q–Q plot alongside the test</a:t>
            </a:r>
          </a:p>
          <a:p>
            <a:pPr lvl="0"/>
            <a:r>
              <a:rPr/>
              <a:t>Choose an analysis for the scientific target, not a p-value gate</a:t>
            </a:r>
          </a:p>
        </p:txBody>
      </p:sp>
    </p:spTree>
  </p:cSl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Normality checks: assumptions</a:t>
            </a:r>
          </a:p>
        </p:txBody>
      </p:sp>
      <p:sp>
        <p:nvSpPr>
          <p:cNvPr id="3" name="Content Placeholder 2"/>
          <p:cNvSpPr>
            <a:spLocks noGrp="1"/>
          </p:cNvSpPr>
          <p:nvPr>
            <p:ph idx="1"/>
          </p:nvPr>
        </p:nvSpPr>
        <p:spPr/>
        <p:txBody>
          <a:bodyPr/>
          <a:lstStyle/>
          <a:p>
            <a:pPr lvl="0" indent="0" marL="0">
              <a:buNone/>
            </a:pPr>
            <a:r>
              <a:rPr b="1"/>
              <a:t>What matters here</a:t>
            </a:r>
          </a:p>
          <a:p>
            <a:pPr lvl="0"/>
            <a:r>
              <a:rPr/>
              <a:t>Observations are independent</a:t>
            </a:r>
          </a:p>
          <a:p>
            <a:pPr lvl="0"/>
            <a:r>
              <a:rPr/>
              <a:t>A normal population is the reference</a:t>
            </a:r>
          </a:p>
          <a:p>
            <a:pPr lvl="0"/>
            <a:r>
              <a:rPr/>
              <a:t>Diagnostic sensitivity changes with sample size</a:t>
            </a:r>
          </a:p>
        </p:txBody>
      </p:sp>
      <p:sp>
        <p:nvSpPr>
          <p:cNvPr id="4" name="Content Placeholder 3"/>
          <p:cNvSpPr>
            <a:spLocks noGrp="1"/>
          </p:cNvSpPr>
          <p:nvPr>
            <p:ph idx="2"/>
          </p:nvPr>
        </p:nvSpPr>
        <p:spPr/>
        <p:txBody>
          <a:bodyPr/>
          <a:lstStyle/>
          <a:p>
            <a:pPr lvl="0" indent="0" marL="0">
              <a:buNone/>
            </a:pPr>
            <a:r>
              <a:rPr b="1"/>
              <a:t>Parametric responses</a:t>
            </a:r>
          </a:p>
          <a:p>
            <a:pPr lvl="0"/>
            <a:r>
              <a:rPr/>
              <a:t>Model positive skew with log-normal or gamma errors</a:t>
            </a:r>
          </a:p>
          <a:p>
            <a:pPr lvl="0"/>
            <a:r>
              <a:rPr/>
              <a:t>Consider a meaningful transformation and check its new interpretation</a:t>
            </a:r>
          </a:p>
          <a:p>
            <a:pPr lvl="0" indent="0" marL="0">
              <a:buNone/>
            </a:pPr>
            <a:r>
              <a:rPr b="1"/>
              <a:t>Nonparametric responses</a:t>
            </a:r>
          </a:p>
          <a:p>
            <a:pPr lvl="0"/>
            <a:r>
              <a:rPr/>
              <a:t>Ranks can address a different distributional question</a:t>
            </a:r>
          </a:p>
          <a:p>
            <a:pPr lvl="0"/>
            <a:r>
              <a:rPr/>
              <a:t>Bootstrap uncertainty can retain the mean target</a:t>
            </a:r>
          </a:p>
        </p:txBody>
      </p:sp>
    </p:spTree>
  </p:cSl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Normality checks: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shapiro.test</a:t>
            </a:r>
            <a:r>
              <a:rPr sz="1600">
                <a:latin typeface="Courier"/>
              </a:rPr>
              <a:t>(d</a:t>
            </a:r>
            <a:r>
              <a:rPr sz="1600">
                <a:solidFill>
                  <a:srgbClr val="4070A0"/>
                </a:solidFill>
                <a:latin typeface="Courier"/>
              </a:rPr>
              <a:t>$</a:t>
            </a:r>
            <a:r>
              <a:rPr sz="1600">
                <a:latin typeface="Courier"/>
              </a:rPr>
              <a:t>lysis_minutes)</a:t>
            </a:r>
          </a:p>
        </p:txBody>
      </p:sp>
      <p:sp>
        <p:nvSpPr>
          <p:cNvPr id="4" name="Content Placeholder 3"/>
          <p:cNvSpPr>
            <a:spLocks noGrp="1"/>
          </p:cNvSpPr>
          <p:nvPr>
            <p:ph idx="2"/>
          </p:nvPr>
        </p:nvSpPr>
        <p:spPr/>
        <p:txBody>
          <a:bodyPr/>
          <a:lstStyle/>
          <a:p>
            <a:pPr lvl="0" indent="0" marL="0">
              <a:buNone/>
            </a:pPr>
            <a:r>
              <a:rPr b="1"/>
              <a:t>Generated results</a:t>
            </a:r>
          </a:p>
          <a:p>
            <a:pPr lvl="0"/>
            <a:r>
              <a:rPr/>
              <a:t>Shapiro–Wilk W = 0.937; p = 0.04064; n = 36</a:t>
            </a:r>
          </a:p>
          <a:p>
            <a:pPr lvl="0"/>
            <a:r>
              <a:rPr/>
              <a:t>Curvature in the Q–Q plot indicates a shape mismatch.</a:t>
            </a:r>
          </a:p>
          <a:p>
            <a:pPr lvl="0"/>
            <a:r>
              <a:rPr/>
              <a:t>A nonsignificant result would not establish normality.</a:t>
            </a:r>
          </a:p>
        </p:txBody>
      </p:sp>
    </p:spTree>
  </p:cSl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Normality checks: interpret</a:t>
            </a:r>
          </a:p>
        </p:txBody>
      </p:sp>
      <p:sp>
        <p:nvSpPr>
          <p:cNvPr id="3" name="Content Placeholder 2"/>
          <p:cNvSpPr>
            <a:spLocks noGrp="1"/>
          </p:cNvSpPr>
          <p:nvPr>
            <p:ph idx="1"/>
          </p:nvPr>
        </p:nvSpPr>
        <p:spPr/>
        <p:txBody>
          <a:bodyPr/>
          <a:lstStyle/>
          <a:p>
            <a:pPr lvl="0" indent="0" marL="0">
              <a:buNone/>
            </a:pPr>
            <a:r>
              <a:rPr/>
              <a:t>For the 36 lysis times, Shapiro–Wilk W = 0.937, p = 0.04064. Use the Q–Q plot to understand the mismatch; this diagnostic alone does not choose the scientific test or show that a mean comparison is invalid.</a:t>
            </a:r>
          </a:p>
          <a:p>
            <a:pPr lvl="0" indent="0" marL="0">
              <a:buNone/>
            </a:pPr>
            <a:r>
              <a:rPr b="1"/>
              <a:t>Discuss:</a:t>
            </a:r>
            <a:r>
              <a:rPr/>
              <a:t> Would a nonsignificant Shapiro–Wilk result prove that these known log-normal data are normal?</a:t>
            </a:r>
          </a:p>
        </p:txBody>
      </p:sp>
    </p:spTree>
  </p:cSl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 test of variances: the data</a:t>
            </a:r>
          </a:p>
        </p:txBody>
      </p:sp>
      <p:sp>
        <p:nvSpPr>
          <p:cNvPr id="3" name="Content Placeholder 2"/>
          <p:cNvSpPr>
            <a:spLocks noGrp="1"/>
          </p:cNvSpPr>
          <p:nvPr>
            <p:ph idx="1"/>
          </p:nvPr>
        </p:nvSpPr>
        <p:spPr/>
        <p:txBody>
          <a:bodyPr/>
          <a:lstStyle/>
          <a:p>
            <a:pPr lvl="0" indent="0" marL="0">
              <a:buNone/>
            </a:pPr>
            <a:r>
              <a:rPr/>
              <a:t>Evolutionary developmental biologists compare variation in wing length between two inbred fly lines.</a:t>
            </a:r>
          </a:p>
          <a:p>
            <a:pPr lvl="0"/>
            <a:r>
              <a:rPr/>
              <a:t>Continuous response</a:t>
            </a:r>
          </a:p>
          <a:p>
            <a:pPr lvl="0"/>
            <a:r>
              <a:rPr/>
              <a:t>Two independent groups</a:t>
            </a:r>
          </a:p>
          <a:p>
            <a:pPr lvl="0"/>
            <a:r>
              <a:rPr/>
              <a:t>Variability is the scientific target</a:t>
            </a:r>
          </a:p>
        </p:txBody>
      </p:sp>
      <p:sp>
        <p:nvSpPr>
          <p:cNvPr id="4" name="Content Placeholder 3"/>
          <p:cNvSpPr>
            <a:spLocks noGrp="1"/>
          </p:cNvSpPr>
          <p:nvPr>
            <p:ph idx="2"/>
          </p:nvPr>
        </p:nvSpPr>
        <p:spPr/>
        <p:txBody>
          <a:bodyPr/>
          <a:lstStyle/>
          <a:p>
            <a:pPr lvl="0" indent="0" marL="0">
              <a:buNone/>
            </a:pPr>
            <a:r>
              <a:rPr b="1"/>
              <a:t>Other data like these</a:t>
            </a:r>
          </a:p>
          <a:p>
            <a:pPr lvl="0"/>
            <a:r>
              <a:rPr/>
              <a:t>Developmental variability in two genotypes</a:t>
            </a:r>
          </a:p>
          <a:p>
            <a:pPr lvl="0"/>
            <a:r>
              <a:rPr/>
              <a:t>Variation in enzyme activity across two treatments</a:t>
            </a:r>
          </a:p>
          <a:p>
            <a:pPr lvl="0"/>
            <a:r>
              <a:rPr/>
              <a:t>Body-size variability in two populations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 test of variances: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1109</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line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"Line A"</a:t>
            </a:r>
            <a:r>
              <a:rPr sz="1600">
                <a:latin typeface="Courier"/>
              </a:rPr>
              <a:t>, </a:t>
            </a:r>
            <a:r>
              <a:rPr sz="1600">
                <a:solidFill>
                  <a:srgbClr val="4070A0"/>
                </a:solidFill>
                <a:latin typeface="Courier"/>
              </a:rPr>
              <a:t>"Line B"</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30</a:t>
            </a:r>
            <a:r>
              <a:rPr sz="1600">
                <a:latin typeface="Courier"/>
              </a:rPr>
              <a:t>),</a:t>
            </a:r>
            <a:br/>
            <a:r>
              <a:rPr sz="1600">
                <a:latin typeface="Courier"/>
              </a:rPr>
              <a:t>                </a:t>
            </a:r>
            <a:r>
              <a:rPr sz="1600">
                <a:solidFill>
                  <a:srgbClr val="7D9029"/>
                </a:solidFill>
                <a:latin typeface="Courier"/>
              </a:rPr>
              <a:t>wing_mm =</a:t>
            </a:r>
            <a:r>
              <a:rPr sz="1600">
                <a:latin typeface="Courier"/>
              </a:rPr>
              <a:t> </a:t>
            </a:r>
            <a:r>
              <a:rPr sz="1600">
                <a:solidFill>
                  <a:srgbClr val="06287E"/>
                </a:solidFill>
                <a:latin typeface="Courier"/>
              </a:rPr>
              <a:t>c</a:t>
            </a:r>
            <a:r>
              <a:rPr sz="1600">
                <a:latin typeface="Courier"/>
              </a:rPr>
              <a:t>(</a:t>
            </a:r>
            <a:r>
              <a:rPr sz="1600">
                <a:solidFill>
                  <a:srgbClr val="06287E"/>
                </a:solidFill>
                <a:latin typeface="Courier"/>
              </a:rPr>
              <a:t>rnorm</a:t>
            </a:r>
            <a:r>
              <a:rPr sz="1600">
                <a:latin typeface="Courier"/>
              </a:rPr>
              <a:t>(</a:t>
            </a:r>
            <a:r>
              <a:rPr sz="1600">
                <a:solidFill>
                  <a:srgbClr val="40A070"/>
                </a:solidFill>
                <a:latin typeface="Courier"/>
              </a:rPr>
              <a:t>30</a:t>
            </a:r>
            <a:r>
              <a:rPr sz="1600">
                <a:latin typeface="Courier"/>
              </a:rPr>
              <a:t>, </a:t>
            </a:r>
            <a:r>
              <a:rPr sz="1600">
                <a:solidFill>
                  <a:srgbClr val="40A070"/>
                </a:solidFill>
                <a:latin typeface="Courier"/>
              </a:rPr>
              <a:t>2.6</a:t>
            </a:r>
            <a:r>
              <a:rPr sz="1600">
                <a:latin typeface="Courier"/>
              </a:rPr>
              <a:t>, .</a:t>
            </a:r>
            <a:r>
              <a:rPr sz="1600">
                <a:solidFill>
                  <a:srgbClr val="40A070"/>
                </a:solidFill>
                <a:latin typeface="Courier"/>
              </a:rPr>
              <a:t>11</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30</a:t>
            </a:r>
            <a:r>
              <a:rPr sz="1600">
                <a:latin typeface="Courier"/>
              </a:rPr>
              <a:t>, </a:t>
            </a:r>
            <a:r>
              <a:rPr sz="1600">
                <a:solidFill>
                  <a:srgbClr val="40A070"/>
                </a:solidFill>
                <a:latin typeface="Courier"/>
              </a:rPr>
              <a:t>2.6</a:t>
            </a:r>
            <a:r>
              <a:rPr sz="1600">
                <a:latin typeface="Courier"/>
              </a:rPr>
              <a:t>, .</a:t>
            </a:r>
            <a:r>
              <a:rPr sz="1600">
                <a:solidFill>
                  <a:srgbClr val="40A070"/>
                </a:solidFill>
                <a:latin typeface="Courier"/>
              </a:rPr>
              <a:t>21</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line: Line A
wing_mm: 2.466</a:t>
            </a:r>
          </a:p>
        </p:txBody>
      </p:sp>
    </p:spTree>
  </p:cSl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 test of variances: see the data</a:t>
            </a:r>
          </a:p>
        </p:txBody>
      </p:sp>
      <p:pic>
        <p:nvPicPr>
          <p:cNvPr descr="Course_files/modules/f_variance/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F test of two variances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response ~ line</a:t>
            </a:r>
            <a:r>
              <a:rPr/>
              <a:t> — Display the two distributions side by side</a:t>
            </a:r>
          </a:p>
          <a:p>
            <a:pPr lvl="0" indent="0" marL="0">
              <a:buNone/>
            </a:pPr>
            <a:r>
              <a:rPr b="1"/>
              <a:t>bg</a:t>
            </a:r>
            <a:r>
              <a:rPr/>
              <a:t> — Give each group its own color</a:t>
            </a:r>
          </a:p>
          <a:p>
            <a:pPr lvl="0" indent="0" marL="0">
              <a:buNone/>
            </a:pPr>
            <a:r>
              <a:rPr b="1"/>
              <a:t>pch / cex</a:t>
            </a:r>
            <a:r>
              <a:rPr/>
              <a:t> — Use visible, unobscured raw points</a:t>
            </a:r>
          </a:p>
          <a:p>
            <a:pPr lvl="0" indent="0" marL="0">
              <a:buNone/>
            </a:pPr>
            <a:r>
              <a:rPr b="1"/>
              <a:t>ylab</a:t>
            </a:r>
            <a:r>
              <a:rPr/>
              <a:t> — Give the actual measurement units</a:t>
            </a:r>
          </a:p>
        </p:txBody>
      </p:sp>
    </p:spTree>
  </p:cSl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 test of variances: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beeswarm</a:t>
            </a:r>
            <a:r>
              <a:rPr sz="1600">
                <a:latin typeface="Courier"/>
              </a:rPr>
              <a:t>(wing_mm </a:t>
            </a:r>
            <a:r>
              <a:rPr sz="1600">
                <a:solidFill>
                  <a:srgbClr val="4070A0"/>
                </a:solidFill>
                <a:latin typeface="Courier"/>
              </a:rPr>
              <a:t>~</a:t>
            </a:r>
            <a:r>
              <a:rPr sz="1600">
                <a:latin typeface="Courier"/>
              </a:rPr>
              <a:t> line, </a:t>
            </a:r>
            <a:r>
              <a:rPr sz="1600">
                <a:solidFill>
                  <a:srgbClr val="7D9029"/>
                </a:solidFill>
                <a:latin typeface="Courier"/>
              </a:rPr>
              <a:t>data =</a:t>
            </a:r>
            <a:r>
              <a:rPr sz="1600">
                <a:latin typeface="Courier"/>
              </a:rPr>
              <a:t> d,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a:t>
            </a:r>
            <a:br/>
            <a:r>
              <a:rPr sz="1600">
                <a:latin typeface="Courier"/>
              </a:rPr>
              <a:t>         </a:t>
            </a:r>
            <a:r>
              <a:rPr sz="1600">
                <a:solidFill>
                  <a:srgbClr val="7D9029"/>
                </a:solidFill>
                <a:latin typeface="Courier"/>
              </a:rPr>
              <a:t>bg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1.3</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"Fly line"</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"Wing length (mm)"</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response ~ line</a:t>
            </a:r>
            <a:r>
              <a:rPr/>
              <a:t> — Display the two distributions side by side</a:t>
            </a:r>
          </a:p>
          <a:p>
            <a:pPr lvl="0" indent="0" marL="0">
              <a:buNone/>
            </a:pPr>
            <a:r>
              <a:rPr b="1"/>
              <a:t>bg</a:t>
            </a:r>
            <a:r>
              <a:rPr/>
              <a:t> — Give each group its own color</a:t>
            </a:r>
          </a:p>
          <a:p>
            <a:pPr lvl="0" indent="0" marL="0">
              <a:buNone/>
            </a:pPr>
            <a:r>
              <a:rPr b="1"/>
              <a:t>pch / cex</a:t>
            </a:r>
            <a:r>
              <a:rPr/>
              <a:t> — Use visible, unobscured raw points</a:t>
            </a:r>
          </a:p>
          <a:p>
            <a:pPr lvl="0" indent="0" marL="0">
              <a:buNone/>
            </a:pPr>
            <a:r>
              <a:rPr b="1"/>
              <a:t>ylab</a:t>
            </a:r>
            <a:r>
              <a:rPr/>
              <a:t> — Give the actual measurement units</a:t>
            </a:r>
          </a:p>
        </p:txBody>
      </p:sp>
    </p:spTree>
  </p:cSl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 test of variances: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Is wing-length variance the same in the two fly lines?</a:t>
            </a:r>
          </a:p>
          <a:p>
            <a:pPr lvl="0" indent="0" marL="0">
              <a:buNone/>
            </a:pPr>
            <a:r>
              <a:rPr b="1"/>
              <a:t>Null / estimation target</a:t>
            </a:r>
          </a:p>
          <a:p>
            <a:pPr lvl="0" indent="0" marL="0">
              <a:buNone/>
            </a:pPr>
            <a:r>
              <a:rPr/>
              <a:t>The population variance ratio (Line A / Line B) is 1.</a:t>
            </a:r>
          </a:p>
        </p:txBody>
      </p:sp>
      <p:sp>
        <p:nvSpPr>
          <p:cNvPr id="4" name="Content Placeholder 3"/>
          <p:cNvSpPr>
            <a:spLocks noGrp="1"/>
          </p:cNvSpPr>
          <p:nvPr>
            <p:ph idx="2"/>
          </p:nvPr>
        </p:nvSpPr>
        <p:spPr/>
        <p:txBody>
          <a:bodyPr/>
          <a:lstStyle/>
          <a:p>
            <a:pPr lvl="0" indent="0" marL="0">
              <a:buNone/>
            </a:pPr>
            <a:r>
              <a:rPr b="1"/>
              <a:t>Relevant options</a:t>
            </a:r>
          </a:p>
          <a:p>
            <a:pPr lvl="0"/>
            <a:r>
              <a:rPr/>
              <a:t>ratio = 1 specifies equal variances</a:t>
            </a:r>
          </a:p>
          <a:p>
            <a:pPr lvl="0"/>
            <a:r>
              <a:rPr/>
              <a:t>Factor order defines the numerator</a:t>
            </a:r>
          </a:p>
          <a:p>
            <a:pPr lvl="0"/>
            <a:r>
              <a:rPr/>
              <a:t>alternative = “two.sided” detects either variance direction</a:t>
            </a:r>
          </a:p>
        </p:txBody>
      </p:sp>
    </p:spTree>
  </p:cSl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 test of variances: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observations</a:t>
            </a:r>
          </a:p>
          <a:p>
            <a:pPr lvl="0"/>
            <a:r>
              <a:rPr/>
              <a:t>Both populations approximately normal</a:t>
            </a:r>
          </a:p>
          <a:p>
            <a:pPr lvl="0"/>
            <a:r>
              <a:rPr/>
              <a:t>Highly sensitive to outliers and non-normality</a:t>
            </a:r>
          </a:p>
        </p:txBody>
      </p:sp>
      <p:sp>
        <p:nvSpPr>
          <p:cNvPr id="4" name="Content Placeholder 3"/>
          <p:cNvSpPr>
            <a:spLocks noGrp="1"/>
          </p:cNvSpPr>
          <p:nvPr>
            <p:ph idx="2"/>
          </p:nvPr>
        </p:nvSpPr>
        <p:spPr/>
        <p:txBody>
          <a:bodyPr/>
          <a:lstStyle/>
          <a:p>
            <a:pPr lvl="0" indent="0" marL="0">
              <a:buNone/>
            </a:pPr>
            <a:r>
              <a:rPr b="1"/>
              <a:t>Parametric responses</a:t>
            </a:r>
          </a:p>
          <a:p>
            <a:pPr lvl="0"/>
            <a:r>
              <a:rPr/>
              <a:t>If comparing means, use Welch without a variance pretest</a:t>
            </a:r>
          </a:p>
          <a:p>
            <a:pPr lvl="0"/>
            <a:r>
              <a:rPr/>
              <a:t>Model group-specific variances when variability is the target</a:t>
            </a:r>
          </a:p>
          <a:p>
            <a:pPr lvl="0" indent="0" marL="0">
              <a:buNone/>
            </a:pPr>
            <a:r>
              <a:rPr b="1"/>
              <a:t>Nonparametric responses</a:t>
            </a:r>
          </a:p>
          <a:p>
            <a:pPr lvl="0"/>
            <a:r>
              <a:rPr/>
              <a:t>Brown–Forsythe is less sensitive to non-normality</a:t>
            </a:r>
          </a:p>
          <a:p>
            <a:pPr lvl="0"/>
            <a:r>
              <a:rPr/>
              <a:t>Resample within groups for a variance-ratio interval</a:t>
            </a:r>
          </a:p>
        </p:txBody>
      </p:sp>
    </p:spTree>
  </p:cSl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 test of variances: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line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line,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"Line A"</a:t>
            </a:r>
            <a:r>
              <a:rPr sz="1600">
                <a:latin typeface="Courier"/>
              </a:rPr>
              <a:t>, </a:t>
            </a:r>
            <a:r>
              <a:rPr sz="1600">
                <a:solidFill>
                  <a:srgbClr val="4070A0"/>
                </a:solidFill>
                <a:latin typeface="Courier"/>
              </a:rPr>
              <a:t>"Line B"</a:t>
            </a:r>
            <a:r>
              <a:rPr sz="1600">
                <a:latin typeface="Courier"/>
              </a:rPr>
              <a:t>))</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var.test</a:t>
            </a:r>
            <a:r>
              <a:rPr sz="1600">
                <a:latin typeface="Courier"/>
              </a:rPr>
              <a:t>(wing_mm </a:t>
            </a:r>
            <a:r>
              <a:rPr sz="1600">
                <a:solidFill>
                  <a:srgbClr val="4070A0"/>
                </a:solidFill>
                <a:latin typeface="Courier"/>
              </a:rPr>
              <a:t>~</a:t>
            </a:r>
            <a:r>
              <a:rPr sz="1600">
                <a:latin typeface="Courier"/>
              </a:rPr>
              <a:t> line, </a:t>
            </a:r>
            <a:r>
              <a:rPr sz="1600">
                <a:solidFill>
                  <a:srgbClr val="7D9029"/>
                </a:solidFill>
                <a:latin typeface="Courier"/>
              </a:rPr>
              <a:t>data =</a:t>
            </a:r>
            <a:r>
              <a:rPr sz="1600">
                <a:latin typeface="Courier"/>
              </a:rPr>
              <a:t> d, </a:t>
            </a:r>
            <a:r>
              <a:rPr sz="1600">
                <a:solidFill>
                  <a:srgbClr val="7D9029"/>
                </a:solidFill>
                <a:latin typeface="Courier"/>
              </a:rPr>
              <a:t>ratio =</a:t>
            </a:r>
            <a:r>
              <a:rPr sz="1600">
                <a:latin typeface="Courier"/>
              </a:rPr>
              <a:t> </a:t>
            </a:r>
            <a:r>
              <a:rPr sz="1600">
                <a:solidFill>
                  <a:srgbClr val="40A070"/>
                </a:solidFill>
                <a:latin typeface="Courier"/>
              </a:rPr>
              <a:t>1</a:t>
            </a:r>
            <a:r>
              <a:rPr sz="1600">
                <a:latin typeface="Courier"/>
              </a:rPr>
              <a:t>,</a:t>
            </a:r>
            <a:br/>
            <a:r>
              <a:rPr sz="1600">
                <a:latin typeface="Courier"/>
              </a:rPr>
              <a:t>                </a:t>
            </a:r>
            <a:r>
              <a:rPr sz="1600">
                <a:solidFill>
                  <a:srgbClr val="7D9029"/>
                </a:solidFill>
                <a:latin typeface="Courier"/>
              </a:rPr>
              <a:t>alternative =</a:t>
            </a:r>
            <a:r>
              <a:rPr sz="1600">
                <a:latin typeface="Courier"/>
              </a:rPr>
              <a:t> </a:t>
            </a:r>
            <a:r>
              <a:rPr sz="1600">
                <a:solidFill>
                  <a:srgbClr val="4070A0"/>
                </a:solidFill>
                <a:latin typeface="Courier"/>
              </a:rPr>
              <a:t>"two.sided"</a:t>
            </a:r>
            <a:r>
              <a:rPr sz="1600">
                <a:latin typeface="Courier"/>
              </a:rPr>
              <a:t>, </a:t>
            </a:r>
            <a:r>
              <a:rPr sz="1600">
                <a:solidFill>
                  <a:srgbClr val="7D9029"/>
                </a:solidFill>
                <a:latin typeface="Courier"/>
              </a:rPr>
              <a:t>conf.level =</a:t>
            </a:r>
            <a:r>
              <a:rPr sz="1600">
                <a:latin typeface="Courier"/>
              </a:rPr>
              <a:t> .</a:t>
            </a:r>
            <a:r>
              <a:rPr sz="1600">
                <a:solidFill>
                  <a:srgbClr val="40A070"/>
                </a:solidFill>
                <a:latin typeface="Courier"/>
              </a:rPr>
              <a:t>95</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Variance ratio (A / B) = 0.376</a:t>
            </a:r>
          </a:p>
          <a:p>
            <a:pPr lvl="0"/>
            <a:r>
              <a:rPr/>
              <a:t>95% CI for variance ratio: 0.179 to 0.791</a:t>
            </a:r>
          </a:p>
          <a:p>
            <a:pPr lvl="0"/>
            <a:r>
              <a:rPr/>
              <a:t>F = 0.376; df = 29, 29; p = 0.01048</a:t>
            </a:r>
          </a:p>
        </p:txBody>
      </p:sp>
    </p:spTree>
  </p:cSl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 test of variances: interpret</a:t>
            </a:r>
          </a:p>
        </p:txBody>
      </p:sp>
      <p:sp>
        <p:nvSpPr>
          <p:cNvPr id="3" name="Content Placeholder 2"/>
          <p:cNvSpPr>
            <a:spLocks noGrp="1"/>
          </p:cNvSpPr>
          <p:nvPr>
            <p:ph idx="1"/>
          </p:nvPr>
        </p:nvSpPr>
        <p:spPr/>
        <p:txBody>
          <a:bodyPr/>
          <a:lstStyle/>
          <a:p>
            <a:pPr lvl="0" indent="0" marL="0">
              <a:buNone/>
            </a:pPr>
            <a:r>
              <a:rPr/>
              <a:t>Wing-length variance in Line A was 0.376 times that in Line B (95% CI 0.179 to 0.791); F(29, 29) = 0.376, p = 0.01048. The target is variability, and this exact F reference relies strongly on normal populations.</a:t>
            </a:r>
          </a:p>
          <a:p>
            <a:pPr lvl="0" indent="0" marL="0">
              <a:buNone/>
            </a:pPr>
            <a:r>
              <a:rPr b="1"/>
              <a:t>Discuss:</a:t>
            </a:r>
            <a:r>
              <a:rPr/>
              <a:t> Could the variance test detect a difference even when the two population means are identical?</a:t>
            </a:r>
          </a:p>
        </p:txBody>
      </p:sp>
    </p:spTree>
  </p:cSl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Levene / Brown–Forsythe: the data</a:t>
            </a:r>
          </a:p>
        </p:txBody>
      </p:sp>
      <p:sp>
        <p:nvSpPr>
          <p:cNvPr id="3" name="Content Placeholder 2"/>
          <p:cNvSpPr>
            <a:spLocks noGrp="1"/>
          </p:cNvSpPr>
          <p:nvPr>
            <p:ph idx="1"/>
          </p:nvPr>
        </p:nvSpPr>
        <p:spPr/>
        <p:txBody>
          <a:bodyPr/>
          <a:lstStyle/>
          <a:p>
            <a:pPr lvl="0" indent="0" marL="0">
              <a:buNone/>
            </a:pPr>
            <a:r>
              <a:rPr/>
              <a:t>Microbiologists compare the variability of colony diameters across three nutrient media.</a:t>
            </a:r>
          </a:p>
          <a:p>
            <a:pPr lvl="0"/>
            <a:r>
              <a:rPr/>
              <a:t>Continuous response</a:t>
            </a:r>
          </a:p>
          <a:p>
            <a:pPr lvl="0"/>
            <a:r>
              <a:rPr/>
              <a:t>Two or more independent groups</a:t>
            </a:r>
          </a:p>
          <a:p>
            <a:pPr lvl="0"/>
            <a:r>
              <a:rPr/>
              <a:t>The spread, rather than the mean, is the target</a:t>
            </a:r>
          </a:p>
        </p:txBody>
      </p:sp>
      <p:sp>
        <p:nvSpPr>
          <p:cNvPr id="4" name="Content Placeholder 3"/>
          <p:cNvSpPr>
            <a:spLocks noGrp="1"/>
          </p:cNvSpPr>
          <p:nvPr>
            <p:ph idx="2"/>
          </p:nvPr>
        </p:nvSpPr>
        <p:spPr/>
        <p:txBody>
          <a:bodyPr/>
          <a:lstStyle/>
          <a:p>
            <a:pPr lvl="0" indent="0" marL="0">
              <a:buNone/>
            </a:pPr>
            <a:r>
              <a:rPr b="1"/>
              <a:t>Other data like these</a:t>
            </a:r>
          </a:p>
          <a:p>
            <a:pPr lvl="0"/>
            <a:r>
              <a:rPr/>
              <a:t>Developmental stability across genotypes</a:t>
            </a:r>
          </a:p>
          <a:p>
            <a:pPr lvl="0"/>
            <a:r>
              <a:rPr/>
              <a:t>Assay reproducibility across treatments</a:t>
            </a:r>
          </a:p>
          <a:p>
            <a:pPr lvl="0"/>
            <a:r>
              <a:rPr/>
              <a:t>Variation in growth among environments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Levene / Brown–Forsythe: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1110</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medium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"Low"</a:t>
            </a:r>
            <a:r>
              <a:rPr sz="1600">
                <a:latin typeface="Courier"/>
              </a:rPr>
              <a:t>, </a:t>
            </a:r>
            <a:r>
              <a:rPr sz="1600">
                <a:solidFill>
                  <a:srgbClr val="4070A0"/>
                </a:solidFill>
                <a:latin typeface="Courier"/>
              </a:rPr>
              <a:t>"Medium"</a:t>
            </a:r>
            <a:r>
              <a:rPr sz="1600">
                <a:latin typeface="Courier"/>
              </a:rPr>
              <a:t>, </a:t>
            </a:r>
            <a:r>
              <a:rPr sz="1600">
                <a:solidFill>
                  <a:srgbClr val="4070A0"/>
                </a:solidFill>
                <a:latin typeface="Courier"/>
              </a:rPr>
              <a:t>"High"</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28</a:t>
            </a:r>
            <a:r>
              <a:rPr sz="1600">
                <a:latin typeface="Courier"/>
              </a:rPr>
              <a:t>),</a:t>
            </a:r>
            <a:br/>
            <a:r>
              <a:rPr sz="1600">
                <a:latin typeface="Courier"/>
              </a:rPr>
              <a:t>                </a:t>
            </a:r>
            <a:r>
              <a:rPr sz="1600">
                <a:solidFill>
                  <a:srgbClr val="7D9029"/>
                </a:solidFill>
                <a:latin typeface="Courier"/>
              </a:rPr>
              <a:t>diameter_mm =</a:t>
            </a:r>
            <a:r>
              <a:rPr sz="1600">
                <a:latin typeface="Courier"/>
              </a:rPr>
              <a:t> </a:t>
            </a:r>
            <a:r>
              <a:rPr sz="1600">
                <a:solidFill>
                  <a:srgbClr val="06287E"/>
                </a:solidFill>
                <a:latin typeface="Courier"/>
              </a:rPr>
              <a:t>c</a:t>
            </a:r>
            <a:r>
              <a:rPr sz="1600">
                <a:latin typeface="Courier"/>
              </a:rPr>
              <a:t>(</a:t>
            </a:r>
            <a:r>
              <a:rPr sz="1600">
                <a:solidFill>
                  <a:srgbClr val="06287E"/>
                </a:solidFill>
                <a:latin typeface="Courier"/>
              </a:rPr>
              <a:t>rlnorm</a:t>
            </a:r>
            <a:r>
              <a:rPr sz="1600">
                <a:latin typeface="Courier"/>
              </a:rPr>
              <a:t>(</a:t>
            </a:r>
            <a:r>
              <a:rPr sz="1600">
                <a:solidFill>
                  <a:srgbClr val="40A070"/>
                </a:solidFill>
                <a:latin typeface="Courier"/>
              </a:rPr>
              <a:t>28</a:t>
            </a:r>
            <a:r>
              <a:rPr sz="1600">
                <a:latin typeface="Courier"/>
              </a:rPr>
              <a:t>, </a:t>
            </a:r>
            <a:r>
              <a:rPr sz="1600">
                <a:solidFill>
                  <a:srgbClr val="06287E"/>
                </a:solidFill>
                <a:latin typeface="Courier"/>
              </a:rPr>
              <a:t>log</a:t>
            </a:r>
            <a:r>
              <a:rPr sz="1600">
                <a:latin typeface="Courier"/>
              </a:rPr>
              <a:t>(</a:t>
            </a:r>
            <a:r>
              <a:rPr sz="1600">
                <a:solidFill>
                  <a:srgbClr val="40A070"/>
                </a:solidFill>
                <a:latin typeface="Courier"/>
              </a:rPr>
              <a:t>4</a:t>
            </a:r>
            <a:r>
              <a:rPr sz="1600">
                <a:latin typeface="Courier"/>
              </a:rPr>
              <a:t>), .</a:t>
            </a:r>
            <a:r>
              <a:rPr sz="1600">
                <a:solidFill>
                  <a:srgbClr val="40A070"/>
                </a:solidFill>
                <a:latin typeface="Courier"/>
              </a:rPr>
              <a:t>12</a:t>
            </a:r>
            <a:r>
              <a:rPr sz="1600">
                <a:latin typeface="Courier"/>
              </a:rPr>
              <a:t>),</a:t>
            </a:r>
            <a:br/>
            <a:r>
              <a:rPr sz="1600">
                <a:latin typeface="Courier"/>
              </a:rPr>
              <a:t>                </a:t>
            </a:r>
            <a:r>
              <a:rPr sz="1600">
                <a:solidFill>
                  <a:srgbClr val="06287E"/>
                </a:solidFill>
                <a:latin typeface="Courier"/>
              </a:rPr>
              <a:t>rlnorm</a:t>
            </a:r>
            <a:r>
              <a:rPr sz="1600">
                <a:latin typeface="Courier"/>
              </a:rPr>
              <a:t>(</a:t>
            </a:r>
            <a:r>
              <a:rPr sz="1600">
                <a:solidFill>
                  <a:srgbClr val="40A070"/>
                </a:solidFill>
                <a:latin typeface="Courier"/>
              </a:rPr>
              <a:t>28</a:t>
            </a:r>
            <a:r>
              <a:rPr sz="1600">
                <a:latin typeface="Courier"/>
              </a:rPr>
              <a:t>, </a:t>
            </a:r>
            <a:r>
              <a:rPr sz="1600">
                <a:solidFill>
                  <a:srgbClr val="06287E"/>
                </a:solidFill>
                <a:latin typeface="Courier"/>
              </a:rPr>
              <a:t>log</a:t>
            </a:r>
            <a:r>
              <a:rPr sz="1600">
                <a:latin typeface="Courier"/>
              </a:rPr>
              <a:t>(</a:t>
            </a:r>
            <a:r>
              <a:rPr sz="1600">
                <a:solidFill>
                  <a:srgbClr val="40A070"/>
                </a:solidFill>
                <a:latin typeface="Courier"/>
              </a:rPr>
              <a:t>4</a:t>
            </a:r>
            <a:r>
              <a:rPr sz="1600">
                <a:latin typeface="Courier"/>
              </a:rPr>
              <a:t>), .</a:t>
            </a:r>
            <a:r>
              <a:rPr sz="1600">
                <a:solidFill>
                  <a:srgbClr val="40A070"/>
                </a:solidFill>
                <a:latin typeface="Courier"/>
              </a:rPr>
              <a:t>20</a:t>
            </a:r>
            <a:r>
              <a:rPr sz="1600">
                <a:latin typeface="Courier"/>
              </a:rPr>
              <a:t>), </a:t>
            </a:r>
            <a:r>
              <a:rPr sz="1600">
                <a:solidFill>
                  <a:srgbClr val="06287E"/>
                </a:solidFill>
                <a:latin typeface="Courier"/>
              </a:rPr>
              <a:t>rlnorm</a:t>
            </a:r>
            <a:r>
              <a:rPr sz="1600">
                <a:latin typeface="Courier"/>
              </a:rPr>
              <a:t>(</a:t>
            </a:r>
            <a:r>
              <a:rPr sz="1600">
                <a:solidFill>
                  <a:srgbClr val="40A070"/>
                </a:solidFill>
                <a:latin typeface="Courier"/>
              </a:rPr>
              <a:t>28</a:t>
            </a:r>
            <a:r>
              <a:rPr sz="1600">
                <a:latin typeface="Courier"/>
              </a:rPr>
              <a:t>, </a:t>
            </a:r>
            <a:r>
              <a:rPr sz="1600">
                <a:solidFill>
                  <a:srgbClr val="06287E"/>
                </a:solidFill>
                <a:latin typeface="Courier"/>
              </a:rPr>
              <a:t>log</a:t>
            </a:r>
            <a:r>
              <a:rPr sz="1600">
                <a:latin typeface="Courier"/>
              </a:rPr>
              <a:t>(</a:t>
            </a:r>
            <a:r>
              <a:rPr sz="1600">
                <a:solidFill>
                  <a:srgbClr val="40A070"/>
                </a:solidFill>
                <a:latin typeface="Courier"/>
              </a:rPr>
              <a:t>4</a:t>
            </a:r>
            <a:r>
              <a:rPr sz="1600">
                <a:latin typeface="Courier"/>
              </a:rPr>
              <a:t>), .</a:t>
            </a:r>
            <a:r>
              <a:rPr sz="1600">
                <a:solidFill>
                  <a:srgbClr val="40A070"/>
                </a:solidFill>
                <a:latin typeface="Courier"/>
              </a:rPr>
              <a:t>35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medium: Low
diameter_mm: 3.98</a:t>
            </a:r>
          </a:p>
        </p:txBody>
      </p:sp>
    </p:spTree>
  </p:cSld>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Levene / Brown–Forsythe: see the data</a:t>
            </a:r>
          </a:p>
        </p:txBody>
      </p:sp>
      <p:pic>
        <p:nvPicPr>
          <p:cNvPr descr="Course_files/modules/levene/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Levene and Brown–Forsythe tests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geom_boxplot / outlier.shape</a:t>
            </a:r>
            <a:r>
              <a:rPr/>
              <a:t> — Show spread without duplicating outlier points</a:t>
            </a:r>
          </a:p>
          <a:p>
            <a:pPr lvl="0" indent="0" marL="0">
              <a:buNone/>
            </a:pPr>
            <a:r>
              <a:rPr b="1"/>
              <a:t>geom_jitter / width</a:t>
            </a:r>
            <a:r>
              <a:rPr/>
              <a:t> — Retain individual observations</a:t>
            </a:r>
          </a:p>
          <a:p>
            <a:pPr lvl="0" indent="0" marL="0">
              <a:buNone/>
            </a:pPr>
            <a:r>
              <a:rPr b="1"/>
              <a:t>scale_fill_manual</a:t>
            </a:r>
            <a:r>
              <a:rPr/>
              <a:t> — Keep treatment colors consistent</a:t>
            </a:r>
          </a:p>
          <a:p>
            <a:pPr lvl="0" indent="0" marL="0">
              <a:buNone/>
            </a:pPr>
            <a:r>
              <a:rPr b="1"/>
              <a:t>theme_classic</a:t>
            </a:r>
            <a:r>
              <a:rPr/>
              <a:t> — Use clean axes and a white background</a:t>
            </a:r>
          </a:p>
        </p:txBody>
      </p:sp>
    </p:spTree>
  </p:cSl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Levene / Brown–Forsythe: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ggplot</a:t>
            </a:r>
            <a:r>
              <a:rPr sz="1600">
                <a:latin typeface="Courier"/>
              </a:rPr>
              <a:t>(d, </a:t>
            </a:r>
            <a:r>
              <a:rPr sz="1600">
                <a:solidFill>
                  <a:srgbClr val="06287E"/>
                </a:solidFill>
                <a:latin typeface="Courier"/>
              </a:rPr>
              <a:t>aes</a:t>
            </a:r>
            <a:r>
              <a:rPr sz="1600">
                <a:latin typeface="Courier"/>
              </a:rPr>
              <a:t>(medium, diameter_mm, </a:t>
            </a:r>
            <a:r>
              <a:rPr sz="1600">
                <a:solidFill>
                  <a:srgbClr val="7D9029"/>
                </a:solidFill>
                <a:latin typeface="Courier"/>
              </a:rPr>
              <a:t>fill =</a:t>
            </a:r>
            <a:r>
              <a:rPr sz="1600">
                <a:latin typeface="Courier"/>
              </a:rPr>
              <a:t> medium)) </a:t>
            </a:r>
            <a:r>
              <a:rPr sz="1600">
                <a:solidFill>
                  <a:srgbClr val="4070A0"/>
                </a:solidFill>
                <a:latin typeface="Courier"/>
              </a:rPr>
              <a:t>+</a:t>
            </a:r>
            <a:br/>
            <a:r>
              <a:rPr sz="1600">
                <a:latin typeface="Courier"/>
              </a:rPr>
              <a:t>  </a:t>
            </a:r>
            <a:r>
              <a:rPr sz="1600">
                <a:solidFill>
                  <a:srgbClr val="06287E"/>
                </a:solidFill>
                <a:latin typeface="Courier"/>
              </a:rPr>
              <a:t>geom_boxplot</a:t>
            </a:r>
            <a:r>
              <a:rPr sz="1600">
                <a:latin typeface="Courier"/>
              </a:rPr>
              <a:t>(</a:t>
            </a:r>
            <a:r>
              <a:rPr sz="1600">
                <a:solidFill>
                  <a:srgbClr val="7D9029"/>
                </a:solidFill>
                <a:latin typeface="Courier"/>
              </a:rPr>
              <a:t>width =</a:t>
            </a:r>
            <a:r>
              <a:rPr sz="1600">
                <a:latin typeface="Courier"/>
              </a:rPr>
              <a:t> .</a:t>
            </a:r>
            <a:r>
              <a:rPr sz="1600">
                <a:solidFill>
                  <a:srgbClr val="40A070"/>
                </a:solidFill>
                <a:latin typeface="Courier"/>
              </a:rPr>
              <a:t>45</a:t>
            </a:r>
            <a:r>
              <a:rPr sz="1600">
                <a:latin typeface="Courier"/>
              </a:rPr>
              <a:t>, </a:t>
            </a:r>
            <a:r>
              <a:rPr sz="1600">
                <a:solidFill>
                  <a:srgbClr val="7D9029"/>
                </a:solidFill>
                <a:latin typeface="Courier"/>
              </a:rPr>
              <a:t>alpha =</a:t>
            </a:r>
            <a:r>
              <a:rPr sz="1600">
                <a:latin typeface="Courier"/>
              </a:rPr>
              <a:t> .</a:t>
            </a:r>
            <a:r>
              <a:rPr sz="1600">
                <a:solidFill>
                  <a:srgbClr val="40A070"/>
                </a:solidFill>
                <a:latin typeface="Courier"/>
              </a:rPr>
              <a:t>28</a:t>
            </a:r>
            <a:r>
              <a:rPr sz="1600">
                <a:latin typeface="Courier"/>
              </a:rPr>
              <a:t>, </a:t>
            </a:r>
            <a:r>
              <a:rPr sz="1600">
                <a:solidFill>
                  <a:srgbClr val="7D9029"/>
                </a:solidFill>
                <a:latin typeface="Courier"/>
              </a:rPr>
              <a:t>outlier.shape =</a:t>
            </a:r>
            <a:r>
              <a:rPr sz="1600">
                <a:latin typeface="Courier"/>
              </a:rPr>
              <a:t> </a:t>
            </a:r>
            <a:r>
              <a:rPr sz="1600">
                <a:solidFill>
                  <a:srgbClr val="880000"/>
                </a:solidFill>
                <a:latin typeface="Courier"/>
              </a:rPr>
              <a:t>NA</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geom_jitter</a:t>
            </a:r>
            <a:r>
              <a:rPr sz="1600">
                <a:latin typeface="Courier"/>
              </a:rPr>
              <a:t>(</a:t>
            </a:r>
            <a:r>
              <a:rPr sz="1600">
                <a:solidFill>
                  <a:srgbClr val="7D9029"/>
                </a:solidFill>
                <a:latin typeface="Courier"/>
              </a:rPr>
              <a:t>width =</a:t>
            </a:r>
            <a:r>
              <a:rPr sz="1600">
                <a:latin typeface="Courier"/>
              </a:rPr>
              <a:t> .</a:t>
            </a:r>
            <a:r>
              <a:rPr sz="1600">
                <a:solidFill>
                  <a:srgbClr val="40A070"/>
                </a:solidFill>
                <a:latin typeface="Courier"/>
              </a:rPr>
              <a:t>12</a:t>
            </a:r>
            <a:r>
              <a:rPr sz="1600">
                <a:latin typeface="Courier"/>
              </a:rPr>
              <a:t>, </a:t>
            </a:r>
            <a:r>
              <a:rPr sz="1600">
                <a:solidFill>
                  <a:srgbClr val="7D9029"/>
                </a:solidFill>
                <a:latin typeface="Courier"/>
              </a:rPr>
              <a:t>height =</a:t>
            </a:r>
            <a:r>
              <a:rPr sz="1600">
                <a:latin typeface="Courier"/>
              </a:rPr>
              <a:t> </a:t>
            </a:r>
            <a:r>
              <a:rPr sz="1600">
                <a:solidFill>
                  <a:srgbClr val="40A070"/>
                </a:solidFill>
                <a:latin typeface="Courier"/>
              </a:rPr>
              <a:t>0</a:t>
            </a:r>
            <a:r>
              <a:rPr sz="1600">
                <a:latin typeface="Courier"/>
              </a:rPr>
              <a:t>, </a:t>
            </a:r>
            <a:r>
              <a:rPr sz="1600">
                <a:solidFill>
                  <a:srgbClr val="7D9029"/>
                </a:solidFill>
                <a:latin typeface="Courier"/>
              </a:rPr>
              <a:t>shape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2.5</a:t>
            </a:r>
            <a:r>
              <a:rPr sz="1600">
                <a:latin typeface="Courier"/>
              </a:rPr>
              <a:t>, </a:t>
            </a:r>
            <a:r>
              <a:rPr sz="1600">
                <a:solidFill>
                  <a:srgbClr val="7D9029"/>
                </a:solidFill>
                <a:latin typeface="Courier"/>
              </a:rPr>
              <a:t>alpha =</a:t>
            </a:r>
            <a:r>
              <a:rPr sz="1600">
                <a:latin typeface="Courier"/>
              </a:rPr>
              <a:t> .</a:t>
            </a:r>
            <a:r>
              <a:rPr sz="1600">
                <a:solidFill>
                  <a:srgbClr val="40A070"/>
                </a:solidFill>
                <a:latin typeface="Courier"/>
              </a:rPr>
              <a:t>8</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scale_fill_manual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"#73649A"</a:t>
            </a:r>
            <a:r>
              <a:rPr sz="1600">
                <a:latin typeface="Courier"/>
              </a:rPr>
              <a:t>, </a:t>
            </a:r>
            <a:r>
              <a:rPr sz="1600">
                <a:solidFill>
                  <a:srgbClr val="4070A0"/>
                </a:solidFill>
                <a:latin typeface="Courier"/>
              </a:rPr>
              <a:t>"#B7663E"</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"Nutrient medium"</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"Colony diameter (mm)"</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18</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theme</a:t>
            </a:r>
            <a:r>
              <a:rPr sz="1600">
                <a:latin typeface="Courier"/>
              </a:rPr>
              <a:t>(</a:t>
            </a:r>
            <a:r>
              <a:rPr sz="1600">
                <a:solidFill>
                  <a:srgbClr val="7D9029"/>
                </a:solidFill>
                <a:latin typeface="Courier"/>
              </a:rPr>
              <a:t>legend.position =</a:t>
            </a:r>
            <a:r>
              <a:rPr sz="1600">
                <a:latin typeface="Courier"/>
              </a:rPr>
              <a:t> </a:t>
            </a:r>
            <a:r>
              <a:rPr sz="1600">
                <a:solidFill>
                  <a:srgbClr val="4070A0"/>
                </a:solidFill>
                <a:latin typeface="Courier"/>
              </a:rPr>
              <a:t>"none"</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geom_boxplot / outlier.shape</a:t>
            </a:r>
            <a:r>
              <a:rPr/>
              <a:t> — Show spread without duplicating outlier points</a:t>
            </a:r>
          </a:p>
          <a:p>
            <a:pPr lvl="0" indent="0" marL="0">
              <a:buNone/>
            </a:pPr>
            <a:r>
              <a:rPr b="1"/>
              <a:t>geom_jitter / width</a:t>
            </a:r>
            <a:r>
              <a:rPr/>
              <a:t> — Retain individual observations</a:t>
            </a:r>
          </a:p>
          <a:p>
            <a:pPr lvl="0" indent="0" marL="0">
              <a:buNone/>
            </a:pPr>
            <a:r>
              <a:rPr b="1"/>
              <a:t>scale_fill_manual</a:t>
            </a:r>
            <a:r>
              <a:rPr/>
              <a:t> — Keep treatment colors consistent</a:t>
            </a:r>
          </a:p>
          <a:p>
            <a:pPr lvl="0" indent="0" marL="0">
              <a:buNone/>
            </a:pPr>
            <a:r>
              <a:rPr b="1"/>
              <a:t>theme_classic</a:t>
            </a:r>
            <a:r>
              <a:rPr/>
              <a:t> — Use clean axes and a white background</a:t>
            </a:r>
          </a:p>
        </p:txBody>
      </p:sp>
    </p:spTree>
  </p:cSl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Levene / Brown–Forsythe: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 population variances differ among nutrient media?</a:t>
            </a:r>
          </a:p>
          <a:p>
            <a:pPr lvl="0" indent="0" marL="0">
              <a:buNone/>
            </a:pPr>
            <a:r>
              <a:rPr b="1"/>
              <a:t>Null / estimation target</a:t>
            </a:r>
          </a:p>
          <a:p>
            <a:pPr lvl="0" indent="0" marL="0">
              <a:buNone/>
            </a:pPr>
            <a:r>
              <a:rPr/>
              <a:t>The groups have equal variances; the test compares absolute deviations from their group centers.</a:t>
            </a:r>
          </a:p>
        </p:txBody>
      </p:sp>
      <p:sp>
        <p:nvSpPr>
          <p:cNvPr id="4" name="Content Placeholder 3"/>
          <p:cNvSpPr>
            <a:spLocks noGrp="1"/>
          </p:cNvSpPr>
          <p:nvPr>
            <p:ph idx="2"/>
          </p:nvPr>
        </p:nvSpPr>
        <p:spPr/>
        <p:txBody>
          <a:bodyPr/>
          <a:lstStyle/>
          <a:p>
            <a:pPr lvl="0" indent="0" marL="0">
              <a:buNone/>
            </a:pPr>
            <a:r>
              <a:rPr b="1"/>
              <a:t>Relevant options</a:t>
            </a:r>
          </a:p>
          <a:p>
            <a:pPr lvl="0"/>
            <a:r>
              <a:rPr/>
              <a:t>center = median gives Brown–Forsythe</a:t>
            </a:r>
          </a:p>
          <a:p>
            <a:pPr lvl="0"/>
            <a:r>
              <a:rPr/>
              <a:t>center = mean gives original Levene</a:t>
            </a:r>
          </a:p>
          <a:p>
            <a:pPr lvl="0"/>
            <a:r>
              <a:rPr/>
              <a:t>Treat the grouping variable as a factor</a:t>
            </a:r>
          </a:p>
        </p:txBody>
      </p:sp>
    </p:spTree>
  </p:cSl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Levene / Brown–Forsythe: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culture wells</a:t>
            </a:r>
          </a:p>
          <a:p>
            <a:pPr lvl="0"/>
            <a:r>
              <a:rPr/>
              <a:t>Similar distribution shapes help a variance interpretation</a:t>
            </a:r>
          </a:p>
          <a:p>
            <a:pPr lvl="0"/>
            <a:r>
              <a:rPr/>
              <a:t>Large differences in shape can also change absolute deviations</a:t>
            </a:r>
          </a:p>
        </p:txBody>
      </p:sp>
      <p:sp>
        <p:nvSpPr>
          <p:cNvPr id="4" name="Content Placeholder 3"/>
          <p:cNvSpPr>
            <a:spLocks noGrp="1"/>
          </p:cNvSpPr>
          <p:nvPr>
            <p:ph idx="2"/>
          </p:nvPr>
        </p:nvSpPr>
        <p:spPr/>
        <p:txBody>
          <a:bodyPr/>
          <a:lstStyle/>
          <a:p>
            <a:pPr lvl="0" indent="0" marL="0">
              <a:buNone/>
            </a:pPr>
            <a:r>
              <a:rPr b="1"/>
              <a:t>Parametric responses</a:t>
            </a:r>
          </a:p>
          <a:p>
            <a:pPr lvl="0"/>
            <a:r>
              <a:rPr/>
              <a:t>For mean comparisons, Welch already allows unequal variance</a:t>
            </a:r>
          </a:p>
          <a:p>
            <a:pPr lvl="0"/>
            <a:r>
              <a:rPr/>
              <a:t>Model unequal residual variances directly when needed</a:t>
            </a:r>
          </a:p>
          <a:p>
            <a:pPr lvl="0" indent="0" marL="0">
              <a:buNone/>
            </a:pPr>
            <a:r>
              <a:rPr b="1"/>
              <a:t>Nonparametric responses</a:t>
            </a:r>
          </a:p>
          <a:p>
            <a:pPr lvl="0"/>
            <a:r>
              <a:rPr/>
              <a:t>Brown–Forsythe reduces sensitivity to tails</a:t>
            </a:r>
          </a:p>
          <a:p>
            <a:pPr lvl="0"/>
            <a:r>
              <a:rPr/>
              <a:t>Bootstrap group SDs if uncertainty in spread is the objective</a:t>
            </a:r>
          </a:p>
        </p:txBody>
      </p:sp>
    </p:spTree>
  </p:cSl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Levene / Brown–Forsythe: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medium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medium,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"Low"</a:t>
            </a:r>
            <a:r>
              <a:rPr sz="1600">
                <a:latin typeface="Courier"/>
              </a:rPr>
              <a:t>, </a:t>
            </a:r>
            <a:r>
              <a:rPr sz="1600">
                <a:solidFill>
                  <a:srgbClr val="4070A0"/>
                </a:solidFill>
                <a:latin typeface="Courier"/>
              </a:rPr>
              <a:t>"Medium"</a:t>
            </a:r>
            <a:r>
              <a:rPr sz="1600">
                <a:latin typeface="Courier"/>
              </a:rPr>
              <a:t>, </a:t>
            </a:r>
            <a:r>
              <a:rPr sz="1600">
                <a:solidFill>
                  <a:srgbClr val="4070A0"/>
                </a:solidFill>
                <a:latin typeface="Courier"/>
              </a:rPr>
              <a:t>"High"</a:t>
            </a:r>
            <a:r>
              <a:rPr sz="1600">
                <a:latin typeface="Courier"/>
              </a:rPr>
              <a:t>))</a:t>
            </a:r>
            <a:br/>
            <a:r>
              <a:rPr sz="1600">
                <a:latin typeface="Courier"/>
              </a:rPr>
              <a:t>brown_forsythe </a:t>
            </a:r>
            <a:r>
              <a:rPr sz="1600">
                <a:solidFill>
                  <a:srgbClr val="007020"/>
                </a:solidFill>
                <a:latin typeface="Courier"/>
              </a:rPr>
              <a:t>&lt;-</a:t>
            </a:r>
            <a:r>
              <a:rPr sz="1600">
                <a:latin typeface="Courier"/>
              </a:rPr>
              <a:t> </a:t>
            </a:r>
            <a:r>
              <a:rPr sz="1600">
                <a:solidFill>
                  <a:srgbClr val="06287E"/>
                </a:solidFill>
                <a:latin typeface="Courier"/>
              </a:rPr>
              <a:t>leveneTest</a:t>
            </a:r>
            <a:r>
              <a:rPr sz="1600">
                <a:latin typeface="Courier"/>
              </a:rPr>
              <a:t>(diameter_mm </a:t>
            </a:r>
            <a:r>
              <a:rPr sz="1600">
                <a:solidFill>
                  <a:srgbClr val="4070A0"/>
                </a:solidFill>
                <a:latin typeface="Courier"/>
              </a:rPr>
              <a:t>~</a:t>
            </a:r>
            <a:r>
              <a:rPr sz="1600">
                <a:latin typeface="Courier"/>
              </a:rPr>
              <a:t> medium,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center =</a:t>
            </a:r>
            <a:r>
              <a:rPr sz="1600">
                <a:latin typeface="Courier"/>
              </a:rPr>
              <a:t> median)</a:t>
            </a:r>
            <a:br/>
            <a:r>
              <a:rPr sz="1600">
                <a:latin typeface="Courier"/>
              </a:rPr>
              <a:t>original_levene </a:t>
            </a:r>
            <a:r>
              <a:rPr sz="1600">
                <a:solidFill>
                  <a:srgbClr val="007020"/>
                </a:solidFill>
                <a:latin typeface="Courier"/>
              </a:rPr>
              <a:t>&lt;-</a:t>
            </a:r>
            <a:r>
              <a:rPr sz="1600">
                <a:latin typeface="Courier"/>
              </a:rPr>
              <a:t> </a:t>
            </a:r>
            <a:r>
              <a:rPr sz="1600">
                <a:solidFill>
                  <a:srgbClr val="06287E"/>
                </a:solidFill>
                <a:latin typeface="Courier"/>
              </a:rPr>
              <a:t>leveneTest</a:t>
            </a:r>
            <a:r>
              <a:rPr sz="1600">
                <a:latin typeface="Courier"/>
              </a:rPr>
              <a:t>(diameter_mm </a:t>
            </a:r>
            <a:r>
              <a:rPr sz="1600">
                <a:solidFill>
                  <a:srgbClr val="4070A0"/>
                </a:solidFill>
                <a:latin typeface="Courier"/>
              </a:rPr>
              <a:t>~</a:t>
            </a:r>
            <a:r>
              <a:rPr sz="1600">
                <a:latin typeface="Courier"/>
              </a:rPr>
              <a:t> medium,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center =</a:t>
            </a:r>
            <a:r>
              <a:rPr sz="1600">
                <a:latin typeface="Courier"/>
              </a:rPr>
              <a:t> mean)</a:t>
            </a:r>
          </a:p>
        </p:txBody>
      </p:sp>
      <p:sp>
        <p:nvSpPr>
          <p:cNvPr id="4" name="Content Placeholder 3"/>
          <p:cNvSpPr>
            <a:spLocks noGrp="1"/>
          </p:cNvSpPr>
          <p:nvPr>
            <p:ph idx="2"/>
          </p:nvPr>
        </p:nvSpPr>
        <p:spPr/>
        <p:txBody>
          <a:bodyPr/>
          <a:lstStyle/>
          <a:p>
            <a:pPr lvl="0" indent="0" marL="0">
              <a:buNone/>
            </a:pPr>
            <a:r>
              <a:rPr b="1"/>
              <a:t>Generated results</a:t>
            </a:r>
          </a:p>
          <a:p>
            <a:pPr lvl="0"/>
            <a:r>
              <a:rPr/>
              <a:t>Brown–Forsythe F = 5.55; df = 2, 81; p = 0.005524</a:t>
            </a:r>
          </a:p>
          <a:p>
            <a:pPr lvl="0"/>
            <a:r>
              <a:rPr/>
              <a:t>Original Levene F = 9.72; p = 0.0001645</a:t>
            </a:r>
          </a:p>
          <a:p>
            <a:pPr lvl="0"/>
            <a:r>
              <a:rPr/>
              <a:t>Observed group SDs: Low 0.59; Medium 0.84; High 1.64</a:t>
            </a:r>
          </a:p>
        </p:txBody>
      </p:sp>
    </p:spTree>
  </p:cSl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Levene / Brown–Forsythe: interpret</a:t>
            </a:r>
          </a:p>
        </p:txBody>
      </p:sp>
      <p:sp>
        <p:nvSpPr>
          <p:cNvPr id="3" name="Content Placeholder 2"/>
          <p:cNvSpPr>
            <a:spLocks noGrp="1"/>
          </p:cNvSpPr>
          <p:nvPr>
            <p:ph idx="1"/>
          </p:nvPr>
        </p:nvSpPr>
        <p:spPr/>
        <p:txBody>
          <a:bodyPr/>
          <a:lstStyle/>
          <a:p>
            <a:pPr lvl="0" indent="0" marL="0">
              <a:buNone/>
            </a:pPr>
            <a:r>
              <a:rPr/>
              <a:t>The median-centered Brown–Forsythe comparison gave F(2, 81) = 5.55, p = 0.005524. Inspect the distributions as well as the p-value: the procedure compares absolute deviations, which can reflect both spread and shape.</a:t>
            </a:r>
          </a:p>
          <a:p>
            <a:pPr lvl="0" indent="0" marL="0">
              <a:buNone/>
            </a:pPr>
            <a:r>
              <a:rPr b="1"/>
              <a:t>Discuss:</a:t>
            </a:r>
            <a:r>
              <a:rPr/>
              <a:t> If the research question concerns mean diameter, should a significant spread test force a rank test?</a:t>
            </a:r>
          </a:p>
        </p:txBody>
      </p:sp>
    </p:spTree>
  </p:cSld>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One-way ANOVA: the data</a:t>
            </a:r>
          </a:p>
        </p:txBody>
      </p:sp>
      <p:sp>
        <p:nvSpPr>
          <p:cNvPr id="3" name="Content Placeholder 2"/>
          <p:cNvSpPr>
            <a:spLocks noGrp="1"/>
          </p:cNvSpPr>
          <p:nvPr>
            <p:ph idx="1"/>
          </p:nvPr>
        </p:nvSpPr>
        <p:spPr/>
        <p:txBody>
          <a:bodyPr/>
          <a:lstStyle/>
          <a:p>
            <a:pPr lvl="0" indent="0" marL="0">
              <a:buNone/>
            </a:pPr>
            <a:r>
              <a:rPr/>
              <a:t>Ecologists compare seedling biomass under three independent soil treatments.</a:t>
            </a:r>
          </a:p>
          <a:p>
            <a:pPr lvl="0"/>
            <a:r>
              <a:rPr/>
              <a:t>One continuous response</a:t>
            </a:r>
          </a:p>
          <a:p>
            <a:pPr lvl="0"/>
            <a:r>
              <a:rPr/>
              <a:t>Three or more independent groups</a:t>
            </a:r>
          </a:p>
          <a:p>
            <a:pPr lvl="0"/>
            <a:r>
              <a:rPr/>
              <a:t>Compare population means</a:t>
            </a:r>
          </a:p>
        </p:txBody>
      </p:sp>
      <p:sp>
        <p:nvSpPr>
          <p:cNvPr id="4" name="Content Placeholder 3"/>
          <p:cNvSpPr>
            <a:spLocks noGrp="1"/>
          </p:cNvSpPr>
          <p:nvPr>
            <p:ph idx="2"/>
          </p:nvPr>
        </p:nvSpPr>
        <p:spPr/>
        <p:txBody>
          <a:bodyPr/>
          <a:lstStyle/>
          <a:p>
            <a:pPr lvl="0" indent="0" marL="0">
              <a:buNone/>
            </a:pPr>
            <a:r>
              <a:rPr b="1"/>
              <a:t>Other data like these</a:t>
            </a:r>
          </a:p>
          <a:p>
            <a:pPr lvl="0"/>
            <a:r>
              <a:rPr/>
              <a:t>Mean development time across diets</a:t>
            </a:r>
          </a:p>
          <a:p>
            <a:pPr lvl="0"/>
            <a:r>
              <a:rPr/>
              <a:t>Mean enzyme activity across treatments</a:t>
            </a:r>
          </a:p>
          <a:p>
            <a:pPr lvl="0"/>
            <a:r>
              <a:rPr/>
              <a:t>Mean trait values across populations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One-way ANOVA: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1117</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soil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"Sand"</a:t>
            </a:r>
            <a:r>
              <a:rPr sz="1600">
                <a:latin typeface="Courier"/>
              </a:rPr>
              <a:t>, </a:t>
            </a:r>
            <a:r>
              <a:rPr sz="1600">
                <a:solidFill>
                  <a:srgbClr val="4070A0"/>
                </a:solidFill>
                <a:latin typeface="Courier"/>
              </a:rPr>
              <a:t>"Loam"</a:t>
            </a:r>
            <a:r>
              <a:rPr sz="1600">
                <a:latin typeface="Courier"/>
              </a:rPr>
              <a:t>, </a:t>
            </a:r>
            <a:r>
              <a:rPr sz="1600">
                <a:solidFill>
                  <a:srgbClr val="4070A0"/>
                </a:solidFill>
                <a:latin typeface="Courier"/>
              </a:rPr>
              <a:t>"Clay"</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25</a:t>
            </a:r>
            <a:r>
              <a:rPr sz="1600">
                <a:latin typeface="Courier"/>
              </a:rPr>
              <a:t>),</a:t>
            </a:r>
            <a:br/>
            <a:r>
              <a:rPr sz="1600">
                <a:latin typeface="Courier"/>
              </a:rPr>
              <a:t>                </a:t>
            </a:r>
            <a:r>
              <a:rPr sz="1600">
                <a:solidFill>
                  <a:srgbClr val="7D9029"/>
                </a:solidFill>
                <a:latin typeface="Courier"/>
              </a:rPr>
              <a:t>biomass_g =</a:t>
            </a:r>
            <a:r>
              <a:rPr sz="1600">
                <a:latin typeface="Courier"/>
              </a:rPr>
              <a:t> </a:t>
            </a:r>
            <a:r>
              <a:rPr sz="1600">
                <a:solidFill>
                  <a:srgbClr val="06287E"/>
                </a:solidFill>
                <a:latin typeface="Courier"/>
              </a:rPr>
              <a:t>c</a:t>
            </a:r>
            <a:r>
              <a:rPr sz="1600">
                <a:latin typeface="Courier"/>
              </a:rPr>
              <a:t>(</a:t>
            </a:r>
            <a:r>
              <a:rPr sz="1600">
                <a:solidFill>
                  <a:srgbClr val="06287E"/>
                </a:solidFill>
                <a:latin typeface="Courier"/>
              </a:rPr>
              <a:t>rnorm</a:t>
            </a:r>
            <a:r>
              <a:rPr sz="1600">
                <a:latin typeface="Courier"/>
              </a:rPr>
              <a:t>(</a:t>
            </a:r>
            <a:r>
              <a:rPr sz="1600">
                <a:solidFill>
                  <a:srgbClr val="40A070"/>
                </a:solidFill>
                <a:latin typeface="Courier"/>
              </a:rPr>
              <a:t>25</a:t>
            </a:r>
            <a:r>
              <a:rPr sz="1600">
                <a:latin typeface="Courier"/>
              </a:rPr>
              <a:t>, </a:t>
            </a:r>
            <a:r>
              <a:rPr sz="1600">
                <a:solidFill>
                  <a:srgbClr val="40A070"/>
                </a:solidFill>
                <a:latin typeface="Courier"/>
              </a:rPr>
              <a:t>4.5</a:t>
            </a:r>
            <a:r>
              <a:rPr sz="1600">
                <a:latin typeface="Courier"/>
              </a:rPr>
              <a:t>, .</a:t>
            </a:r>
            <a:r>
              <a:rPr sz="1600">
                <a:solidFill>
                  <a:srgbClr val="40A070"/>
                </a:solidFill>
                <a:latin typeface="Courier"/>
              </a:rPr>
              <a:t>85</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25</a:t>
            </a:r>
            <a:r>
              <a:rPr sz="1600">
                <a:latin typeface="Courier"/>
              </a:rPr>
              <a:t>, </a:t>
            </a:r>
            <a:r>
              <a:rPr sz="1600">
                <a:solidFill>
                  <a:srgbClr val="40A070"/>
                </a:solidFill>
                <a:latin typeface="Courier"/>
              </a:rPr>
              <a:t>5.4</a:t>
            </a:r>
            <a:r>
              <a:rPr sz="1600">
                <a:latin typeface="Courier"/>
              </a:rPr>
              <a:t>, .</a:t>
            </a:r>
            <a:r>
              <a:rPr sz="1600">
                <a:solidFill>
                  <a:srgbClr val="40A070"/>
                </a:solidFill>
                <a:latin typeface="Courier"/>
              </a:rPr>
              <a:t>85</a:t>
            </a:r>
            <a:r>
              <a:rPr sz="1600">
                <a:latin typeface="Courier"/>
              </a:rPr>
              <a:t>),</a:t>
            </a:r>
            <a:b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25</a:t>
            </a:r>
            <a:r>
              <a:rPr sz="1600">
                <a:latin typeface="Courier"/>
              </a:rPr>
              <a:t>, </a:t>
            </a:r>
            <a:r>
              <a:rPr sz="1600">
                <a:solidFill>
                  <a:srgbClr val="40A070"/>
                </a:solidFill>
                <a:latin typeface="Courier"/>
              </a:rPr>
              <a:t>5.1</a:t>
            </a:r>
            <a:r>
              <a:rPr sz="1600">
                <a:latin typeface="Courier"/>
              </a:rPr>
              <a:t>, .</a:t>
            </a:r>
            <a:r>
              <a:rPr sz="1600">
                <a:solidFill>
                  <a:srgbClr val="40A070"/>
                </a:solidFill>
                <a:latin typeface="Courier"/>
              </a:rPr>
              <a:t>85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soil: Sand
biomass_g: 1.987</a:t>
            </a:r>
          </a:p>
        </p:txBody>
      </p:sp>
    </p:spTree>
  </p:cSl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One-way ANOVA: see the data</a:t>
            </a:r>
          </a:p>
        </p:txBody>
      </p:sp>
      <p:pic>
        <p:nvPicPr>
          <p:cNvPr descr="Course_files/modules/one_way_anova/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One-way ANOVA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response ~ group</a:t>
            </a:r>
            <a:r>
              <a:rPr/>
              <a:t> — Arrange observations by treatment</a:t>
            </a:r>
          </a:p>
          <a:p>
            <a:pPr lvl="0" indent="0" marL="0">
              <a:buNone/>
            </a:pPr>
            <a:r>
              <a:rPr b="1"/>
              <a:t>bg</a:t>
            </a:r>
            <a:r>
              <a:rPr/>
              <a:t> — Use one persistent color per treatment</a:t>
            </a:r>
          </a:p>
          <a:p>
            <a:pPr lvl="0" indent="0" marL="0">
              <a:buNone/>
            </a:pPr>
            <a:r>
              <a:rPr b="1"/>
              <a:t>points</a:t>
            </a:r>
            <a:r>
              <a:rPr/>
              <a:t> — Mark group means</a:t>
            </a:r>
          </a:p>
          <a:p>
            <a:pPr lvl="0" indent="0" marL="0">
              <a:buNone/>
            </a:pPr>
            <a:r>
              <a:rPr b="1"/>
              <a:t>segments</a:t>
            </a:r>
            <a:r>
              <a:rPr/>
              <a:t> — Show clearly labeled confidence intervals for means</a:t>
            </a:r>
          </a:p>
        </p:txBody>
      </p:sp>
    </p:spTree>
  </p:cSl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One-way ANOVA: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beeswarm</a:t>
            </a:r>
            <a:r>
              <a:rPr sz="1600">
                <a:latin typeface="Courier"/>
              </a:rPr>
              <a:t>(biomass_g </a:t>
            </a:r>
            <a:r>
              <a:rPr sz="1600">
                <a:solidFill>
                  <a:srgbClr val="4070A0"/>
                </a:solidFill>
                <a:latin typeface="Courier"/>
              </a:rPr>
              <a:t>~</a:t>
            </a:r>
            <a:r>
              <a:rPr sz="1600">
                <a:latin typeface="Courier"/>
              </a:rPr>
              <a:t> soil, </a:t>
            </a:r>
            <a:r>
              <a:rPr sz="1600">
                <a:solidFill>
                  <a:srgbClr val="7D9029"/>
                </a:solidFill>
                <a:latin typeface="Courier"/>
              </a:rPr>
              <a:t>data =</a:t>
            </a:r>
            <a:r>
              <a:rPr sz="1600">
                <a:latin typeface="Courier"/>
              </a:rPr>
              <a:t> d,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a:t>
            </a:r>
            <a:br/>
            <a:r>
              <a:rPr sz="1600">
                <a:latin typeface="Courier"/>
              </a:rPr>
              <a:t>         </a:t>
            </a:r>
            <a:r>
              <a:rPr sz="1600">
                <a:solidFill>
                  <a:srgbClr val="7D9029"/>
                </a:solidFill>
                <a:latin typeface="Courier"/>
              </a:rPr>
              <a:t>bg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4070A0"/>
                </a:solidFill>
                <a:latin typeface="Courier"/>
              </a:rPr>
              <a:t>"#73649A"</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1.2</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"Soil treatment"</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"Seedling biomass (g)"</a:t>
            </a:r>
            <a:r>
              <a:rPr sz="1600">
                <a:latin typeface="Courier"/>
              </a:rPr>
              <a:t>)</a:t>
            </a:r>
            <a:br/>
            <a:r>
              <a:rPr sz="1600">
                <a:latin typeface="Courier"/>
              </a:rPr>
              <a:t>means </a:t>
            </a:r>
            <a:r>
              <a:rPr sz="1600">
                <a:solidFill>
                  <a:srgbClr val="007020"/>
                </a:solidFill>
                <a:latin typeface="Courier"/>
              </a:rPr>
              <a:t>&lt;-</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biomass_g, d</a:t>
            </a:r>
            <a:r>
              <a:rPr sz="1600">
                <a:solidFill>
                  <a:srgbClr val="4070A0"/>
                </a:solidFill>
                <a:latin typeface="Courier"/>
              </a:rPr>
              <a:t>$</a:t>
            </a:r>
            <a:r>
              <a:rPr sz="1600">
                <a:latin typeface="Courier"/>
              </a:rPr>
              <a:t>soil, mean)</a:t>
            </a:r>
            <a:br/>
            <a:r>
              <a:rPr sz="1600">
                <a:latin typeface="Courier"/>
              </a:rPr>
              <a:t>se </a:t>
            </a:r>
            <a:r>
              <a:rPr sz="1600">
                <a:solidFill>
                  <a:srgbClr val="007020"/>
                </a:solidFill>
                <a:latin typeface="Courier"/>
              </a:rPr>
              <a:t>&lt;-</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biomass_g, d</a:t>
            </a:r>
            <a:r>
              <a:rPr sz="1600">
                <a:solidFill>
                  <a:srgbClr val="4070A0"/>
                </a:solidFill>
                <a:latin typeface="Courier"/>
              </a:rPr>
              <a:t>$</a:t>
            </a:r>
            <a:r>
              <a:rPr sz="1600">
                <a:latin typeface="Courier"/>
              </a:rPr>
              <a:t>soil, sd) </a:t>
            </a:r>
            <a:r>
              <a:rPr sz="1600">
                <a:solidFill>
                  <a:srgbClr val="4070A0"/>
                </a:solidFill>
                <a:latin typeface="Courier"/>
              </a:rPr>
              <a:t>/</a:t>
            </a:r>
            <a:r>
              <a:rPr sz="1600">
                <a:latin typeface="Courier"/>
              </a:rPr>
              <a:t> </a:t>
            </a:r>
            <a:r>
              <a:rPr sz="1600">
                <a:solidFill>
                  <a:srgbClr val="06287E"/>
                </a:solidFill>
                <a:latin typeface="Courier"/>
              </a:rPr>
              <a:t>sqrt</a:t>
            </a:r>
            <a:r>
              <a:rPr sz="1600">
                <a:latin typeface="Courier"/>
              </a:rPr>
              <a:t>(</a:t>
            </a:r>
            <a:r>
              <a:rPr sz="1600">
                <a:solidFill>
                  <a:srgbClr val="06287E"/>
                </a:solidFill>
                <a:latin typeface="Courier"/>
              </a:rPr>
              <a:t>table</a:t>
            </a:r>
            <a:r>
              <a:rPr sz="1600">
                <a:latin typeface="Courier"/>
              </a:rPr>
              <a:t>(d</a:t>
            </a:r>
            <a:r>
              <a:rPr sz="1600">
                <a:solidFill>
                  <a:srgbClr val="4070A0"/>
                </a:solidFill>
                <a:latin typeface="Courier"/>
              </a:rPr>
              <a:t>$</a:t>
            </a:r>
            <a:r>
              <a:rPr sz="1600">
                <a:latin typeface="Courier"/>
              </a:rPr>
              <a:t>soil))</a:t>
            </a:r>
            <a:br/>
            <a:r>
              <a:rPr sz="1600">
                <a:latin typeface="Courier"/>
              </a:rPr>
              <a:t>half </a:t>
            </a:r>
            <a:r>
              <a:rPr sz="1600">
                <a:solidFill>
                  <a:srgbClr val="007020"/>
                </a:solidFill>
                <a:latin typeface="Courier"/>
              </a:rPr>
              <a:t>&lt;-</a:t>
            </a:r>
            <a:r>
              <a:rPr sz="1600">
                <a:latin typeface="Courier"/>
              </a:rPr>
              <a:t> </a:t>
            </a:r>
            <a:r>
              <a:rPr sz="1600">
                <a:solidFill>
                  <a:srgbClr val="06287E"/>
                </a:solidFill>
                <a:latin typeface="Courier"/>
              </a:rPr>
              <a:t>qt</a:t>
            </a:r>
            <a:r>
              <a:rPr sz="1600">
                <a:latin typeface="Courier"/>
              </a:rPr>
              <a:t>(.</a:t>
            </a:r>
            <a:r>
              <a:rPr sz="1600">
                <a:solidFill>
                  <a:srgbClr val="40A070"/>
                </a:solidFill>
                <a:latin typeface="Courier"/>
              </a:rPr>
              <a:t>975</a:t>
            </a:r>
            <a:r>
              <a:rPr sz="1600">
                <a:latin typeface="Courier"/>
              </a:rPr>
              <a:t>, </a:t>
            </a:r>
            <a:r>
              <a:rPr sz="1600">
                <a:solidFill>
                  <a:srgbClr val="7D9029"/>
                </a:solidFill>
                <a:latin typeface="Courier"/>
              </a:rPr>
              <a:t>df =</a:t>
            </a:r>
            <a:r>
              <a:rPr sz="1600">
                <a:latin typeface="Courier"/>
              </a:rPr>
              <a:t> </a:t>
            </a:r>
            <a:r>
              <a:rPr sz="1600">
                <a:solidFill>
                  <a:srgbClr val="06287E"/>
                </a:solidFill>
                <a:latin typeface="Courier"/>
              </a:rPr>
              <a:t>table</a:t>
            </a:r>
            <a:r>
              <a:rPr sz="1600">
                <a:latin typeface="Courier"/>
              </a:rPr>
              <a:t>(d</a:t>
            </a:r>
            <a:r>
              <a:rPr sz="1600">
                <a:solidFill>
                  <a:srgbClr val="4070A0"/>
                </a:solidFill>
                <a:latin typeface="Courier"/>
              </a:rPr>
              <a:t>$</a:t>
            </a:r>
            <a:r>
              <a:rPr sz="1600">
                <a:latin typeface="Courier"/>
              </a:rPr>
              <a:t>soil)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se</a:t>
            </a:r>
            <a:br/>
            <a:r>
              <a:rPr sz="1600">
                <a:solidFill>
                  <a:srgbClr val="06287E"/>
                </a:solidFill>
                <a:latin typeface="Courier"/>
              </a:rPr>
              <a:t>segments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means </a:t>
            </a:r>
            <a:r>
              <a:rPr sz="1600">
                <a:solidFill>
                  <a:srgbClr val="4070A0"/>
                </a:solidFill>
                <a:latin typeface="Courier"/>
              </a:rPr>
              <a:t>-</a:t>
            </a:r>
            <a:r>
              <a:rPr sz="1600">
                <a:latin typeface="Courier"/>
              </a:rPr>
              <a:t> half, </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means </a:t>
            </a:r>
            <a:r>
              <a:rPr sz="1600">
                <a:solidFill>
                  <a:srgbClr val="4070A0"/>
                </a:solidFill>
                <a:latin typeface="Courier"/>
              </a:rPr>
              <a:t>+</a:t>
            </a:r>
            <a:r>
              <a:rPr sz="1600">
                <a:latin typeface="Courier"/>
              </a:rPr>
              <a:t> half, </a:t>
            </a:r>
            <a:r>
              <a:rPr sz="1600">
                <a:solidFill>
                  <a:srgbClr val="7D9029"/>
                </a:solidFill>
                <a:latin typeface="Courier"/>
              </a:rPr>
              <a:t>lwd =</a:t>
            </a:r>
            <a:r>
              <a:rPr sz="1600">
                <a:latin typeface="Courier"/>
              </a:rPr>
              <a:t> </a:t>
            </a:r>
            <a:r>
              <a:rPr sz="1600">
                <a:solidFill>
                  <a:srgbClr val="40A070"/>
                </a:solidFill>
                <a:latin typeface="Courier"/>
              </a:rPr>
              <a:t>3</a:t>
            </a:r>
            <a:r>
              <a:rPr sz="1600">
                <a:latin typeface="Courier"/>
              </a:rPr>
              <a:t>)</a:t>
            </a:r>
            <a:br/>
            <a:r>
              <a:rPr sz="1600">
                <a:solidFill>
                  <a:srgbClr val="06287E"/>
                </a:solidFill>
                <a:latin typeface="Courier"/>
              </a:rPr>
              <a:t>points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means,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4070A0"/>
                </a:solidFill>
                <a:latin typeface="Courier"/>
              </a:rPr>
              <a:t>"Mean and 95% CI"</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response ~ group</a:t>
            </a:r>
            <a:r>
              <a:rPr/>
              <a:t> — Arrange observations by treatment</a:t>
            </a:r>
          </a:p>
          <a:p>
            <a:pPr lvl="0" indent="0" marL="0">
              <a:buNone/>
            </a:pPr>
            <a:r>
              <a:rPr b="1"/>
              <a:t>bg</a:t>
            </a:r>
            <a:r>
              <a:rPr/>
              <a:t> — Use one persistent color per treatment</a:t>
            </a:r>
          </a:p>
          <a:p>
            <a:pPr lvl="0" indent="0" marL="0">
              <a:buNone/>
            </a:pPr>
            <a:r>
              <a:rPr b="1"/>
              <a:t>points</a:t>
            </a:r>
            <a:r>
              <a:rPr/>
              <a:t> — Mark group means</a:t>
            </a:r>
          </a:p>
          <a:p>
            <a:pPr lvl="0" indent="0" marL="0">
              <a:buNone/>
            </a:pPr>
            <a:r>
              <a:rPr b="1"/>
              <a:t>segments</a:t>
            </a:r>
            <a:r>
              <a:rPr/>
              <a:t> — Show clearly labeled confidence intervals for means</a:t>
            </a:r>
          </a:p>
        </p:txBody>
      </p:sp>
    </p:spTree>
  </p:cSld>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One-way ANOVA: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Are mean seedling biomasses equal across the three soils?</a:t>
            </a:r>
          </a:p>
          <a:p>
            <a:pPr lvl="0" indent="0" marL="0">
              <a:buNone/>
            </a:pPr>
            <a:r>
              <a:rPr b="1"/>
              <a:t>Null / estimation target</a:t>
            </a:r>
          </a:p>
          <a:p>
            <a:pPr lvl="0" indent="0" marL="0">
              <a:buNone/>
            </a:pPr>
            <a:r>
              <a:rPr/>
              <a:t>All soil-treatment population means are equal.</a:t>
            </a:r>
          </a:p>
        </p:txBody>
      </p:sp>
      <p:sp>
        <p:nvSpPr>
          <p:cNvPr id="4" name="Content Placeholder 3"/>
          <p:cNvSpPr>
            <a:spLocks noGrp="1"/>
          </p:cNvSpPr>
          <p:nvPr>
            <p:ph idx="2"/>
          </p:nvPr>
        </p:nvSpPr>
        <p:spPr/>
        <p:txBody>
          <a:bodyPr/>
          <a:lstStyle/>
          <a:p>
            <a:pPr lvl="0" indent="0" marL="0">
              <a:buNone/>
            </a:pPr>
            <a:r>
              <a:rPr b="1"/>
              <a:t>Relevant options</a:t>
            </a:r>
          </a:p>
          <a:p>
            <a:pPr lvl="0"/>
            <a:r>
              <a:rPr/>
              <a:t>aov uses a shared within-group variance</a:t>
            </a:r>
          </a:p>
          <a:p>
            <a:pPr lvl="0"/>
            <a:r>
              <a:rPr/>
              <a:t>oneway.test(var.equal = FALSE) uses Welch ANOVA</a:t>
            </a:r>
          </a:p>
          <a:p>
            <a:pPr lvl="0"/>
            <a:r>
              <a:rPr/>
              <a:t>An omnibus result does not identify a particular pair</a:t>
            </a:r>
          </a:p>
        </p:txBody>
      </p:sp>
    </p:spTree>
  </p:cSld>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One-way ANOVA: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pots</a:t>
            </a:r>
          </a:p>
          <a:p>
            <a:pPr lvl="0"/>
            <a:r>
              <a:rPr/>
              <a:t>Approximately normal errors, especially at small n</a:t>
            </a:r>
          </a:p>
          <a:p>
            <a:pPr lvl="0"/>
            <a:r>
              <a:rPr/>
              <a:t>Ordinary ANOVA assumes equal group variances</a:t>
            </a:r>
          </a:p>
        </p:txBody>
      </p:sp>
      <p:sp>
        <p:nvSpPr>
          <p:cNvPr id="4" name="Content Placeholder 3"/>
          <p:cNvSpPr>
            <a:spLocks noGrp="1"/>
          </p:cNvSpPr>
          <p:nvPr>
            <p:ph idx="2"/>
          </p:nvPr>
        </p:nvSpPr>
        <p:spPr/>
        <p:txBody>
          <a:bodyPr/>
          <a:lstStyle/>
          <a:p>
            <a:pPr lvl="0" indent="0" marL="0">
              <a:buNone/>
            </a:pPr>
            <a:r>
              <a:rPr b="1"/>
              <a:t>Parametric responses</a:t>
            </a:r>
          </a:p>
          <a:p>
            <a:pPr lvl="0"/>
            <a:r>
              <a:rPr/>
              <a:t>Welch ANOVA allows unequal group variances</a:t>
            </a:r>
          </a:p>
          <a:p>
            <a:pPr lvl="0"/>
            <a:r>
              <a:rPr/>
              <a:t>Transform only if the new scale answers the scientific question</a:t>
            </a:r>
          </a:p>
          <a:p>
            <a:pPr lvl="0" indent="0" marL="0">
              <a:buNone/>
            </a:pPr>
            <a:r>
              <a:rPr b="1"/>
              <a:t>Nonparametric responses</a:t>
            </a:r>
          </a:p>
          <a:p>
            <a:pPr lvl="0"/>
            <a:r>
              <a:rPr/>
              <a:t>Kruskal–Wallis compares group distributions using ranks</a:t>
            </a:r>
          </a:p>
          <a:p>
            <a:pPr lvl="0"/>
            <a:r>
              <a:rPr/>
              <a:t>Use adjusted follow-up comparisons that match the chosen method</a:t>
            </a:r>
          </a:p>
        </p:txBody>
      </p:sp>
    </p:spTree>
  </p:cSld>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One-way ANOVA: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soil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soil,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"Sand"</a:t>
            </a:r>
            <a:r>
              <a:rPr sz="1600">
                <a:latin typeface="Courier"/>
              </a:rPr>
              <a:t>, </a:t>
            </a:r>
            <a:r>
              <a:rPr sz="1600">
                <a:solidFill>
                  <a:srgbClr val="4070A0"/>
                </a:solidFill>
                <a:latin typeface="Courier"/>
              </a:rPr>
              <a:t>"Loam"</a:t>
            </a:r>
            <a:r>
              <a:rPr sz="1600">
                <a:latin typeface="Courier"/>
              </a:rPr>
              <a:t>, </a:t>
            </a:r>
            <a:r>
              <a:rPr sz="1600">
                <a:solidFill>
                  <a:srgbClr val="4070A0"/>
                </a:solidFill>
                <a:latin typeface="Courier"/>
              </a:rPr>
              <a:t>"Clay"</a:t>
            </a:r>
            <a:r>
              <a:rPr sz="1600">
                <a:latin typeface="Courier"/>
              </a:rPr>
              <a:t>))</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aov</a:t>
            </a:r>
            <a:r>
              <a:rPr sz="1600">
                <a:latin typeface="Courier"/>
              </a:rPr>
              <a:t>(biomass_g </a:t>
            </a:r>
            <a:r>
              <a:rPr sz="1600">
                <a:solidFill>
                  <a:srgbClr val="4070A0"/>
                </a:solidFill>
                <a:latin typeface="Courier"/>
              </a:rPr>
              <a:t>~</a:t>
            </a:r>
            <a:r>
              <a:rPr sz="1600">
                <a:latin typeface="Courier"/>
              </a:rPr>
              <a:t> soil, </a:t>
            </a:r>
            <a:r>
              <a:rPr sz="1600">
                <a:solidFill>
                  <a:srgbClr val="7D9029"/>
                </a:solidFill>
                <a:latin typeface="Courier"/>
              </a:rPr>
              <a:t>data =</a:t>
            </a:r>
            <a:r>
              <a:rPr sz="1600">
                <a:latin typeface="Courier"/>
              </a:rPr>
              <a:t> d)</a:t>
            </a:r>
            <a:br/>
            <a:r>
              <a:rPr sz="1600">
                <a:latin typeface="Courier"/>
              </a:rPr>
              <a:t>anova_table </a:t>
            </a:r>
            <a:r>
              <a:rPr sz="1600">
                <a:solidFill>
                  <a:srgbClr val="007020"/>
                </a:solidFill>
                <a:latin typeface="Courier"/>
              </a:rPr>
              <a:t>&lt;-</a:t>
            </a:r>
            <a:r>
              <a:rPr sz="1600">
                <a:latin typeface="Courier"/>
              </a:rPr>
              <a:t> </a:t>
            </a:r>
            <a:r>
              <a:rPr sz="1600">
                <a:solidFill>
                  <a:srgbClr val="06287E"/>
                </a:solidFill>
                <a:latin typeface="Courier"/>
              </a:rPr>
              <a:t>summary</a:t>
            </a:r>
            <a:r>
              <a:rPr sz="1600">
                <a:latin typeface="Courier"/>
              </a:rPr>
              <a:t>(fit)[[</a:t>
            </a:r>
            <a:r>
              <a:rPr sz="1600">
                <a:solidFill>
                  <a:srgbClr val="40A070"/>
                </a:solidFill>
                <a:latin typeface="Courier"/>
              </a:rPr>
              <a:t>1</a:t>
            </a:r>
            <a:r>
              <a:rPr sz="1600">
                <a:latin typeface="Courier"/>
              </a:rPr>
              <a:t>]]</a:t>
            </a:r>
            <a:br/>
            <a:r>
              <a:rPr sz="1600">
                <a:latin typeface="Courier"/>
              </a:rPr>
              <a:t>welch </a:t>
            </a:r>
            <a:r>
              <a:rPr sz="1600">
                <a:solidFill>
                  <a:srgbClr val="007020"/>
                </a:solidFill>
                <a:latin typeface="Courier"/>
              </a:rPr>
              <a:t>&lt;-</a:t>
            </a:r>
            <a:r>
              <a:rPr sz="1600">
                <a:latin typeface="Courier"/>
              </a:rPr>
              <a:t> </a:t>
            </a:r>
            <a:r>
              <a:rPr sz="1600">
                <a:solidFill>
                  <a:srgbClr val="06287E"/>
                </a:solidFill>
                <a:latin typeface="Courier"/>
              </a:rPr>
              <a:t>oneway.test</a:t>
            </a:r>
            <a:r>
              <a:rPr sz="1600">
                <a:latin typeface="Courier"/>
              </a:rPr>
              <a:t>(biomass_g </a:t>
            </a:r>
            <a:r>
              <a:rPr sz="1600">
                <a:solidFill>
                  <a:srgbClr val="4070A0"/>
                </a:solidFill>
                <a:latin typeface="Courier"/>
              </a:rPr>
              <a:t>~</a:t>
            </a:r>
            <a:r>
              <a:rPr sz="1600">
                <a:latin typeface="Courier"/>
              </a:rPr>
              <a:t> soil,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var.equal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Ordinary ANOVA F(2, 72) = 11.59; p = 4.335e-05</a:t>
            </a:r>
          </a:p>
          <a:p>
            <a:pPr lvl="0"/>
            <a:r>
              <a:rPr/>
              <a:t>Welch ANOVA F = 8.89; denominator df = 46.37; p = 0.0005408</a:t>
            </a:r>
          </a:p>
          <a:p>
            <a:pPr lvl="0"/>
            <a:r>
              <a:rPr/>
              <a:t>Observed means (g): Sand 4.28; Loam 5.28; Clay 5.08</a:t>
            </a:r>
          </a:p>
          <a:p>
            <a:pPr lvl="0"/>
            <a:r>
              <a:rPr/>
              <a:t>Neither omnibus test identifies a specific differing pair.</a:t>
            </a:r>
          </a:p>
        </p:txBody>
      </p:sp>
    </p:spTree>
  </p:cSld>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One-way ANOVA: interpret</a:t>
            </a:r>
          </a:p>
        </p:txBody>
      </p:sp>
      <p:sp>
        <p:nvSpPr>
          <p:cNvPr id="3" name="Content Placeholder 2"/>
          <p:cNvSpPr>
            <a:spLocks noGrp="1"/>
          </p:cNvSpPr>
          <p:nvPr>
            <p:ph idx="1"/>
          </p:nvPr>
        </p:nvSpPr>
        <p:spPr/>
        <p:txBody>
          <a:bodyPr/>
          <a:lstStyle/>
          <a:p>
            <a:pPr lvl="0" indent="0" marL="0">
              <a:buNone/>
            </a:pPr>
            <a:r>
              <a:rPr/>
              <a:t>Mean seedling biomass was compared across soils with ordinary ANOVA: F(2, 72) = 11.59, p = 4.335e-05. Welch ANOVA, which relaxes equal variances, gave p = 0.0005408. Use a planned contrast or adjusted pairwise comparisons to answer which means differ.</a:t>
            </a:r>
          </a:p>
          <a:p>
            <a:pPr lvl="0" indent="0" marL="0">
              <a:buNone/>
            </a:pPr>
            <a:r>
              <a:rPr b="1"/>
              <a:t>Discuss:</a:t>
            </a:r>
            <a:r>
              <a:rPr/>
              <a:t> If you care only about Loam versus Sand, what follow-up quantity should you estimate?</a:t>
            </a:r>
          </a:p>
        </p:txBody>
      </p:sp>
    </p:spTree>
  </p:cSld>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ANOVA: the data</a:t>
            </a:r>
          </a:p>
        </p:txBody>
      </p:sp>
      <p:sp>
        <p:nvSpPr>
          <p:cNvPr id="3" name="Content Placeholder 2"/>
          <p:cNvSpPr>
            <a:spLocks noGrp="1"/>
          </p:cNvSpPr>
          <p:nvPr>
            <p:ph idx="1"/>
          </p:nvPr>
        </p:nvSpPr>
        <p:spPr/>
        <p:txBody>
          <a:bodyPr/>
          <a:lstStyle/>
          <a:p>
            <a:pPr lvl="0" indent="0" marL="0">
              <a:buNone/>
            </a:pPr>
            <a:r>
              <a:rPr/>
              <a:t>Ecologists compare seedling biomass under three independent soil treatments.</a:t>
            </a:r>
          </a:p>
          <a:p>
            <a:pPr lvl="0"/>
            <a:r>
              <a:rPr/>
              <a:t>Continuous response</a:t>
            </a:r>
          </a:p>
          <a:p>
            <a:pPr lvl="0"/>
            <a:r>
              <a:rPr/>
              <a:t>Three or more independent groups</a:t>
            </a:r>
          </a:p>
          <a:p>
            <a:pPr lvl="0"/>
            <a:r>
              <a:rPr/>
              <a:t>Unequal group variances and sizes allowed</a:t>
            </a:r>
          </a:p>
        </p:txBody>
      </p:sp>
      <p:sp>
        <p:nvSpPr>
          <p:cNvPr id="4" name="Content Placeholder 3"/>
          <p:cNvSpPr>
            <a:spLocks noGrp="1"/>
          </p:cNvSpPr>
          <p:nvPr>
            <p:ph idx="2"/>
          </p:nvPr>
        </p:nvSpPr>
        <p:spPr/>
        <p:txBody>
          <a:bodyPr/>
          <a:lstStyle/>
          <a:p>
            <a:pPr lvl="0" indent="0" marL="0">
              <a:buNone/>
            </a:pPr>
            <a:r>
              <a:rPr b="1"/>
              <a:t>Other data like these</a:t>
            </a:r>
          </a:p>
          <a:p>
            <a:pPr lvl="0"/>
            <a:r>
              <a:rPr/>
              <a:t>Mean development time across diets</a:t>
            </a:r>
          </a:p>
          <a:p>
            <a:pPr lvl="0"/>
            <a:r>
              <a:rPr/>
              <a:t>Mean enzyme activity across treatments</a:t>
            </a:r>
          </a:p>
          <a:p>
            <a:pPr lvl="0"/>
            <a:r>
              <a:rPr/>
              <a:t>Mean trait values across populations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ANOVA: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1119</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soil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"Sand"</a:t>
            </a:r>
            <a:r>
              <a:rPr sz="1600">
                <a:latin typeface="Courier"/>
              </a:rPr>
              <a:t>, </a:t>
            </a:r>
            <a:r>
              <a:rPr sz="1600">
                <a:solidFill>
                  <a:srgbClr val="4070A0"/>
                </a:solidFill>
                <a:latin typeface="Courier"/>
              </a:rPr>
              <a:t>"Loam"</a:t>
            </a:r>
            <a:r>
              <a:rPr sz="1600">
                <a:latin typeface="Courier"/>
              </a:rPr>
              <a:t>, </a:t>
            </a:r>
            <a:r>
              <a:rPr sz="1600">
                <a:solidFill>
                  <a:srgbClr val="4070A0"/>
                </a:solidFill>
                <a:latin typeface="Courier"/>
              </a:rPr>
              <a:t>"Clay"</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20</a:t>
            </a:r>
            <a:r>
              <a:rPr sz="1600">
                <a:latin typeface="Courier"/>
              </a:rPr>
              <a:t>, </a:t>
            </a:r>
            <a:r>
              <a:rPr sz="1600">
                <a:solidFill>
                  <a:srgbClr val="40A070"/>
                </a:solidFill>
                <a:latin typeface="Courier"/>
              </a:rPr>
              <a:t>26</a:t>
            </a:r>
            <a:r>
              <a:rPr sz="1600">
                <a:latin typeface="Courier"/>
              </a:rPr>
              <a:t>, </a:t>
            </a:r>
            <a:r>
              <a:rPr sz="1600">
                <a:solidFill>
                  <a:srgbClr val="40A070"/>
                </a:solidFill>
                <a:latin typeface="Courier"/>
              </a:rPr>
              <a:t>32</a:t>
            </a:r>
            <a:r>
              <a:rPr sz="1600">
                <a:latin typeface="Courier"/>
              </a:rPr>
              <a:t>)),</a:t>
            </a:r>
            <a:br/>
            <a:r>
              <a:rPr sz="1600">
                <a:latin typeface="Courier"/>
              </a:rPr>
              <a:t>                </a:t>
            </a:r>
            <a:r>
              <a:rPr sz="1600">
                <a:solidFill>
                  <a:srgbClr val="7D9029"/>
                </a:solidFill>
                <a:latin typeface="Courier"/>
              </a:rPr>
              <a:t>biomass_g =</a:t>
            </a:r>
            <a:r>
              <a:rPr sz="1600">
                <a:latin typeface="Courier"/>
              </a:rPr>
              <a:t> </a:t>
            </a:r>
            <a:r>
              <a:rPr sz="1600">
                <a:solidFill>
                  <a:srgbClr val="06287E"/>
                </a:solidFill>
                <a:latin typeface="Courier"/>
              </a:rPr>
              <a:t>c</a:t>
            </a:r>
            <a:r>
              <a:rPr sz="1600">
                <a:latin typeface="Courier"/>
              </a:rPr>
              <a:t>(</a:t>
            </a:r>
            <a:r>
              <a:rPr sz="1600">
                <a:solidFill>
                  <a:srgbClr val="06287E"/>
                </a:solidFill>
                <a:latin typeface="Courier"/>
              </a:rPr>
              <a:t>rnorm</a:t>
            </a:r>
            <a:r>
              <a:rPr sz="1600">
                <a:latin typeface="Courier"/>
              </a:rPr>
              <a:t>(</a:t>
            </a:r>
            <a:r>
              <a:rPr sz="1600">
                <a:solidFill>
                  <a:srgbClr val="40A070"/>
                </a:solidFill>
                <a:latin typeface="Courier"/>
              </a:rPr>
              <a:t>20</a:t>
            </a:r>
            <a:r>
              <a:rPr sz="1600">
                <a:latin typeface="Courier"/>
              </a:rPr>
              <a:t>, </a:t>
            </a:r>
            <a:r>
              <a:rPr sz="1600">
                <a:solidFill>
                  <a:srgbClr val="40A070"/>
                </a:solidFill>
                <a:latin typeface="Courier"/>
              </a:rPr>
              <a:t>4.5</a:t>
            </a:r>
            <a:r>
              <a:rPr sz="1600">
                <a:latin typeface="Courier"/>
              </a:rPr>
              <a:t>, .</a:t>
            </a:r>
            <a:r>
              <a:rPr sz="1600">
                <a:solidFill>
                  <a:srgbClr val="40A070"/>
                </a:solidFill>
                <a:latin typeface="Courier"/>
              </a:rPr>
              <a:t>6</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26</a:t>
            </a:r>
            <a:r>
              <a:rPr sz="1600">
                <a:latin typeface="Courier"/>
              </a:rPr>
              <a:t>, </a:t>
            </a:r>
            <a:r>
              <a:rPr sz="1600">
                <a:solidFill>
                  <a:srgbClr val="40A070"/>
                </a:solidFill>
                <a:latin typeface="Courier"/>
              </a:rPr>
              <a:t>5.4</a:t>
            </a:r>
            <a:r>
              <a:rPr sz="1600">
                <a:latin typeface="Courier"/>
              </a:rPr>
              <a:t>, </a:t>
            </a:r>
            <a:r>
              <a:rPr sz="1600">
                <a:solidFill>
                  <a:srgbClr val="40A070"/>
                </a:solidFill>
                <a:latin typeface="Courier"/>
              </a:rPr>
              <a:t>1.1</a:t>
            </a:r>
            <a:r>
              <a:rPr sz="1600">
                <a:latin typeface="Courier"/>
              </a:rPr>
              <a:t>),</a:t>
            </a:r>
            <a:b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32</a:t>
            </a:r>
            <a:r>
              <a:rPr sz="1600">
                <a:latin typeface="Courier"/>
              </a:rPr>
              <a:t>, </a:t>
            </a:r>
            <a:r>
              <a:rPr sz="1600">
                <a:solidFill>
                  <a:srgbClr val="40A070"/>
                </a:solidFill>
                <a:latin typeface="Courier"/>
              </a:rPr>
              <a:t>5.1</a:t>
            </a:r>
            <a:r>
              <a:rPr sz="1600">
                <a:latin typeface="Courier"/>
              </a:rPr>
              <a:t>, </a:t>
            </a:r>
            <a:r>
              <a:rPr sz="1600">
                <a:solidFill>
                  <a:srgbClr val="40A070"/>
                </a:solidFill>
                <a:latin typeface="Courier"/>
              </a:rPr>
              <a:t>1.5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soil: Sand
biomass_g: 4.656</a:t>
            </a:r>
          </a:p>
        </p:txBody>
      </p:sp>
    </p:spTree>
  </p:cSld>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ANOVA: see the data</a:t>
            </a:r>
          </a:p>
        </p:txBody>
      </p:sp>
      <p:pic>
        <p:nvPicPr>
          <p:cNvPr descr="Course_files/modules/welch_anova/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Welch one-way ANOVA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response ~ group</a:t>
            </a:r>
            <a:r>
              <a:rPr/>
              <a:t> — Arrange observations by treatment</a:t>
            </a:r>
          </a:p>
          <a:p>
            <a:pPr lvl="0" indent="0" marL="0">
              <a:buNone/>
            </a:pPr>
            <a:r>
              <a:rPr b="1"/>
              <a:t>bg</a:t>
            </a:r>
            <a:r>
              <a:rPr/>
              <a:t> — Use one persistent color per treatment</a:t>
            </a:r>
          </a:p>
          <a:p>
            <a:pPr lvl="0" indent="0" marL="0">
              <a:buNone/>
            </a:pPr>
            <a:r>
              <a:rPr b="1"/>
              <a:t>points</a:t>
            </a:r>
            <a:r>
              <a:rPr/>
              <a:t> — Mark group means</a:t>
            </a:r>
          </a:p>
          <a:p>
            <a:pPr lvl="0" indent="0" marL="0">
              <a:buNone/>
            </a:pPr>
            <a:r>
              <a:rPr b="1"/>
              <a:t>segments</a:t>
            </a:r>
            <a:r>
              <a:rPr/>
              <a:t> — Show clearly labeled confidence intervals for means</a:t>
            </a:r>
          </a:p>
        </p:txBody>
      </p:sp>
    </p:spTree>
  </p:cSld>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ANOVA: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beeswarm</a:t>
            </a:r>
            <a:r>
              <a:rPr sz="1600">
                <a:latin typeface="Courier"/>
              </a:rPr>
              <a:t>(biomass_g </a:t>
            </a:r>
            <a:r>
              <a:rPr sz="1600">
                <a:solidFill>
                  <a:srgbClr val="4070A0"/>
                </a:solidFill>
                <a:latin typeface="Courier"/>
              </a:rPr>
              <a:t>~</a:t>
            </a:r>
            <a:r>
              <a:rPr sz="1600">
                <a:latin typeface="Courier"/>
              </a:rPr>
              <a:t> soil, </a:t>
            </a:r>
            <a:r>
              <a:rPr sz="1600">
                <a:solidFill>
                  <a:srgbClr val="7D9029"/>
                </a:solidFill>
                <a:latin typeface="Courier"/>
              </a:rPr>
              <a:t>data =</a:t>
            </a:r>
            <a:r>
              <a:rPr sz="1600">
                <a:latin typeface="Courier"/>
              </a:rPr>
              <a:t> d,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a:t>
            </a:r>
            <a:br/>
            <a:r>
              <a:rPr sz="1600">
                <a:latin typeface="Courier"/>
              </a:rPr>
              <a:t>         </a:t>
            </a:r>
            <a:r>
              <a:rPr sz="1600">
                <a:solidFill>
                  <a:srgbClr val="7D9029"/>
                </a:solidFill>
                <a:latin typeface="Courier"/>
              </a:rPr>
              <a:t>bg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4070A0"/>
                </a:solidFill>
                <a:latin typeface="Courier"/>
              </a:rPr>
              <a:t>"#73649A"</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1.2</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"Soil treatment"</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"Seedling biomass (g)"</a:t>
            </a:r>
            <a:r>
              <a:rPr sz="1600">
                <a:latin typeface="Courier"/>
              </a:rPr>
              <a:t>)</a:t>
            </a:r>
            <a:br/>
            <a:r>
              <a:rPr sz="1600">
                <a:latin typeface="Courier"/>
              </a:rPr>
              <a:t>means </a:t>
            </a:r>
            <a:r>
              <a:rPr sz="1600">
                <a:solidFill>
                  <a:srgbClr val="007020"/>
                </a:solidFill>
                <a:latin typeface="Courier"/>
              </a:rPr>
              <a:t>&lt;-</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biomass_g, d</a:t>
            </a:r>
            <a:r>
              <a:rPr sz="1600">
                <a:solidFill>
                  <a:srgbClr val="4070A0"/>
                </a:solidFill>
                <a:latin typeface="Courier"/>
              </a:rPr>
              <a:t>$</a:t>
            </a:r>
            <a:r>
              <a:rPr sz="1600">
                <a:latin typeface="Courier"/>
              </a:rPr>
              <a:t>soil, mean)</a:t>
            </a:r>
            <a:br/>
            <a:r>
              <a:rPr sz="1600">
                <a:latin typeface="Courier"/>
              </a:rPr>
              <a:t>se </a:t>
            </a:r>
            <a:r>
              <a:rPr sz="1600">
                <a:solidFill>
                  <a:srgbClr val="007020"/>
                </a:solidFill>
                <a:latin typeface="Courier"/>
              </a:rPr>
              <a:t>&lt;-</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biomass_g, d</a:t>
            </a:r>
            <a:r>
              <a:rPr sz="1600">
                <a:solidFill>
                  <a:srgbClr val="4070A0"/>
                </a:solidFill>
                <a:latin typeface="Courier"/>
              </a:rPr>
              <a:t>$</a:t>
            </a:r>
            <a:r>
              <a:rPr sz="1600">
                <a:latin typeface="Courier"/>
              </a:rPr>
              <a:t>soil, sd) </a:t>
            </a:r>
            <a:r>
              <a:rPr sz="1600">
                <a:solidFill>
                  <a:srgbClr val="4070A0"/>
                </a:solidFill>
                <a:latin typeface="Courier"/>
              </a:rPr>
              <a:t>/</a:t>
            </a:r>
            <a:r>
              <a:rPr sz="1600">
                <a:latin typeface="Courier"/>
              </a:rPr>
              <a:t> </a:t>
            </a:r>
            <a:r>
              <a:rPr sz="1600">
                <a:solidFill>
                  <a:srgbClr val="06287E"/>
                </a:solidFill>
                <a:latin typeface="Courier"/>
              </a:rPr>
              <a:t>sqrt</a:t>
            </a:r>
            <a:r>
              <a:rPr sz="1600">
                <a:latin typeface="Courier"/>
              </a:rPr>
              <a:t>(</a:t>
            </a:r>
            <a:r>
              <a:rPr sz="1600">
                <a:solidFill>
                  <a:srgbClr val="06287E"/>
                </a:solidFill>
                <a:latin typeface="Courier"/>
              </a:rPr>
              <a:t>table</a:t>
            </a:r>
            <a:r>
              <a:rPr sz="1600">
                <a:latin typeface="Courier"/>
              </a:rPr>
              <a:t>(d</a:t>
            </a:r>
            <a:r>
              <a:rPr sz="1600">
                <a:solidFill>
                  <a:srgbClr val="4070A0"/>
                </a:solidFill>
                <a:latin typeface="Courier"/>
              </a:rPr>
              <a:t>$</a:t>
            </a:r>
            <a:r>
              <a:rPr sz="1600">
                <a:latin typeface="Courier"/>
              </a:rPr>
              <a:t>soil))</a:t>
            </a:r>
            <a:br/>
            <a:r>
              <a:rPr sz="1600">
                <a:latin typeface="Courier"/>
              </a:rPr>
              <a:t>half </a:t>
            </a:r>
            <a:r>
              <a:rPr sz="1600">
                <a:solidFill>
                  <a:srgbClr val="007020"/>
                </a:solidFill>
                <a:latin typeface="Courier"/>
              </a:rPr>
              <a:t>&lt;-</a:t>
            </a:r>
            <a:r>
              <a:rPr sz="1600">
                <a:latin typeface="Courier"/>
              </a:rPr>
              <a:t> </a:t>
            </a:r>
            <a:r>
              <a:rPr sz="1600">
                <a:solidFill>
                  <a:srgbClr val="06287E"/>
                </a:solidFill>
                <a:latin typeface="Courier"/>
              </a:rPr>
              <a:t>qt</a:t>
            </a:r>
            <a:r>
              <a:rPr sz="1600">
                <a:latin typeface="Courier"/>
              </a:rPr>
              <a:t>(.</a:t>
            </a:r>
            <a:r>
              <a:rPr sz="1600">
                <a:solidFill>
                  <a:srgbClr val="40A070"/>
                </a:solidFill>
                <a:latin typeface="Courier"/>
              </a:rPr>
              <a:t>975</a:t>
            </a:r>
            <a:r>
              <a:rPr sz="1600">
                <a:latin typeface="Courier"/>
              </a:rPr>
              <a:t>, </a:t>
            </a:r>
            <a:r>
              <a:rPr sz="1600">
                <a:solidFill>
                  <a:srgbClr val="7D9029"/>
                </a:solidFill>
                <a:latin typeface="Courier"/>
              </a:rPr>
              <a:t>df =</a:t>
            </a:r>
            <a:r>
              <a:rPr sz="1600">
                <a:latin typeface="Courier"/>
              </a:rPr>
              <a:t> </a:t>
            </a:r>
            <a:r>
              <a:rPr sz="1600">
                <a:solidFill>
                  <a:srgbClr val="06287E"/>
                </a:solidFill>
                <a:latin typeface="Courier"/>
              </a:rPr>
              <a:t>table</a:t>
            </a:r>
            <a:r>
              <a:rPr sz="1600">
                <a:latin typeface="Courier"/>
              </a:rPr>
              <a:t>(d</a:t>
            </a:r>
            <a:r>
              <a:rPr sz="1600">
                <a:solidFill>
                  <a:srgbClr val="4070A0"/>
                </a:solidFill>
                <a:latin typeface="Courier"/>
              </a:rPr>
              <a:t>$</a:t>
            </a:r>
            <a:r>
              <a:rPr sz="1600">
                <a:latin typeface="Courier"/>
              </a:rPr>
              <a:t>soil)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se</a:t>
            </a:r>
            <a:br/>
            <a:r>
              <a:rPr sz="1600">
                <a:solidFill>
                  <a:srgbClr val="06287E"/>
                </a:solidFill>
                <a:latin typeface="Courier"/>
              </a:rPr>
              <a:t>segments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means </a:t>
            </a:r>
            <a:r>
              <a:rPr sz="1600">
                <a:solidFill>
                  <a:srgbClr val="4070A0"/>
                </a:solidFill>
                <a:latin typeface="Courier"/>
              </a:rPr>
              <a:t>-</a:t>
            </a:r>
            <a:r>
              <a:rPr sz="1600">
                <a:latin typeface="Courier"/>
              </a:rPr>
              <a:t> half, </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means </a:t>
            </a:r>
            <a:r>
              <a:rPr sz="1600">
                <a:solidFill>
                  <a:srgbClr val="4070A0"/>
                </a:solidFill>
                <a:latin typeface="Courier"/>
              </a:rPr>
              <a:t>+</a:t>
            </a:r>
            <a:r>
              <a:rPr sz="1600">
                <a:latin typeface="Courier"/>
              </a:rPr>
              <a:t> half, </a:t>
            </a:r>
            <a:r>
              <a:rPr sz="1600">
                <a:solidFill>
                  <a:srgbClr val="7D9029"/>
                </a:solidFill>
                <a:latin typeface="Courier"/>
              </a:rPr>
              <a:t>lwd =</a:t>
            </a:r>
            <a:r>
              <a:rPr sz="1600">
                <a:latin typeface="Courier"/>
              </a:rPr>
              <a:t> </a:t>
            </a:r>
            <a:r>
              <a:rPr sz="1600">
                <a:solidFill>
                  <a:srgbClr val="40A070"/>
                </a:solidFill>
                <a:latin typeface="Courier"/>
              </a:rPr>
              <a:t>3</a:t>
            </a:r>
            <a:r>
              <a:rPr sz="1600">
                <a:latin typeface="Courier"/>
              </a:rPr>
              <a:t>)</a:t>
            </a:r>
            <a:br/>
            <a:r>
              <a:rPr sz="1600">
                <a:solidFill>
                  <a:srgbClr val="06287E"/>
                </a:solidFill>
                <a:latin typeface="Courier"/>
              </a:rPr>
              <a:t>points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means,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4070A0"/>
                </a:solidFill>
                <a:latin typeface="Courier"/>
              </a:rPr>
              <a:t>"Mean and 95% CI"</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response ~ group</a:t>
            </a:r>
            <a:r>
              <a:rPr/>
              <a:t> — Arrange observations by treatment</a:t>
            </a:r>
          </a:p>
          <a:p>
            <a:pPr lvl="0" indent="0" marL="0">
              <a:buNone/>
            </a:pPr>
            <a:r>
              <a:rPr b="1"/>
              <a:t>bg</a:t>
            </a:r>
            <a:r>
              <a:rPr/>
              <a:t> — Use one persistent color per treatment</a:t>
            </a:r>
          </a:p>
          <a:p>
            <a:pPr lvl="0" indent="0" marL="0">
              <a:buNone/>
            </a:pPr>
            <a:r>
              <a:rPr b="1"/>
              <a:t>points</a:t>
            </a:r>
            <a:r>
              <a:rPr/>
              <a:t> — Mark group means</a:t>
            </a:r>
          </a:p>
          <a:p>
            <a:pPr lvl="0" indent="0" marL="0">
              <a:buNone/>
            </a:pPr>
            <a:r>
              <a:rPr b="1"/>
              <a:t>segments</a:t>
            </a:r>
            <a:r>
              <a:rPr/>
              <a:t> — Show clearly labeled confidence intervals for means</a:t>
            </a:r>
          </a:p>
        </p:txBody>
      </p:sp>
    </p:spTree>
  </p:cSld>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ANOVA: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Are mean seedling biomasses equal across the three soils?</a:t>
            </a:r>
          </a:p>
          <a:p>
            <a:pPr lvl="0" indent="0" marL="0">
              <a:buNone/>
            </a:pPr>
            <a:r>
              <a:rPr b="1"/>
              <a:t>Null / estimation target</a:t>
            </a:r>
          </a:p>
          <a:p>
            <a:pPr lvl="0" indent="0" marL="0">
              <a:buNone/>
            </a:pPr>
            <a:r>
              <a:rPr/>
              <a:t>All soil-treatment population means are equal.</a:t>
            </a:r>
          </a:p>
        </p:txBody>
      </p:sp>
      <p:sp>
        <p:nvSpPr>
          <p:cNvPr id="4" name="Content Placeholder 3"/>
          <p:cNvSpPr>
            <a:spLocks noGrp="1"/>
          </p:cNvSpPr>
          <p:nvPr>
            <p:ph idx="2"/>
          </p:nvPr>
        </p:nvSpPr>
        <p:spPr/>
        <p:txBody>
          <a:bodyPr/>
          <a:lstStyle/>
          <a:p>
            <a:pPr lvl="0" indent="0" marL="0">
              <a:buNone/>
            </a:pPr>
            <a:r>
              <a:rPr b="1"/>
              <a:t>Relevant options</a:t>
            </a:r>
          </a:p>
          <a:p>
            <a:pPr lvl="0"/>
            <a:r>
              <a:rPr/>
              <a:t>oneway.test(…, var.equal = FALSE) uses Welch ANOVA</a:t>
            </a:r>
          </a:p>
          <a:p>
            <a:pPr lvl="0"/>
            <a:r>
              <a:rPr/>
              <a:t>Factor levels define the groups</a:t>
            </a:r>
          </a:p>
          <a:p>
            <a:pPr lvl="0"/>
            <a:r>
              <a:rPr/>
              <a:t>Use variance-robust follow-up comparisons for particular pairs</a:t>
            </a:r>
          </a:p>
        </p:txBody>
      </p:sp>
    </p:spTree>
  </p:cSld>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ANOVA: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pots</a:t>
            </a:r>
          </a:p>
          <a:p>
            <a:pPr lvl="0"/>
            <a:r>
              <a:rPr/>
              <a:t>No severe outliers; approximately normal errors at small n</a:t>
            </a:r>
          </a:p>
          <a:p>
            <a:pPr lvl="0"/>
            <a:r>
              <a:rPr/>
              <a:t>Group variances may differ</a:t>
            </a:r>
          </a:p>
        </p:txBody>
      </p:sp>
      <p:sp>
        <p:nvSpPr>
          <p:cNvPr id="4" name="Content Placeholder 3"/>
          <p:cNvSpPr>
            <a:spLocks noGrp="1"/>
          </p:cNvSpPr>
          <p:nvPr>
            <p:ph idx="2"/>
          </p:nvPr>
        </p:nvSpPr>
        <p:spPr/>
        <p:txBody>
          <a:bodyPr/>
          <a:lstStyle/>
          <a:p>
            <a:pPr lvl="0" indent="0" marL="0">
              <a:buNone/>
            </a:pPr>
            <a:r>
              <a:rPr b="1"/>
              <a:t>Parametric responses</a:t>
            </a:r>
          </a:p>
          <a:p>
            <a:pPr lvl="0"/>
            <a:r>
              <a:rPr/>
              <a:t>Welch directly handles unequal variances</a:t>
            </a:r>
          </a:p>
          <a:p>
            <a:pPr lvl="0"/>
            <a:r>
              <a:rPr/>
              <a:t>For adjusted pairwise means consider Games–Howell or planned robust contrasts</a:t>
            </a:r>
          </a:p>
          <a:p>
            <a:pPr lvl="0" indent="0" marL="0">
              <a:buNone/>
            </a:pPr>
            <a:r>
              <a:rPr b="1"/>
              <a:t>Nonparametric responses</a:t>
            </a:r>
          </a:p>
          <a:p>
            <a:pPr lvl="0"/>
            <a:r>
              <a:rPr/>
              <a:t>Kruskal–Wallis tests group distributions, not the same mean null</a:t>
            </a:r>
          </a:p>
          <a:p>
            <a:pPr lvl="0"/>
            <a:r>
              <a:rPr/>
              <a:t>A bootstrap approach can retain the mean target</a:t>
            </a:r>
          </a:p>
        </p:txBody>
      </p:sp>
    </p:spTree>
  </p:cSld>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ANOVA: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soil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soil,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"Sand"</a:t>
            </a:r>
            <a:r>
              <a:rPr sz="1600">
                <a:latin typeface="Courier"/>
              </a:rPr>
              <a:t>, </a:t>
            </a:r>
            <a:r>
              <a:rPr sz="1600">
                <a:solidFill>
                  <a:srgbClr val="4070A0"/>
                </a:solidFill>
                <a:latin typeface="Courier"/>
              </a:rPr>
              <a:t>"Loam"</a:t>
            </a:r>
            <a:r>
              <a:rPr sz="1600">
                <a:latin typeface="Courier"/>
              </a:rPr>
              <a:t>, </a:t>
            </a:r>
            <a:r>
              <a:rPr sz="1600">
                <a:solidFill>
                  <a:srgbClr val="4070A0"/>
                </a:solidFill>
                <a:latin typeface="Courier"/>
              </a:rPr>
              <a:t>"Clay"</a:t>
            </a:r>
            <a:r>
              <a:rPr sz="1600">
                <a:latin typeface="Courier"/>
              </a:rPr>
              <a:t>))</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oneway.test</a:t>
            </a:r>
            <a:r>
              <a:rPr sz="1600">
                <a:latin typeface="Courier"/>
              </a:rPr>
              <a:t>(biomass_g </a:t>
            </a:r>
            <a:r>
              <a:rPr sz="1600">
                <a:solidFill>
                  <a:srgbClr val="4070A0"/>
                </a:solidFill>
                <a:latin typeface="Courier"/>
              </a:rPr>
              <a:t>~</a:t>
            </a:r>
            <a:r>
              <a:rPr sz="1600">
                <a:latin typeface="Courier"/>
              </a:rPr>
              <a:t> soil,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var.equal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Welch ANOVA F = 13.65; df = 2, 49.85; p = 1.873e-05</a:t>
            </a:r>
          </a:p>
          <a:p>
            <a:pPr lvl="0"/>
            <a:r>
              <a:rPr/>
              <a:t>Group sample sizes: Sand 20; Loam 26; Clay 32</a:t>
            </a:r>
          </a:p>
          <a:p>
            <a:pPr lvl="0"/>
            <a:r>
              <a:rPr/>
              <a:t>Observed means (g): Sand 4.4; Loam 5.55; Clay 4.87</a:t>
            </a:r>
          </a:p>
          <a:p>
            <a:pPr lvl="0"/>
            <a:r>
              <a:rPr/>
              <a:t>Unequal variance is modeled; the omnibus test does not select a pair.</a:t>
            </a:r>
          </a:p>
        </p:txBody>
      </p:sp>
    </p:spTree>
  </p:cSld>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Welch ANOVA: interpret</a:t>
            </a:r>
          </a:p>
        </p:txBody>
      </p:sp>
      <p:sp>
        <p:nvSpPr>
          <p:cNvPr id="3" name="Content Placeholder 2"/>
          <p:cNvSpPr>
            <a:spLocks noGrp="1"/>
          </p:cNvSpPr>
          <p:nvPr>
            <p:ph idx="1"/>
          </p:nvPr>
        </p:nvSpPr>
        <p:spPr/>
        <p:txBody>
          <a:bodyPr/>
          <a:lstStyle/>
          <a:p>
            <a:pPr lvl="0" indent="0" marL="0">
              <a:buNone/>
            </a:pPr>
            <a:r>
              <a:rPr/>
              <a:t>Welch ANOVA compared mean biomass across soils while allowing unequal variances: F(2, 49.85) = 13.65, p = 1.873e-05. This answers the same equal-means question as ordinary ANOVA; a specific pair requires an appropriate adjusted follow-up.</a:t>
            </a:r>
          </a:p>
          <a:p>
            <a:pPr lvl="0" indent="0" marL="0">
              <a:buNone/>
            </a:pPr>
            <a:r>
              <a:rPr b="1"/>
              <a:t>Discuss:</a:t>
            </a:r>
            <a:r>
              <a:rPr/>
              <a:t> Does unequal variance by itself require changing the scientific target from means to ranks?</a:t>
            </a:r>
          </a:p>
        </p:txBody>
      </p:sp>
    </p:spTree>
  </p:cSld>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Kruskal–Wallis: the data</a:t>
            </a:r>
          </a:p>
        </p:txBody>
      </p:sp>
      <p:sp>
        <p:nvSpPr>
          <p:cNvPr id="3" name="Content Placeholder 2"/>
          <p:cNvSpPr>
            <a:spLocks noGrp="1"/>
          </p:cNvSpPr>
          <p:nvPr>
            <p:ph idx="1"/>
          </p:nvPr>
        </p:nvSpPr>
        <p:spPr/>
        <p:txBody>
          <a:bodyPr/>
          <a:lstStyle/>
          <a:p>
            <a:pPr lvl="0" indent="0" marL="0">
              <a:buNone/>
            </a:pPr>
            <a:r>
              <a:rPr/>
              <a:t>Plant pathologists score leaf damage in three independently assigned pathogen treatments.</a:t>
            </a:r>
          </a:p>
          <a:p>
            <a:pPr lvl="0"/>
            <a:r>
              <a:rPr/>
              <a:t>Ordered response or a continuous response</a:t>
            </a:r>
          </a:p>
          <a:p>
            <a:pPr lvl="0"/>
            <a:r>
              <a:rPr/>
              <a:t>Three or more independent groups</a:t>
            </a:r>
          </a:p>
          <a:p>
            <a:pPr lvl="0"/>
            <a:r>
              <a:rPr/>
              <a:t>An omnibus rank comparison</a:t>
            </a:r>
          </a:p>
        </p:txBody>
      </p:sp>
      <p:sp>
        <p:nvSpPr>
          <p:cNvPr id="4" name="Content Placeholder 3"/>
          <p:cNvSpPr>
            <a:spLocks noGrp="1"/>
          </p:cNvSpPr>
          <p:nvPr>
            <p:ph idx="2"/>
          </p:nvPr>
        </p:nvSpPr>
        <p:spPr/>
        <p:txBody>
          <a:bodyPr/>
          <a:lstStyle/>
          <a:p>
            <a:pPr lvl="0" indent="0" marL="0">
              <a:buNone/>
            </a:pPr>
            <a:r>
              <a:rPr b="1"/>
              <a:t>Other data like these</a:t>
            </a:r>
          </a:p>
          <a:p>
            <a:pPr lvl="0"/>
            <a:r>
              <a:rPr/>
              <a:t>Skewed abundance across habitats</a:t>
            </a:r>
          </a:p>
          <a:p>
            <a:pPr lvl="0"/>
            <a:r>
              <a:rPr/>
              <a:t>Disease-severity categories across treatments</a:t>
            </a:r>
          </a:p>
          <a:p>
            <a:pPr lvl="0"/>
            <a:r>
              <a:rPr/>
              <a:t>Development time across diets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Kruskal–Wallis: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1107</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treatment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"Strain A"</a:t>
            </a:r>
            <a:r>
              <a:rPr sz="1600">
                <a:latin typeface="Courier"/>
              </a:rPr>
              <a:t>, </a:t>
            </a:r>
            <a:r>
              <a:rPr sz="1600">
                <a:solidFill>
                  <a:srgbClr val="4070A0"/>
                </a:solidFill>
                <a:latin typeface="Courier"/>
              </a:rPr>
              <a:t>"Strain B"</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24</a:t>
            </a:r>
            <a:r>
              <a:rPr sz="1600">
                <a:latin typeface="Courier"/>
              </a:rPr>
              <a:t>),</a:t>
            </a:r>
            <a:br/>
            <a:r>
              <a:rPr sz="1600">
                <a:latin typeface="Courier"/>
              </a:rPr>
              <a:t>                </a:t>
            </a:r>
            <a:r>
              <a:rPr sz="1600">
                <a:solidFill>
                  <a:srgbClr val="7D9029"/>
                </a:solidFill>
                <a:latin typeface="Courier"/>
              </a:rPr>
              <a:t>damage =</a:t>
            </a:r>
            <a:r>
              <a:rPr sz="1600">
                <a:latin typeface="Courier"/>
              </a:rPr>
              <a:t> </a:t>
            </a:r>
            <a:r>
              <a:rPr sz="1600">
                <a:solidFill>
                  <a:srgbClr val="06287E"/>
                </a:solidFill>
                <a:latin typeface="Courier"/>
              </a:rPr>
              <a:t>c</a:t>
            </a:r>
            <a:r>
              <a:rPr sz="1600">
                <a:latin typeface="Courier"/>
              </a:rPr>
              <a:t>(</a:t>
            </a:r>
            <a:r>
              <a:rPr sz="1600">
                <a:solidFill>
                  <a:srgbClr val="06287E"/>
                </a:solidFill>
                <a:latin typeface="Courier"/>
              </a:rPr>
              <a:t>rbinom</a:t>
            </a:r>
            <a:r>
              <a:rPr sz="1600">
                <a:latin typeface="Courier"/>
              </a:rPr>
              <a:t>(</a:t>
            </a:r>
            <a:r>
              <a:rPr sz="1600">
                <a:solidFill>
                  <a:srgbClr val="40A070"/>
                </a:solidFill>
                <a:latin typeface="Courier"/>
              </a:rPr>
              <a:t>24</a:t>
            </a:r>
            <a:r>
              <a:rPr sz="1600">
                <a:latin typeface="Courier"/>
              </a:rPr>
              <a:t>, </a:t>
            </a:r>
            <a:r>
              <a:rPr sz="1600">
                <a:solidFill>
                  <a:srgbClr val="40A070"/>
                </a:solidFill>
                <a:latin typeface="Courier"/>
              </a:rPr>
              <a:t>8</a:t>
            </a:r>
            <a:r>
              <a:rPr sz="1600">
                <a:latin typeface="Courier"/>
              </a:rPr>
              <a:t>, .</a:t>
            </a:r>
            <a:r>
              <a:rPr sz="1600">
                <a:solidFill>
                  <a:srgbClr val="40A070"/>
                </a:solidFill>
                <a:latin typeface="Courier"/>
              </a:rPr>
              <a:t>25</a:t>
            </a:r>
            <a:r>
              <a:rPr sz="1600">
                <a:latin typeface="Courier"/>
              </a:rPr>
              <a:t>), </a:t>
            </a:r>
            <a:r>
              <a:rPr sz="1600">
                <a:solidFill>
                  <a:srgbClr val="06287E"/>
                </a:solidFill>
                <a:latin typeface="Courier"/>
              </a:rPr>
              <a:t>rbinom</a:t>
            </a:r>
            <a:r>
              <a:rPr sz="1600">
                <a:latin typeface="Courier"/>
              </a:rPr>
              <a:t>(</a:t>
            </a:r>
            <a:r>
              <a:rPr sz="1600">
                <a:solidFill>
                  <a:srgbClr val="40A070"/>
                </a:solidFill>
                <a:latin typeface="Courier"/>
              </a:rPr>
              <a:t>24</a:t>
            </a:r>
            <a:r>
              <a:rPr sz="1600">
                <a:latin typeface="Courier"/>
              </a:rPr>
              <a:t>, </a:t>
            </a:r>
            <a:r>
              <a:rPr sz="1600">
                <a:solidFill>
                  <a:srgbClr val="40A070"/>
                </a:solidFill>
                <a:latin typeface="Courier"/>
              </a:rPr>
              <a:t>8</a:t>
            </a:r>
            <a:r>
              <a:rPr sz="1600">
                <a:latin typeface="Courier"/>
              </a:rPr>
              <a:t>, .</a:t>
            </a:r>
            <a:r>
              <a:rPr sz="1600">
                <a:solidFill>
                  <a:srgbClr val="40A070"/>
                </a:solidFill>
                <a:latin typeface="Courier"/>
              </a:rPr>
              <a:t>40</a:t>
            </a:r>
            <a:r>
              <a:rPr sz="1600">
                <a:latin typeface="Courier"/>
              </a:rPr>
              <a:t>),</a:t>
            </a:r>
            <a:br/>
            <a:r>
              <a:rPr sz="1600">
                <a:latin typeface="Courier"/>
              </a:rPr>
              <a:t>                           </a:t>
            </a:r>
            <a:r>
              <a:rPr sz="1600">
                <a:solidFill>
                  <a:srgbClr val="06287E"/>
                </a:solidFill>
                <a:latin typeface="Courier"/>
              </a:rPr>
              <a:t>rbinom</a:t>
            </a:r>
            <a:r>
              <a:rPr sz="1600">
                <a:latin typeface="Courier"/>
              </a:rPr>
              <a:t>(</a:t>
            </a:r>
            <a:r>
              <a:rPr sz="1600">
                <a:solidFill>
                  <a:srgbClr val="40A070"/>
                </a:solidFill>
                <a:latin typeface="Courier"/>
              </a:rPr>
              <a:t>24</a:t>
            </a:r>
            <a:r>
              <a:rPr sz="1600">
                <a:latin typeface="Courier"/>
              </a:rPr>
              <a:t>, </a:t>
            </a:r>
            <a:r>
              <a:rPr sz="1600">
                <a:solidFill>
                  <a:srgbClr val="40A070"/>
                </a:solidFill>
                <a:latin typeface="Courier"/>
              </a:rPr>
              <a:t>8</a:t>
            </a:r>
            <a:r>
              <a:rPr sz="1600">
                <a:latin typeface="Courier"/>
              </a:rPr>
              <a:t>, .</a:t>
            </a:r>
            <a:r>
              <a:rPr sz="1600">
                <a:solidFill>
                  <a:srgbClr val="40A070"/>
                </a:solidFill>
                <a:latin typeface="Courier"/>
              </a:rPr>
              <a:t>58</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treatment: Control
damage: 2</a:t>
            </a:r>
          </a:p>
        </p:txBody>
      </p:sp>
    </p:spTree>
  </p:cSld>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Kruskal–Wallis: see the data</a:t>
            </a:r>
          </a:p>
        </p:txBody>
      </p:sp>
      <p:pic>
        <p:nvPicPr>
          <p:cNvPr descr="Course_files/modules/kruskal_wallis/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Kruskal–Wallis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jitter / amount</a:t>
            </a:r>
            <a:r>
              <a:rPr/>
              <a:t> — Separate tied points without changing scores</a:t>
            </a:r>
          </a:p>
          <a:p>
            <a:pPr lvl="0" indent="0" marL="0">
              <a:buNone/>
            </a:pPr>
            <a:r>
              <a:rPr b="1"/>
              <a:t>pch / col</a:t>
            </a:r>
            <a:r>
              <a:rPr/>
              <a:t> — Use group-specific point styling</a:t>
            </a:r>
          </a:p>
          <a:p>
            <a:pPr lvl="0" indent="0" marL="0">
              <a:buNone/>
            </a:pPr>
            <a:r>
              <a:rPr b="1"/>
              <a:t>axis</a:t>
            </a:r>
            <a:r>
              <a:rPr/>
              <a:t> — Display the actual ordered score values</a:t>
            </a:r>
          </a:p>
          <a:p>
            <a:pPr lvl="0" indent="0" marL="0">
              <a:buNone/>
            </a:pPr>
            <a:r>
              <a:rPr b="1"/>
              <a:t>segments</a:t>
            </a:r>
            <a:r>
              <a:rPr/>
              <a:t> — Add descriptive median marks</a:t>
            </a:r>
          </a:p>
        </p:txBody>
      </p:sp>
    </p:spTree>
  </p:cSld>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Kruskal–Wallis: plot code</a:t>
            </a:r>
          </a:p>
        </p:txBody>
      </p:sp>
      <p:sp>
        <p:nvSpPr>
          <p:cNvPr id="3" name="Content Placeholder 2"/>
          <p:cNvSpPr>
            <a:spLocks noGrp="1"/>
          </p:cNvSpPr>
          <p:nvPr>
            <p:ph idx="1"/>
          </p:nvPr>
        </p:nvSpPr>
        <p:spPr/>
        <p:txBody>
          <a:bodyPr/>
          <a:lstStyle/>
          <a:p>
            <a:pPr lvl="0" indent="0">
              <a:buNone/>
              <a:defRPr sz="1600"/>
            </a:pPr>
            <a:r>
              <a:rPr sz="1600">
                <a:latin typeface="Courier"/>
              </a:rPr>
              <a:t>x </a:t>
            </a:r>
            <a:r>
              <a:rPr sz="1600">
                <a:solidFill>
                  <a:srgbClr val="007020"/>
                </a:solidFill>
                <a:latin typeface="Courier"/>
              </a:rPr>
              <a:t>&lt;-</a:t>
            </a:r>
            <a:r>
              <a:rPr sz="1600">
                <a:latin typeface="Courier"/>
              </a:rPr>
              <a:t> </a:t>
            </a:r>
            <a:r>
              <a:rPr sz="1600">
                <a:solidFill>
                  <a:srgbClr val="06287E"/>
                </a:solidFill>
                <a:latin typeface="Courier"/>
              </a:rPr>
              <a:t>as.integer</a:t>
            </a:r>
            <a:r>
              <a:rPr sz="1600">
                <a:latin typeface="Courier"/>
              </a:rPr>
              <a:t>(d</a:t>
            </a:r>
            <a:r>
              <a:rPr sz="1600">
                <a:solidFill>
                  <a:srgbClr val="4070A0"/>
                </a:solidFill>
                <a:latin typeface="Courier"/>
              </a:rPr>
              <a:t>$</a:t>
            </a:r>
            <a:r>
              <a:rPr sz="1600">
                <a:latin typeface="Courier"/>
              </a:rPr>
              <a:t>treatment)</a:t>
            </a:r>
            <a:br/>
            <a:r>
              <a:rPr sz="1600">
                <a:solidFill>
                  <a:srgbClr val="06287E"/>
                </a:solidFill>
                <a:latin typeface="Courier"/>
              </a:rPr>
              <a:t>plot</a:t>
            </a:r>
            <a:r>
              <a:rPr sz="1600">
                <a:latin typeface="Courier"/>
              </a:rPr>
              <a:t>(</a:t>
            </a:r>
            <a:r>
              <a:rPr sz="1600">
                <a:solidFill>
                  <a:srgbClr val="06287E"/>
                </a:solidFill>
                <a:latin typeface="Courier"/>
              </a:rPr>
              <a:t>jitter</a:t>
            </a:r>
            <a:r>
              <a:rPr sz="1600">
                <a:latin typeface="Courier"/>
              </a:rPr>
              <a:t>(x, </a:t>
            </a:r>
            <a:r>
              <a:rPr sz="1600">
                <a:solidFill>
                  <a:srgbClr val="7D9029"/>
                </a:solidFill>
                <a:latin typeface="Courier"/>
              </a:rPr>
              <a:t>amount =</a:t>
            </a:r>
            <a:r>
              <a:rPr sz="1600">
                <a:latin typeface="Courier"/>
              </a:rPr>
              <a:t> .</a:t>
            </a:r>
            <a:r>
              <a:rPr sz="1600">
                <a:solidFill>
                  <a:srgbClr val="40A070"/>
                </a:solidFill>
                <a:latin typeface="Courier"/>
              </a:rPr>
              <a:t>14</a:t>
            </a:r>
            <a:r>
              <a:rPr sz="1600">
                <a:latin typeface="Courier"/>
              </a:rPr>
              <a:t>), d</a:t>
            </a:r>
            <a:r>
              <a:rPr sz="1600">
                <a:solidFill>
                  <a:srgbClr val="4070A0"/>
                </a:solidFill>
                <a:latin typeface="Courier"/>
              </a:rPr>
              <a:t>$</a:t>
            </a:r>
            <a:r>
              <a:rPr sz="1600">
                <a:latin typeface="Courier"/>
              </a:rPr>
              <a:t>damage,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a:t>
            </a:r>
            <a:br/>
            <a:r>
              <a:rPr sz="1600">
                <a:latin typeface="Courier"/>
              </a:rPr>
              <a:t>     </a:t>
            </a:r>
            <a:r>
              <a:rPr sz="1600">
                <a:solidFill>
                  <a:srgbClr val="7D9029"/>
                </a:solidFill>
                <a:latin typeface="Courier"/>
              </a:rPr>
              <a:t>bg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4070A0"/>
                </a:solidFill>
                <a:latin typeface="Courier"/>
              </a:rPr>
              <a:t>"#73649A"</a:t>
            </a:r>
            <a:r>
              <a:rPr sz="1600">
                <a:latin typeface="Courier"/>
              </a:rPr>
              <a:t>)[x],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a:t>
            </a:r>
            <a:br/>
            <a:r>
              <a:rPr sz="1600">
                <a:latin typeface="Courier"/>
              </a:rPr>
              <a:t>     </a:t>
            </a:r>
            <a:r>
              <a:rPr sz="1600">
                <a:solidFill>
                  <a:srgbClr val="7D9029"/>
                </a:solidFill>
                <a:latin typeface="Courier"/>
              </a:rPr>
              <a:t>xaxt =</a:t>
            </a:r>
            <a:r>
              <a:rPr sz="1600">
                <a:latin typeface="Courier"/>
              </a:rPr>
              <a:t> </a:t>
            </a:r>
            <a:r>
              <a:rPr sz="1600">
                <a:solidFill>
                  <a:srgbClr val="4070A0"/>
                </a:solidFill>
                <a:latin typeface="Courier"/>
              </a:rPr>
              <a:t>"n"</a:t>
            </a:r>
            <a:r>
              <a:rPr sz="1600">
                <a:latin typeface="Courier"/>
              </a:rPr>
              <a:t>, </a:t>
            </a:r>
            <a:r>
              <a:rPr sz="1600">
                <a:solidFill>
                  <a:srgbClr val="7D9029"/>
                </a:solidFill>
                <a:latin typeface="Courier"/>
              </a:rPr>
              <a:t>yaxt =</a:t>
            </a:r>
            <a:r>
              <a:rPr sz="1600">
                <a:latin typeface="Courier"/>
              </a:rPr>
              <a:t> </a:t>
            </a:r>
            <a:r>
              <a:rPr sz="1600">
                <a:solidFill>
                  <a:srgbClr val="4070A0"/>
                </a:solidFill>
                <a:latin typeface="Courier"/>
              </a:rPr>
              <a:t>"n"</a:t>
            </a:r>
            <a:r>
              <a:rPr sz="1600">
                <a:latin typeface="Courier"/>
              </a:rPr>
              <a:t>, </a:t>
            </a:r>
            <a:r>
              <a:rPr sz="1600">
                <a:solidFill>
                  <a:srgbClr val="7D9029"/>
                </a:solidFill>
                <a:latin typeface="Courier"/>
              </a:rPr>
              <a:t>xlim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6</a:t>
            </a:r>
            <a:r>
              <a:rPr sz="1600">
                <a:latin typeface="Courier"/>
              </a:rPr>
              <a:t>, </a:t>
            </a:r>
            <a:r>
              <a:rPr sz="1600">
                <a:solidFill>
                  <a:srgbClr val="40A070"/>
                </a:solidFill>
                <a:latin typeface="Courier"/>
              </a:rPr>
              <a:t>3.4</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"Pathogen treatment"</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"Damage score"</a:t>
            </a:r>
            <a:r>
              <a:rPr sz="1600">
                <a:latin typeface="Courier"/>
              </a:rPr>
              <a:t>)</a:t>
            </a:r>
            <a:br/>
            <a:r>
              <a:rPr sz="1600">
                <a:solidFill>
                  <a:srgbClr val="06287E"/>
                </a:solidFill>
                <a:latin typeface="Courier"/>
              </a:rPr>
              <a:t>axis</a:t>
            </a:r>
            <a:r>
              <a:rPr sz="1600">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06287E"/>
                </a:solidFill>
                <a:latin typeface="Courier"/>
              </a:rPr>
              <a:t>levels</a:t>
            </a:r>
            <a:r>
              <a:rPr sz="1600">
                <a:latin typeface="Courier"/>
              </a:rPr>
              <a:t>(d</a:t>
            </a:r>
            <a:r>
              <a:rPr sz="1600">
                <a:solidFill>
                  <a:srgbClr val="4070A0"/>
                </a:solidFill>
                <a:latin typeface="Courier"/>
              </a:rPr>
              <a:t>$</a:t>
            </a:r>
            <a:r>
              <a:rPr sz="1600">
                <a:latin typeface="Courier"/>
              </a:rPr>
              <a:t>treatment)); </a:t>
            </a:r>
            <a:r>
              <a:rPr sz="1600">
                <a:solidFill>
                  <a:srgbClr val="06287E"/>
                </a:solidFill>
                <a:latin typeface="Courier"/>
              </a:rPr>
              <a:t>axis</a:t>
            </a:r>
            <a:r>
              <a:rPr sz="1600">
                <a:latin typeface="Courier"/>
              </a:rPr>
              <a:t>(</a:t>
            </a:r>
            <a:r>
              <a:rPr sz="1600">
                <a:solidFill>
                  <a:srgbClr val="40A070"/>
                </a:solidFill>
                <a:latin typeface="Courier"/>
              </a:rPr>
              <a:t>2</a:t>
            </a:r>
            <a:r>
              <a:rPr sz="1600">
                <a:latin typeface="Courier"/>
              </a:rPr>
              <a:t>, </a:t>
            </a:r>
            <a:r>
              <a:rPr sz="1600">
                <a:solidFill>
                  <a:srgbClr val="40A070"/>
                </a:solidFill>
                <a:latin typeface="Courier"/>
              </a:rPr>
              <a:t>0</a:t>
            </a:r>
            <a:r>
              <a:rPr sz="1600">
                <a:solidFill>
                  <a:srgbClr val="4070A0"/>
                </a:solidFill>
                <a:latin typeface="Courier"/>
              </a:rPr>
              <a:t>:</a:t>
            </a:r>
            <a:r>
              <a:rPr sz="1600">
                <a:solidFill>
                  <a:srgbClr val="40A070"/>
                </a:solidFill>
                <a:latin typeface="Courier"/>
              </a:rPr>
              <a:t>8</a:t>
            </a:r>
            <a:r>
              <a:rPr sz="1600">
                <a:latin typeface="Courier"/>
              </a:rPr>
              <a:t>)</a:t>
            </a:r>
            <a:br/>
            <a:r>
              <a:rPr sz="1600">
                <a:latin typeface="Courier"/>
              </a:rPr>
              <a:t>med </a:t>
            </a:r>
            <a:r>
              <a:rPr sz="1600">
                <a:solidFill>
                  <a:srgbClr val="007020"/>
                </a:solidFill>
                <a:latin typeface="Courier"/>
              </a:rPr>
              <a:t>&lt;-</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damage, d</a:t>
            </a:r>
            <a:r>
              <a:rPr sz="1600">
                <a:solidFill>
                  <a:srgbClr val="4070A0"/>
                </a:solidFill>
                <a:latin typeface="Courier"/>
              </a:rPr>
              <a:t>$</a:t>
            </a:r>
            <a:r>
              <a:rPr sz="1600">
                <a:latin typeface="Courier"/>
              </a:rPr>
              <a:t>treatment, median)</a:t>
            </a:r>
            <a:br/>
            <a:r>
              <a:rPr sz="1600">
                <a:solidFill>
                  <a:srgbClr val="06287E"/>
                </a:solidFill>
                <a:latin typeface="Courier"/>
              </a:rPr>
              <a:t>segments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18</a:t>
            </a:r>
            <a:r>
              <a:rPr sz="1600">
                <a:latin typeface="Courier"/>
              </a:rPr>
              <a:t>, med, </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18</a:t>
            </a:r>
            <a:r>
              <a:rPr sz="1600">
                <a:latin typeface="Courier"/>
              </a:rPr>
              <a:t>, med, </a:t>
            </a:r>
            <a:r>
              <a:rPr sz="1600">
                <a:solidFill>
                  <a:srgbClr val="7D9029"/>
                </a:solidFill>
                <a:latin typeface="Courier"/>
              </a:rPr>
              <a:t>lwd =</a:t>
            </a:r>
            <a:r>
              <a:rPr sz="1600">
                <a:latin typeface="Courier"/>
              </a:rPr>
              <a:t> </a:t>
            </a:r>
            <a:r>
              <a:rPr sz="1600">
                <a:solidFill>
                  <a:srgbClr val="40A070"/>
                </a:solidFill>
                <a:latin typeface="Courier"/>
              </a:rPr>
              <a:t>4</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jitter / amount</a:t>
            </a:r>
            <a:r>
              <a:rPr/>
              <a:t> — Separate tied points without changing scores</a:t>
            </a:r>
          </a:p>
          <a:p>
            <a:pPr lvl="0" indent="0" marL="0">
              <a:buNone/>
            </a:pPr>
            <a:r>
              <a:rPr b="1"/>
              <a:t>pch / col</a:t>
            </a:r>
            <a:r>
              <a:rPr/>
              <a:t> — Use group-specific point styling</a:t>
            </a:r>
          </a:p>
          <a:p>
            <a:pPr lvl="0" indent="0" marL="0">
              <a:buNone/>
            </a:pPr>
            <a:r>
              <a:rPr b="1"/>
              <a:t>axis</a:t>
            </a:r>
            <a:r>
              <a:rPr/>
              <a:t> — Display the actual ordered score values</a:t>
            </a:r>
          </a:p>
          <a:p>
            <a:pPr lvl="0" indent="0" marL="0">
              <a:buNone/>
            </a:pPr>
            <a:r>
              <a:rPr b="1"/>
              <a:t>segments</a:t>
            </a:r>
            <a:r>
              <a:rPr/>
              <a:t> — Add descriptive median marks</a:t>
            </a:r>
          </a:p>
        </p:txBody>
      </p:sp>
    </p:spTree>
  </p:cSld>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Kruskal–Wallis: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 damage-score distributions differ among pathogen treatments?</a:t>
            </a:r>
          </a:p>
          <a:p>
            <a:pPr lvl="0" indent="0" marL="0">
              <a:buNone/>
            </a:pPr>
            <a:r>
              <a:rPr b="1"/>
              <a:t>Null / estimation target</a:t>
            </a:r>
          </a:p>
          <a:p>
            <a:pPr lvl="0" indent="0" marL="0">
              <a:buNone/>
            </a:pPr>
            <a:r>
              <a:rPr/>
              <a:t>All groups share the same response distribution.</a:t>
            </a:r>
          </a:p>
        </p:txBody>
      </p:sp>
      <p:sp>
        <p:nvSpPr>
          <p:cNvPr id="4" name="Content Placeholder 3"/>
          <p:cNvSpPr>
            <a:spLocks noGrp="1"/>
          </p:cNvSpPr>
          <p:nvPr>
            <p:ph idx="2"/>
          </p:nvPr>
        </p:nvSpPr>
        <p:spPr/>
        <p:txBody>
          <a:bodyPr/>
          <a:lstStyle/>
          <a:p>
            <a:pPr lvl="0" indent="0" marL="0">
              <a:buNone/>
            </a:pPr>
            <a:r>
              <a:rPr b="1"/>
              <a:t>Relevant options</a:t>
            </a:r>
          </a:p>
          <a:p>
            <a:pPr lvl="0"/>
            <a:r>
              <a:rPr/>
              <a:t>Response must have a meaningful order</a:t>
            </a:r>
          </a:p>
          <a:p>
            <a:pPr lvl="0"/>
            <a:r>
              <a:rPr/>
              <a:t>kruskal.test applies a tie correction</a:t>
            </a:r>
          </a:p>
          <a:p>
            <a:pPr lvl="0"/>
            <a:r>
              <a:rPr/>
              <a:t>Follow a relevant omnibus result with adjusted planned/Dunn comparisons</a:t>
            </a:r>
          </a:p>
        </p:txBody>
      </p:sp>
    </p:spTree>
  </p:cSld>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Kruskal–Wallis: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plants</a:t>
            </a:r>
          </a:p>
          <a:p>
            <a:pPr lvl="0"/>
            <a:r>
              <a:rPr/>
              <a:t>Groups defined before analysis</a:t>
            </a:r>
          </a:p>
          <a:p>
            <a:pPr lvl="0"/>
            <a:r>
              <a:rPr/>
              <a:t>A common-shape shift model is needed for a median comparison</a:t>
            </a:r>
          </a:p>
        </p:txBody>
      </p:sp>
      <p:sp>
        <p:nvSpPr>
          <p:cNvPr id="4" name="Content Placeholder 3"/>
          <p:cNvSpPr>
            <a:spLocks noGrp="1"/>
          </p:cNvSpPr>
          <p:nvPr>
            <p:ph idx="2"/>
          </p:nvPr>
        </p:nvSpPr>
        <p:spPr/>
        <p:txBody>
          <a:bodyPr/>
          <a:lstStyle/>
          <a:p>
            <a:pPr lvl="0" indent="0" marL="0">
              <a:buNone/>
            </a:pPr>
            <a:r>
              <a:rPr b="1"/>
              <a:t>Parametric responses</a:t>
            </a:r>
          </a:p>
          <a:p>
            <a:pPr lvl="0"/>
            <a:r>
              <a:rPr/>
              <a:t>Ordinal regression uses the score categories explicitly</a:t>
            </a:r>
          </a:p>
          <a:p>
            <a:pPr lvl="0"/>
            <a:r>
              <a:rPr/>
              <a:t>Welch ANOVA handles unequal variances for a mean question</a:t>
            </a:r>
          </a:p>
          <a:p>
            <a:pPr lvl="0" indent="0" marL="0">
              <a:buNone/>
            </a:pPr>
            <a:r>
              <a:rPr b="1"/>
              <a:t>Nonparametric responses</a:t>
            </a:r>
          </a:p>
          <a:p>
            <a:pPr lvl="0"/>
            <a:r>
              <a:rPr/>
              <a:t>Kruskal–Wallis extends rank-sum to several groups</a:t>
            </a:r>
          </a:p>
          <a:p>
            <a:pPr lvl="0"/>
            <a:r>
              <a:rPr/>
              <a:t>Friedman handles complete matched blocks</a:t>
            </a:r>
          </a:p>
        </p:txBody>
      </p:sp>
    </p:spTree>
  </p:cSld>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Kruskal–Wallis: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treatment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treatment,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"Strain A"</a:t>
            </a:r>
            <a:r>
              <a:rPr sz="1600">
                <a:latin typeface="Courier"/>
              </a:rPr>
              <a:t>, </a:t>
            </a:r>
            <a:r>
              <a:rPr sz="1600">
                <a:solidFill>
                  <a:srgbClr val="4070A0"/>
                </a:solidFill>
                <a:latin typeface="Courier"/>
              </a:rPr>
              <a:t>"Strain B"</a:t>
            </a:r>
            <a:r>
              <a:rPr sz="1600">
                <a:latin typeface="Courier"/>
              </a:rPr>
              <a:t>))</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kruskal.test</a:t>
            </a:r>
            <a:r>
              <a:rPr sz="1600">
                <a:latin typeface="Courier"/>
              </a:rPr>
              <a:t>(damage </a:t>
            </a:r>
            <a:r>
              <a:rPr sz="1600">
                <a:solidFill>
                  <a:srgbClr val="4070A0"/>
                </a:solidFill>
                <a:latin typeface="Courier"/>
              </a:rPr>
              <a:t>~</a:t>
            </a:r>
            <a:r>
              <a:rPr sz="1600">
                <a:latin typeface="Courier"/>
              </a:rPr>
              <a:t> treatment, </a:t>
            </a:r>
            <a:r>
              <a:rPr sz="1600">
                <a:solidFill>
                  <a:srgbClr val="7D9029"/>
                </a:solidFill>
                <a:latin typeface="Courier"/>
              </a:rPr>
              <a:t>data =</a:t>
            </a:r>
            <a:r>
              <a:rPr sz="1600">
                <a:latin typeface="Courier"/>
              </a:rPr>
              <a:t> d)</a:t>
            </a:r>
          </a:p>
        </p:txBody>
      </p:sp>
      <p:sp>
        <p:nvSpPr>
          <p:cNvPr id="4" name="Content Placeholder 3"/>
          <p:cNvSpPr>
            <a:spLocks noGrp="1"/>
          </p:cNvSpPr>
          <p:nvPr>
            <p:ph idx="2"/>
          </p:nvPr>
        </p:nvSpPr>
        <p:spPr/>
        <p:txBody>
          <a:bodyPr/>
          <a:lstStyle/>
          <a:p>
            <a:pPr lvl="0" indent="0" marL="0">
              <a:buNone/>
            </a:pPr>
            <a:r>
              <a:rPr b="1"/>
              <a:t>Generated results</a:t>
            </a:r>
          </a:p>
          <a:p>
            <a:pPr lvl="0"/>
            <a:r>
              <a:rPr/>
              <a:t>Kruskal–Wallis chi-square = 35.75; df = 2; p = 1.73e-08</a:t>
            </a:r>
          </a:p>
          <a:p>
            <a:pPr lvl="0"/>
            <a:r>
              <a:rPr/>
              <a:t>Observed medians: Control 2; Strain A 3; Strain B 4.5</a:t>
            </a:r>
          </a:p>
          <a:p>
            <a:pPr lvl="0"/>
            <a:r>
              <a:rPr/>
              <a:t>The omnibus result does not identify which pairs differ.</a:t>
            </a:r>
          </a:p>
        </p:txBody>
      </p:sp>
    </p:spTree>
  </p:cSld>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Kruskal–Wallis: interpret</a:t>
            </a:r>
          </a:p>
        </p:txBody>
      </p:sp>
      <p:sp>
        <p:nvSpPr>
          <p:cNvPr id="3" name="Content Placeholder 2"/>
          <p:cNvSpPr>
            <a:spLocks noGrp="1"/>
          </p:cNvSpPr>
          <p:nvPr>
            <p:ph idx="1"/>
          </p:nvPr>
        </p:nvSpPr>
        <p:spPr/>
        <p:txBody>
          <a:bodyPr/>
          <a:lstStyle/>
          <a:p>
            <a:pPr lvl="0" indent="0" marL="0">
              <a:buNone/>
            </a:pPr>
            <a:r>
              <a:rPr/>
              <a:t>Damage-score distributions were compared using Kruskal–Wallis: chi-square(2) = 35.75, p = 1.73e-08. An omnibus result concerns at least one group difference; it does not identify a particular pair or generally establish different medians.</a:t>
            </a:r>
          </a:p>
          <a:p>
            <a:pPr lvl="0" indent="0" marL="0">
              <a:buNone/>
            </a:pPr>
            <a:r>
              <a:rPr b="1"/>
              <a:t>Discuss:</a:t>
            </a:r>
            <a:r>
              <a:rPr/>
              <a:t> A small omnibus p-value appears. Can you conclude that Strain A differs from Strain B?</a:t>
            </a:r>
          </a:p>
        </p:txBody>
      </p:sp>
    </p:spTree>
  </p:cSld>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Dunn comparisons: the data</a:t>
            </a:r>
          </a:p>
        </p:txBody>
      </p:sp>
      <p:sp>
        <p:nvSpPr>
          <p:cNvPr id="3" name="Content Placeholder 2"/>
          <p:cNvSpPr>
            <a:spLocks noGrp="1"/>
          </p:cNvSpPr>
          <p:nvPr>
            <p:ph idx="1"/>
          </p:nvPr>
        </p:nvSpPr>
        <p:spPr/>
        <p:txBody>
          <a:bodyPr/>
          <a:lstStyle/>
          <a:p>
            <a:pPr lvl="0" indent="0" marL="0">
              <a:buNone/>
            </a:pPr>
            <a:r>
              <a:rPr/>
              <a:t>Ecologists compare skewed leaf-damage measurements among four treatments.</a:t>
            </a:r>
          </a:p>
          <a:p>
            <a:pPr lvl="0"/>
            <a:r>
              <a:rPr/>
              <a:t>Continuous or ordered response</a:t>
            </a:r>
          </a:p>
          <a:p>
            <a:pPr lvl="0"/>
            <a:r>
              <a:rPr/>
              <a:t>Independent groups</a:t>
            </a:r>
          </a:p>
          <a:p>
            <a:pPr lvl="0"/>
            <a:r>
              <a:rPr/>
              <a:t>Pairwise pooled-rank comparisons</a:t>
            </a:r>
          </a:p>
        </p:txBody>
      </p:sp>
      <p:sp>
        <p:nvSpPr>
          <p:cNvPr id="4" name="Content Placeholder 3"/>
          <p:cNvSpPr>
            <a:spLocks noGrp="1"/>
          </p:cNvSpPr>
          <p:nvPr>
            <p:ph idx="2"/>
          </p:nvPr>
        </p:nvSpPr>
        <p:spPr/>
        <p:txBody>
          <a:bodyPr/>
          <a:lstStyle/>
          <a:p>
            <a:pPr lvl="0" indent="0" marL="0">
              <a:buNone/>
            </a:pPr>
            <a:r>
              <a:rPr b="1"/>
              <a:t>Other data like these</a:t>
            </a:r>
          </a:p>
          <a:p>
            <a:pPr lvl="0"/>
            <a:r>
              <a:rPr/>
              <a:t>Parasite burden across habitats</a:t>
            </a:r>
          </a:p>
          <a:p>
            <a:pPr lvl="0"/>
            <a:r>
              <a:rPr/>
              <a:t>Ordered injury scores across treatments</a:t>
            </a:r>
          </a:p>
          <a:p>
            <a:pPr lvl="0"/>
            <a:r>
              <a:rPr/>
              <a:t>Skewed behavioral responses across environments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Dunn comparisons: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2105</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leaf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84</a:t>
            </a:r>
            <a:r>
              <a:rPr sz="1600">
                <a:latin typeface="Courier"/>
              </a:rPr>
              <a:t>,</a:t>
            </a:r>
            <a:br/>
            <a:r>
              <a:rPr sz="1600">
                <a:latin typeface="Courier"/>
              </a:rPr>
              <a:t>                </a:t>
            </a:r>
            <a:r>
              <a:rPr sz="1600">
                <a:solidFill>
                  <a:srgbClr val="7D9029"/>
                </a:solidFill>
                <a:latin typeface="Courier"/>
              </a:rPr>
              <a:t>treatment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"A"</a:t>
            </a:r>
            <a:r>
              <a:rPr sz="1600">
                <a:latin typeface="Courier"/>
              </a:rPr>
              <a:t>, </a:t>
            </a:r>
            <a:r>
              <a:rPr sz="1600">
                <a:solidFill>
                  <a:srgbClr val="4070A0"/>
                </a:solidFill>
                <a:latin typeface="Courier"/>
              </a:rPr>
              <a:t>"B"</a:t>
            </a:r>
            <a:r>
              <a:rPr sz="1600">
                <a:latin typeface="Courier"/>
              </a:rPr>
              <a:t>, </a:t>
            </a:r>
            <a:r>
              <a:rPr sz="1600">
                <a:solidFill>
                  <a:srgbClr val="4070A0"/>
                </a:solidFill>
                <a:latin typeface="Courier"/>
              </a:rPr>
              <a:t>"C"</a:t>
            </a:r>
            <a:r>
              <a:rPr sz="1600">
                <a:latin typeface="Courier"/>
              </a:rPr>
              <a:t>, </a:t>
            </a:r>
            <a:r>
              <a:rPr sz="1600">
                <a:solidFill>
                  <a:srgbClr val="4070A0"/>
                </a:solidFill>
                <a:latin typeface="Courier"/>
              </a:rPr>
              <a:t>"D"</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21</a:t>
            </a:r>
            <a:r>
              <a:rPr sz="1600">
                <a:latin typeface="Courier"/>
              </a:rPr>
              <a:t>))</a:t>
            </a:r>
            <a:br/>
            <a:r>
              <a:rPr sz="1600">
                <a:latin typeface="Courier"/>
              </a:rPr>
              <a:t>d</a:t>
            </a:r>
            <a:r>
              <a:rPr sz="1600">
                <a:solidFill>
                  <a:srgbClr val="4070A0"/>
                </a:solidFill>
                <a:latin typeface="Courier"/>
              </a:rPr>
              <a:t>$</a:t>
            </a:r>
            <a:r>
              <a:rPr sz="1600">
                <a:latin typeface="Courier"/>
              </a:rPr>
              <a:t>damage </a:t>
            </a:r>
            <a:r>
              <a:rPr sz="1600">
                <a:solidFill>
                  <a:srgbClr val="007020"/>
                </a:solidFill>
                <a:latin typeface="Courier"/>
              </a:rPr>
              <a:t>&lt;-</a:t>
            </a:r>
            <a:r>
              <a:rPr sz="1600">
                <a:latin typeface="Courier"/>
              </a:rPr>
              <a:t> </a:t>
            </a:r>
            <a:r>
              <a:rPr sz="1600">
                <a:solidFill>
                  <a:srgbClr val="06287E"/>
                </a:solidFill>
                <a:latin typeface="Courier"/>
              </a:rPr>
              <a:t>rlnorm</a:t>
            </a:r>
            <a:r>
              <a:rPr sz="1600">
                <a:latin typeface="Courier"/>
              </a:rPr>
              <a:t>(</a:t>
            </a:r>
            <a:r>
              <a:rPr sz="1600">
                <a:solidFill>
                  <a:srgbClr val="40A070"/>
                </a:solidFill>
                <a:latin typeface="Courier"/>
              </a:rPr>
              <a:t>84</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1.2</a:t>
            </a:r>
            <a:r>
              <a:rPr sz="1600">
                <a:latin typeface="Courier"/>
              </a:rPr>
              <a:t>, </a:t>
            </a:r>
            <a:r>
              <a:rPr sz="1600">
                <a:solidFill>
                  <a:srgbClr val="40A070"/>
                </a:solidFill>
                <a:latin typeface="Courier"/>
              </a:rPr>
              <a:t>1.3</a:t>
            </a:r>
            <a:r>
              <a:rPr sz="1600">
                <a:latin typeface="Courier"/>
              </a:rPr>
              <a:t>, </a:t>
            </a:r>
            <a:r>
              <a:rPr sz="1600">
                <a:solidFill>
                  <a:srgbClr val="40A070"/>
                </a:solidFill>
                <a:latin typeface="Courier"/>
              </a:rPr>
              <a:t>1.7</a:t>
            </a:r>
            <a:r>
              <a:rPr sz="1600">
                <a:latin typeface="Courier"/>
              </a:rPr>
              <a:t>, </a:t>
            </a:r>
            <a:r>
              <a:rPr sz="1600">
                <a:solidFill>
                  <a:srgbClr val="40A070"/>
                </a:solidFill>
                <a:latin typeface="Courier"/>
              </a:rPr>
              <a:t>1.9</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21</a:t>
            </a:r>
            <a:r>
              <a:rPr sz="1600">
                <a:latin typeface="Courier"/>
              </a:rPr>
              <a:t>), .</a:t>
            </a:r>
            <a:r>
              <a:rPr sz="1600">
                <a:solidFill>
                  <a:srgbClr val="40A070"/>
                </a:solidFill>
                <a:latin typeface="Courier"/>
              </a:rPr>
              <a:t>48</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leaf: 1
treatment: A
damage: 2.386</a:t>
            </a:r>
          </a:p>
        </p:txBody>
      </p:sp>
    </p:spTree>
  </p:cSld>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Dunn comparisons: see the data</a:t>
            </a:r>
          </a:p>
        </p:txBody>
      </p:sp>
      <p:pic>
        <p:nvPicPr>
          <p:cNvPr descr="Course_files/modules/dunn/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Dunn rank comparisons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beeswarm</a:t>
            </a:r>
            <a:r>
              <a:rPr/>
              <a:t> — Show individual observations</a:t>
            </a:r>
          </a:p>
          <a:p>
            <a:pPr lvl="0" indent="0" marL="0">
              <a:buNone/>
            </a:pPr>
            <a:r>
              <a:rPr b="1"/>
              <a:t>bg</a:t>
            </a:r>
            <a:r>
              <a:rPr/>
              <a:t> — Color treatment groups</a:t>
            </a:r>
          </a:p>
          <a:p>
            <a:pPr lvl="0" indent="0" marL="0">
              <a:buNone/>
            </a:pPr>
            <a:r>
              <a:rPr b="1"/>
              <a:t>points</a:t>
            </a:r>
            <a:r>
              <a:rPr/>
              <a:t> — Add summary diamonds</a:t>
            </a:r>
          </a:p>
          <a:p>
            <a:pPr lvl="0" indent="0" marL="0">
              <a:buNone/>
            </a:pPr>
            <a:r>
              <a:rPr b="1"/>
              <a:t>ylab</a:t>
            </a:r>
            <a:r>
              <a:rPr/>
              <a:t> — Keep original measurement units</a:t>
            </a:r>
          </a:p>
        </p:txBody>
      </p:sp>
    </p:spTree>
  </p:cSld>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Dunn comparisons: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"l"</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1.15</a:t>
            </a:r>
            <a:r>
              <a:rPr sz="1600">
                <a:latin typeface="Courier"/>
              </a:rPr>
              <a:t>)</a:t>
            </a:r>
            <a:br/>
            <a:r>
              <a:rPr sz="1600">
                <a:latin typeface="Courier"/>
              </a:rPr>
              <a:t>beeswarm</a:t>
            </a:r>
            <a:r>
              <a:rPr sz="1600">
                <a:solidFill>
                  <a:srgbClr val="4070A0"/>
                </a:solidFill>
                <a:latin typeface="Courier"/>
              </a:rPr>
              <a:t>::</a:t>
            </a:r>
            <a:r>
              <a:rPr sz="1600">
                <a:solidFill>
                  <a:srgbClr val="06287E"/>
                </a:solidFill>
                <a:latin typeface="Courier"/>
              </a:rPr>
              <a:t>beeswarm</a:t>
            </a:r>
            <a:r>
              <a:rPr sz="1600">
                <a:latin typeface="Courier"/>
              </a:rPr>
              <a:t>(damage </a:t>
            </a:r>
            <a:r>
              <a:rPr sz="1600">
                <a:solidFill>
                  <a:srgbClr val="4070A0"/>
                </a:solidFill>
                <a:latin typeface="Courier"/>
              </a:rPr>
              <a:t>~</a:t>
            </a:r>
            <a:r>
              <a:rPr sz="1600">
                <a:latin typeface="Courier"/>
              </a:rPr>
              <a:t> treatment,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"#73969B"</a:t>
            </a:r>
            <a:r>
              <a:rPr sz="1600">
                <a:latin typeface="Courier"/>
              </a:rPr>
              <a:t>, </a:t>
            </a:r>
            <a:r>
              <a:rPr sz="1600">
                <a:solidFill>
                  <a:srgbClr val="4070A0"/>
                </a:solidFill>
                <a:latin typeface="Courier"/>
              </a:rPr>
              <a:t>"#D7A583"</a:t>
            </a:r>
            <a:r>
              <a:rPr sz="1600">
                <a:latin typeface="Courier"/>
              </a:rPr>
              <a:t>, </a:t>
            </a:r>
            <a:r>
              <a:rPr sz="1600">
                <a:solidFill>
                  <a:srgbClr val="4070A0"/>
                </a:solidFill>
                <a:latin typeface="Courier"/>
              </a:rPr>
              <a:t>"#B7663E"</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1.25</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"Treatment"</a:t>
            </a:r>
            <a:r>
              <a:rPr sz="1600">
                <a:latin typeface="Courier"/>
              </a:rPr>
              <a:t>,</a:t>
            </a:r>
            <a:b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"Leaf area removed (mm²)"</a:t>
            </a:r>
            <a:r>
              <a:rPr sz="1600">
                <a:latin typeface="Courier"/>
              </a:rPr>
              <a:t>)</a:t>
            </a:r>
            <a:br/>
            <a:r>
              <a:rPr sz="1600">
                <a:solidFill>
                  <a:srgbClr val="06287E"/>
                </a:solidFill>
                <a:latin typeface="Courier"/>
              </a:rPr>
              <a:t>points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4</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damage, d</a:t>
            </a:r>
            <a:r>
              <a:rPr sz="1600">
                <a:solidFill>
                  <a:srgbClr val="4070A0"/>
                </a:solidFill>
                <a:latin typeface="Courier"/>
              </a:rPr>
              <a:t>$</a:t>
            </a:r>
            <a:r>
              <a:rPr sz="1600">
                <a:latin typeface="Courier"/>
              </a:rPr>
              <a:t>treatment, median),</a:t>
            </a:r>
            <a:b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"#172D34"</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4070A0"/>
                </a:solidFill>
                <a:latin typeface="Courier"/>
              </a:rPr>
              <a:t>"Diamonds = sample medians"</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beeswarm</a:t>
            </a:r>
            <a:r>
              <a:rPr/>
              <a:t> — Show individual observations</a:t>
            </a:r>
          </a:p>
          <a:p>
            <a:pPr lvl="0" indent="0" marL="0">
              <a:buNone/>
            </a:pPr>
            <a:r>
              <a:rPr b="1"/>
              <a:t>bg</a:t>
            </a:r>
            <a:r>
              <a:rPr/>
              <a:t> — Color treatment groups</a:t>
            </a:r>
          </a:p>
          <a:p>
            <a:pPr lvl="0" indent="0" marL="0">
              <a:buNone/>
            </a:pPr>
            <a:r>
              <a:rPr b="1"/>
              <a:t>points</a:t>
            </a:r>
            <a:r>
              <a:rPr/>
              <a:t> — Add summary diamonds</a:t>
            </a:r>
          </a:p>
          <a:p>
            <a:pPr lvl="0" indent="0" marL="0">
              <a:buNone/>
            </a:pPr>
            <a:r>
              <a:rPr b="1"/>
              <a:t>ylab</a:t>
            </a:r>
            <a:r>
              <a:rPr/>
              <a:t> — Keep original measurement units</a:t>
            </a:r>
          </a:p>
        </p:txBody>
      </p:sp>
    </p:spTree>
  </p:cSld>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Dunn comparisons: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Which pairs differ in their rank tendencies?</a:t>
            </a:r>
          </a:p>
          <a:p>
            <a:pPr lvl="0" indent="0" marL="0">
              <a:buNone/>
            </a:pPr>
            <a:r>
              <a:rPr b="1"/>
              <a:t>Null / estimation target</a:t>
            </a:r>
          </a:p>
          <a:p>
            <a:pPr lvl="0" indent="0" marL="0">
              <a:buNone/>
            </a:pPr>
            <a:r>
              <a:rPr/>
              <a:t>For a chosen pair, pooled-rank tendencies are equal under the common-distribution null.</a:t>
            </a:r>
          </a:p>
        </p:txBody>
      </p:sp>
      <p:sp>
        <p:nvSpPr>
          <p:cNvPr id="4" name="Content Placeholder 3"/>
          <p:cNvSpPr>
            <a:spLocks noGrp="1"/>
          </p:cNvSpPr>
          <p:nvPr>
            <p:ph idx="2"/>
          </p:nvPr>
        </p:nvSpPr>
        <p:spPr/>
        <p:txBody>
          <a:bodyPr/>
          <a:lstStyle/>
          <a:p>
            <a:pPr lvl="0" indent="0" marL="0">
              <a:buNone/>
            </a:pPr>
            <a:r>
              <a:rPr b="1"/>
              <a:t>Relevant options</a:t>
            </a:r>
          </a:p>
          <a:p>
            <a:pPr lvl="0"/>
            <a:r>
              <a:rPr/>
              <a:t>method = “holm” adjusts the six comparisons</a:t>
            </a:r>
          </a:p>
          <a:p>
            <a:pPr lvl="0"/>
            <a:r>
              <a:rPr/>
              <a:t>altp = TRUE prints ordinary two-sided p-values</a:t>
            </a:r>
          </a:p>
          <a:p>
            <a:pPr lvl="0"/>
            <a:r>
              <a:rPr/>
              <a:t>kw = FALSE avoids repeating the omnibus calculation</a:t>
            </a:r>
          </a:p>
        </p:txBody>
      </p:sp>
    </p:spTree>
  </p:cSld>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Dunn comparisons: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leaves/plants</a:t>
            </a:r>
          </a:p>
          <a:p>
            <a:pPr lvl="0"/>
            <a:r>
              <a:rPr/>
              <a:t>Rankable observations</a:t>
            </a:r>
          </a:p>
          <a:p>
            <a:pPr lvl="0"/>
            <a:r>
              <a:rPr/>
              <a:t>Comparable shapes are needed for a simple location interpretation</a:t>
            </a:r>
          </a:p>
        </p:txBody>
      </p:sp>
      <p:sp>
        <p:nvSpPr>
          <p:cNvPr id="4" name="Content Placeholder 3"/>
          <p:cNvSpPr>
            <a:spLocks noGrp="1"/>
          </p:cNvSpPr>
          <p:nvPr>
            <p:ph idx="2"/>
          </p:nvPr>
        </p:nvSpPr>
        <p:spPr/>
        <p:txBody>
          <a:bodyPr/>
          <a:lstStyle/>
          <a:p>
            <a:pPr lvl="0" indent="0" marL="0">
              <a:buNone/>
            </a:pPr>
            <a:r>
              <a:rPr b="1"/>
              <a:t>Parametric responses</a:t>
            </a:r>
          </a:p>
          <a:p>
            <a:pPr lvl="0"/>
            <a:r>
              <a:rPr/>
              <a:t>If mean damage is the target, use an appropriate response model</a:t>
            </a:r>
          </a:p>
          <a:p>
            <a:pPr lvl="0"/>
            <a:r>
              <a:rPr/>
              <a:t>Model scale changes rather than relabeling ranks as mean effects</a:t>
            </a:r>
          </a:p>
          <a:p>
            <a:pPr lvl="0" indent="0" marL="0">
              <a:buNone/>
            </a:pPr>
            <a:r>
              <a:rPr b="1"/>
              <a:t>Nonparametric responses</a:t>
            </a:r>
          </a:p>
          <a:p>
            <a:pPr lvl="0"/>
            <a:r>
              <a:rPr/>
              <a:t>This is already a rank procedure</a:t>
            </a:r>
          </a:p>
          <a:p>
            <a:pPr lvl="0"/>
            <a:r>
              <a:rPr/>
              <a:t>A design-valid permutation can use a different prespecified statistic</a:t>
            </a:r>
          </a:p>
        </p:txBody>
      </p:sp>
    </p:spTree>
  </p:cSld>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Dunn comparisons: run and read</a:t>
            </a:r>
          </a:p>
        </p:txBody>
      </p:sp>
      <p:sp>
        <p:nvSpPr>
          <p:cNvPr id="3" name="Content Placeholder 2"/>
          <p:cNvSpPr>
            <a:spLocks noGrp="1"/>
          </p:cNvSpPr>
          <p:nvPr>
            <p:ph idx="1"/>
          </p:nvPr>
        </p:nvSpPr>
        <p:spPr/>
        <p:txBody>
          <a:bodyPr/>
          <a:lstStyle/>
          <a:p>
            <a:pPr lvl="0" indent="0">
              <a:buNone/>
              <a:defRPr sz="1600"/>
            </a:pPr>
            <a:r>
              <a:rPr sz="1600">
                <a:latin typeface="Courier"/>
              </a:rPr>
              <a:t>overall </a:t>
            </a:r>
            <a:r>
              <a:rPr sz="1600">
                <a:solidFill>
                  <a:srgbClr val="007020"/>
                </a:solidFill>
                <a:latin typeface="Courier"/>
              </a:rPr>
              <a:t>&lt;-</a:t>
            </a:r>
            <a:r>
              <a:rPr sz="1600">
                <a:latin typeface="Courier"/>
              </a:rPr>
              <a:t> </a:t>
            </a:r>
            <a:r>
              <a:rPr sz="1600">
                <a:solidFill>
                  <a:srgbClr val="06287E"/>
                </a:solidFill>
                <a:latin typeface="Courier"/>
              </a:rPr>
              <a:t>kruskal.test</a:t>
            </a:r>
            <a:r>
              <a:rPr sz="1600">
                <a:latin typeface="Courier"/>
              </a:rPr>
              <a:t>(damage </a:t>
            </a:r>
            <a:r>
              <a:rPr sz="1600">
                <a:solidFill>
                  <a:srgbClr val="4070A0"/>
                </a:solidFill>
                <a:latin typeface="Courier"/>
              </a:rPr>
              <a:t>~</a:t>
            </a:r>
            <a:r>
              <a:rPr sz="1600">
                <a:latin typeface="Courier"/>
              </a:rPr>
              <a:t> treatment, </a:t>
            </a:r>
            <a:r>
              <a:rPr sz="1600">
                <a:solidFill>
                  <a:srgbClr val="7D9029"/>
                </a:solidFill>
                <a:latin typeface="Courier"/>
              </a:rPr>
              <a:t>data =</a:t>
            </a:r>
            <a:r>
              <a:rPr sz="1600">
                <a:latin typeface="Courier"/>
              </a:rPr>
              <a:t> d)</a:t>
            </a:r>
            <a:br/>
            <a:r>
              <a:rPr sz="1600">
                <a:latin typeface="Courier"/>
              </a:rPr>
              <a:t>comparisons </a:t>
            </a:r>
            <a:r>
              <a:rPr sz="1600">
                <a:solidFill>
                  <a:srgbClr val="007020"/>
                </a:solidFill>
                <a:latin typeface="Courier"/>
              </a:rPr>
              <a:t>&lt;-</a:t>
            </a:r>
            <a:r>
              <a:rPr sz="1600">
                <a:latin typeface="Courier"/>
              </a:rPr>
              <a:t> dunn.test</a:t>
            </a:r>
            <a:r>
              <a:rPr sz="1600">
                <a:solidFill>
                  <a:srgbClr val="4070A0"/>
                </a:solidFill>
                <a:latin typeface="Courier"/>
              </a:rPr>
              <a:t>::</a:t>
            </a:r>
            <a:r>
              <a:rPr sz="1600">
                <a:solidFill>
                  <a:srgbClr val="06287E"/>
                </a:solidFill>
                <a:latin typeface="Courier"/>
              </a:rPr>
              <a:t>dunn.test</a:t>
            </a:r>
            <a:r>
              <a:rPr sz="1600">
                <a:latin typeface="Courier"/>
              </a:rPr>
              <a:t>(d</a:t>
            </a:r>
            <a:r>
              <a:rPr sz="1600">
                <a:solidFill>
                  <a:srgbClr val="4070A0"/>
                </a:solidFill>
                <a:latin typeface="Courier"/>
              </a:rPr>
              <a:t>$</a:t>
            </a:r>
            <a:r>
              <a:rPr sz="1600">
                <a:latin typeface="Courier"/>
              </a:rPr>
              <a:t>damage, d</a:t>
            </a:r>
            <a:r>
              <a:rPr sz="1600">
                <a:solidFill>
                  <a:srgbClr val="4070A0"/>
                </a:solidFill>
                <a:latin typeface="Courier"/>
              </a:rPr>
              <a:t>$</a:t>
            </a:r>
            <a:r>
              <a:rPr sz="1600">
                <a:latin typeface="Courier"/>
              </a:rPr>
              <a:t>treatment,</a:t>
            </a:r>
            <a:br/>
            <a:r>
              <a:rPr sz="1600">
                <a:latin typeface="Courier"/>
              </a:rPr>
              <a:t>  </a:t>
            </a:r>
            <a:r>
              <a:rPr sz="1600">
                <a:solidFill>
                  <a:srgbClr val="7D9029"/>
                </a:solidFill>
                <a:latin typeface="Courier"/>
              </a:rPr>
              <a:t>method =</a:t>
            </a:r>
            <a:r>
              <a:rPr sz="1600">
                <a:latin typeface="Courier"/>
              </a:rPr>
              <a:t> </a:t>
            </a:r>
            <a:r>
              <a:rPr sz="1600">
                <a:solidFill>
                  <a:srgbClr val="4070A0"/>
                </a:solidFill>
                <a:latin typeface="Courier"/>
              </a:rPr>
              <a:t>"holm"</a:t>
            </a:r>
            <a:r>
              <a:rPr sz="1600">
                <a:latin typeface="Courier"/>
              </a:rPr>
              <a:t>, </a:t>
            </a:r>
            <a:r>
              <a:rPr sz="1600">
                <a:solidFill>
                  <a:srgbClr val="7D9029"/>
                </a:solidFill>
                <a:latin typeface="Courier"/>
              </a:rPr>
              <a:t>altp =</a:t>
            </a:r>
            <a:r>
              <a:rPr sz="1600">
                <a:latin typeface="Courier"/>
              </a:rPr>
              <a:t> </a:t>
            </a:r>
            <a:r>
              <a:rPr sz="1600">
                <a:solidFill>
                  <a:srgbClr val="880000"/>
                </a:solidFill>
                <a:latin typeface="Courier"/>
              </a:rPr>
              <a:t>TRUE</a:t>
            </a:r>
            <a:r>
              <a:rPr sz="1600">
                <a:latin typeface="Courier"/>
              </a:rPr>
              <a:t>, </a:t>
            </a:r>
            <a:r>
              <a:rPr sz="1600">
                <a:solidFill>
                  <a:srgbClr val="7D9029"/>
                </a:solidFill>
                <a:latin typeface="Courier"/>
              </a:rPr>
              <a:t>kw =</a:t>
            </a:r>
            <a:r>
              <a:rPr sz="1600">
                <a:latin typeface="Courier"/>
              </a:rPr>
              <a:t> </a:t>
            </a:r>
            <a:r>
              <a:rPr sz="1600">
                <a:solidFill>
                  <a:srgbClr val="880000"/>
                </a:solidFill>
                <a:latin typeface="Courier"/>
              </a:rPr>
              <a:t>FALSE</a:t>
            </a:r>
            <a:r>
              <a:rPr sz="1600">
                <a:latin typeface="Courier"/>
              </a:rPr>
              <a:t>, </a:t>
            </a:r>
            <a:r>
              <a:rPr sz="1600">
                <a:solidFill>
                  <a:srgbClr val="7D9029"/>
                </a:solidFill>
                <a:latin typeface="Courier"/>
              </a:rPr>
              <a:t>list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Kruskal–Wallis p = 1.352e-05</a:t>
            </a:r>
          </a:p>
          <a:p>
            <a:pPr lvl="0"/>
            <a:r>
              <a:rPr/>
              <a:t>Highlighted pair: B - D</a:t>
            </a:r>
          </a:p>
          <a:p>
            <a:pPr lvl="0"/>
            <a:r>
              <a:rPr/>
              <a:t>Dunn z = -4.30</a:t>
            </a:r>
          </a:p>
          <a:p>
            <a:pPr lvl="0"/>
            <a:r>
              <a:rPr/>
              <a:t>Two-sided Holm-adjusted p = 0.0001018</a:t>
            </a:r>
          </a:p>
        </p:txBody>
      </p:sp>
    </p:spTree>
  </p:cSld>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Dunn comparisons: interpret</a:t>
            </a:r>
          </a:p>
        </p:txBody>
      </p:sp>
      <p:sp>
        <p:nvSpPr>
          <p:cNvPr id="3" name="Content Placeholder 2"/>
          <p:cNvSpPr>
            <a:spLocks noGrp="1"/>
          </p:cNvSpPr>
          <p:nvPr>
            <p:ph idx="1"/>
          </p:nvPr>
        </p:nvSpPr>
        <p:spPr/>
        <p:txBody>
          <a:bodyPr/>
          <a:lstStyle/>
          <a:p>
            <a:pPr lvl="0" indent="0" marL="0">
              <a:buNone/>
            </a:pPr>
            <a:r>
              <a:rPr/>
              <a:t>Across the six rank comparisons, the highlighted B - D comparison had Dunn z = -4.30 and two-sided Holm-adjusted p = 0.0001018. This compares pooled rank tendencies; with unequal distribution shapes, it is not simply a test of equal medians. The smallest adjusted p-value is highlighted after protecting the full six-pair family.</a:t>
            </a:r>
          </a:p>
          <a:p>
            <a:pPr lvl="0" indent="0" marL="0">
              <a:buNone/>
            </a:pPr>
            <a:r>
              <a:rPr b="1"/>
              <a:t>Discuss:</a:t>
            </a:r>
            <a:r>
              <a:rPr/>
              <a:t> Can this result be reported as a difference in mean damage?</a:t>
            </a:r>
          </a:p>
        </p:txBody>
      </p:sp>
    </p:spTree>
  </p:cSld>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Tukey comparisons: the data</a:t>
            </a:r>
          </a:p>
        </p:txBody>
      </p:sp>
      <p:sp>
        <p:nvSpPr>
          <p:cNvPr id="3" name="Content Placeholder 2"/>
          <p:cNvSpPr>
            <a:spLocks noGrp="1"/>
          </p:cNvSpPr>
          <p:nvPr>
            <p:ph idx="1"/>
          </p:nvPr>
        </p:nvSpPr>
        <p:spPr/>
        <p:txBody>
          <a:bodyPr/>
          <a:lstStyle/>
          <a:p>
            <a:pPr lvl="0" indent="0" marL="0">
              <a:buNone/>
            </a:pPr>
            <a:r>
              <a:rPr/>
              <a:t>Plant growth is compared across four nutrient regimes.</a:t>
            </a:r>
          </a:p>
          <a:p>
            <a:pPr lvl="0"/>
            <a:r>
              <a:rPr/>
              <a:t>Continuous response</a:t>
            </a:r>
          </a:p>
          <a:p>
            <a:pPr lvl="0"/>
            <a:r>
              <a:rPr/>
              <a:t>Four independent groups</a:t>
            </a:r>
          </a:p>
          <a:p>
            <a:pPr lvl="0"/>
            <a:r>
              <a:rPr/>
              <a:t>Define the comparison family</a:t>
            </a:r>
          </a:p>
        </p:txBody>
      </p:sp>
      <p:sp>
        <p:nvSpPr>
          <p:cNvPr id="4" name="Content Placeholder 3"/>
          <p:cNvSpPr>
            <a:spLocks noGrp="1"/>
          </p:cNvSpPr>
          <p:nvPr>
            <p:ph idx="2"/>
          </p:nvPr>
        </p:nvSpPr>
        <p:spPr/>
        <p:txBody>
          <a:bodyPr/>
          <a:lstStyle/>
          <a:p>
            <a:pPr lvl="0" indent="0" marL="0">
              <a:buNone/>
            </a:pPr>
            <a:r>
              <a:rPr b="1"/>
              <a:t>Other data like these</a:t>
            </a:r>
          </a:p>
          <a:p>
            <a:pPr lvl="0"/>
            <a:r>
              <a:rPr/>
              <a:t>Growth among microbial media</a:t>
            </a:r>
          </a:p>
          <a:p>
            <a:pPr lvl="0"/>
            <a:r>
              <a:rPr/>
              <a:t>Expression among genotypes</a:t>
            </a:r>
          </a:p>
          <a:p>
            <a:pPr lvl="0"/>
            <a:r>
              <a:rPr/>
              <a:t>Fitness among environments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Tukey comparisons: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2104</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plant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80</a:t>
            </a:r>
            <a:r>
              <a:rPr sz="1600">
                <a:latin typeface="Courier"/>
              </a:rPr>
              <a:t>,</a:t>
            </a:r>
            <a:br/>
            <a:r>
              <a:rPr sz="1600">
                <a:latin typeface="Courier"/>
              </a:rPr>
              <a:t>                </a:t>
            </a:r>
            <a:r>
              <a:rPr sz="1600">
                <a:solidFill>
                  <a:srgbClr val="7D9029"/>
                </a:solidFill>
                <a:latin typeface="Courier"/>
              </a:rPr>
              <a:t>nutrient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"A"</a:t>
            </a:r>
            <a:r>
              <a:rPr sz="1600">
                <a:latin typeface="Courier"/>
              </a:rPr>
              <a:t>, </a:t>
            </a:r>
            <a:r>
              <a:rPr sz="1600">
                <a:solidFill>
                  <a:srgbClr val="4070A0"/>
                </a:solidFill>
                <a:latin typeface="Courier"/>
              </a:rPr>
              <a:t>"B"</a:t>
            </a:r>
            <a:r>
              <a:rPr sz="1600">
                <a:latin typeface="Courier"/>
              </a:rPr>
              <a:t>, </a:t>
            </a:r>
            <a:r>
              <a:rPr sz="1600">
                <a:solidFill>
                  <a:srgbClr val="4070A0"/>
                </a:solidFill>
                <a:latin typeface="Courier"/>
              </a:rPr>
              <a:t>"C"</a:t>
            </a:r>
            <a:r>
              <a:rPr sz="1600">
                <a:latin typeface="Courier"/>
              </a:rPr>
              <a:t>, </a:t>
            </a:r>
            <a:r>
              <a:rPr sz="1600">
                <a:solidFill>
                  <a:srgbClr val="4070A0"/>
                </a:solidFill>
                <a:latin typeface="Courier"/>
              </a:rPr>
              <a:t>"D"</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20</a:t>
            </a:r>
            <a:r>
              <a:rPr sz="1600">
                <a:latin typeface="Courier"/>
              </a:rPr>
              <a:t>))</a:t>
            </a:r>
            <a:br/>
            <a:r>
              <a:rPr sz="1600">
                <a:latin typeface="Courier"/>
              </a:rPr>
              <a:t>d</a:t>
            </a:r>
            <a:r>
              <a:rPr sz="1600">
                <a:solidFill>
                  <a:srgbClr val="4070A0"/>
                </a:solidFill>
                <a:latin typeface="Courier"/>
              </a:rPr>
              <a:t>$</a:t>
            </a:r>
            <a:r>
              <a:rPr sz="1600">
                <a:latin typeface="Courier"/>
              </a:rPr>
              <a:t>biomass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80</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8</a:t>
            </a:r>
            <a:r>
              <a:rPr sz="1600">
                <a:latin typeface="Courier"/>
              </a:rPr>
              <a:t>, </a:t>
            </a:r>
            <a:r>
              <a:rPr sz="1600">
                <a:solidFill>
                  <a:srgbClr val="40A070"/>
                </a:solidFill>
                <a:latin typeface="Courier"/>
              </a:rPr>
              <a:t>9</a:t>
            </a:r>
            <a:r>
              <a:rPr sz="1600">
                <a:latin typeface="Courier"/>
              </a:rPr>
              <a:t>, </a:t>
            </a:r>
            <a:r>
              <a:rPr sz="1600">
                <a:solidFill>
                  <a:srgbClr val="40A070"/>
                </a:solidFill>
                <a:latin typeface="Courier"/>
              </a:rPr>
              <a:t>11.3</a:t>
            </a:r>
            <a:r>
              <a:rPr sz="1600">
                <a:latin typeface="Courier"/>
              </a:rPr>
              <a:t>, </a:t>
            </a:r>
            <a:r>
              <a:rPr sz="1600">
                <a:solidFill>
                  <a:srgbClr val="40A070"/>
                </a:solidFill>
                <a:latin typeface="Courier"/>
              </a:rPr>
              <a:t>12.1</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20</a:t>
            </a:r>
            <a:r>
              <a:rPr sz="1600">
                <a:latin typeface="Courier"/>
              </a:rPr>
              <a:t>), </a:t>
            </a:r>
            <a:r>
              <a:rPr sz="1600">
                <a:solidFill>
                  <a:srgbClr val="40A070"/>
                </a:solidFill>
                <a:latin typeface="Courier"/>
              </a:rPr>
              <a:t>1.7</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plant: 1
nutrient: A
biomass: 6.671</a:t>
            </a:r>
          </a:p>
        </p:txBody>
      </p:sp>
    </p:spTree>
  </p:cSld>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Tukey comparisons: see the data</a:t>
            </a:r>
          </a:p>
        </p:txBody>
      </p:sp>
      <p:pic>
        <p:nvPicPr>
          <p:cNvPr descr="Course_files/modules/tukey/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Tukey / Tukey–Kramer comparisons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bg</a:t>
            </a:r>
            <a:r>
              <a:rPr/>
              <a:t> — Group fill colors</a:t>
            </a:r>
          </a:p>
          <a:p>
            <a:pPr lvl="0" indent="0" marL="0">
              <a:buNone/>
            </a:pPr>
            <a:r>
              <a:rPr b="1"/>
              <a:t>pch / cex</a:t>
            </a:r>
            <a:r>
              <a:rPr/>
              <a:t> — Point symbol and size</a:t>
            </a:r>
          </a:p>
          <a:p>
            <a:pPr lvl="0" indent="0" marL="0">
              <a:buNone/>
            </a:pPr>
            <a:r>
              <a:rPr b="1"/>
              <a:t>points</a:t>
            </a:r>
            <a:r>
              <a:rPr/>
              <a:t> — Add mean diamonds</a:t>
            </a:r>
          </a:p>
          <a:p>
            <a:pPr lvl="0" indent="0" marL="0">
              <a:buNone/>
            </a:pPr>
            <a:r>
              <a:rPr b="1"/>
              <a:t>xlab / ylab</a:t>
            </a:r>
            <a:r>
              <a:rPr/>
              <a:t> — Name groups and units</a:t>
            </a:r>
          </a:p>
        </p:txBody>
      </p:sp>
    </p:spTree>
  </p:cSld>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Tukey comparisons: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"l"</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1.15</a:t>
            </a:r>
            <a:r>
              <a:rPr sz="1600">
                <a:latin typeface="Courier"/>
              </a:rPr>
              <a:t>)</a:t>
            </a:r>
            <a:br/>
            <a:r>
              <a:rPr sz="1600">
                <a:latin typeface="Courier"/>
              </a:rPr>
              <a:t>beeswarm</a:t>
            </a:r>
            <a:r>
              <a:rPr sz="1600">
                <a:solidFill>
                  <a:srgbClr val="4070A0"/>
                </a:solidFill>
                <a:latin typeface="Courier"/>
              </a:rPr>
              <a:t>::</a:t>
            </a:r>
            <a:r>
              <a:rPr sz="1600">
                <a:solidFill>
                  <a:srgbClr val="06287E"/>
                </a:solidFill>
                <a:latin typeface="Courier"/>
              </a:rPr>
              <a:t>beeswarm</a:t>
            </a:r>
            <a:r>
              <a:rPr sz="1600">
                <a:latin typeface="Courier"/>
              </a:rPr>
              <a:t>(biomass </a:t>
            </a:r>
            <a:r>
              <a:rPr sz="1600">
                <a:solidFill>
                  <a:srgbClr val="4070A0"/>
                </a:solidFill>
                <a:latin typeface="Courier"/>
              </a:rPr>
              <a:t>~</a:t>
            </a:r>
            <a:r>
              <a:rPr sz="1600">
                <a:latin typeface="Courier"/>
              </a:rPr>
              <a:t> nutrient,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"#73969B"</a:t>
            </a:r>
            <a:r>
              <a:rPr sz="1600">
                <a:latin typeface="Courier"/>
              </a:rPr>
              <a:t>, </a:t>
            </a:r>
            <a:r>
              <a:rPr sz="1600">
                <a:solidFill>
                  <a:srgbClr val="4070A0"/>
                </a:solidFill>
                <a:latin typeface="Courier"/>
              </a:rPr>
              <a:t>"#D7A583"</a:t>
            </a:r>
            <a:r>
              <a:rPr sz="1600">
                <a:latin typeface="Courier"/>
              </a:rPr>
              <a:t>, </a:t>
            </a:r>
            <a:r>
              <a:rPr sz="1600">
                <a:solidFill>
                  <a:srgbClr val="4070A0"/>
                </a:solidFill>
                <a:latin typeface="Courier"/>
              </a:rPr>
              <a:t>"#B7663E"</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1.25</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"Nutrient regime"</a:t>
            </a:r>
            <a:r>
              <a:rPr sz="1600">
                <a:latin typeface="Courier"/>
              </a:rPr>
              <a:t>,</a:t>
            </a:r>
            <a:b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"Dry biomass (g)"</a:t>
            </a:r>
            <a:r>
              <a:rPr sz="1600">
                <a:latin typeface="Courier"/>
              </a:rPr>
              <a:t>)</a:t>
            </a:r>
            <a:br/>
            <a:r>
              <a:rPr sz="1600">
                <a:solidFill>
                  <a:srgbClr val="06287E"/>
                </a:solidFill>
                <a:latin typeface="Courier"/>
              </a:rPr>
              <a:t>points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4</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biomass, d</a:t>
            </a:r>
            <a:r>
              <a:rPr sz="1600">
                <a:solidFill>
                  <a:srgbClr val="4070A0"/>
                </a:solidFill>
                <a:latin typeface="Courier"/>
              </a:rPr>
              <a:t>$</a:t>
            </a:r>
            <a:r>
              <a:rPr sz="1600">
                <a:latin typeface="Courier"/>
              </a:rPr>
              <a:t>nutrient, mean),</a:t>
            </a:r>
            <a:b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"#172D34"</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4070A0"/>
                </a:solidFill>
                <a:latin typeface="Courier"/>
              </a:rPr>
              <a:t>"Diamonds = means"</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bg</a:t>
            </a:r>
            <a:r>
              <a:rPr/>
              <a:t> — Group fill colors</a:t>
            </a:r>
          </a:p>
          <a:p>
            <a:pPr lvl="0" indent="0" marL="0">
              <a:buNone/>
            </a:pPr>
            <a:r>
              <a:rPr b="1"/>
              <a:t>pch / cex</a:t>
            </a:r>
            <a:r>
              <a:rPr/>
              <a:t> — Point symbol and size</a:t>
            </a:r>
          </a:p>
          <a:p>
            <a:pPr lvl="0" indent="0" marL="0">
              <a:buNone/>
            </a:pPr>
            <a:r>
              <a:rPr b="1"/>
              <a:t>points</a:t>
            </a:r>
            <a:r>
              <a:rPr/>
              <a:t> — Add mean diamonds</a:t>
            </a:r>
          </a:p>
          <a:p>
            <a:pPr lvl="0" indent="0" marL="0">
              <a:buNone/>
            </a:pPr>
            <a:r>
              <a:rPr b="1"/>
              <a:t>xlab / ylab</a:t>
            </a:r>
            <a:r>
              <a:rPr/>
              <a:t> — Name groups and units</a:t>
            </a:r>
          </a:p>
        </p:txBody>
      </p:sp>
    </p:spTree>
  </p:cSld>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Tukey comparisons: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Which pairs of nutrient means differ?</a:t>
            </a:r>
          </a:p>
          <a:p>
            <a:pPr lvl="0" indent="0" marL="0">
              <a:buNone/>
            </a:pPr>
            <a:r>
              <a:rPr b="1"/>
              <a:t>Null / estimation target</a:t>
            </a:r>
          </a:p>
          <a:p>
            <a:pPr lvl="0" indent="0" marL="0">
              <a:buNone/>
            </a:pPr>
            <a:r>
              <a:rPr/>
              <a:t>For each pair, the two population means are equal.</a:t>
            </a:r>
          </a:p>
        </p:txBody>
      </p:sp>
      <p:sp>
        <p:nvSpPr>
          <p:cNvPr id="4" name="Content Placeholder 3"/>
          <p:cNvSpPr>
            <a:spLocks noGrp="1"/>
          </p:cNvSpPr>
          <p:nvPr>
            <p:ph idx="2"/>
          </p:nvPr>
        </p:nvSpPr>
        <p:spPr/>
        <p:txBody>
          <a:bodyPr/>
          <a:lstStyle/>
          <a:p>
            <a:pPr lvl="0" indent="0" marL="0">
              <a:buNone/>
            </a:pPr>
            <a:r>
              <a:rPr b="1"/>
              <a:t>Relevant options</a:t>
            </a:r>
          </a:p>
          <a:p>
            <a:pPr lvl="0"/>
            <a:r>
              <a:rPr/>
              <a:t>TukeyHSD requests all pairwise mean contrasts</a:t>
            </a:r>
          </a:p>
          <a:p>
            <a:pPr lvl="0"/>
            <a:r>
              <a:rPr/>
              <a:t>conf.level sets simultaneous interval coverage</a:t>
            </a:r>
          </a:p>
          <a:p>
            <a:pPr lvl="0"/>
            <a:r>
              <a:rPr/>
              <a:t>Unequal group sizes use the Tukey–Kramer adjustment</a:t>
            </a:r>
          </a:p>
        </p:txBody>
      </p:sp>
    </p:spTree>
  </p:cSld>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Tukey comparisons: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plants</a:t>
            </a:r>
          </a:p>
          <a:p>
            <a:pPr lvl="0"/>
            <a:r>
              <a:rPr/>
              <a:t>ANOVA residual assumptions and common variance</a:t>
            </a:r>
          </a:p>
          <a:p>
            <a:pPr lvl="0"/>
            <a:r>
              <a:rPr/>
              <a:t>Specify the family of comparisons</a:t>
            </a:r>
          </a:p>
        </p:txBody>
      </p:sp>
      <p:sp>
        <p:nvSpPr>
          <p:cNvPr id="4" name="Content Placeholder 3"/>
          <p:cNvSpPr>
            <a:spLocks noGrp="1"/>
          </p:cNvSpPr>
          <p:nvPr>
            <p:ph idx="2"/>
          </p:nvPr>
        </p:nvSpPr>
        <p:spPr/>
        <p:txBody>
          <a:bodyPr/>
          <a:lstStyle/>
          <a:p>
            <a:pPr lvl="0" indent="0" marL="0">
              <a:buNone/>
            </a:pPr>
            <a:r>
              <a:rPr b="1"/>
              <a:t>Parametric responses</a:t>
            </a:r>
          </a:p>
          <a:p>
            <a:pPr lvl="0"/>
            <a:r>
              <a:rPr/>
              <a:t>Use appropriate unequal-variance comparisons when needed</a:t>
            </a:r>
          </a:p>
          <a:p>
            <a:pPr lvl="0"/>
            <a:r>
              <a:rPr/>
              <a:t>Fit a justified response model before forming contrasts</a:t>
            </a:r>
          </a:p>
          <a:p>
            <a:pPr lvl="0" indent="0" marL="0">
              <a:buNone/>
            </a:pPr>
            <a:r>
              <a:rPr b="1"/>
              <a:t>Nonparametric responses</a:t>
            </a:r>
          </a:p>
          <a:p>
            <a:pPr lvl="0"/>
            <a:r>
              <a:rPr/>
              <a:t>Dunn compares pooled ranks with an explicit adjustment</a:t>
            </a:r>
          </a:p>
          <a:p>
            <a:pPr lvl="0"/>
            <a:r>
              <a:rPr/>
              <a:t>Rank comparisons change the target from means</a:t>
            </a:r>
          </a:p>
        </p:txBody>
      </p:sp>
    </p:spTree>
  </p:cSld>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Tukey comparisons: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aov</a:t>
            </a:r>
            <a:r>
              <a:rPr sz="1600">
                <a:latin typeface="Courier"/>
              </a:rPr>
              <a:t>(biomass </a:t>
            </a:r>
            <a:r>
              <a:rPr sz="1600">
                <a:solidFill>
                  <a:srgbClr val="4070A0"/>
                </a:solidFill>
                <a:latin typeface="Courier"/>
              </a:rPr>
              <a:t>~</a:t>
            </a:r>
            <a:r>
              <a:rPr sz="1600">
                <a:latin typeface="Courier"/>
              </a:rPr>
              <a:t> nutrient, </a:t>
            </a:r>
            <a:r>
              <a:rPr sz="1600">
                <a:solidFill>
                  <a:srgbClr val="7D9029"/>
                </a:solidFill>
                <a:latin typeface="Courier"/>
              </a:rPr>
              <a:t>data =</a:t>
            </a:r>
            <a:r>
              <a:rPr sz="1600">
                <a:latin typeface="Courier"/>
              </a:rPr>
              <a:t> d)</a:t>
            </a:r>
            <a:br/>
            <a:r>
              <a:rPr sz="1600">
                <a:latin typeface="Courier"/>
              </a:rPr>
              <a:t>comparisons </a:t>
            </a:r>
            <a:r>
              <a:rPr sz="1600">
                <a:solidFill>
                  <a:srgbClr val="007020"/>
                </a:solidFill>
                <a:latin typeface="Courier"/>
              </a:rPr>
              <a:t>&lt;-</a:t>
            </a:r>
            <a:r>
              <a:rPr sz="1600">
                <a:latin typeface="Courier"/>
              </a:rPr>
              <a:t> </a:t>
            </a:r>
            <a:r>
              <a:rPr sz="1600">
                <a:solidFill>
                  <a:srgbClr val="06287E"/>
                </a:solidFill>
                <a:latin typeface="Courier"/>
              </a:rPr>
              <a:t>TukeyHSD</a:t>
            </a:r>
            <a:r>
              <a:rPr sz="1600">
                <a:latin typeface="Courier"/>
              </a:rPr>
              <a:t>(fit, </a:t>
            </a:r>
            <a:r>
              <a:rPr sz="1600">
                <a:solidFill>
                  <a:srgbClr val="4070A0"/>
                </a:solidFill>
                <a:latin typeface="Courier"/>
              </a:rPr>
              <a:t>"nutrient"</a:t>
            </a:r>
            <a:r>
              <a:rPr sz="1600">
                <a:latin typeface="Courier"/>
              </a:rPr>
              <a:t>, </a:t>
            </a:r>
            <a:r>
              <a:rPr sz="1600">
                <a:solidFill>
                  <a:srgbClr val="7D9029"/>
                </a:solidFill>
                <a:latin typeface="Courier"/>
              </a:rPr>
              <a:t>conf.level =</a:t>
            </a:r>
            <a:r>
              <a:rPr sz="1600">
                <a:latin typeface="Courier"/>
              </a:rPr>
              <a:t> .</a:t>
            </a:r>
            <a:r>
              <a:rPr sz="1600">
                <a:solidFill>
                  <a:srgbClr val="40A070"/>
                </a:solidFill>
                <a:latin typeface="Courier"/>
              </a:rPr>
              <a:t>95</a:t>
            </a:r>
            <a:r>
              <a:rPr sz="1600">
                <a:latin typeface="Courier"/>
              </a:rPr>
              <a:t>)</a:t>
            </a:r>
            <a:br/>
            <a:r>
              <a:rPr sz="1600">
                <a:latin typeface="Courier"/>
              </a:rPr>
              <a:t>comparisons</a:t>
            </a:r>
          </a:p>
        </p:txBody>
      </p:sp>
      <p:sp>
        <p:nvSpPr>
          <p:cNvPr id="4" name="Content Placeholder 3"/>
          <p:cNvSpPr>
            <a:spLocks noGrp="1"/>
          </p:cNvSpPr>
          <p:nvPr>
            <p:ph idx="2"/>
          </p:nvPr>
        </p:nvSpPr>
        <p:spPr/>
        <p:txBody>
          <a:bodyPr/>
          <a:lstStyle/>
          <a:p>
            <a:pPr lvl="0" indent="0" marL="0">
              <a:buNone/>
            </a:pPr>
            <a:r>
              <a:rPr b="1"/>
              <a:t>Generated results</a:t>
            </a:r>
          </a:p>
          <a:p>
            <a:pPr lvl="0"/>
            <a:r>
              <a:rPr/>
              <a:t>Family: all six pairwise nutrient comparisons</a:t>
            </a:r>
          </a:p>
          <a:p>
            <a:pPr lvl="0"/>
            <a:r>
              <a:rPr/>
              <a:t>D minus C = 1.42 g</a:t>
            </a:r>
          </a:p>
          <a:p>
            <a:pPr lvl="0"/>
            <a:r>
              <a:rPr/>
              <a:t>Simultaneous 95% CI 0.04 to 2.80</a:t>
            </a:r>
          </a:p>
          <a:p>
            <a:pPr lvl="0"/>
            <a:r>
              <a:rPr/>
              <a:t>Tukey-adjusted p = 0.0415</a:t>
            </a:r>
          </a:p>
        </p:txBody>
      </p:sp>
    </p:spTree>
  </p:cSld>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Tukey comparisons: interpret</a:t>
            </a:r>
          </a:p>
        </p:txBody>
      </p:sp>
      <p:sp>
        <p:nvSpPr>
          <p:cNvPr id="3" name="Content Placeholder 2"/>
          <p:cNvSpPr>
            <a:spLocks noGrp="1"/>
          </p:cNvSpPr>
          <p:nvPr>
            <p:ph idx="1"/>
          </p:nvPr>
        </p:nvSpPr>
        <p:spPr/>
        <p:txBody>
          <a:bodyPr/>
          <a:lstStyle/>
          <a:p>
            <a:pPr lvl="0" indent="0" marL="0">
              <a:buNone/>
            </a:pPr>
            <a:r>
              <a:rPr/>
              <a:t>Regime D exceeded C by 1.42 g (simultaneous 95% CI 0.04 to 2.80; Tukey-adjusted p = 0.0415). The interval and p-value account for all six pairwise comparisons; they do not protect every possible weighted contrast.</a:t>
            </a:r>
          </a:p>
          <a:p>
            <a:pPr lvl="0" indent="0" marL="0">
              <a:buNone/>
            </a:pPr>
            <a:r>
              <a:rPr b="1"/>
              <a:t>Discuss:</a:t>
            </a:r>
            <a:r>
              <a:rPr/>
              <a:t> Why is the adjusted p-value different from a single unadjusted t test?</a:t>
            </a:r>
          </a:p>
        </p:txBody>
      </p:sp>
    </p:spTree>
  </p:cSld>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LSD: the data</a:t>
            </a:r>
          </a:p>
        </p:txBody>
      </p:sp>
      <p:sp>
        <p:nvSpPr>
          <p:cNvPr id="3" name="Content Placeholder 2"/>
          <p:cNvSpPr>
            <a:spLocks noGrp="1"/>
          </p:cNvSpPr>
          <p:nvPr>
            <p:ph idx="1"/>
          </p:nvPr>
        </p:nvSpPr>
        <p:spPr/>
        <p:txBody>
          <a:bodyPr/>
          <a:lstStyle/>
          <a:p>
            <a:pPr lvl="0" indent="0" marL="0">
              <a:buNone/>
            </a:pPr>
            <a:r>
              <a:rPr/>
              <a:t>Plant growth is compared across four nutrient regimes.</a:t>
            </a:r>
          </a:p>
          <a:p>
            <a:pPr lvl="0"/>
            <a:r>
              <a:rPr/>
              <a:t>Continuous response</a:t>
            </a:r>
          </a:p>
          <a:p>
            <a:pPr lvl="0"/>
            <a:r>
              <a:rPr/>
              <a:t>Four independent groups</a:t>
            </a:r>
          </a:p>
          <a:p>
            <a:pPr lvl="0"/>
            <a:r>
              <a:rPr/>
              <a:t>Define the comparison family</a:t>
            </a:r>
          </a:p>
        </p:txBody>
      </p:sp>
      <p:sp>
        <p:nvSpPr>
          <p:cNvPr id="4" name="Content Placeholder 3"/>
          <p:cNvSpPr>
            <a:spLocks noGrp="1"/>
          </p:cNvSpPr>
          <p:nvPr>
            <p:ph idx="2"/>
          </p:nvPr>
        </p:nvSpPr>
        <p:spPr/>
        <p:txBody>
          <a:bodyPr/>
          <a:lstStyle/>
          <a:p>
            <a:pPr lvl="0" indent="0" marL="0">
              <a:buNone/>
            </a:pPr>
            <a:r>
              <a:rPr b="1"/>
              <a:t>Other data like these</a:t>
            </a:r>
          </a:p>
          <a:p>
            <a:pPr lvl="0"/>
            <a:r>
              <a:rPr/>
              <a:t>Growth among microbial media</a:t>
            </a:r>
          </a:p>
          <a:p>
            <a:pPr lvl="0"/>
            <a:r>
              <a:rPr/>
              <a:t>Expression among genotypes</a:t>
            </a:r>
          </a:p>
          <a:p>
            <a:pPr lvl="0"/>
            <a:r>
              <a:rPr/>
              <a:t>Fitness among environments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LSD: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2104</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plant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80</a:t>
            </a:r>
            <a:r>
              <a:rPr sz="1600">
                <a:latin typeface="Courier"/>
              </a:rPr>
              <a:t>,</a:t>
            </a:r>
            <a:br/>
            <a:r>
              <a:rPr sz="1600">
                <a:latin typeface="Courier"/>
              </a:rPr>
              <a:t>                </a:t>
            </a:r>
            <a:r>
              <a:rPr sz="1600">
                <a:solidFill>
                  <a:srgbClr val="7D9029"/>
                </a:solidFill>
                <a:latin typeface="Courier"/>
              </a:rPr>
              <a:t>nutrient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"A"</a:t>
            </a:r>
            <a:r>
              <a:rPr sz="1600">
                <a:latin typeface="Courier"/>
              </a:rPr>
              <a:t>, </a:t>
            </a:r>
            <a:r>
              <a:rPr sz="1600">
                <a:solidFill>
                  <a:srgbClr val="4070A0"/>
                </a:solidFill>
                <a:latin typeface="Courier"/>
              </a:rPr>
              <a:t>"B"</a:t>
            </a:r>
            <a:r>
              <a:rPr sz="1600">
                <a:latin typeface="Courier"/>
              </a:rPr>
              <a:t>, </a:t>
            </a:r>
            <a:r>
              <a:rPr sz="1600">
                <a:solidFill>
                  <a:srgbClr val="4070A0"/>
                </a:solidFill>
                <a:latin typeface="Courier"/>
              </a:rPr>
              <a:t>"C"</a:t>
            </a:r>
            <a:r>
              <a:rPr sz="1600">
                <a:latin typeface="Courier"/>
              </a:rPr>
              <a:t>, </a:t>
            </a:r>
            <a:r>
              <a:rPr sz="1600">
                <a:solidFill>
                  <a:srgbClr val="4070A0"/>
                </a:solidFill>
                <a:latin typeface="Courier"/>
              </a:rPr>
              <a:t>"D"</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20</a:t>
            </a:r>
            <a:r>
              <a:rPr sz="1600">
                <a:latin typeface="Courier"/>
              </a:rPr>
              <a:t>))</a:t>
            </a:r>
            <a:br/>
            <a:r>
              <a:rPr sz="1600">
                <a:latin typeface="Courier"/>
              </a:rPr>
              <a:t>d</a:t>
            </a:r>
            <a:r>
              <a:rPr sz="1600">
                <a:solidFill>
                  <a:srgbClr val="4070A0"/>
                </a:solidFill>
                <a:latin typeface="Courier"/>
              </a:rPr>
              <a:t>$</a:t>
            </a:r>
            <a:r>
              <a:rPr sz="1600">
                <a:latin typeface="Courier"/>
              </a:rPr>
              <a:t>biomass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80</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8</a:t>
            </a:r>
            <a:r>
              <a:rPr sz="1600">
                <a:latin typeface="Courier"/>
              </a:rPr>
              <a:t>, </a:t>
            </a:r>
            <a:r>
              <a:rPr sz="1600">
                <a:solidFill>
                  <a:srgbClr val="40A070"/>
                </a:solidFill>
                <a:latin typeface="Courier"/>
              </a:rPr>
              <a:t>9</a:t>
            </a:r>
            <a:r>
              <a:rPr sz="1600">
                <a:latin typeface="Courier"/>
              </a:rPr>
              <a:t>, </a:t>
            </a:r>
            <a:r>
              <a:rPr sz="1600">
                <a:solidFill>
                  <a:srgbClr val="40A070"/>
                </a:solidFill>
                <a:latin typeface="Courier"/>
              </a:rPr>
              <a:t>11.3</a:t>
            </a:r>
            <a:r>
              <a:rPr sz="1600">
                <a:latin typeface="Courier"/>
              </a:rPr>
              <a:t>, </a:t>
            </a:r>
            <a:r>
              <a:rPr sz="1600">
                <a:solidFill>
                  <a:srgbClr val="40A070"/>
                </a:solidFill>
                <a:latin typeface="Courier"/>
              </a:rPr>
              <a:t>12.1</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20</a:t>
            </a:r>
            <a:r>
              <a:rPr sz="1600">
                <a:latin typeface="Courier"/>
              </a:rPr>
              <a:t>), </a:t>
            </a:r>
            <a:r>
              <a:rPr sz="1600">
                <a:solidFill>
                  <a:srgbClr val="40A070"/>
                </a:solidFill>
                <a:latin typeface="Courier"/>
              </a:rPr>
              <a:t>1.7</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plant: 1
nutrient: A
biomass: 6.671</a:t>
            </a:r>
          </a:p>
        </p:txBody>
      </p:sp>
    </p:spTree>
  </p:cSld>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LSD: see the data</a:t>
            </a:r>
          </a:p>
        </p:txBody>
      </p:sp>
      <p:pic>
        <p:nvPicPr>
          <p:cNvPr descr="Course_files/modules/fisher_lsd/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Fisher least significant difference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bg</a:t>
            </a:r>
            <a:r>
              <a:rPr/>
              <a:t> — Group fill colors</a:t>
            </a:r>
          </a:p>
          <a:p>
            <a:pPr lvl="0" indent="0" marL="0">
              <a:buNone/>
            </a:pPr>
            <a:r>
              <a:rPr b="1"/>
              <a:t>pch / cex</a:t>
            </a:r>
            <a:r>
              <a:rPr/>
              <a:t> — Point symbol and size</a:t>
            </a:r>
          </a:p>
          <a:p>
            <a:pPr lvl="0" indent="0" marL="0">
              <a:buNone/>
            </a:pPr>
            <a:r>
              <a:rPr b="1"/>
              <a:t>points</a:t>
            </a:r>
            <a:r>
              <a:rPr/>
              <a:t> — Add mean diamonds</a:t>
            </a:r>
          </a:p>
          <a:p>
            <a:pPr lvl="0" indent="0" marL="0">
              <a:buNone/>
            </a:pPr>
            <a:r>
              <a:rPr b="1"/>
              <a:t>xlab / ylab</a:t>
            </a:r>
            <a:r>
              <a:rPr/>
              <a:t> — Name groups and units</a:t>
            </a:r>
          </a:p>
        </p:txBody>
      </p:sp>
    </p:spTree>
  </p:cSld>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LSD: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"l"</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1.15</a:t>
            </a:r>
            <a:r>
              <a:rPr sz="1600">
                <a:latin typeface="Courier"/>
              </a:rPr>
              <a:t>)</a:t>
            </a:r>
            <a:br/>
            <a:r>
              <a:rPr sz="1600">
                <a:latin typeface="Courier"/>
              </a:rPr>
              <a:t>beeswarm</a:t>
            </a:r>
            <a:r>
              <a:rPr sz="1600">
                <a:solidFill>
                  <a:srgbClr val="4070A0"/>
                </a:solidFill>
                <a:latin typeface="Courier"/>
              </a:rPr>
              <a:t>::</a:t>
            </a:r>
            <a:r>
              <a:rPr sz="1600">
                <a:solidFill>
                  <a:srgbClr val="06287E"/>
                </a:solidFill>
                <a:latin typeface="Courier"/>
              </a:rPr>
              <a:t>beeswarm</a:t>
            </a:r>
            <a:r>
              <a:rPr sz="1600">
                <a:latin typeface="Courier"/>
              </a:rPr>
              <a:t>(biomass </a:t>
            </a:r>
            <a:r>
              <a:rPr sz="1600">
                <a:solidFill>
                  <a:srgbClr val="4070A0"/>
                </a:solidFill>
                <a:latin typeface="Courier"/>
              </a:rPr>
              <a:t>~</a:t>
            </a:r>
            <a:r>
              <a:rPr sz="1600">
                <a:latin typeface="Courier"/>
              </a:rPr>
              <a:t> nutrient,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"#73969B"</a:t>
            </a:r>
            <a:r>
              <a:rPr sz="1600">
                <a:latin typeface="Courier"/>
              </a:rPr>
              <a:t>, </a:t>
            </a:r>
            <a:r>
              <a:rPr sz="1600">
                <a:solidFill>
                  <a:srgbClr val="4070A0"/>
                </a:solidFill>
                <a:latin typeface="Courier"/>
              </a:rPr>
              <a:t>"#D7A583"</a:t>
            </a:r>
            <a:r>
              <a:rPr sz="1600">
                <a:latin typeface="Courier"/>
              </a:rPr>
              <a:t>, </a:t>
            </a:r>
            <a:r>
              <a:rPr sz="1600">
                <a:solidFill>
                  <a:srgbClr val="4070A0"/>
                </a:solidFill>
                <a:latin typeface="Courier"/>
              </a:rPr>
              <a:t>"#B7663E"</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1.25</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"Nutrient regime"</a:t>
            </a:r>
            <a:r>
              <a:rPr sz="1600">
                <a:latin typeface="Courier"/>
              </a:rPr>
              <a:t>,</a:t>
            </a:r>
            <a:b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"Dry biomass (g)"</a:t>
            </a:r>
            <a:r>
              <a:rPr sz="1600">
                <a:latin typeface="Courier"/>
              </a:rPr>
              <a:t>)</a:t>
            </a:r>
            <a:br/>
            <a:r>
              <a:rPr sz="1600">
                <a:solidFill>
                  <a:srgbClr val="06287E"/>
                </a:solidFill>
                <a:latin typeface="Courier"/>
              </a:rPr>
              <a:t>points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4</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biomass, d</a:t>
            </a:r>
            <a:r>
              <a:rPr sz="1600">
                <a:solidFill>
                  <a:srgbClr val="4070A0"/>
                </a:solidFill>
                <a:latin typeface="Courier"/>
              </a:rPr>
              <a:t>$</a:t>
            </a:r>
            <a:r>
              <a:rPr sz="1600">
                <a:latin typeface="Courier"/>
              </a:rPr>
              <a:t>nutrient, mean),</a:t>
            </a:r>
            <a:b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"#172D34"</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4070A0"/>
                </a:solidFill>
                <a:latin typeface="Courier"/>
              </a:rPr>
              <a:t>"Diamonds = means"</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bg</a:t>
            </a:r>
            <a:r>
              <a:rPr/>
              <a:t> — Group fill colors</a:t>
            </a:r>
          </a:p>
          <a:p>
            <a:pPr lvl="0" indent="0" marL="0">
              <a:buNone/>
            </a:pPr>
            <a:r>
              <a:rPr b="1"/>
              <a:t>pch / cex</a:t>
            </a:r>
            <a:r>
              <a:rPr/>
              <a:t> — Point symbol and size</a:t>
            </a:r>
          </a:p>
          <a:p>
            <a:pPr lvl="0" indent="0" marL="0">
              <a:buNone/>
            </a:pPr>
            <a:r>
              <a:rPr b="1"/>
              <a:t>points</a:t>
            </a:r>
            <a:r>
              <a:rPr/>
              <a:t> — Add mean diamonds</a:t>
            </a:r>
          </a:p>
          <a:p>
            <a:pPr lvl="0" indent="0" marL="0">
              <a:buNone/>
            </a:pPr>
            <a:r>
              <a:rPr b="1"/>
              <a:t>xlab / ylab</a:t>
            </a:r>
            <a:r>
              <a:rPr/>
              <a:t> — Name groups and units</a:t>
            </a:r>
          </a:p>
        </p:txBody>
      </p:sp>
    </p:spTree>
  </p:cSld>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LSD: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What does an unadjusted pairwise comparison after the ANOVA gate test?</a:t>
            </a:r>
          </a:p>
          <a:p>
            <a:pPr lvl="0" indent="0" marL="0">
              <a:buNone/>
            </a:pPr>
            <a:r>
              <a:rPr b="1"/>
              <a:t>Null / estimation target</a:t>
            </a:r>
          </a:p>
          <a:p>
            <a:pPr lvl="0" indent="0" marL="0">
              <a:buNone/>
            </a:pPr>
            <a:r>
              <a:rPr/>
              <a:t>For a chosen pair, the two population means are equal.</a:t>
            </a:r>
          </a:p>
        </p:txBody>
      </p:sp>
      <p:sp>
        <p:nvSpPr>
          <p:cNvPr id="4" name="Content Placeholder 3"/>
          <p:cNvSpPr>
            <a:spLocks noGrp="1"/>
          </p:cNvSpPr>
          <p:nvPr>
            <p:ph idx="2"/>
          </p:nvPr>
        </p:nvSpPr>
        <p:spPr/>
        <p:txBody>
          <a:bodyPr/>
          <a:lstStyle/>
          <a:p>
            <a:pPr lvl="0" indent="0" marL="0">
              <a:buNone/>
            </a:pPr>
            <a:r>
              <a:rPr b="1"/>
              <a:t>Relevant options</a:t>
            </a:r>
          </a:p>
          <a:p>
            <a:pPr lvl="0"/>
            <a:r>
              <a:rPr/>
              <a:t>The omnibus ANOVA is the protected-LSD gate</a:t>
            </a:r>
          </a:p>
          <a:p>
            <a:pPr lvl="0"/>
            <a:r>
              <a:rPr/>
              <a:t>adjust = “none” gives individual pairwise inference</a:t>
            </a:r>
          </a:p>
          <a:p>
            <a:pPr lvl="0"/>
            <a:r>
              <a:rPr/>
              <a:t>Use the shared ANOVA residual variance</a:t>
            </a:r>
          </a:p>
        </p:txBody>
      </p:sp>
    </p:spTree>
  </p:cSld>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LSD: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plants and common residual variance</a:t>
            </a:r>
          </a:p>
          <a:p>
            <a:pPr lvl="0"/>
            <a:r>
              <a:rPr/>
              <a:t>Appropriate normal-error model</a:t>
            </a:r>
          </a:p>
          <a:p>
            <a:pPr lvl="0"/>
            <a:r>
              <a:rPr/>
              <a:t>The gate does not guarantee broad familywise protection</a:t>
            </a:r>
          </a:p>
        </p:txBody>
      </p:sp>
      <p:sp>
        <p:nvSpPr>
          <p:cNvPr id="4" name="Content Placeholder 3"/>
          <p:cNvSpPr>
            <a:spLocks noGrp="1"/>
          </p:cNvSpPr>
          <p:nvPr>
            <p:ph idx="2"/>
          </p:nvPr>
        </p:nvSpPr>
        <p:spPr/>
        <p:txBody>
          <a:bodyPr/>
          <a:lstStyle/>
          <a:p>
            <a:pPr lvl="0" indent="0" marL="0">
              <a:buNone/>
            </a:pPr>
            <a:r>
              <a:rPr b="1"/>
              <a:t>Parametric responses</a:t>
            </a:r>
          </a:p>
          <a:p>
            <a:pPr lvl="0"/>
            <a:r>
              <a:rPr/>
              <a:t>Tukey protects the all-pairs comparison family</a:t>
            </a:r>
          </a:p>
          <a:p>
            <a:pPr lvl="0"/>
            <a:r>
              <a:rPr/>
              <a:t>Use planned contrasts with a justified adjustment</a:t>
            </a:r>
          </a:p>
          <a:p>
            <a:pPr lvl="0" indent="0" marL="0">
              <a:buNone/>
            </a:pPr>
            <a:r>
              <a:rPr b="1"/>
              <a:t>Nonparametric responses</a:t>
            </a:r>
          </a:p>
          <a:p>
            <a:pPr lvl="0"/>
            <a:r>
              <a:rPr/>
              <a:t>Dunn plus adjustment addresses rank comparisons</a:t>
            </a:r>
          </a:p>
          <a:p>
            <a:pPr lvl="0"/>
            <a:r>
              <a:rPr/>
              <a:t>Switching to ranks does not remove multiplicity</a:t>
            </a:r>
          </a:p>
        </p:txBody>
      </p:sp>
    </p:spTree>
  </p:cSld>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LSD: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lm</a:t>
            </a:r>
            <a:r>
              <a:rPr sz="1600">
                <a:latin typeface="Courier"/>
              </a:rPr>
              <a:t>(biomass </a:t>
            </a:r>
            <a:r>
              <a:rPr sz="1600">
                <a:solidFill>
                  <a:srgbClr val="4070A0"/>
                </a:solidFill>
                <a:latin typeface="Courier"/>
              </a:rPr>
              <a:t>~</a:t>
            </a:r>
            <a:r>
              <a:rPr sz="1600">
                <a:latin typeface="Courier"/>
              </a:rPr>
              <a:t> nutrient, </a:t>
            </a:r>
            <a:r>
              <a:rPr sz="1600">
                <a:solidFill>
                  <a:srgbClr val="7D9029"/>
                </a:solidFill>
                <a:latin typeface="Courier"/>
              </a:rPr>
              <a:t>data =</a:t>
            </a:r>
            <a:r>
              <a:rPr sz="1600">
                <a:latin typeface="Courier"/>
              </a:rPr>
              <a:t> d)</a:t>
            </a:r>
            <a:br/>
            <a:r>
              <a:rPr sz="1600">
                <a:latin typeface="Courier"/>
              </a:rPr>
              <a:t>omnibus_p </a:t>
            </a:r>
            <a:r>
              <a:rPr sz="1600">
                <a:solidFill>
                  <a:srgbClr val="007020"/>
                </a:solidFill>
                <a:latin typeface="Courier"/>
              </a:rPr>
              <a:t>&lt;-</a:t>
            </a:r>
            <a:r>
              <a:rPr sz="1600">
                <a:latin typeface="Courier"/>
              </a:rPr>
              <a:t> </a:t>
            </a:r>
            <a:r>
              <a:rPr sz="1600">
                <a:solidFill>
                  <a:srgbClr val="06287E"/>
                </a:solidFill>
                <a:latin typeface="Courier"/>
              </a:rPr>
              <a:t>anova</a:t>
            </a:r>
            <a:r>
              <a:rPr sz="1600">
                <a:latin typeface="Courier"/>
              </a:rPr>
              <a:t>(fit)</a:t>
            </a:r>
            <a:r>
              <a:rPr sz="1600">
                <a:solidFill>
                  <a:srgbClr val="4070A0"/>
                </a:solidFill>
                <a:latin typeface="Courier"/>
              </a:rPr>
              <a:t>$`</a:t>
            </a:r>
            <a:r>
              <a:rPr sz="1600">
                <a:solidFill>
                  <a:srgbClr val="7D9029"/>
                </a:solidFill>
                <a:latin typeface="Courier"/>
              </a:rPr>
              <a:t>Pr(&gt;F)</a:t>
            </a:r>
            <a:r>
              <a:rPr sz="1600">
                <a:solidFill>
                  <a:srgbClr val="4070A0"/>
                </a:solidFill>
                <a:latin typeface="Courier"/>
              </a:rPr>
              <a:t>`</a:t>
            </a:r>
            <a:r>
              <a:rPr sz="1600">
                <a:latin typeface="Courier"/>
              </a:rPr>
              <a:t>[</a:t>
            </a:r>
            <a:r>
              <a:rPr sz="1600">
                <a:solidFill>
                  <a:srgbClr val="40A070"/>
                </a:solidFill>
                <a:latin typeface="Courier"/>
              </a:rPr>
              <a:t>1</a:t>
            </a:r>
            <a:r>
              <a:rPr sz="1600">
                <a:latin typeface="Courier"/>
              </a:rPr>
              <a:t>]</a:t>
            </a:r>
            <a:br/>
            <a:r>
              <a:rPr sz="1600">
                <a:latin typeface="Courier"/>
              </a:rPr>
              <a:t>means </a:t>
            </a:r>
            <a:r>
              <a:rPr sz="1600">
                <a:solidFill>
                  <a:srgbClr val="007020"/>
                </a:solidFill>
                <a:latin typeface="Courier"/>
              </a:rPr>
              <a:t>&lt;-</a:t>
            </a:r>
            <a:r>
              <a:rPr sz="1600">
                <a:latin typeface="Courier"/>
              </a:rPr>
              <a:t> emmeans</a:t>
            </a:r>
            <a:r>
              <a:rPr sz="1600">
                <a:solidFill>
                  <a:srgbClr val="4070A0"/>
                </a:solidFill>
                <a:latin typeface="Courier"/>
              </a:rPr>
              <a:t>::</a:t>
            </a:r>
            <a:r>
              <a:rPr sz="1600">
                <a:solidFill>
                  <a:srgbClr val="06287E"/>
                </a:solidFill>
                <a:latin typeface="Courier"/>
              </a:rPr>
              <a:t>emmeans</a:t>
            </a:r>
            <a:r>
              <a:rPr sz="1600">
                <a:latin typeface="Courier"/>
              </a:rPr>
              <a:t>(fit, </a:t>
            </a:r>
            <a:r>
              <a:rPr sz="1600">
                <a:solidFill>
                  <a:srgbClr val="4070A0"/>
                </a:solidFill>
                <a:latin typeface="Courier"/>
              </a:rPr>
              <a:t>~</a:t>
            </a:r>
            <a:r>
              <a:rPr sz="1600">
                <a:latin typeface="Courier"/>
              </a:rPr>
              <a:t> nutrient)</a:t>
            </a:r>
            <a:br/>
            <a:r>
              <a:rPr sz="1600">
                <a:latin typeface="Courier"/>
              </a:rPr>
              <a:t>comparisons </a:t>
            </a:r>
            <a:r>
              <a:rPr sz="1600">
                <a:solidFill>
                  <a:srgbClr val="007020"/>
                </a:solidFill>
                <a:latin typeface="Courier"/>
              </a:rPr>
              <a:t>&lt;-</a:t>
            </a:r>
            <a:r>
              <a:rPr sz="1600">
                <a:latin typeface="Courier"/>
              </a:rPr>
              <a:t> </a:t>
            </a:r>
            <a:r>
              <a:rPr sz="1600">
                <a:solidFill>
                  <a:srgbClr val="880000"/>
                </a:solidFill>
                <a:latin typeface="Courier"/>
              </a:rPr>
              <a:t>NULL</a:t>
            </a:r>
            <a:br/>
            <a:r>
              <a:rPr b="1" sz="1600">
                <a:solidFill>
                  <a:srgbClr val="007020"/>
                </a:solidFill>
                <a:latin typeface="Courier"/>
              </a:rPr>
              <a:t>if</a:t>
            </a:r>
            <a:r>
              <a:rPr sz="1600">
                <a:latin typeface="Courier"/>
              </a:rPr>
              <a:t> (omnibus_p </a:t>
            </a:r>
            <a:r>
              <a:rPr sz="1600">
                <a:solidFill>
                  <a:srgbClr val="4070A0"/>
                </a:solidFill>
                <a:latin typeface="Courier"/>
              </a:rPr>
              <a:t>&lt;</a:t>
            </a:r>
            <a:r>
              <a:rPr sz="1600">
                <a:latin typeface="Courier"/>
              </a:rPr>
              <a:t> .</a:t>
            </a:r>
            <a:r>
              <a:rPr sz="1600">
                <a:solidFill>
                  <a:srgbClr val="40A070"/>
                </a:solidFill>
                <a:latin typeface="Courier"/>
              </a:rPr>
              <a:t>05</a:t>
            </a:r>
            <a:r>
              <a:rPr sz="1600">
                <a:latin typeface="Courier"/>
              </a:rPr>
              <a:t>) {</a:t>
            </a:r>
            <a:br/>
            <a:r>
              <a:rPr sz="1600">
                <a:latin typeface="Courier"/>
              </a:rPr>
              <a:t>  comparisons </a:t>
            </a:r>
            <a:r>
              <a:rPr sz="1600">
                <a:solidFill>
                  <a:srgbClr val="007020"/>
                </a:solidFill>
                <a:latin typeface="Courier"/>
              </a:rPr>
              <a:t>&lt;-</a:t>
            </a:r>
            <a:r>
              <a:rPr sz="1600">
                <a:latin typeface="Courier"/>
              </a:rPr>
              <a:t> </a:t>
            </a:r>
            <a:r>
              <a:rPr sz="1600">
                <a:solidFill>
                  <a:srgbClr val="06287E"/>
                </a:solidFill>
                <a:latin typeface="Courier"/>
              </a:rPr>
              <a:t>summary</a:t>
            </a:r>
            <a:r>
              <a:rPr sz="1600">
                <a:latin typeface="Courier"/>
              </a:rPr>
              <a:t>(emmeans</a:t>
            </a:r>
            <a:r>
              <a:rPr sz="1600">
                <a:solidFill>
                  <a:srgbClr val="4070A0"/>
                </a:solidFill>
                <a:latin typeface="Courier"/>
              </a:rPr>
              <a:t>::</a:t>
            </a:r>
            <a:r>
              <a:rPr sz="1600">
                <a:solidFill>
                  <a:srgbClr val="06287E"/>
                </a:solidFill>
                <a:latin typeface="Courier"/>
              </a:rPr>
              <a:t>contrast</a:t>
            </a:r>
            <a:r>
              <a:rPr sz="1600">
                <a:latin typeface="Courier"/>
              </a:rPr>
              <a:t>(means, </a:t>
            </a:r>
            <a:r>
              <a:rPr sz="1600">
                <a:solidFill>
                  <a:srgbClr val="4070A0"/>
                </a:solidFill>
                <a:latin typeface="Courier"/>
              </a:rPr>
              <a:t>"pairwise"</a:t>
            </a:r>
            <a:r>
              <a:rPr sz="1600">
                <a:latin typeface="Courier"/>
              </a:rPr>
              <a:t>),</a:t>
            </a:r>
            <a:br/>
            <a:r>
              <a:rPr sz="1600">
                <a:latin typeface="Courier"/>
              </a:rPr>
              <a:t>                         </a:t>
            </a:r>
            <a:r>
              <a:rPr sz="1600">
                <a:solidFill>
                  <a:srgbClr val="7D9029"/>
                </a:solidFill>
                <a:latin typeface="Courier"/>
              </a:rPr>
              <a:t>infer =</a:t>
            </a:r>
            <a:r>
              <a:rPr sz="1600">
                <a:latin typeface="Courier"/>
              </a:rPr>
              <a:t> </a:t>
            </a:r>
            <a:r>
              <a:rPr sz="1600">
                <a:solidFill>
                  <a:srgbClr val="06287E"/>
                </a:solidFill>
                <a:latin typeface="Courier"/>
              </a:rPr>
              <a:t>c</a:t>
            </a:r>
            <a:r>
              <a:rPr sz="1600">
                <a:latin typeface="Courier"/>
              </a:rPr>
              <a:t>(</a:t>
            </a:r>
            <a:r>
              <a:rPr sz="1600">
                <a:solidFill>
                  <a:srgbClr val="880000"/>
                </a:solidFill>
                <a:latin typeface="Courier"/>
              </a:rPr>
              <a:t>TRUE</a:t>
            </a:r>
            <a:r>
              <a:rPr sz="1600">
                <a:latin typeface="Courier"/>
              </a:rPr>
              <a:t>, </a:t>
            </a:r>
            <a:r>
              <a:rPr sz="1600">
                <a:solidFill>
                  <a:srgbClr val="880000"/>
                </a:solidFill>
                <a:latin typeface="Courier"/>
              </a:rPr>
              <a:t>TRUE</a:t>
            </a:r>
            <a:r>
              <a:rPr sz="1600">
                <a:latin typeface="Courier"/>
              </a:rPr>
              <a:t>), </a:t>
            </a:r>
            <a:r>
              <a:rPr sz="1600">
                <a:solidFill>
                  <a:srgbClr val="7D9029"/>
                </a:solidFill>
                <a:latin typeface="Courier"/>
              </a:rPr>
              <a:t>adjust =</a:t>
            </a:r>
            <a:r>
              <a:rPr sz="1600">
                <a:latin typeface="Courier"/>
              </a:rPr>
              <a:t> </a:t>
            </a:r>
            <a:r>
              <a:rPr sz="1600">
                <a:solidFill>
                  <a:srgbClr val="4070A0"/>
                </a:solidFill>
                <a:latin typeface="Courier"/>
              </a:rPr>
              <a:t>"none"</a:t>
            </a:r>
            <a:r>
              <a:rPr sz="1600">
                <a:latin typeface="Courier"/>
              </a:rPr>
              <a:t>)</a:t>
            </a:r>
            <a:b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Omnibus p = 5.683e-12</a:t>
            </a:r>
          </a:p>
          <a:p>
            <a:pPr lvl="0"/>
            <a:r>
              <a:rPr/>
              <a:t>A - B = -1.04 g</a:t>
            </a:r>
          </a:p>
          <a:p>
            <a:pPr lvl="0"/>
            <a:r>
              <a:rPr/>
              <a:t>Individual 95% CI -2.08 to 0.01</a:t>
            </a:r>
          </a:p>
          <a:p>
            <a:pPr lvl="0"/>
            <a:r>
              <a:rPr/>
              <a:t>Unadjusted p = 0.05163</a:t>
            </a:r>
          </a:p>
          <a:p>
            <a:pPr lvl="0"/>
            <a:r>
              <a:rPr/>
              <a:t>Protected LSD first requires a significant omnibus test.</a:t>
            </a:r>
          </a:p>
        </p:txBody>
      </p:sp>
    </p:spTree>
  </p:cSld>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LSD: interpret</a:t>
            </a:r>
          </a:p>
        </p:txBody>
      </p:sp>
      <p:sp>
        <p:nvSpPr>
          <p:cNvPr id="3" name="Content Placeholder 2"/>
          <p:cNvSpPr>
            <a:spLocks noGrp="1"/>
          </p:cNvSpPr>
          <p:nvPr>
            <p:ph idx="1"/>
          </p:nvPr>
        </p:nvSpPr>
        <p:spPr/>
        <p:txBody>
          <a:bodyPr/>
          <a:lstStyle/>
          <a:p>
            <a:pPr lvl="0" indent="0" marL="0">
              <a:buNone/>
            </a:pPr>
            <a:r>
              <a:rPr/>
              <a:t>The omnibus test had p = 5.683e-12, so the protected LSD gate is passed in this example. The A - B difference was -1.04 g (individual 95% CI -2.08 to 0.01; unadjusted p = 0.05163). This gate does not generally protect all pairwise decisions when some of four or more means differ; use Tukey for the all-pairs family.</a:t>
            </a:r>
          </a:p>
          <a:p>
            <a:pPr lvl="0" indent="0" marL="0">
              <a:buNone/>
            </a:pPr>
            <a:r>
              <a:rPr b="1"/>
              <a:t>Discuss:</a:t>
            </a:r>
            <a:r>
              <a:rPr/>
              <a:t> What protection does the word “protected” fail to guarantee?</a:t>
            </a:r>
          </a:p>
        </p:txBody>
      </p:sp>
    </p:spTree>
  </p:cSld>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Scheffé contrasts: the data</a:t>
            </a:r>
          </a:p>
        </p:txBody>
      </p:sp>
      <p:sp>
        <p:nvSpPr>
          <p:cNvPr id="3" name="Content Placeholder 2"/>
          <p:cNvSpPr>
            <a:spLocks noGrp="1"/>
          </p:cNvSpPr>
          <p:nvPr>
            <p:ph idx="1"/>
          </p:nvPr>
        </p:nvSpPr>
        <p:spPr/>
        <p:txBody>
          <a:bodyPr/>
          <a:lstStyle/>
          <a:p>
            <a:pPr lvl="0" indent="0" marL="0">
              <a:buNone/>
            </a:pPr>
            <a:r>
              <a:rPr/>
              <a:t>Plant growth is compared across four nutrient regimes.</a:t>
            </a:r>
          </a:p>
          <a:p>
            <a:pPr lvl="0"/>
            <a:r>
              <a:rPr/>
              <a:t>Continuous response</a:t>
            </a:r>
          </a:p>
          <a:p>
            <a:pPr lvl="0"/>
            <a:r>
              <a:rPr/>
              <a:t>Four independent groups</a:t>
            </a:r>
          </a:p>
          <a:p>
            <a:pPr lvl="0"/>
            <a:r>
              <a:rPr/>
              <a:t>Define the comparison family</a:t>
            </a:r>
          </a:p>
        </p:txBody>
      </p:sp>
      <p:sp>
        <p:nvSpPr>
          <p:cNvPr id="4" name="Content Placeholder 3"/>
          <p:cNvSpPr>
            <a:spLocks noGrp="1"/>
          </p:cNvSpPr>
          <p:nvPr>
            <p:ph idx="2"/>
          </p:nvPr>
        </p:nvSpPr>
        <p:spPr/>
        <p:txBody>
          <a:bodyPr/>
          <a:lstStyle/>
          <a:p>
            <a:pPr lvl="0" indent="0" marL="0">
              <a:buNone/>
            </a:pPr>
            <a:r>
              <a:rPr b="1"/>
              <a:t>Other data like these</a:t>
            </a:r>
          </a:p>
          <a:p>
            <a:pPr lvl="0"/>
            <a:r>
              <a:rPr/>
              <a:t>Growth among microbial media</a:t>
            </a:r>
          </a:p>
          <a:p>
            <a:pPr lvl="0"/>
            <a:r>
              <a:rPr/>
              <a:t>Expression among genotypes</a:t>
            </a:r>
          </a:p>
          <a:p>
            <a:pPr lvl="0"/>
            <a:r>
              <a:rPr/>
              <a:t>Fitness among environments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Scheffé contrasts: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2104</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plant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80</a:t>
            </a:r>
            <a:r>
              <a:rPr sz="1600">
                <a:latin typeface="Courier"/>
              </a:rPr>
              <a:t>,</a:t>
            </a:r>
            <a:br/>
            <a:r>
              <a:rPr sz="1600">
                <a:latin typeface="Courier"/>
              </a:rPr>
              <a:t>                </a:t>
            </a:r>
            <a:r>
              <a:rPr sz="1600">
                <a:solidFill>
                  <a:srgbClr val="7D9029"/>
                </a:solidFill>
                <a:latin typeface="Courier"/>
              </a:rPr>
              <a:t>nutrient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"A"</a:t>
            </a:r>
            <a:r>
              <a:rPr sz="1600">
                <a:latin typeface="Courier"/>
              </a:rPr>
              <a:t>, </a:t>
            </a:r>
            <a:r>
              <a:rPr sz="1600">
                <a:solidFill>
                  <a:srgbClr val="4070A0"/>
                </a:solidFill>
                <a:latin typeface="Courier"/>
              </a:rPr>
              <a:t>"B"</a:t>
            </a:r>
            <a:r>
              <a:rPr sz="1600">
                <a:latin typeface="Courier"/>
              </a:rPr>
              <a:t>, </a:t>
            </a:r>
            <a:r>
              <a:rPr sz="1600">
                <a:solidFill>
                  <a:srgbClr val="4070A0"/>
                </a:solidFill>
                <a:latin typeface="Courier"/>
              </a:rPr>
              <a:t>"C"</a:t>
            </a:r>
            <a:r>
              <a:rPr sz="1600">
                <a:latin typeface="Courier"/>
              </a:rPr>
              <a:t>, </a:t>
            </a:r>
            <a:r>
              <a:rPr sz="1600">
                <a:solidFill>
                  <a:srgbClr val="4070A0"/>
                </a:solidFill>
                <a:latin typeface="Courier"/>
              </a:rPr>
              <a:t>"D"</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20</a:t>
            </a:r>
            <a:r>
              <a:rPr sz="1600">
                <a:latin typeface="Courier"/>
              </a:rPr>
              <a:t>))</a:t>
            </a:r>
            <a:br/>
            <a:r>
              <a:rPr sz="1600">
                <a:latin typeface="Courier"/>
              </a:rPr>
              <a:t>d</a:t>
            </a:r>
            <a:r>
              <a:rPr sz="1600">
                <a:solidFill>
                  <a:srgbClr val="4070A0"/>
                </a:solidFill>
                <a:latin typeface="Courier"/>
              </a:rPr>
              <a:t>$</a:t>
            </a:r>
            <a:r>
              <a:rPr sz="1600">
                <a:latin typeface="Courier"/>
              </a:rPr>
              <a:t>biomass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80</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8</a:t>
            </a:r>
            <a:r>
              <a:rPr sz="1600">
                <a:latin typeface="Courier"/>
              </a:rPr>
              <a:t>, </a:t>
            </a:r>
            <a:r>
              <a:rPr sz="1600">
                <a:solidFill>
                  <a:srgbClr val="40A070"/>
                </a:solidFill>
                <a:latin typeface="Courier"/>
              </a:rPr>
              <a:t>9</a:t>
            </a:r>
            <a:r>
              <a:rPr sz="1600">
                <a:latin typeface="Courier"/>
              </a:rPr>
              <a:t>, </a:t>
            </a:r>
            <a:r>
              <a:rPr sz="1600">
                <a:solidFill>
                  <a:srgbClr val="40A070"/>
                </a:solidFill>
                <a:latin typeface="Courier"/>
              </a:rPr>
              <a:t>11.3</a:t>
            </a:r>
            <a:r>
              <a:rPr sz="1600">
                <a:latin typeface="Courier"/>
              </a:rPr>
              <a:t>, </a:t>
            </a:r>
            <a:r>
              <a:rPr sz="1600">
                <a:solidFill>
                  <a:srgbClr val="40A070"/>
                </a:solidFill>
                <a:latin typeface="Courier"/>
              </a:rPr>
              <a:t>12.1</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20</a:t>
            </a:r>
            <a:r>
              <a:rPr sz="1600">
                <a:latin typeface="Courier"/>
              </a:rPr>
              <a:t>), </a:t>
            </a:r>
            <a:r>
              <a:rPr sz="1600">
                <a:solidFill>
                  <a:srgbClr val="40A070"/>
                </a:solidFill>
                <a:latin typeface="Courier"/>
              </a:rPr>
              <a:t>1.7</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plant: 1
nutrient: A
biomass: 6.671</a:t>
            </a:r>
          </a:p>
        </p:txBody>
      </p:sp>
    </p:spTree>
  </p:cSld>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Scheffé contrasts: see the data</a:t>
            </a:r>
          </a:p>
        </p:txBody>
      </p:sp>
      <p:pic>
        <p:nvPicPr>
          <p:cNvPr descr="Course_files/modules/scheffe/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Scheffé contrasts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bg</a:t>
            </a:r>
            <a:r>
              <a:rPr/>
              <a:t> — Group fill colors</a:t>
            </a:r>
          </a:p>
          <a:p>
            <a:pPr lvl="0" indent="0" marL="0">
              <a:buNone/>
            </a:pPr>
            <a:r>
              <a:rPr b="1"/>
              <a:t>pch / cex</a:t>
            </a:r>
            <a:r>
              <a:rPr/>
              <a:t> — Point symbol and size</a:t>
            </a:r>
          </a:p>
          <a:p>
            <a:pPr lvl="0" indent="0" marL="0">
              <a:buNone/>
            </a:pPr>
            <a:r>
              <a:rPr b="1"/>
              <a:t>points</a:t>
            </a:r>
            <a:r>
              <a:rPr/>
              <a:t> — Add mean diamonds</a:t>
            </a:r>
          </a:p>
          <a:p>
            <a:pPr lvl="0" indent="0" marL="0">
              <a:buNone/>
            </a:pPr>
            <a:r>
              <a:rPr b="1"/>
              <a:t>xlab / ylab</a:t>
            </a:r>
            <a:r>
              <a:rPr/>
              <a:t> — Name groups and units</a:t>
            </a:r>
          </a:p>
        </p:txBody>
      </p:sp>
    </p:spTree>
  </p:cSld>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Scheffé contrasts: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"l"</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1.15</a:t>
            </a:r>
            <a:r>
              <a:rPr sz="1600">
                <a:latin typeface="Courier"/>
              </a:rPr>
              <a:t>)</a:t>
            </a:r>
            <a:br/>
            <a:r>
              <a:rPr sz="1600">
                <a:latin typeface="Courier"/>
              </a:rPr>
              <a:t>beeswarm</a:t>
            </a:r>
            <a:r>
              <a:rPr sz="1600">
                <a:solidFill>
                  <a:srgbClr val="4070A0"/>
                </a:solidFill>
                <a:latin typeface="Courier"/>
              </a:rPr>
              <a:t>::</a:t>
            </a:r>
            <a:r>
              <a:rPr sz="1600">
                <a:solidFill>
                  <a:srgbClr val="06287E"/>
                </a:solidFill>
                <a:latin typeface="Courier"/>
              </a:rPr>
              <a:t>beeswarm</a:t>
            </a:r>
            <a:r>
              <a:rPr sz="1600">
                <a:latin typeface="Courier"/>
              </a:rPr>
              <a:t>(biomass </a:t>
            </a:r>
            <a:r>
              <a:rPr sz="1600">
                <a:solidFill>
                  <a:srgbClr val="4070A0"/>
                </a:solidFill>
                <a:latin typeface="Courier"/>
              </a:rPr>
              <a:t>~</a:t>
            </a:r>
            <a:r>
              <a:rPr sz="1600">
                <a:latin typeface="Courier"/>
              </a:rPr>
              <a:t> nutrient,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"#73969B"</a:t>
            </a:r>
            <a:r>
              <a:rPr sz="1600">
                <a:latin typeface="Courier"/>
              </a:rPr>
              <a:t>, </a:t>
            </a:r>
            <a:r>
              <a:rPr sz="1600">
                <a:solidFill>
                  <a:srgbClr val="4070A0"/>
                </a:solidFill>
                <a:latin typeface="Courier"/>
              </a:rPr>
              <a:t>"#D7A583"</a:t>
            </a:r>
            <a:r>
              <a:rPr sz="1600">
                <a:latin typeface="Courier"/>
              </a:rPr>
              <a:t>, </a:t>
            </a:r>
            <a:r>
              <a:rPr sz="1600">
                <a:solidFill>
                  <a:srgbClr val="4070A0"/>
                </a:solidFill>
                <a:latin typeface="Courier"/>
              </a:rPr>
              <a:t>"#B7663E"</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1.25</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"Nutrient regime"</a:t>
            </a:r>
            <a:r>
              <a:rPr sz="1600">
                <a:latin typeface="Courier"/>
              </a:rPr>
              <a:t>,</a:t>
            </a:r>
            <a:b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"Dry biomass (g)"</a:t>
            </a:r>
            <a:r>
              <a:rPr sz="1600">
                <a:latin typeface="Courier"/>
              </a:rPr>
              <a:t>)</a:t>
            </a:r>
            <a:br/>
            <a:r>
              <a:rPr sz="1600">
                <a:solidFill>
                  <a:srgbClr val="06287E"/>
                </a:solidFill>
                <a:latin typeface="Courier"/>
              </a:rPr>
              <a:t>points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4</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biomass, d</a:t>
            </a:r>
            <a:r>
              <a:rPr sz="1600">
                <a:solidFill>
                  <a:srgbClr val="4070A0"/>
                </a:solidFill>
                <a:latin typeface="Courier"/>
              </a:rPr>
              <a:t>$</a:t>
            </a:r>
            <a:r>
              <a:rPr sz="1600">
                <a:latin typeface="Courier"/>
              </a:rPr>
              <a:t>nutrient, mean),</a:t>
            </a:r>
            <a:b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"#172D34"</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4070A0"/>
                </a:solidFill>
                <a:latin typeface="Courier"/>
              </a:rPr>
              <a:t>"Diamonds = means"</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bg</a:t>
            </a:r>
            <a:r>
              <a:rPr/>
              <a:t> — Group fill colors</a:t>
            </a:r>
          </a:p>
          <a:p>
            <a:pPr lvl="0" indent="0" marL="0">
              <a:buNone/>
            </a:pPr>
            <a:r>
              <a:rPr b="1"/>
              <a:t>pch / cex</a:t>
            </a:r>
            <a:r>
              <a:rPr/>
              <a:t> — Point symbol and size</a:t>
            </a:r>
          </a:p>
          <a:p>
            <a:pPr lvl="0" indent="0" marL="0">
              <a:buNone/>
            </a:pPr>
            <a:r>
              <a:rPr b="1"/>
              <a:t>points</a:t>
            </a:r>
            <a:r>
              <a:rPr/>
              <a:t> — Add mean diamonds</a:t>
            </a:r>
          </a:p>
          <a:p>
            <a:pPr lvl="0" indent="0" marL="0">
              <a:buNone/>
            </a:pPr>
            <a:r>
              <a:rPr b="1"/>
              <a:t>xlab / ylab</a:t>
            </a:r>
            <a:r>
              <a:rPr/>
              <a:t> — Name groups and units</a:t>
            </a:r>
          </a:p>
        </p:txBody>
      </p:sp>
    </p:spTree>
  </p:cSld>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Scheffé contrasts: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the average of regimes C and D differ from the average of A and B?</a:t>
            </a:r>
          </a:p>
          <a:p>
            <a:pPr lvl="0" indent="0" marL="0">
              <a:buNone/>
            </a:pPr>
            <a:r>
              <a:rPr b="1"/>
              <a:t>Null / estimation target</a:t>
            </a:r>
          </a:p>
          <a:p>
            <a:pPr lvl="0" indent="0" marL="0">
              <a:buNone/>
            </a:pPr>
            <a:r>
              <a:rPr/>
              <a:t>The contrast (μC + μD)/2 − (μA + μB)/2 is zero.</a:t>
            </a:r>
          </a:p>
        </p:txBody>
      </p:sp>
      <p:sp>
        <p:nvSpPr>
          <p:cNvPr id="4" name="Content Placeholder 3"/>
          <p:cNvSpPr>
            <a:spLocks noGrp="1"/>
          </p:cNvSpPr>
          <p:nvPr>
            <p:ph idx="2"/>
          </p:nvPr>
        </p:nvSpPr>
        <p:spPr/>
        <p:txBody>
          <a:bodyPr/>
          <a:lstStyle/>
          <a:p>
            <a:pPr lvl="0" indent="0" marL="0">
              <a:buNone/>
            </a:pPr>
            <a:r>
              <a:rPr b="1"/>
              <a:t>Relevant options</a:t>
            </a:r>
          </a:p>
          <a:p>
            <a:pPr lvl="0"/>
            <a:r>
              <a:rPr/>
              <a:t>Contrast weights sum to zero</a:t>
            </a:r>
          </a:p>
          <a:p>
            <a:pPr lvl="0"/>
            <a:r>
              <a:rPr/>
              <a:t>adjust = “scheffe” protects a contrast family</a:t>
            </a:r>
          </a:p>
          <a:p>
            <a:pPr lvl="0"/>
            <a:r>
              <a:rPr/>
              <a:t>scheffe.rank = 3 covers all contrasts of four means</a:t>
            </a:r>
          </a:p>
        </p:txBody>
      </p:sp>
    </p:spTree>
  </p:cSld>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Scheffé contrasts: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plants</a:t>
            </a:r>
          </a:p>
          <a:p>
            <a:pPr lvl="0"/>
            <a:r>
              <a:rPr/>
              <a:t>Normal-error ANOVA model with common variance</a:t>
            </a:r>
          </a:p>
          <a:p>
            <a:pPr lvl="0"/>
            <a:r>
              <a:rPr/>
              <a:t>Specify the means and contrast family</a:t>
            </a:r>
          </a:p>
        </p:txBody>
      </p:sp>
      <p:sp>
        <p:nvSpPr>
          <p:cNvPr id="4" name="Content Placeholder 3"/>
          <p:cNvSpPr>
            <a:spLocks noGrp="1"/>
          </p:cNvSpPr>
          <p:nvPr>
            <p:ph idx="2"/>
          </p:nvPr>
        </p:nvSpPr>
        <p:spPr/>
        <p:txBody>
          <a:bodyPr/>
          <a:lstStyle/>
          <a:p>
            <a:pPr lvl="0" indent="0" marL="0">
              <a:buNone/>
            </a:pPr>
            <a:r>
              <a:rPr b="1"/>
              <a:t>Parametric responses</a:t>
            </a:r>
          </a:p>
          <a:p>
            <a:pPr lvl="0"/>
            <a:r>
              <a:rPr/>
              <a:t>Tukey is focused on pairwise comparisons</a:t>
            </a:r>
          </a:p>
          <a:p>
            <a:pPr lvl="0"/>
            <a:r>
              <a:rPr/>
              <a:t>A smaller prespecified contrast family can use a targeted adjustment</a:t>
            </a:r>
          </a:p>
          <a:p>
            <a:pPr lvl="0" indent="0" marL="0">
              <a:buNone/>
            </a:pPr>
            <a:r>
              <a:rPr b="1"/>
              <a:t>Nonparametric responses</a:t>
            </a:r>
          </a:p>
          <a:p>
            <a:pPr lvl="0"/>
            <a:r>
              <a:rPr/>
              <a:t>A contrast-specific permutation must preserve the design</a:t>
            </a:r>
          </a:p>
          <a:p>
            <a:pPr lvl="0"/>
            <a:r>
              <a:rPr/>
              <a:t>Dunn comparisons do not test this weighted mean contrast</a:t>
            </a:r>
          </a:p>
        </p:txBody>
      </p:sp>
    </p:spTree>
  </p:cSld>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Scheffé contrasts: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lm</a:t>
            </a:r>
            <a:r>
              <a:rPr sz="1600">
                <a:latin typeface="Courier"/>
              </a:rPr>
              <a:t>(biomass </a:t>
            </a:r>
            <a:r>
              <a:rPr sz="1600">
                <a:solidFill>
                  <a:srgbClr val="4070A0"/>
                </a:solidFill>
                <a:latin typeface="Courier"/>
              </a:rPr>
              <a:t>~</a:t>
            </a:r>
            <a:r>
              <a:rPr sz="1600">
                <a:latin typeface="Courier"/>
              </a:rPr>
              <a:t> nutrient, </a:t>
            </a:r>
            <a:r>
              <a:rPr sz="1600">
                <a:solidFill>
                  <a:srgbClr val="7D9029"/>
                </a:solidFill>
                <a:latin typeface="Courier"/>
              </a:rPr>
              <a:t>data =</a:t>
            </a:r>
            <a:r>
              <a:rPr sz="1600">
                <a:latin typeface="Courier"/>
              </a:rPr>
              <a:t> d)</a:t>
            </a:r>
            <a:br/>
            <a:r>
              <a:rPr sz="1600">
                <a:latin typeface="Courier"/>
              </a:rPr>
              <a:t>means </a:t>
            </a:r>
            <a:r>
              <a:rPr sz="1600">
                <a:solidFill>
                  <a:srgbClr val="007020"/>
                </a:solidFill>
                <a:latin typeface="Courier"/>
              </a:rPr>
              <a:t>&lt;-</a:t>
            </a:r>
            <a:r>
              <a:rPr sz="1600">
                <a:latin typeface="Courier"/>
              </a:rPr>
              <a:t> emmeans</a:t>
            </a:r>
            <a:r>
              <a:rPr sz="1600">
                <a:solidFill>
                  <a:srgbClr val="4070A0"/>
                </a:solidFill>
                <a:latin typeface="Courier"/>
              </a:rPr>
              <a:t>::</a:t>
            </a:r>
            <a:r>
              <a:rPr sz="1600">
                <a:solidFill>
                  <a:srgbClr val="06287E"/>
                </a:solidFill>
                <a:latin typeface="Courier"/>
              </a:rPr>
              <a:t>emmeans</a:t>
            </a:r>
            <a:r>
              <a:rPr sz="1600">
                <a:latin typeface="Courier"/>
              </a:rPr>
              <a:t>(fit, </a:t>
            </a:r>
            <a:r>
              <a:rPr sz="1600">
                <a:solidFill>
                  <a:srgbClr val="4070A0"/>
                </a:solidFill>
                <a:latin typeface="Courier"/>
              </a:rPr>
              <a:t>~</a:t>
            </a:r>
            <a:r>
              <a:rPr sz="1600">
                <a:latin typeface="Courier"/>
              </a:rPr>
              <a:t> nutrient)</a:t>
            </a:r>
            <a:br/>
            <a:r>
              <a:rPr sz="1600">
                <a:latin typeface="Courier"/>
              </a:rPr>
              <a:t>contrast </a:t>
            </a:r>
            <a:r>
              <a:rPr sz="1600">
                <a:solidFill>
                  <a:srgbClr val="007020"/>
                </a:solidFill>
                <a:latin typeface="Courier"/>
              </a:rPr>
              <a:t>&lt;-</a:t>
            </a:r>
            <a:r>
              <a:rPr sz="1600">
                <a:latin typeface="Courier"/>
              </a:rPr>
              <a:t> emmeans</a:t>
            </a:r>
            <a:r>
              <a:rPr sz="1600">
                <a:solidFill>
                  <a:srgbClr val="4070A0"/>
                </a:solidFill>
                <a:latin typeface="Courier"/>
              </a:rPr>
              <a:t>::</a:t>
            </a:r>
            <a:r>
              <a:rPr sz="1600">
                <a:solidFill>
                  <a:srgbClr val="06287E"/>
                </a:solidFill>
                <a:latin typeface="Courier"/>
              </a:rPr>
              <a:t>contrast</a:t>
            </a:r>
            <a:r>
              <a:rPr sz="1600">
                <a:latin typeface="Courier"/>
              </a:rPr>
              <a:t>(means,</a:t>
            </a:r>
            <a:br/>
            <a:r>
              <a:rPr sz="1600">
                <a:latin typeface="Courier"/>
              </a:rPr>
              <a:t>  </a:t>
            </a:r>
            <a:r>
              <a:rPr sz="1600">
                <a:solidFill>
                  <a:srgbClr val="06287E"/>
                </a:solidFill>
                <a:latin typeface="Courier"/>
              </a:rPr>
              <a:t>list</a:t>
            </a:r>
            <a:r>
              <a:rPr sz="1600">
                <a:latin typeface="Courier"/>
              </a:rPr>
              <a:t>(</a:t>
            </a:r>
            <a:r>
              <a:rPr sz="1600">
                <a:solidFill>
                  <a:srgbClr val="4070A0"/>
                </a:solidFill>
                <a:latin typeface="Courier"/>
              </a:rPr>
              <a:t>"CD average minus AB average"</a:t>
            </a:r>
            <a:r>
              <a:rPr sz="1600">
                <a:latin typeface="Courier"/>
              </a:rPr>
              <a:t> </a:t>
            </a:r>
            <a:r>
              <a:rPr sz="1600">
                <a:solidFill>
                  <a:srgbClr val="007020"/>
                </a:solidFill>
                <a:latin typeface="Courier"/>
              </a:rPr>
              <a: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t>
            </a:r>
            <a:r>
              <a:rPr sz="1600">
                <a:latin typeface="Courier"/>
              </a:rPr>
              <a:t>.</a:t>
            </a:r>
            <a:r>
              <a:rPr sz="1600">
                <a:solidFill>
                  <a:srgbClr val="40A070"/>
                </a:solidFill>
                <a:latin typeface="Courier"/>
              </a:rPr>
              <a:t>5</a:t>
            </a:r>
            <a:r>
              <a:rPr sz="1600">
                <a:latin typeface="Courier"/>
              </a:rPr>
              <a:t>, </a:t>
            </a:r>
            <a:r>
              <a:rPr sz="1600">
                <a:solidFill>
                  <a:srgbClr val="4070A0"/>
                </a:solidFill>
                <a:latin typeface="Courier"/>
              </a:rPr>
              <a:t>-</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5</a:t>
            </a:r>
            <a:r>
              <a:rPr sz="1600">
                <a:latin typeface="Courier"/>
              </a:rPr>
              <a:t>)))</a:t>
            </a:r>
            <a:br/>
            <a:r>
              <a:rPr sz="1600">
                <a:latin typeface="Courier"/>
              </a:rPr>
              <a:t>comparison </a:t>
            </a:r>
            <a:r>
              <a:rPr sz="1600">
                <a:solidFill>
                  <a:srgbClr val="007020"/>
                </a:solidFill>
                <a:latin typeface="Courier"/>
              </a:rPr>
              <a:t>&lt;-</a:t>
            </a:r>
            <a:r>
              <a:rPr sz="1600">
                <a:latin typeface="Courier"/>
              </a:rPr>
              <a:t> </a:t>
            </a:r>
            <a:r>
              <a:rPr sz="1600">
                <a:solidFill>
                  <a:srgbClr val="06287E"/>
                </a:solidFill>
                <a:latin typeface="Courier"/>
              </a:rPr>
              <a:t>summary</a:t>
            </a:r>
            <a:r>
              <a:rPr sz="1600">
                <a:latin typeface="Courier"/>
              </a:rPr>
              <a:t>(contrast, </a:t>
            </a:r>
            <a:r>
              <a:rPr sz="1600">
                <a:solidFill>
                  <a:srgbClr val="7D9029"/>
                </a:solidFill>
                <a:latin typeface="Courier"/>
              </a:rPr>
              <a:t>infer =</a:t>
            </a:r>
            <a:r>
              <a:rPr sz="1600">
                <a:latin typeface="Courier"/>
              </a:rPr>
              <a:t> </a:t>
            </a:r>
            <a:r>
              <a:rPr sz="1600">
                <a:solidFill>
                  <a:srgbClr val="06287E"/>
                </a:solidFill>
                <a:latin typeface="Courier"/>
              </a:rPr>
              <a:t>c</a:t>
            </a:r>
            <a:r>
              <a:rPr sz="1600">
                <a:latin typeface="Courier"/>
              </a:rPr>
              <a:t>(</a:t>
            </a:r>
            <a:r>
              <a:rPr sz="1600">
                <a:solidFill>
                  <a:srgbClr val="880000"/>
                </a:solidFill>
                <a:latin typeface="Courier"/>
              </a:rPr>
              <a:t>TRUE</a:t>
            </a:r>
            <a:r>
              <a:rPr sz="1600">
                <a:latin typeface="Courier"/>
              </a:rPr>
              <a:t>, </a:t>
            </a:r>
            <a:r>
              <a:rPr sz="1600">
                <a:solidFill>
                  <a:srgbClr val="880000"/>
                </a:solidFill>
                <a:latin typeface="Courier"/>
              </a:rPr>
              <a:t>TRUE</a:t>
            </a:r>
            <a:r>
              <a:rPr sz="1600">
                <a:latin typeface="Courier"/>
              </a:rPr>
              <a:t>),</a:t>
            </a:r>
            <a:br/>
            <a:r>
              <a:rPr sz="1600">
                <a:latin typeface="Courier"/>
              </a:rPr>
              <a:t>                      </a:t>
            </a:r>
            <a:r>
              <a:rPr sz="1600">
                <a:solidFill>
                  <a:srgbClr val="7D9029"/>
                </a:solidFill>
                <a:latin typeface="Courier"/>
              </a:rPr>
              <a:t>adjust =</a:t>
            </a:r>
            <a:r>
              <a:rPr sz="1600">
                <a:latin typeface="Courier"/>
              </a:rPr>
              <a:t> </a:t>
            </a:r>
            <a:r>
              <a:rPr sz="1600">
                <a:solidFill>
                  <a:srgbClr val="4070A0"/>
                </a:solidFill>
                <a:latin typeface="Courier"/>
              </a:rPr>
              <a:t>"scheffe"</a:t>
            </a:r>
            <a:r>
              <a:rPr sz="1600">
                <a:latin typeface="Courier"/>
              </a:rPr>
              <a:t>, </a:t>
            </a:r>
            <a:r>
              <a:rPr sz="1600">
                <a:solidFill>
                  <a:srgbClr val="7D9029"/>
                </a:solidFill>
                <a:latin typeface="Courier"/>
              </a:rPr>
              <a:t>scheffe.rank =</a:t>
            </a:r>
            <a:r>
              <a:rPr sz="1600">
                <a:latin typeface="Courier"/>
              </a:rPr>
              <a:t> </a:t>
            </a:r>
            <a:r>
              <a:rPr sz="1600">
                <a:solidFill>
                  <a:srgbClr val="40A070"/>
                </a:solidFill>
                <a:latin typeface="Courier"/>
              </a:rPr>
              <a:t>3</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Contrast: (C + D)/2 − (A + B)/2</a:t>
            </a:r>
          </a:p>
          <a:p>
            <a:pPr lvl="0"/>
            <a:r>
              <a:rPr/>
              <a:t>Estimated difference = 3.09 g</a:t>
            </a:r>
          </a:p>
          <a:p>
            <a:pPr lvl="0"/>
            <a:r>
              <a:rPr/>
              <a:t>Scheffé 95% CI 2.03 to 4.16</a:t>
            </a:r>
          </a:p>
          <a:p>
            <a:pPr lvl="0"/>
            <a:r>
              <a:rPr/>
              <a:t>Scheffé-adjusted p = 9.177e-11</a:t>
            </a:r>
          </a:p>
        </p:txBody>
      </p:sp>
    </p:spTree>
  </p:cSld>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Scheffé contrasts: interpret</a:t>
            </a:r>
          </a:p>
        </p:txBody>
      </p:sp>
      <p:sp>
        <p:nvSpPr>
          <p:cNvPr id="3" name="Content Placeholder 2"/>
          <p:cNvSpPr>
            <a:spLocks noGrp="1"/>
          </p:cNvSpPr>
          <p:nvPr>
            <p:ph idx="1"/>
          </p:nvPr>
        </p:nvSpPr>
        <p:spPr/>
        <p:txBody>
          <a:bodyPr/>
          <a:lstStyle/>
          <a:p>
            <a:pPr lvl="0" indent="0" marL="0">
              <a:buNone/>
            </a:pPr>
            <a:r>
              <a:rPr/>
              <a:t>The average of regimes C and D exceeded the average of A and B by 3.09 g (Scheffé simultaneous 95% CI 2.03 to 4.16; adjusted p = 9.177e-11). Using rank 3 protects all mean contrasts among these four groups, a larger family than the pairwise comparisons protected by Tukey.</a:t>
            </a:r>
          </a:p>
          <a:p>
            <a:pPr lvl="0" indent="0" marL="0">
              <a:buNone/>
            </a:pPr>
            <a:r>
              <a:rPr b="1"/>
              <a:t>Discuss:</a:t>
            </a:r>
            <a:r>
              <a:rPr/>
              <a:t> Why can broader protection make an interval wider?</a:t>
            </a:r>
          </a:p>
        </p:txBody>
      </p:sp>
    </p:spTree>
  </p:cSld>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Factorial ANOVA: the data</a:t>
            </a:r>
          </a:p>
        </p:txBody>
      </p:sp>
      <p:sp>
        <p:nvSpPr>
          <p:cNvPr id="3" name="Content Placeholder 2"/>
          <p:cNvSpPr>
            <a:spLocks noGrp="1"/>
          </p:cNvSpPr>
          <p:nvPr>
            <p:ph idx="1"/>
          </p:nvPr>
        </p:nvSpPr>
        <p:spPr/>
        <p:txBody>
          <a:bodyPr/>
          <a:lstStyle/>
          <a:p>
            <a:pPr lvl="0" indent="0" marL="0">
              <a:buNone/>
            </a:pPr>
            <a:r>
              <a:rPr/>
              <a:t>Beetle larvae from two genotypes are independently reared at two temperatures.</a:t>
            </a:r>
          </a:p>
          <a:p>
            <a:pPr lvl="0"/>
            <a:r>
              <a:rPr/>
              <a:t>Continuous response: growth</a:t>
            </a:r>
          </a:p>
          <a:p>
            <a:pPr lvl="0"/>
            <a:r>
              <a:rPr/>
              <a:t>Two categorical predictors</a:t>
            </a:r>
          </a:p>
          <a:p>
            <a:pPr lvl="0"/>
            <a:r>
              <a:rPr/>
              <a:t>Independent treatment combinations</a:t>
            </a:r>
          </a:p>
        </p:txBody>
      </p:sp>
      <p:sp>
        <p:nvSpPr>
          <p:cNvPr id="4" name="Content Placeholder 3"/>
          <p:cNvSpPr>
            <a:spLocks noGrp="1"/>
          </p:cNvSpPr>
          <p:nvPr>
            <p:ph idx="2"/>
          </p:nvPr>
        </p:nvSpPr>
        <p:spPr/>
        <p:txBody>
          <a:bodyPr/>
          <a:lstStyle/>
          <a:p>
            <a:pPr lvl="0" indent="0" marL="0">
              <a:buNone/>
            </a:pPr>
            <a:r>
              <a:rPr b="1"/>
              <a:t>Other data like these</a:t>
            </a:r>
          </a:p>
          <a:p>
            <a:pPr lvl="0"/>
            <a:r>
              <a:rPr/>
              <a:t>Genotype × nutrient effects on biomass</a:t>
            </a:r>
          </a:p>
          <a:p>
            <a:pPr lvl="0"/>
            <a:r>
              <a:rPr/>
              <a:t>Drug × pathogen strain effects</a:t>
            </a:r>
          </a:p>
          <a:p>
            <a:pPr lvl="0"/>
            <a:r>
              <a:rPr/>
              <a:t>Light × water effects on photosynthesis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Factorial ANOVA: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2101</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expand.grid</a:t>
            </a:r>
            <a:r>
              <a:rPr sz="1600">
                <a:latin typeface="Courier"/>
              </a:rPr>
              <a:t>(</a:t>
            </a:r>
            <a:r>
              <a:rPr sz="1600">
                <a:solidFill>
                  <a:srgbClr val="7D9029"/>
                </a:solidFill>
                <a:latin typeface="Courier"/>
              </a:rPr>
              <a:t>replicate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22</a:t>
            </a:r>
            <a:r>
              <a:rPr sz="1600">
                <a:latin typeface="Courier"/>
              </a:rPr>
              <a:t>, </a:t>
            </a:r>
            <a:r>
              <a:rPr sz="1600">
                <a:solidFill>
                  <a:srgbClr val="7D9029"/>
                </a:solidFill>
                <a:latin typeface="Courier"/>
              </a:rPr>
              <a:t>genotype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a:t>
            </a:r>
            <a:r>
              <a:rPr sz="1600">
                <a:latin typeface="Courier"/>
              </a:rPr>
              <a:t>, </a:t>
            </a:r>
            <a:r>
              <a:rPr sz="1600">
                <a:solidFill>
                  <a:srgbClr val="4070A0"/>
                </a:solidFill>
                <a:latin typeface="Courier"/>
              </a:rPr>
              <a:t>"B"</a:t>
            </a:r>
            <a:r>
              <a:rPr sz="1600">
                <a:latin typeface="Courier"/>
              </a:rPr>
              <a:t>),</a:t>
            </a:r>
            <a:br/>
            <a:r>
              <a:rPr sz="1600">
                <a:latin typeface="Courier"/>
              </a:rPr>
              <a:t>                 </a:t>
            </a:r>
            <a:r>
              <a:rPr sz="1600">
                <a:solidFill>
                  <a:srgbClr val="7D9029"/>
                </a:solidFill>
                <a:latin typeface="Courier"/>
              </a:rPr>
              <a:t>heat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"Cool"</a:t>
            </a:r>
            <a:r>
              <a:rPr sz="1600">
                <a:latin typeface="Courier"/>
              </a:rPr>
              <a:t>, </a:t>
            </a:r>
            <a:r>
              <a:rPr sz="1600">
                <a:solidFill>
                  <a:srgbClr val="4070A0"/>
                </a:solidFill>
                <a:latin typeface="Courier"/>
              </a:rPr>
              <a:t>"Warm"</a:t>
            </a:r>
            <a:r>
              <a:rPr sz="1600">
                <a:latin typeface="Courier"/>
              </a:rPr>
              <a:t>))</a:t>
            </a:r>
            <a:br/>
            <a:r>
              <a:rPr sz="1600">
                <a:latin typeface="Courier"/>
              </a:rPr>
              <a:t>d</a:t>
            </a:r>
            <a:r>
              <a:rPr sz="1600">
                <a:solidFill>
                  <a:srgbClr val="4070A0"/>
                </a:solidFill>
                <a:latin typeface="Courier"/>
              </a:rPr>
              <a:t>$</a:t>
            </a:r>
            <a:r>
              <a:rPr sz="1600">
                <a:latin typeface="Courier"/>
              </a:rPr>
              <a:t>growth </a:t>
            </a:r>
            <a:r>
              <a:rPr sz="1600">
                <a:solidFill>
                  <a:srgbClr val="007020"/>
                </a:solidFill>
                <a:latin typeface="Courier"/>
              </a:rPr>
              <a:t>&lt;-</a:t>
            </a:r>
            <a:r>
              <a:rPr sz="1600">
                <a:latin typeface="Courier"/>
              </a:rPr>
              <a:t> </a:t>
            </a:r>
            <a:r>
              <a:rPr sz="1600">
                <a:solidFill>
                  <a:srgbClr val="06287E"/>
                </a:solidFill>
                <a:latin typeface="Courier"/>
              </a:rPr>
              <a:t>with</a:t>
            </a:r>
            <a:r>
              <a:rPr sz="1600">
                <a:latin typeface="Courier"/>
              </a:rPr>
              <a:t>(d, </a:t>
            </a:r>
            <a:r>
              <a:rPr sz="1600">
                <a:solidFill>
                  <a:srgbClr val="40A070"/>
                </a:solidFill>
                <a:latin typeface="Courier"/>
              </a:rPr>
              <a:t>14</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1.4</a:t>
            </a:r>
            <a:r>
              <a:rPr sz="1600">
                <a:latin typeface="Courier"/>
              </a:rPr>
              <a:t> </a:t>
            </a:r>
            <a:r>
              <a:rPr sz="1600">
                <a:solidFill>
                  <a:srgbClr val="4070A0"/>
                </a:solidFill>
                <a:latin typeface="Courier"/>
              </a:rPr>
              <a:t>*</a:t>
            </a:r>
            <a:r>
              <a:rPr sz="1600">
                <a:latin typeface="Courier"/>
              </a:rPr>
              <a:t> (genotype </a:t>
            </a:r>
            <a:r>
              <a:rPr sz="1600">
                <a:solidFill>
                  <a:srgbClr val="4070A0"/>
                </a:solidFill>
                <a:latin typeface="Courier"/>
              </a:rPr>
              <a:t>==</a:t>
            </a:r>
            <a:r>
              <a:rPr sz="1600">
                <a:latin typeface="Courier"/>
              </a:rPr>
              <a:t> </a:t>
            </a:r>
            <a:r>
              <a:rPr sz="1600">
                <a:solidFill>
                  <a:srgbClr val="4070A0"/>
                </a:solidFill>
                <a:latin typeface="Courier"/>
              </a:rPr>
              <a:t>"B"</a:t>
            </a:r>
            <a:r>
              <a:rPr sz="1600">
                <a:latin typeface="Courier"/>
              </a:rPr>
              <a:t>) </a:t>
            </a:r>
            <a:r>
              <a:rPr sz="1600">
                <a:solidFill>
                  <a:srgbClr val="4070A0"/>
                </a:solidFill>
                <a:latin typeface="Courier"/>
              </a:rPr>
              <a:t>+</a:t>
            </a:r>
            <a:br/>
            <a:r>
              <a:rPr sz="1600">
                <a:latin typeface="Courier"/>
              </a:rPr>
              <a:t>  </a:t>
            </a:r>
            <a:r>
              <a:rPr sz="1600">
                <a:solidFill>
                  <a:srgbClr val="40A070"/>
                </a:solidFill>
                <a:latin typeface="Courier"/>
              </a:rPr>
              <a:t>2</a:t>
            </a:r>
            <a:r>
              <a:rPr sz="1600">
                <a:latin typeface="Courier"/>
              </a:rPr>
              <a:t> </a:t>
            </a:r>
            <a:r>
              <a:rPr sz="1600">
                <a:solidFill>
                  <a:srgbClr val="4070A0"/>
                </a:solidFill>
                <a:latin typeface="Courier"/>
              </a:rPr>
              <a:t>*</a:t>
            </a:r>
            <a:r>
              <a:rPr sz="1600">
                <a:latin typeface="Courier"/>
              </a:rPr>
              <a:t> (heat </a:t>
            </a:r>
            <a:r>
              <a:rPr sz="1600">
                <a:solidFill>
                  <a:srgbClr val="4070A0"/>
                </a:solidFill>
                <a:latin typeface="Courier"/>
              </a:rPr>
              <a:t>==</a:t>
            </a:r>
            <a:r>
              <a:rPr sz="1600">
                <a:latin typeface="Courier"/>
              </a:rPr>
              <a:t> </a:t>
            </a:r>
            <a:r>
              <a:rPr sz="1600">
                <a:solidFill>
                  <a:srgbClr val="4070A0"/>
                </a:solidFill>
                <a:latin typeface="Courier"/>
              </a:rPr>
              <a:t>"Warm"</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2.3</a:t>
            </a:r>
            <a:r>
              <a:rPr sz="1600">
                <a:latin typeface="Courier"/>
              </a:rPr>
              <a:t> </a:t>
            </a:r>
            <a:r>
              <a:rPr sz="1600">
                <a:solidFill>
                  <a:srgbClr val="4070A0"/>
                </a:solidFill>
                <a:latin typeface="Courier"/>
              </a:rPr>
              <a:t>*</a:t>
            </a:r>
            <a:r>
              <a:rPr sz="1600">
                <a:latin typeface="Courier"/>
              </a:rPr>
              <a:t> (genotype </a:t>
            </a:r>
            <a:r>
              <a:rPr sz="1600">
                <a:solidFill>
                  <a:srgbClr val="4070A0"/>
                </a:solidFill>
                <a:latin typeface="Courier"/>
              </a:rPr>
              <a:t>==</a:t>
            </a:r>
            <a:r>
              <a:rPr sz="1600">
                <a:latin typeface="Courier"/>
              </a:rPr>
              <a:t> </a:t>
            </a:r>
            <a:r>
              <a:rPr sz="1600">
                <a:solidFill>
                  <a:srgbClr val="4070A0"/>
                </a:solidFill>
                <a:latin typeface="Courier"/>
              </a:rPr>
              <a:t>"B"</a:t>
            </a:r>
            <a:r>
              <a:rPr sz="1600">
                <a:latin typeface="Courier"/>
              </a:rPr>
              <a:t> </a:t>
            </a:r>
            <a:r>
              <a:rPr sz="1600">
                <a:solidFill>
                  <a:srgbClr val="4070A0"/>
                </a:solidFill>
                <a:latin typeface="Courier"/>
              </a:rPr>
              <a:t>&amp;</a:t>
            </a:r>
            <a:r>
              <a:rPr sz="1600">
                <a:latin typeface="Courier"/>
              </a:rPr>
              <a:t> heat </a:t>
            </a:r>
            <a:r>
              <a:rPr sz="1600">
                <a:solidFill>
                  <a:srgbClr val="4070A0"/>
                </a:solidFill>
                <a:latin typeface="Courier"/>
              </a:rPr>
              <a:t>==</a:t>
            </a:r>
            <a:r>
              <a:rPr sz="1600">
                <a:latin typeface="Courier"/>
              </a:rPr>
              <a:t> </a:t>
            </a:r>
            <a:r>
              <a:rPr sz="1600">
                <a:solidFill>
                  <a:srgbClr val="4070A0"/>
                </a:solidFill>
                <a:latin typeface="Courier"/>
              </a:rPr>
              <a:t>"Warm"</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rnorm</a:t>
            </a:r>
            <a:r>
              <a:rPr sz="1600">
                <a:latin typeface="Courier"/>
              </a:rPr>
              <a:t>(</a:t>
            </a:r>
            <a:r>
              <a:rPr sz="1600">
                <a:solidFill>
                  <a:srgbClr val="06287E"/>
                </a:solidFill>
                <a:latin typeface="Courier"/>
              </a:rPr>
              <a:t>nrow</a:t>
            </a:r>
            <a:r>
              <a:rPr sz="1600">
                <a:latin typeface="Courier"/>
              </a:rPr>
              <a:t>(d), </a:t>
            </a:r>
            <a:r>
              <a:rPr sz="1600">
                <a:solidFill>
                  <a:srgbClr val="40A070"/>
                </a:solidFill>
                <a:latin typeface="Courier"/>
              </a:rPr>
              <a:t>0</a:t>
            </a:r>
            <a:r>
              <a:rPr sz="1600">
                <a:latin typeface="Courier"/>
              </a:rPr>
              <a:t>, </a:t>
            </a:r>
            <a:r>
              <a:rPr sz="1600">
                <a:solidFill>
                  <a:srgbClr val="40A070"/>
                </a:solidFill>
                <a:latin typeface="Courier"/>
              </a:rPr>
              <a:t>2.1</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replicate: 1
genotype: A
heat: Cool
growth: 16.71</a:t>
            </a:r>
          </a:p>
        </p:txBody>
      </p:sp>
    </p:spTree>
  </p:cSld>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Factorial ANOVA: see the data</a:t>
            </a:r>
          </a:p>
        </p:txBody>
      </p:sp>
      <p:pic>
        <p:nvPicPr>
          <p:cNvPr descr="Course_files/modules/factorial_anova/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Factorial ANOVA: interactions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position_jitterdodge</a:t>
            </a:r>
            <a:r>
              <a:rPr/>
              <a:t> — Separate raw points within groups</a:t>
            </a:r>
          </a:p>
          <a:p>
            <a:pPr lvl="0" indent="0" marL="0">
              <a:buNone/>
            </a:pPr>
            <a:r>
              <a:rPr b="1"/>
              <a:t>alpha</a:t>
            </a:r>
            <a:r>
              <a:rPr/>
              <a:t> — Reduce point overlap</a:t>
            </a:r>
          </a:p>
          <a:p>
            <a:pPr lvl="0" indent="0" marL="0">
              <a:buNone/>
            </a:pPr>
            <a:r>
              <a:rPr b="1"/>
              <a:t>stat_summary(fun = mean)</a:t>
            </a:r>
            <a:r>
              <a:rPr/>
              <a:t> — Mark each mean</a:t>
            </a:r>
          </a:p>
          <a:p>
            <a:pPr lvl="0" indent="0" marL="0">
              <a:buNone/>
            </a:pPr>
            <a:r>
              <a:rPr b="1"/>
              <a:t>shape</a:t>
            </a:r>
            <a:r>
              <a:rPr/>
              <a:t> — Use diamonds for summaries</a:t>
            </a:r>
          </a:p>
        </p:txBody>
      </p:sp>
    </p:spTree>
  </p:cSld>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Factorial ANOVA: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ggplot</a:t>
            </a:r>
            <a:r>
              <a:rPr sz="1600">
                <a:latin typeface="Courier"/>
              </a:rPr>
              <a:t>(d, </a:t>
            </a:r>
            <a:r>
              <a:rPr sz="1600">
                <a:solidFill>
                  <a:srgbClr val="06287E"/>
                </a:solidFill>
                <a:latin typeface="Courier"/>
              </a:rPr>
              <a:t>aes</a:t>
            </a:r>
            <a:r>
              <a:rPr sz="1600">
                <a:latin typeface="Courier"/>
              </a:rPr>
              <a:t>(heat, growth, </a:t>
            </a:r>
            <a:r>
              <a:rPr sz="1600">
                <a:solidFill>
                  <a:srgbClr val="7D9029"/>
                </a:solidFill>
                <a:latin typeface="Courier"/>
              </a:rPr>
              <a:t>color =</a:t>
            </a:r>
            <a:r>
              <a:rPr sz="1600">
                <a:latin typeface="Courier"/>
              </a:rPr>
              <a:t> genotype)) </a:t>
            </a:r>
            <a:r>
              <a:rPr sz="1600">
                <a:solidFill>
                  <a:srgbClr val="4070A0"/>
                </a:solidFill>
                <a:latin typeface="Courier"/>
              </a:rPr>
              <a:t>+</a:t>
            </a:r>
            <a:br/>
            <a:r>
              <a:rPr sz="1600">
                <a:latin typeface="Courier"/>
              </a:rPr>
              <a:t>  </a:t>
            </a:r>
            <a:r>
              <a:rPr sz="1600">
                <a:solidFill>
                  <a:srgbClr val="06287E"/>
                </a:solidFill>
                <a:latin typeface="Courier"/>
              </a:rPr>
              <a:t>geom_point</a:t>
            </a:r>
            <a:r>
              <a:rPr sz="1600">
                <a:latin typeface="Courier"/>
              </a:rPr>
              <a:t>(</a:t>
            </a:r>
            <a:r>
              <a:rPr sz="1600">
                <a:solidFill>
                  <a:srgbClr val="7D9029"/>
                </a:solidFill>
                <a:latin typeface="Courier"/>
              </a:rPr>
              <a:t>position =</a:t>
            </a:r>
            <a:r>
              <a:rPr sz="1600">
                <a:latin typeface="Courier"/>
              </a:rPr>
              <a:t> </a:t>
            </a:r>
            <a:r>
              <a:rPr sz="1600">
                <a:solidFill>
                  <a:srgbClr val="06287E"/>
                </a:solidFill>
                <a:latin typeface="Courier"/>
              </a:rPr>
              <a:t>position_jitterdodge</a:t>
            </a:r>
            <a:r>
              <a:rPr sz="1600">
                <a:latin typeface="Courier"/>
              </a:rPr>
              <a:t>(</a:t>
            </a:r>
            <a:r>
              <a:rPr sz="1600">
                <a:solidFill>
                  <a:srgbClr val="7D9029"/>
                </a:solidFill>
                <a:latin typeface="Courier"/>
              </a:rPr>
              <a:t>jitter.width =</a:t>
            </a:r>
            <a:r>
              <a:rPr sz="1600">
                <a:latin typeface="Courier"/>
              </a:rPr>
              <a:t> .</a:t>
            </a:r>
            <a:r>
              <a:rPr sz="1600">
                <a:solidFill>
                  <a:srgbClr val="40A070"/>
                </a:solidFill>
                <a:latin typeface="Courier"/>
              </a:rPr>
              <a:t>13</a:t>
            </a:r>
            <a:r>
              <a:rPr sz="1600">
                <a:latin typeface="Courier"/>
              </a:rPr>
              <a:t>,</a:t>
            </a:r>
            <a:br/>
            <a:r>
              <a:rPr sz="1600">
                <a:latin typeface="Courier"/>
              </a:rPr>
              <a:t>    </a:t>
            </a:r>
            <a:r>
              <a:rPr sz="1600">
                <a:solidFill>
                  <a:srgbClr val="7D9029"/>
                </a:solidFill>
                <a:latin typeface="Courier"/>
              </a:rPr>
              <a:t>dodge.width =</a:t>
            </a:r>
            <a:r>
              <a:rPr sz="1600">
                <a:latin typeface="Courier"/>
              </a:rPr>
              <a:t> .</a:t>
            </a:r>
            <a:r>
              <a:rPr sz="1600">
                <a:solidFill>
                  <a:srgbClr val="40A070"/>
                </a:solidFill>
                <a:latin typeface="Courier"/>
              </a:rPr>
              <a:t>35</a:t>
            </a:r>
            <a:r>
              <a:rPr sz="1600">
                <a:latin typeface="Courier"/>
              </a:rPr>
              <a:t>, </a:t>
            </a:r>
            <a:r>
              <a:rPr sz="1600">
                <a:solidFill>
                  <a:srgbClr val="7D9029"/>
                </a:solidFill>
                <a:latin typeface="Courier"/>
              </a:rPr>
              <a:t>seed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alpha =</a:t>
            </a:r>
            <a:r>
              <a:rPr sz="1600">
                <a:latin typeface="Courier"/>
              </a:rPr>
              <a:t> .</a:t>
            </a:r>
            <a:r>
              <a:rPr sz="1600">
                <a:solidFill>
                  <a:srgbClr val="40A070"/>
                </a:solidFill>
                <a:latin typeface="Courier"/>
              </a:rPr>
              <a:t>42</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2</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stat_summary</a:t>
            </a:r>
            <a:r>
              <a:rPr sz="1600">
                <a:latin typeface="Courier"/>
              </a:rPr>
              <a:t>(</a:t>
            </a:r>
            <a:r>
              <a:rPr sz="1600">
                <a:solidFill>
                  <a:srgbClr val="7D9029"/>
                </a:solidFill>
                <a:latin typeface="Courier"/>
              </a:rPr>
              <a:t>fun =</a:t>
            </a:r>
            <a:r>
              <a:rPr sz="1600">
                <a:latin typeface="Courier"/>
              </a:rPr>
              <a:t> mean, </a:t>
            </a:r>
            <a:r>
              <a:rPr sz="1600">
                <a:solidFill>
                  <a:srgbClr val="7D9029"/>
                </a:solidFill>
                <a:latin typeface="Courier"/>
              </a:rPr>
              <a:t>geom =</a:t>
            </a:r>
            <a:r>
              <a:rPr sz="1600">
                <a:latin typeface="Courier"/>
              </a:rPr>
              <a:t> </a:t>
            </a:r>
            <a:r>
              <a:rPr sz="1600">
                <a:solidFill>
                  <a:srgbClr val="4070A0"/>
                </a:solidFill>
                <a:latin typeface="Courier"/>
              </a:rPr>
              <a:t>"point"</a:t>
            </a:r>
            <a:r>
              <a:rPr sz="1600">
                <a:latin typeface="Courier"/>
              </a:rPr>
              <a:t>,</a:t>
            </a:r>
            <a:br/>
            <a:r>
              <a:rPr sz="1600">
                <a:latin typeface="Courier"/>
              </a:rPr>
              <a:t>    </a:t>
            </a:r>
            <a:r>
              <a:rPr sz="1600">
                <a:solidFill>
                  <a:srgbClr val="7D9029"/>
                </a:solidFill>
                <a:latin typeface="Courier"/>
              </a:rPr>
              <a:t>position =</a:t>
            </a:r>
            <a:r>
              <a:rPr sz="1600">
                <a:latin typeface="Courier"/>
              </a:rPr>
              <a:t> </a:t>
            </a:r>
            <a:r>
              <a:rPr sz="1600">
                <a:solidFill>
                  <a:srgbClr val="06287E"/>
                </a:solidFill>
                <a:latin typeface="Courier"/>
              </a:rPr>
              <a:t>position_dodge</a:t>
            </a:r>
            <a:r>
              <a:rPr sz="1600">
                <a:latin typeface="Courier"/>
              </a:rPr>
              <a:t>(.</a:t>
            </a:r>
            <a:r>
              <a:rPr sz="1600">
                <a:solidFill>
                  <a:srgbClr val="40A070"/>
                </a:solidFill>
                <a:latin typeface="Courier"/>
              </a:rPr>
              <a:t>35</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4</a:t>
            </a:r>
            <a:r>
              <a:rPr sz="1600">
                <a:latin typeface="Courier"/>
              </a:rPr>
              <a:t>, </a:t>
            </a:r>
            <a:r>
              <a:rPr sz="1600">
                <a:solidFill>
                  <a:srgbClr val="7D9029"/>
                </a:solidFill>
                <a:latin typeface="Courier"/>
              </a:rPr>
              <a:t>shape =</a:t>
            </a:r>
            <a:r>
              <a:rPr sz="1600">
                <a:latin typeface="Courier"/>
              </a:rPr>
              <a:t> </a:t>
            </a:r>
            <a:r>
              <a:rPr sz="1600">
                <a:solidFill>
                  <a:srgbClr val="40A070"/>
                </a:solidFill>
                <a:latin typeface="Courier"/>
              </a:rPr>
              <a:t>18</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scale_color_manual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"Rearing temperature"</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"Larval growth (mg/week)"</a:t>
            </a:r>
            <a:r>
              <a:rPr sz="1600">
                <a:latin typeface="Courier"/>
              </a:rPr>
              <a:t>,</a:t>
            </a:r>
            <a:b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"Genotype"</a:t>
            </a:r>
            <a:r>
              <a:rPr sz="1600">
                <a:latin typeface="Courier"/>
              </a:rPr>
              <a:t>, </a:t>
            </a:r>
            <a:r>
              <a:rPr sz="1600">
                <a:solidFill>
                  <a:srgbClr val="7D9029"/>
                </a:solidFill>
                <a:latin typeface="Courier"/>
              </a:rPr>
              <a:t>caption =</a:t>
            </a:r>
            <a:r>
              <a:rPr sz="1600">
                <a:latin typeface="Courier"/>
              </a:rPr>
              <a:t> </a:t>
            </a:r>
            <a:r>
              <a:rPr sz="1600">
                <a:solidFill>
                  <a:srgbClr val="4070A0"/>
                </a:solidFill>
                <a:latin typeface="Courier"/>
              </a:rPr>
              <a:t>"Small points: individuals; diamonds: group means"</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16</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position_jitterdodge</a:t>
            </a:r>
            <a:r>
              <a:rPr/>
              <a:t> — Separate raw points within groups</a:t>
            </a:r>
          </a:p>
          <a:p>
            <a:pPr lvl="0" indent="0" marL="0">
              <a:buNone/>
            </a:pPr>
            <a:r>
              <a:rPr b="1"/>
              <a:t>alpha</a:t>
            </a:r>
            <a:r>
              <a:rPr/>
              <a:t> — Reduce point overlap</a:t>
            </a:r>
          </a:p>
          <a:p>
            <a:pPr lvl="0" indent="0" marL="0">
              <a:buNone/>
            </a:pPr>
            <a:r>
              <a:rPr b="1"/>
              <a:t>stat_summary(fun = mean)</a:t>
            </a:r>
            <a:r>
              <a:rPr/>
              <a:t> — Mark each mean</a:t>
            </a:r>
          </a:p>
          <a:p>
            <a:pPr lvl="0" indent="0" marL="0">
              <a:buNone/>
            </a:pPr>
            <a:r>
              <a:rPr b="1"/>
              <a:t>shape</a:t>
            </a:r>
            <a:r>
              <a:rPr/>
              <a:t> — Use diamonds for summaries</a:t>
            </a:r>
          </a:p>
        </p:txBody>
      </p:sp>
    </p:spTree>
  </p:cSld>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Factorial ANOVA: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the temperature effect on mean growth depend on genotype?</a:t>
            </a:r>
          </a:p>
          <a:p>
            <a:pPr lvl="0" indent="0" marL="0">
              <a:buNone/>
            </a:pPr>
            <a:r>
              <a:rPr b="1"/>
              <a:t>Null / estimation target</a:t>
            </a:r>
          </a:p>
          <a:p>
            <a:pPr lvl="0" indent="0" marL="0">
              <a:buNone/>
            </a:pPr>
            <a:r>
              <a:rPr/>
              <a:t>The warm-minus-cool mean growth difference is the same for genotypes A and B.</a:t>
            </a:r>
          </a:p>
        </p:txBody>
      </p:sp>
      <p:sp>
        <p:nvSpPr>
          <p:cNvPr id="4" name="Content Placeholder 3"/>
          <p:cNvSpPr>
            <a:spLocks noGrp="1"/>
          </p:cNvSpPr>
          <p:nvPr>
            <p:ph idx="2"/>
          </p:nvPr>
        </p:nvSpPr>
        <p:spPr/>
        <p:txBody>
          <a:bodyPr/>
          <a:lstStyle/>
          <a:p>
            <a:pPr lvl="0" indent="0" marL="0">
              <a:buNone/>
            </a:pPr>
            <a:r>
              <a:rPr b="1"/>
              <a:t>Relevant options</a:t>
            </a:r>
          </a:p>
          <a:p>
            <a:pPr lvl="0"/>
            <a:r>
              <a:rPr/>
              <a:t>genotype * heat includes both main effects and their interaction</a:t>
            </a:r>
          </a:p>
          <a:p>
            <a:pPr lvl="0"/>
            <a:r>
              <a:rPr/>
              <a:t>The interaction coefficient is a difference of differences</a:t>
            </a:r>
          </a:p>
          <a:p>
            <a:pPr lvl="0"/>
            <a:r>
              <a:rPr/>
              <a:t>Factor levels define the reference comparison</a:t>
            </a:r>
          </a:p>
        </p:txBody>
      </p:sp>
    </p:spTree>
  </p:cSld>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Factorial ANOVA: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larvae</a:t>
            </a:r>
          </a:p>
          <a:p>
            <a:pPr lvl="0"/>
            <a:r>
              <a:rPr/>
              <a:t>Appropriate residual distribution and comparable residual spread</a:t>
            </a:r>
          </a:p>
          <a:p>
            <a:pPr lvl="0"/>
            <a:r>
              <a:rPr/>
              <a:t>Replicate each treatment combination</a:t>
            </a:r>
          </a:p>
        </p:txBody>
      </p:sp>
      <p:sp>
        <p:nvSpPr>
          <p:cNvPr id="4" name="Content Placeholder 3"/>
          <p:cNvSpPr>
            <a:spLocks noGrp="1"/>
          </p:cNvSpPr>
          <p:nvPr>
            <p:ph idx="2"/>
          </p:nvPr>
        </p:nvSpPr>
        <p:spPr/>
        <p:txBody>
          <a:bodyPr/>
          <a:lstStyle/>
          <a:p>
            <a:pPr lvl="0" indent="0" marL="0">
              <a:buNone/>
            </a:pPr>
            <a:r>
              <a:rPr b="1"/>
              <a:t>Parametric responses</a:t>
            </a:r>
          </a:p>
          <a:p>
            <a:pPr lvl="0"/>
            <a:r>
              <a:rPr/>
              <a:t>Model unequal residual spread if needed</a:t>
            </a:r>
          </a:p>
          <a:p>
            <a:pPr lvl="0"/>
            <a:r>
              <a:rPr/>
              <a:t>Transform only when the transformed mean answers the question</a:t>
            </a:r>
          </a:p>
          <a:p>
            <a:pPr lvl="0" indent="0" marL="0">
              <a:buNone/>
            </a:pPr>
            <a:r>
              <a:rPr b="1"/>
              <a:t>Nonparametric responses</a:t>
            </a:r>
          </a:p>
          <a:p>
            <a:pPr lvl="0"/>
            <a:r>
              <a:rPr/>
              <a:t>A factorial permutation must preserve the design and tested term</a:t>
            </a:r>
          </a:p>
          <a:p>
            <a:pPr lvl="0"/>
            <a:r>
              <a:rPr/>
              <a:t>Separate rank tests do not test the interaction</a:t>
            </a:r>
          </a:p>
        </p:txBody>
      </p:sp>
    </p:spTree>
  </p:cSld>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Factorial ANOVA: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lm</a:t>
            </a:r>
            <a:r>
              <a:rPr sz="1600">
                <a:latin typeface="Courier"/>
              </a:rPr>
              <a:t>(growth </a:t>
            </a:r>
            <a:r>
              <a:rPr sz="1600">
                <a:solidFill>
                  <a:srgbClr val="4070A0"/>
                </a:solidFill>
                <a:latin typeface="Courier"/>
              </a:rPr>
              <a:t>~</a:t>
            </a:r>
            <a:r>
              <a:rPr sz="1600">
                <a:latin typeface="Courier"/>
              </a:rPr>
              <a:t> genotype </a:t>
            </a:r>
            <a:r>
              <a:rPr sz="1600">
                <a:solidFill>
                  <a:srgbClr val="4070A0"/>
                </a:solidFill>
                <a:latin typeface="Courier"/>
              </a:rPr>
              <a:t>*</a:t>
            </a:r>
            <a:r>
              <a:rPr sz="1600">
                <a:latin typeface="Courier"/>
              </a:rPr>
              <a:t> heat, </a:t>
            </a:r>
            <a:r>
              <a:rPr sz="1600">
                <a:solidFill>
                  <a:srgbClr val="7D9029"/>
                </a:solidFill>
                <a:latin typeface="Courier"/>
              </a:rPr>
              <a:t>data =</a:t>
            </a:r>
            <a:r>
              <a:rPr sz="1600">
                <a:latin typeface="Courier"/>
              </a:rPr>
              <a:t> d)</a:t>
            </a:r>
            <a:br/>
            <a:r>
              <a:rPr sz="1600">
                <a:solidFill>
                  <a:srgbClr val="06287E"/>
                </a:solidFill>
                <a:latin typeface="Courier"/>
              </a:rPr>
              <a:t>summary</a:t>
            </a:r>
            <a:r>
              <a:rPr sz="1600">
                <a:latin typeface="Courier"/>
              </a:rPr>
              <a:t>(fit)</a:t>
            </a:r>
            <a:br/>
            <a:r>
              <a:rPr sz="1600">
                <a:latin typeface="Courier"/>
              </a:rPr>
              <a:t>interaction_ci </a:t>
            </a:r>
            <a:r>
              <a:rPr sz="1600">
                <a:solidFill>
                  <a:srgbClr val="007020"/>
                </a:solidFill>
                <a:latin typeface="Courier"/>
              </a:rPr>
              <a:t>&lt;-</a:t>
            </a:r>
            <a:r>
              <a:rPr sz="1600">
                <a:latin typeface="Courier"/>
              </a:rPr>
              <a:t> </a:t>
            </a:r>
            <a:r>
              <a:rPr sz="1600">
                <a:solidFill>
                  <a:srgbClr val="06287E"/>
                </a:solidFill>
                <a:latin typeface="Courier"/>
              </a:rPr>
              <a:t>confint</a:t>
            </a:r>
            <a:r>
              <a:rPr sz="1600">
                <a:latin typeface="Courier"/>
              </a:rPr>
              <a:t>(fit)[</a:t>
            </a:r>
            <a:r>
              <a:rPr sz="1600">
                <a:solidFill>
                  <a:srgbClr val="4070A0"/>
                </a:solidFill>
                <a:latin typeface="Courier"/>
              </a:rPr>
              <a:t>"genotypeB:heatWarm"</a:t>
            </a:r>
            <a:r>
              <a:rPr sz="1600">
                <a:latin typeface="Courier"/>
              </a:rPr>
              <a:t>, ]</a:t>
            </a:r>
          </a:p>
        </p:txBody>
      </p:sp>
      <p:sp>
        <p:nvSpPr>
          <p:cNvPr id="4" name="Content Placeholder 3"/>
          <p:cNvSpPr>
            <a:spLocks noGrp="1"/>
          </p:cNvSpPr>
          <p:nvPr>
            <p:ph idx="2"/>
          </p:nvPr>
        </p:nvSpPr>
        <p:spPr/>
        <p:txBody>
          <a:bodyPr/>
          <a:lstStyle/>
          <a:p>
            <a:pPr lvl="0" indent="0" marL="0">
              <a:buNone/>
            </a:pPr>
            <a:r>
              <a:rPr b="1"/>
              <a:t>Generated results</a:t>
            </a:r>
          </a:p>
          <a:p>
            <a:pPr lvl="0"/>
            <a:r>
              <a:rPr/>
              <a:t>Interaction = 4.30 mg/week</a:t>
            </a:r>
          </a:p>
          <a:p>
            <a:pPr lvl="0"/>
            <a:r>
              <a:rPr/>
              <a:t>95% CI 2.80 to 5.81</a:t>
            </a:r>
          </a:p>
          <a:p>
            <a:pPr lvl="0"/>
            <a:r>
              <a:rPr/>
              <a:t>t(84) = 5.69; p = 1.78e-07</a:t>
            </a:r>
          </a:p>
        </p:txBody>
      </p:sp>
    </p:spTree>
  </p:cSld>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Factorial ANOVA: interpret</a:t>
            </a:r>
          </a:p>
        </p:txBody>
      </p:sp>
      <p:sp>
        <p:nvSpPr>
          <p:cNvPr id="3" name="Content Placeholder 2"/>
          <p:cNvSpPr>
            <a:spLocks noGrp="1"/>
          </p:cNvSpPr>
          <p:nvPr>
            <p:ph idx="1"/>
          </p:nvPr>
        </p:nvSpPr>
        <p:spPr/>
        <p:txBody>
          <a:bodyPr/>
          <a:lstStyle/>
          <a:p>
            <a:pPr lvl="0" indent="0" marL="0">
              <a:buNone/>
            </a:pPr>
            <a:r>
              <a:rPr/>
              <a:t>The warm-minus-cool growth effect was 4.30 mg/week greater in genotype B than A (95% CI 2.80 to 5.81; p = 1.78e-07). The interaction asks whether the temperature effect depends on genotype; a single average temperature effect would hide this difference.</a:t>
            </a:r>
          </a:p>
          <a:p>
            <a:pPr lvl="0" indent="0" marL="0">
              <a:buNone/>
            </a:pPr>
            <a:r>
              <a:rPr b="1"/>
              <a:t>Discuss:</a:t>
            </a:r>
            <a:r>
              <a:rPr/>
              <a:t> Explain the interaction in words before reading its p-value.</a:t>
            </a:r>
          </a:p>
        </p:txBody>
      </p:sp>
    </p:spTree>
  </p:cSld>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ANCOVA: the data</a:t>
            </a:r>
          </a:p>
        </p:txBody>
      </p:sp>
      <p:sp>
        <p:nvSpPr>
          <p:cNvPr id="3" name="Content Placeholder 2"/>
          <p:cNvSpPr>
            <a:spLocks noGrp="1"/>
          </p:cNvSpPr>
          <p:nvPr>
            <p:ph idx="1"/>
          </p:nvPr>
        </p:nvSpPr>
        <p:spPr/>
        <p:txBody>
          <a:bodyPr/>
          <a:lstStyle/>
          <a:p>
            <a:pPr lvl="0" indent="0" marL="0">
              <a:buNone/>
            </a:pPr>
            <a:r>
              <a:rPr/>
              <a:t>Plant ecologists compare nutrient treatment while accounting for initial plant height.</a:t>
            </a:r>
          </a:p>
          <a:p>
            <a:pPr lvl="0"/>
            <a:r>
              <a:rPr/>
              <a:t>Continuous response</a:t>
            </a:r>
          </a:p>
          <a:p>
            <a:pPr lvl="0"/>
            <a:r>
              <a:rPr/>
              <a:t>One factor plus a quantitative covariate</a:t>
            </a:r>
          </a:p>
          <a:p>
            <a:pPr lvl="0"/>
            <a:r>
              <a:rPr/>
              <a:t>An adjusted mean comparison</a:t>
            </a:r>
          </a:p>
        </p:txBody>
      </p:sp>
      <p:sp>
        <p:nvSpPr>
          <p:cNvPr id="4" name="Content Placeholder 3"/>
          <p:cNvSpPr>
            <a:spLocks noGrp="1"/>
          </p:cNvSpPr>
          <p:nvPr>
            <p:ph idx="2"/>
          </p:nvPr>
        </p:nvSpPr>
        <p:spPr/>
        <p:txBody>
          <a:bodyPr/>
          <a:lstStyle/>
          <a:p>
            <a:pPr lvl="0" indent="0" marL="0">
              <a:buNone/>
            </a:pPr>
            <a:r>
              <a:rPr b="1"/>
              <a:t>Other data like these</a:t>
            </a:r>
          </a:p>
          <a:p>
            <a:pPr lvl="0"/>
            <a:r>
              <a:rPr/>
              <a:t>Group morphology adjusted for body size</a:t>
            </a:r>
          </a:p>
          <a:p>
            <a:pPr lvl="0"/>
            <a:r>
              <a:rPr/>
              <a:t>Enzyme activity adjusted for temperature</a:t>
            </a:r>
          </a:p>
          <a:p>
            <a:pPr lvl="0"/>
            <a:r>
              <a:rPr/>
              <a:t>Fitness adjusted for initial mass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ANCOVA: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2102</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plant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90</a:t>
            </a:r>
            <a:r>
              <a:rPr sz="1600">
                <a:latin typeface="Courier"/>
              </a:rPr>
              <a:t>, </a:t>
            </a:r>
            <a:r>
              <a:rPr sz="1600">
                <a:solidFill>
                  <a:srgbClr val="7D9029"/>
                </a:solidFill>
                <a:latin typeface="Courier"/>
              </a:rPr>
              <a:t>treatment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"Nutrient"</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45</a:t>
            </a:r>
            <a:r>
              <a:rPr sz="1600">
                <a:latin typeface="Courier"/>
              </a:rPr>
              <a:t>),</a:t>
            </a:r>
            <a:br/>
            <a:r>
              <a:rPr sz="1600">
                <a:latin typeface="Courier"/>
              </a:rPr>
              <a:t>                </a:t>
            </a:r>
            <a:r>
              <a:rPr sz="1600">
                <a:solidFill>
                  <a:srgbClr val="7D9029"/>
                </a:solidFill>
                <a:latin typeface="Courier"/>
              </a:rPr>
              <a:t>initial =</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90</a:t>
            </a:r>
            <a:r>
              <a:rPr sz="1600">
                <a:latin typeface="Courier"/>
              </a:rPr>
              <a:t>, </a:t>
            </a:r>
            <a:r>
              <a:rPr sz="1600">
                <a:solidFill>
                  <a:srgbClr val="40A070"/>
                </a:solidFill>
                <a:latin typeface="Courier"/>
              </a:rPr>
              <a:t>3</a:t>
            </a:r>
            <a:r>
              <a:rPr sz="1600">
                <a:latin typeface="Courier"/>
              </a:rPr>
              <a:t>, </a:t>
            </a:r>
            <a:r>
              <a:rPr sz="1600">
                <a:solidFill>
                  <a:srgbClr val="40A070"/>
                </a:solidFill>
                <a:latin typeface="Courier"/>
              </a:rPr>
              <a:t>9</a:t>
            </a:r>
            <a:r>
              <a:rPr sz="1600">
                <a:latin typeface="Courier"/>
              </a:rPr>
              <a:t>))</a:t>
            </a:r>
            <a:br/>
            <a:r>
              <a:rPr sz="1600">
                <a:latin typeface="Courier"/>
              </a:rPr>
              <a:t>d</a:t>
            </a:r>
            <a:r>
              <a:rPr sz="1600">
                <a:solidFill>
                  <a:srgbClr val="4070A0"/>
                </a:solidFill>
                <a:latin typeface="Courier"/>
              </a:rPr>
              <a:t>$</a:t>
            </a:r>
            <a:r>
              <a:rPr sz="1600">
                <a:latin typeface="Courier"/>
              </a:rPr>
              <a:t>biomass </a:t>
            </a:r>
            <a:r>
              <a:rPr sz="1600">
                <a:solidFill>
                  <a:srgbClr val="007020"/>
                </a:solidFill>
                <a:latin typeface="Courier"/>
              </a:rPr>
              <a:t>&lt;-</a:t>
            </a:r>
            <a:r>
              <a:rPr sz="1600">
                <a:latin typeface="Courier"/>
              </a:rPr>
              <a:t> </a:t>
            </a:r>
            <a:r>
              <a:rPr sz="1600">
                <a:solidFill>
                  <a:srgbClr val="06287E"/>
                </a:solidFill>
                <a:latin typeface="Courier"/>
              </a:rPr>
              <a:t>with</a:t>
            </a:r>
            <a:r>
              <a:rPr sz="1600">
                <a:latin typeface="Courier"/>
              </a:rPr>
              <a:t>(d, </a:t>
            </a:r>
            <a:r>
              <a:rPr sz="1600">
                <a:solidFill>
                  <a:srgbClr val="40A070"/>
                </a:solidFill>
                <a:latin typeface="Courier"/>
              </a:rPr>
              <a:t>2</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1.5</a:t>
            </a:r>
            <a:r>
              <a:rPr sz="1600">
                <a:latin typeface="Courier"/>
              </a:rPr>
              <a:t> </a:t>
            </a:r>
            <a:r>
              <a:rPr sz="1600">
                <a:solidFill>
                  <a:srgbClr val="4070A0"/>
                </a:solidFill>
                <a:latin typeface="Courier"/>
              </a:rPr>
              <a:t>*</a:t>
            </a:r>
            <a:r>
              <a:rPr sz="1600">
                <a:latin typeface="Courier"/>
              </a:rPr>
              <a:t> initial </a:t>
            </a:r>
            <a:r>
              <a:rPr sz="1600">
                <a:solidFill>
                  <a:srgbClr val="4070A0"/>
                </a:solidFill>
                <a:latin typeface="Courier"/>
              </a:rPr>
              <a:t>+</a:t>
            </a:r>
            <a:br/>
            <a:r>
              <a:rPr sz="1600">
                <a:latin typeface="Courier"/>
              </a:rPr>
              <a:t>  </a:t>
            </a:r>
            <a:r>
              <a:rPr sz="1600">
                <a:solidFill>
                  <a:srgbClr val="40A070"/>
                </a:solidFill>
                <a:latin typeface="Courier"/>
              </a:rPr>
              <a:t>2.4</a:t>
            </a:r>
            <a:r>
              <a:rPr sz="1600">
                <a:latin typeface="Courier"/>
              </a:rPr>
              <a:t> </a:t>
            </a:r>
            <a:r>
              <a:rPr sz="1600">
                <a:solidFill>
                  <a:srgbClr val="4070A0"/>
                </a:solidFill>
                <a:latin typeface="Courier"/>
              </a:rPr>
              <a:t>*</a:t>
            </a:r>
            <a:r>
              <a:rPr sz="1600">
                <a:latin typeface="Courier"/>
              </a:rPr>
              <a:t> (treatment </a:t>
            </a:r>
            <a:r>
              <a:rPr sz="1600">
                <a:solidFill>
                  <a:srgbClr val="4070A0"/>
                </a:solidFill>
                <a:latin typeface="Courier"/>
              </a:rPr>
              <a:t>==</a:t>
            </a:r>
            <a:r>
              <a:rPr sz="1600">
                <a:latin typeface="Courier"/>
              </a:rPr>
              <a:t> </a:t>
            </a:r>
            <a:r>
              <a:rPr sz="1600">
                <a:solidFill>
                  <a:srgbClr val="4070A0"/>
                </a:solidFill>
                <a:latin typeface="Courier"/>
              </a:rPr>
              <a:t>"Nutrient"</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90</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1.8</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plant: 1
treatment: Control
initial: 5.71
biomass: 11.32</a:t>
            </a:r>
          </a:p>
        </p:txBody>
      </p:sp>
    </p:spTree>
  </p:cSld>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ANCOVA: see the data</a:t>
            </a:r>
          </a:p>
        </p:txBody>
      </p:sp>
      <p:pic>
        <p:nvPicPr>
          <p:cNvPr descr="Course_files/modules/ancova/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ANCOVA: an adjusted group comparison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aes(color = treatment)</a:t>
            </a:r>
            <a:r>
              <a:rPr/>
              <a:t> — Distinguish groups</a:t>
            </a:r>
          </a:p>
          <a:p>
            <a:pPr lvl="0" indent="0" marL="0">
              <a:buNone/>
            </a:pPr>
            <a:r>
              <a:rPr b="1"/>
              <a:t>alpha</a:t>
            </a:r>
            <a:r>
              <a:rPr/>
              <a:t> — Make overlap visible</a:t>
            </a:r>
          </a:p>
          <a:p>
            <a:pPr lvl="0" indent="0" marL="0">
              <a:buNone/>
            </a:pPr>
            <a:r>
              <a:rPr b="1"/>
              <a:t>geom_line(data=…)</a:t>
            </a:r>
            <a:r>
              <a:rPr/>
              <a:t> — Draw the fitted model</a:t>
            </a:r>
          </a:p>
          <a:p>
            <a:pPr lvl="0" indent="0" marL="0">
              <a:buNone/>
            </a:pPr>
            <a:r>
              <a:rPr b="1"/>
              <a:t>labs</a:t>
            </a:r>
            <a:r>
              <a:rPr/>
              <a:t> — State biological units</a:t>
            </a:r>
          </a:p>
        </p:txBody>
      </p:sp>
    </p:spTree>
  </p:cSld>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ANCOVA: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ggplot</a:t>
            </a:r>
            <a:r>
              <a:rPr sz="1600">
                <a:latin typeface="Courier"/>
              </a:rPr>
              <a:t>(d, </a:t>
            </a:r>
            <a:r>
              <a:rPr sz="1600">
                <a:solidFill>
                  <a:srgbClr val="06287E"/>
                </a:solidFill>
                <a:latin typeface="Courier"/>
              </a:rPr>
              <a:t>aes</a:t>
            </a:r>
            <a:r>
              <a:rPr sz="1600">
                <a:latin typeface="Courier"/>
              </a:rPr>
              <a:t>(initial, biomass, </a:t>
            </a:r>
            <a:r>
              <a:rPr sz="1600">
                <a:solidFill>
                  <a:srgbClr val="7D9029"/>
                </a:solidFill>
                <a:latin typeface="Courier"/>
              </a:rPr>
              <a:t>color =</a:t>
            </a:r>
            <a:r>
              <a:rPr sz="1600">
                <a:latin typeface="Courier"/>
              </a:rPr>
              <a:t> treatment)) </a:t>
            </a:r>
            <a:r>
              <a:rPr sz="1600">
                <a:solidFill>
                  <a:srgbClr val="4070A0"/>
                </a:solidFill>
                <a:latin typeface="Courier"/>
              </a:rPr>
              <a:t>+</a:t>
            </a:r>
            <a:br/>
            <a:r>
              <a:rPr sz="1600">
                <a:latin typeface="Courier"/>
              </a:rPr>
              <a:t>  </a:t>
            </a:r>
            <a:r>
              <a:rPr sz="1600">
                <a:solidFill>
                  <a:srgbClr val="06287E"/>
                </a:solidFill>
                <a:latin typeface="Courier"/>
              </a:rPr>
              <a:t>geom_point</a:t>
            </a:r>
            <a:r>
              <a:rPr sz="1600">
                <a:latin typeface="Courier"/>
              </a:rPr>
              <a:t>(</a:t>
            </a:r>
            <a:r>
              <a:rPr sz="1600">
                <a:solidFill>
                  <a:srgbClr val="7D9029"/>
                </a:solidFill>
                <a:latin typeface="Courier"/>
              </a:rPr>
              <a:t>size =</a:t>
            </a:r>
            <a:r>
              <a:rPr sz="1600">
                <a:latin typeface="Courier"/>
              </a:rPr>
              <a:t> </a:t>
            </a:r>
            <a:r>
              <a:rPr sz="1600">
                <a:solidFill>
                  <a:srgbClr val="40A070"/>
                </a:solidFill>
                <a:latin typeface="Courier"/>
              </a:rPr>
              <a:t>2.5</a:t>
            </a:r>
            <a:r>
              <a:rPr sz="1600">
                <a:latin typeface="Courier"/>
              </a:rPr>
              <a:t>, </a:t>
            </a:r>
            <a:r>
              <a:rPr sz="1600">
                <a:solidFill>
                  <a:srgbClr val="7D9029"/>
                </a:solidFill>
                <a:latin typeface="Courier"/>
              </a:rPr>
              <a:t>alpha =</a:t>
            </a:r>
            <a:r>
              <a:rPr sz="1600">
                <a:latin typeface="Courier"/>
              </a:rPr>
              <a:t> .</a:t>
            </a:r>
            <a:r>
              <a:rPr sz="1600">
                <a:solidFill>
                  <a:srgbClr val="40A070"/>
                </a:solidFill>
                <a:latin typeface="Courier"/>
              </a:rPr>
              <a:t>7</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geom_line</a:t>
            </a:r>
            <a:r>
              <a:rPr sz="1600">
                <a:latin typeface="Courier"/>
              </a:rPr>
              <a:t>(</a:t>
            </a:r>
            <a:r>
              <a:rPr sz="1600">
                <a:solidFill>
                  <a:srgbClr val="7D9029"/>
                </a:solidFill>
                <a:latin typeface="Courier"/>
              </a:rPr>
              <a:t>data =</a:t>
            </a:r>
            <a:r>
              <a:rPr sz="1600">
                <a:latin typeface="Courier"/>
              </a:rPr>
              <a:t> predictions, </a:t>
            </a:r>
            <a:r>
              <a:rPr sz="1600">
                <a:solidFill>
                  <a:srgbClr val="06287E"/>
                </a:solidFill>
                <a:latin typeface="Courier"/>
              </a:rPr>
              <a:t>aes</a:t>
            </a:r>
            <a:r>
              <a:rPr sz="1600">
                <a:latin typeface="Courier"/>
              </a:rPr>
              <a:t>(</a:t>
            </a:r>
            <a:r>
              <a:rPr sz="1600">
                <a:solidFill>
                  <a:srgbClr val="7D9029"/>
                </a:solidFill>
                <a:latin typeface="Courier"/>
              </a:rPr>
              <a:t>y =</a:t>
            </a:r>
            <a:r>
              <a:rPr sz="1600">
                <a:latin typeface="Courier"/>
              </a:rPr>
              <a:t> fit), </a:t>
            </a:r>
            <a:r>
              <a:rPr sz="1600">
                <a:solidFill>
                  <a:srgbClr val="7D9029"/>
                </a:solidFill>
                <a:latin typeface="Courier"/>
              </a:rPr>
              <a:t>linewidth =</a:t>
            </a:r>
            <a:r>
              <a:rPr sz="1600">
                <a:latin typeface="Courier"/>
              </a:rPr>
              <a:t> </a:t>
            </a:r>
            <a:r>
              <a:rPr sz="1600">
                <a:solidFill>
                  <a:srgbClr val="40A070"/>
                </a:solidFill>
                <a:latin typeface="Courier"/>
              </a:rPr>
              <a:t>1.1</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scale_color_manual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"Initial plant height (cm)"</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"Final dry biomass (g)"</a:t>
            </a:r>
            <a:r>
              <a:rPr sz="1600">
                <a:latin typeface="Courier"/>
              </a:rPr>
              <a:t>,</a:t>
            </a:r>
            <a:b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"Treatment"</a:t>
            </a:r>
            <a:r>
              <a:rPr sz="1600">
                <a:latin typeface="Courier"/>
              </a:rPr>
              <a:t>, </a:t>
            </a:r>
            <a:r>
              <a:rPr sz="1600">
                <a:solidFill>
                  <a:srgbClr val="7D9029"/>
                </a:solidFill>
                <a:latin typeface="Courier"/>
              </a:rPr>
              <a:t>caption =</a:t>
            </a:r>
            <a:r>
              <a:rPr sz="1600">
                <a:latin typeface="Courier"/>
              </a:rPr>
              <a:t> </a:t>
            </a:r>
            <a:r>
              <a:rPr sz="1600">
                <a:solidFill>
                  <a:srgbClr val="4070A0"/>
                </a:solidFill>
                <a:latin typeface="Courier"/>
              </a:rPr>
              <a:t>"Lines: fitted common-slope ANCOVA model"</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16</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aes(color = treatment)</a:t>
            </a:r>
            <a:r>
              <a:rPr/>
              <a:t> — Distinguish groups</a:t>
            </a:r>
          </a:p>
          <a:p>
            <a:pPr lvl="0" indent="0" marL="0">
              <a:buNone/>
            </a:pPr>
            <a:r>
              <a:rPr b="1"/>
              <a:t>alpha</a:t>
            </a:r>
            <a:r>
              <a:rPr/>
              <a:t> — Make overlap visible</a:t>
            </a:r>
          </a:p>
          <a:p>
            <a:pPr lvl="0" indent="0" marL="0">
              <a:buNone/>
            </a:pPr>
            <a:r>
              <a:rPr b="1"/>
              <a:t>geom_line(data=…)</a:t>
            </a:r>
            <a:r>
              <a:rPr/>
              <a:t> — Draw the fitted model</a:t>
            </a:r>
          </a:p>
          <a:p>
            <a:pPr lvl="0" indent="0" marL="0">
              <a:buNone/>
            </a:pPr>
            <a:r>
              <a:rPr b="1"/>
              <a:t>labs</a:t>
            </a:r>
            <a:r>
              <a:rPr/>
              <a:t> — State biological units</a:t>
            </a:r>
          </a:p>
        </p:txBody>
      </p:sp>
    </p:spTree>
  </p:cSld>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ANCOVA: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 treatments differ in mean biomass at the same initial height?</a:t>
            </a:r>
          </a:p>
          <a:p>
            <a:pPr lvl="0" indent="0" marL="0">
              <a:buNone/>
            </a:pPr>
            <a:r>
              <a:rPr b="1"/>
              <a:t>Null / estimation target</a:t>
            </a:r>
          </a:p>
          <a:p>
            <a:pPr lvl="0" indent="0" marL="0">
              <a:buNone/>
            </a:pPr>
            <a:r>
              <a:rPr/>
              <a:t>The treatment mean difference is zero at a common initial height in the stated model.</a:t>
            </a:r>
          </a:p>
        </p:txBody>
      </p:sp>
      <p:sp>
        <p:nvSpPr>
          <p:cNvPr id="4" name="Content Placeholder 3"/>
          <p:cNvSpPr>
            <a:spLocks noGrp="1"/>
          </p:cNvSpPr>
          <p:nvPr>
            <p:ph idx="2"/>
          </p:nvPr>
        </p:nvSpPr>
        <p:spPr/>
        <p:txBody>
          <a:bodyPr/>
          <a:lstStyle/>
          <a:p>
            <a:pPr lvl="0" indent="0" marL="0">
              <a:buNone/>
            </a:pPr>
            <a:r>
              <a:rPr b="1"/>
              <a:t>Relevant options</a:t>
            </a:r>
          </a:p>
          <a:p>
            <a:pPr lvl="0"/>
            <a:r>
              <a:rPr/>
              <a:t>treatment + initial fits parallel slopes</a:t>
            </a:r>
          </a:p>
          <a:p>
            <a:pPr lvl="0"/>
            <a:r>
              <a:rPr/>
              <a:t>treatment * initial allows different slopes</a:t>
            </a:r>
          </a:p>
          <a:p>
            <a:pPr lvl="0"/>
            <a:r>
              <a:rPr/>
              <a:t>Factor reference sets the direction of the contrast</a:t>
            </a:r>
          </a:p>
        </p:txBody>
      </p:sp>
    </p:spTree>
  </p:cSld>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ANCOVA: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plants; appropriate residual spread</a:t>
            </a:r>
          </a:p>
          <a:p>
            <a:pPr lvl="0"/>
            <a:r>
              <a:rPr/>
              <a:t>A suitable linear height relationship</a:t>
            </a:r>
          </a:p>
          <a:p>
            <a:pPr lvl="0"/>
            <a:r>
              <a:rPr/>
              <a:t>Overlapping covariate ranges across treatments</a:t>
            </a:r>
          </a:p>
        </p:txBody>
      </p:sp>
      <p:sp>
        <p:nvSpPr>
          <p:cNvPr id="4" name="Content Placeholder 3"/>
          <p:cNvSpPr>
            <a:spLocks noGrp="1"/>
          </p:cNvSpPr>
          <p:nvPr>
            <p:ph idx="2"/>
          </p:nvPr>
        </p:nvSpPr>
        <p:spPr/>
        <p:txBody>
          <a:bodyPr/>
          <a:lstStyle/>
          <a:p>
            <a:pPr lvl="0" indent="0" marL="0">
              <a:buNone/>
            </a:pPr>
            <a:r>
              <a:rPr b="1"/>
              <a:t>Parametric responses</a:t>
            </a:r>
          </a:p>
          <a:p>
            <a:pPr lvl="0"/>
            <a:r>
              <a:rPr/>
              <a:t>Allow an interaction if slopes differ</a:t>
            </a:r>
          </a:p>
          <a:p>
            <a:pPr lvl="0"/>
            <a:r>
              <a:rPr/>
              <a:t>Model unequal variance or a justified transformation</a:t>
            </a:r>
          </a:p>
          <a:p>
            <a:pPr lvl="0" indent="0" marL="0">
              <a:buNone/>
            </a:pPr>
            <a:r>
              <a:rPr b="1"/>
              <a:t>Nonparametric responses</a:t>
            </a:r>
          </a:p>
          <a:p>
            <a:pPr lvl="0"/>
            <a:r>
              <a:rPr/>
              <a:t>A covariate-aware permutation can test an adjusted effect</a:t>
            </a:r>
          </a:p>
          <a:p>
            <a:pPr lvl="0"/>
            <a:r>
              <a:rPr/>
              <a:t>A rank-sum test would discard the height adjustment</a:t>
            </a:r>
          </a:p>
        </p:txBody>
      </p:sp>
    </p:spTree>
  </p:cSld>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ANCOVA: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lm</a:t>
            </a:r>
            <a:r>
              <a:rPr sz="1600">
                <a:latin typeface="Courier"/>
              </a:rPr>
              <a:t>(biomass </a:t>
            </a:r>
            <a:r>
              <a:rPr sz="1600">
                <a:solidFill>
                  <a:srgbClr val="4070A0"/>
                </a:solidFill>
                <a:latin typeface="Courier"/>
              </a:rPr>
              <a:t>~</a:t>
            </a:r>
            <a:r>
              <a:rPr sz="1600">
                <a:latin typeface="Courier"/>
              </a:rPr>
              <a:t> treatment </a:t>
            </a:r>
            <a:r>
              <a:rPr sz="1600">
                <a:solidFill>
                  <a:srgbClr val="4070A0"/>
                </a:solidFill>
                <a:latin typeface="Courier"/>
              </a:rPr>
              <a:t>+</a:t>
            </a:r>
            <a:r>
              <a:rPr sz="1600">
                <a:latin typeface="Courier"/>
              </a:rPr>
              <a:t> initial, </a:t>
            </a:r>
            <a:r>
              <a:rPr sz="1600">
                <a:solidFill>
                  <a:srgbClr val="7D9029"/>
                </a:solidFill>
                <a:latin typeface="Courier"/>
              </a:rPr>
              <a:t>data =</a:t>
            </a:r>
            <a:r>
              <a:rPr sz="1600">
                <a:latin typeface="Courier"/>
              </a:rPr>
              <a:t> d)</a:t>
            </a:r>
            <a:br/>
            <a:r>
              <a:rPr sz="1600">
                <a:solidFill>
                  <a:srgbClr val="06287E"/>
                </a:solidFill>
                <a:latin typeface="Courier"/>
              </a:rPr>
              <a:t>summary</a:t>
            </a:r>
            <a:r>
              <a:rPr sz="1600">
                <a:latin typeface="Courier"/>
              </a:rPr>
              <a:t>(fit)</a:t>
            </a:r>
            <a:br/>
            <a:r>
              <a:rPr sz="1600">
                <a:latin typeface="Courier"/>
              </a:rPr>
              <a:t>adjusted_ci </a:t>
            </a:r>
            <a:r>
              <a:rPr sz="1600">
                <a:solidFill>
                  <a:srgbClr val="007020"/>
                </a:solidFill>
                <a:latin typeface="Courier"/>
              </a:rPr>
              <a:t>&lt;-</a:t>
            </a:r>
            <a:r>
              <a:rPr sz="1600">
                <a:latin typeface="Courier"/>
              </a:rPr>
              <a:t> </a:t>
            </a:r>
            <a:r>
              <a:rPr sz="1600">
                <a:solidFill>
                  <a:srgbClr val="06287E"/>
                </a:solidFill>
                <a:latin typeface="Courier"/>
              </a:rPr>
              <a:t>confint</a:t>
            </a:r>
            <a:r>
              <a:rPr sz="1600">
                <a:latin typeface="Courier"/>
              </a:rPr>
              <a:t>(fit)[</a:t>
            </a:r>
            <a:r>
              <a:rPr sz="1600">
                <a:solidFill>
                  <a:srgbClr val="4070A0"/>
                </a:solidFill>
                <a:latin typeface="Courier"/>
              </a:rPr>
              <a:t>"treatmentNutrient"</a:t>
            </a:r>
            <a:r>
              <a:rPr sz="1600">
                <a:latin typeface="Courier"/>
              </a:rPr>
              <a:t>, ]</a:t>
            </a:r>
          </a:p>
        </p:txBody>
      </p:sp>
      <p:sp>
        <p:nvSpPr>
          <p:cNvPr id="4" name="Content Placeholder 3"/>
          <p:cNvSpPr>
            <a:spLocks noGrp="1"/>
          </p:cNvSpPr>
          <p:nvPr>
            <p:ph idx="2"/>
          </p:nvPr>
        </p:nvSpPr>
        <p:spPr/>
        <p:txBody>
          <a:bodyPr/>
          <a:lstStyle/>
          <a:p>
            <a:pPr lvl="0" indent="0" marL="0">
              <a:buNone/>
            </a:pPr>
            <a:r>
              <a:rPr b="1"/>
              <a:t>Generated results</a:t>
            </a:r>
          </a:p>
          <a:p>
            <a:pPr lvl="0"/>
            <a:r>
              <a:rPr/>
              <a:t>Adjusted nutrient minus control = 2.65 g</a:t>
            </a:r>
          </a:p>
          <a:p>
            <a:pPr lvl="0"/>
            <a:r>
              <a:rPr/>
              <a:t>95% CI 1.84 to 3.45</a:t>
            </a:r>
          </a:p>
          <a:p>
            <a:pPr lvl="0"/>
            <a:r>
              <a:rPr/>
              <a:t>t(87) = 6.55; p = 3.797e-09</a:t>
            </a:r>
          </a:p>
        </p:txBody>
      </p:sp>
    </p:spTree>
  </p:cSld>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ANCOVA: interpret</a:t>
            </a:r>
          </a:p>
        </p:txBody>
      </p:sp>
      <p:sp>
        <p:nvSpPr>
          <p:cNvPr id="3" name="Content Placeholder 2"/>
          <p:cNvSpPr>
            <a:spLocks noGrp="1"/>
          </p:cNvSpPr>
          <p:nvPr>
            <p:ph idx="1"/>
          </p:nvPr>
        </p:nvSpPr>
        <p:spPr/>
        <p:txBody>
          <a:bodyPr/>
          <a:lstStyle/>
          <a:p>
            <a:pPr lvl="0" indent="0" marL="0">
              <a:buNone/>
            </a:pPr>
            <a:r>
              <a:rPr/>
              <a:t>At the same initial height, nutrient-treated plants had 2.65 g greater mean biomass (95% CI 1.84 to 3.45; p = 3.797e-09). This fitted model assumes a common height slope; the adjusted treatment comparison is supported by overlapping height ranges.</a:t>
            </a:r>
          </a:p>
          <a:p>
            <a:pPr lvl="0" indent="0" marL="0">
              <a:buNone/>
            </a:pPr>
            <a:r>
              <a:rPr b="1"/>
              <a:t>Discuss:</a:t>
            </a:r>
            <a:r>
              <a:rPr/>
              <a:t> Why is comparing raw group means a different question?</a:t>
            </a:r>
          </a:p>
        </p:txBody>
      </p:sp>
    </p:spTree>
  </p:cSld>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Repeated ANOVA: the data</a:t>
            </a:r>
          </a:p>
        </p:txBody>
      </p:sp>
      <p:sp>
        <p:nvSpPr>
          <p:cNvPr id="3" name="Content Placeholder 2"/>
          <p:cNvSpPr>
            <a:spLocks noGrp="1"/>
          </p:cNvSpPr>
          <p:nvPr>
            <p:ph idx="1"/>
          </p:nvPr>
        </p:nvSpPr>
        <p:spPr/>
        <p:txBody>
          <a:bodyPr/>
          <a:lstStyle/>
          <a:p>
            <a:pPr lvl="0" indent="0" marL="0">
              <a:buNone/>
            </a:pPr>
            <a:r>
              <a:rPr/>
              <a:t>Physiologists measure the same animals at four assay temperatures.</a:t>
            </a:r>
          </a:p>
          <a:p>
            <a:pPr lvl="0"/>
            <a:r>
              <a:rPr/>
              <a:t>Continuous response</a:t>
            </a:r>
          </a:p>
          <a:p>
            <a:pPr lvl="0"/>
            <a:r>
              <a:rPr/>
              <a:t>Four observations per animal</a:t>
            </a:r>
          </a:p>
          <a:p>
            <a:pPr lvl="0"/>
            <a:r>
              <a:rPr/>
              <a:t>Subject ID defines pairing</a:t>
            </a:r>
          </a:p>
        </p:txBody>
      </p:sp>
      <p:sp>
        <p:nvSpPr>
          <p:cNvPr id="4" name="Content Placeholder 3"/>
          <p:cNvSpPr>
            <a:spLocks noGrp="1"/>
          </p:cNvSpPr>
          <p:nvPr>
            <p:ph idx="2"/>
          </p:nvPr>
        </p:nvSpPr>
        <p:spPr/>
        <p:txBody>
          <a:bodyPr/>
          <a:lstStyle/>
          <a:p>
            <a:pPr lvl="0" indent="0" marL="0">
              <a:buNone/>
            </a:pPr>
            <a:r>
              <a:rPr b="1"/>
              <a:t>Other data like these</a:t>
            </a:r>
          </a:p>
          <a:p>
            <a:pPr lvl="0"/>
            <a:r>
              <a:rPr/>
              <a:t>Photosynthesis across light levels</a:t>
            </a:r>
          </a:p>
          <a:p>
            <a:pPr lvl="0"/>
            <a:r>
              <a:rPr/>
              <a:t>Hormones across sampling times</a:t>
            </a:r>
          </a:p>
          <a:p>
            <a:pPr lvl="0"/>
            <a:r>
              <a:rPr/>
              <a:t>Enzyme activity across assay conditions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Repeated ANOVA: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2103</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expand.grid</a:t>
            </a:r>
            <a:r>
              <a:rPr sz="1600">
                <a:latin typeface="Courier"/>
              </a:rPr>
              <a:t>(</a:t>
            </a:r>
            <a:r>
              <a:rPr sz="1600">
                <a:solidFill>
                  <a:srgbClr val="7D9029"/>
                </a:solidFill>
                <a:latin typeface="Courier"/>
              </a:rPr>
              <a:t>temperature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15</a:t>
            </a:r>
            <a:r>
              <a:rPr sz="1600">
                <a:latin typeface="Courier"/>
              </a:rPr>
              <a:t>, </a:t>
            </a:r>
            <a:r>
              <a:rPr sz="1600">
                <a:solidFill>
                  <a:srgbClr val="40A070"/>
                </a:solidFill>
                <a:latin typeface="Courier"/>
              </a:rPr>
              <a:t>20</a:t>
            </a:r>
            <a:r>
              <a:rPr sz="1600">
                <a:latin typeface="Courier"/>
              </a:rPr>
              <a:t>, </a:t>
            </a:r>
            <a:r>
              <a:rPr sz="1600">
                <a:solidFill>
                  <a:srgbClr val="40A070"/>
                </a:solidFill>
                <a:latin typeface="Courier"/>
              </a:rPr>
              <a:t>25</a:t>
            </a:r>
            <a:r>
              <a:rPr sz="1600">
                <a:latin typeface="Courier"/>
              </a:rPr>
              <a:t>, </a:t>
            </a:r>
            <a:r>
              <a:rPr sz="1600">
                <a:solidFill>
                  <a:srgbClr val="40A070"/>
                </a:solidFill>
                <a:latin typeface="Courier"/>
              </a:rPr>
              <a:t>30</a:t>
            </a:r>
            <a:r>
              <a:rPr sz="1600">
                <a:latin typeface="Courier"/>
              </a:rPr>
              <a:t>), </a:t>
            </a:r>
            <a:r>
              <a:rPr sz="1600">
                <a:solidFill>
                  <a:srgbClr val="7D9029"/>
                </a:solidFill>
                <a:latin typeface="Courier"/>
              </a:rPr>
              <a:t>subject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24</a:t>
            </a:r>
            <a:r>
              <a:rPr sz="1600">
                <a:latin typeface="Courier"/>
              </a:rPr>
              <a:t>)</a:t>
            </a:r>
            <a:br/>
            <a:r>
              <a:rPr sz="1600">
                <a:latin typeface="Courier"/>
              </a:rPr>
              <a:t>individual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24</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2</a:t>
            </a:r>
            <a:r>
              <a:rPr sz="1600">
                <a:latin typeface="Courier"/>
              </a:rPr>
              <a:t>)</a:t>
            </a:r>
            <a:br/>
            <a:r>
              <a:rPr sz="1600">
                <a:latin typeface="Courier"/>
              </a:rPr>
              <a:t>d</a:t>
            </a:r>
            <a:r>
              <a:rPr sz="1600">
                <a:solidFill>
                  <a:srgbClr val="4070A0"/>
                </a:solidFill>
                <a:latin typeface="Courier"/>
              </a:rPr>
              <a:t>$</a:t>
            </a:r>
            <a:r>
              <a:rPr sz="1600">
                <a:latin typeface="Courier"/>
              </a:rPr>
              <a:t>oxygen </a:t>
            </a:r>
            <a:r>
              <a:rPr sz="1600">
                <a:solidFill>
                  <a:srgbClr val="007020"/>
                </a:solidFill>
                <a:latin typeface="Courier"/>
              </a:rPr>
              <a:t>&lt;-</a:t>
            </a:r>
            <a:r>
              <a:rPr sz="1600">
                <a:latin typeface="Courier"/>
              </a:rPr>
              <a:t> </a:t>
            </a:r>
            <a:r>
              <a:rPr sz="1600">
                <a:solidFill>
                  <a:srgbClr val="40A070"/>
                </a:solidFill>
                <a:latin typeface="Courier"/>
              </a:rPr>
              <a:t>8</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35</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temperature </a:t>
            </a:r>
            <a:r>
              <a:rPr sz="1600">
                <a:solidFill>
                  <a:srgbClr val="4070A0"/>
                </a:solidFill>
                <a:latin typeface="Courier"/>
              </a:rPr>
              <a:t>-</a:t>
            </a:r>
            <a:r>
              <a:rPr sz="1600">
                <a:latin typeface="Courier"/>
              </a:rPr>
              <a:t> </a:t>
            </a:r>
            <a:r>
              <a:rPr sz="1600">
                <a:solidFill>
                  <a:srgbClr val="40A070"/>
                </a:solidFill>
                <a:latin typeface="Courier"/>
              </a:rPr>
              <a:t>15</a:t>
            </a:r>
            <a:r>
              <a:rPr sz="1600">
                <a:latin typeface="Courier"/>
              </a:rPr>
              <a:t>) </a:t>
            </a:r>
            <a:r>
              <a:rPr sz="1600">
                <a:solidFill>
                  <a:srgbClr val="4070A0"/>
                </a:solidFill>
                <a:latin typeface="Courier"/>
              </a:rPr>
              <a:t>+</a:t>
            </a:r>
            <a:br/>
            <a:r>
              <a:rPr sz="1600">
                <a:latin typeface="Courier"/>
              </a:rPr>
              <a:t>  individual[d</a:t>
            </a:r>
            <a:r>
              <a:rPr sz="1600">
                <a:solidFill>
                  <a:srgbClr val="4070A0"/>
                </a:solidFill>
                <a:latin typeface="Courier"/>
              </a:rPr>
              <a:t>$</a:t>
            </a:r>
            <a:r>
              <a:rPr sz="1600">
                <a:latin typeface="Courier"/>
              </a:rPr>
              <a:t>subject] </a:t>
            </a:r>
            <a:r>
              <a:rPr sz="1600">
                <a:solidFill>
                  <a:srgbClr val="4070A0"/>
                </a:solidFill>
                <a:latin typeface="Courier"/>
              </a:rPr>
              <a:t>+</a:t>
            </a:r>
            <a:r>
              <a:rPr sz="1600">
                <a:latin typeface="Courier"/>
              </a:rPr>
              <a:t> </a:t>
            </a:r>
            <a:r>
              <a:rPr sz="1600">
                <a:solidFill>
                  <a:srgbClr val="06287E"/>
                </a:solidFill>
                <a:latin typeface="Courier"/>
              </a:rPr>
              <a:t>rnorm</a:t>
            </a:r>
            <a:r>
              <a:rPr sz="1600">
                <a:latin typeface="Courier"/>
              </a:rPr>
              <a:t>(</a:t>
            </a:r>
            <a:r>
              <a:rPr sz="1600">
                <a:solidFill>
                  <a:srgbClr val="06287E"/>
                </a:solidFill>
                <a:latin typeface="Courier"/>
              </a:rPr>
              <a:t>nrow</a:t>
            </a:r>
            <a:r>
              <a:rPr sz="1600">
                <a:latin typeface="Courier"/>
              </a:rPr>
              <a:t>(d), </a:t>
            </a:r>
            <a:r>
              <a:rPr sz="1600">
                <a:solidFill>
                  <a:srgbClr val="40A070"/>
                </a:solidFill>
                <a:latin typeface="Courier"/>
              </a:rPr>
              <a:t>0</a:t>
            </a:r>
            <a:r>
              <a:rPr sz="1600">
                <a:latin typeface="Courier"/>
              </a:rPr>
              <a:t>, </a:t>
            </a:r>
            <a:r>
              <a:rPr sz="1600">
                <a:solidFill>
                  <a:srgbClr val="40A070"/>
                </a:solidFill>
                <a:latin typeface="Courier"/>
              </a:rPr>
              <a:t>1.3</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temperature: 15
subject: 1
oxygen: 8.108</a:t>
            </a:r>
          </a:p>
        </p:txBody>
      </p:sp>
    </p:spTree>
  </p:cSld>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Repeated ANOVA: see the data</a:t>
            </a:r>
          </a:p>
        </p:txBody>
      </p:sp>
      <p:pic>
        <p:nvPicPr>
          <p:cNvPr descr="Course_files/modules/repeated_anova/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Repeated-measures ANOVA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group = subject</a:t>
            </a:r>
            <a:r>
              <a:rPr/>
              <a:t> — Connect measurements from the same animal</a:t>
            </a:r>
          </a:p>
          <a:p>
            <a:pPr lvl="0" indent="0" marL="0">
              <a:buNone/>
            </a:pPr>
            <a:r>
              <a:rPr b="1"/>
              <a:t>alpha</a:t>
            </a:r>
            <a:r>
              <a:rPr/>
              <a:t> — Reduce line clutter</a:t>
            </a:r>
          </a:p>
          <a:p>
            <a:pPr lvl="0" indent="0" marL="0">
              <a:buNone/>
            </a:pPr>
            <a:r>
              <a:rPr b="1"/>
              <a:t>stat_summary</a:t>
            </a:r>
            <a:r>
              <a:rPr/>
              <a:t> — Show the mean trajectory</a:t>
            </a:r>
          </a:p>
          <a:p>
            <a:pPr lvl="0" indent="0" marL="0">
              <a:buNone/>
            </a:pPr>
            <a:r>
              <a:rPr b="1"/>
              <a:t>breaks</a:t>
            </a:r>
            <a:r>
              <a:rPr/>
              <a:t> — Label actual assay temperatures</a:t>
            </a:r>
          </a:p>
        </p:txBody>
      </p:sp>
    </p:spTree>
  </p:cSld>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Repeated ANOVA: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ggplot</a:t>
            </a:r>
            <a:r>
              <a:rPr sz="1600">
                <a:latin typeface="Courier"/>
              </a:rPr>
              <a:t>(d, </a:t>
            </a:r>
            <a:r>
              <a:rPr sz="1600">
                <a:solidFill>
                  <a:srgbClr val="06287E"/>
                </a:solidFill>
                <a:latin typeface="Courier"/>
              </a:rPr>
              <a:t>aes</a:t>
            </a:r>
            <a:r>
              <a:rPr sz="1600">
                <a:latin typeface="Courier"/>
              </a:rPr>
              <a:t>(temperature, oxygen)) </a:t>
            </a:r>
            <a:r>
              <a:rPr sz="1600">
                <a:solidFill>
                  <a:srgbClr val="4070A0"/>
                </a:solidFill>
                <a:latin typeface="Courier"/>
              </a:rPr>
              <a:t>+</a:t>
            </a:r>
            <a:br/>
            <a:r>
              <a:rPr sz="1600">
                <a:latin typeface="Courier"/>
              </a:rPr>
              <a:t>  </a:t>
            </a:r>
            <a:r>
              <a:rPr sz="1600">
                <a:solidFill>
                  <a:srgbClr val="06287E"/>
                </a:solidFill>
                <a:latin typeface="Courier"/>
              </a:rPr>
              <a:t>geom_line</a:t>
            </a:r>
            <a:r>
              <a:rPr sz="1600">
                <a:latin typeface="Courier"/>
              </a:rPr>
              <a:t>(</a:t>
            </a:r>
            <a:r>
              <a:rPr sz="1600">
                <a:solidFill>
                  <a:srgbClr val="06287E"/>
                </a:solidFill>
                <a:latin typeface="Courier"/>
              </a:rPr>
              <a:t>aes</a:t>
            </a:r>
            <a:r>
              <a:rPr sz="1600">
                <a:latin typeface="Courier"/>
              </a:rPr>
              <a:t>(</a:t>
            </a:r>
            <a:r>
              <a:rPr sz="1600">
                <a:solidFill>
                  <a:srgbClr val="7D9029"/>
                </a:solidFill>
                <a:latin typeface="Courier"/>
              </a:rPr>
              <a:t>group =</a:t>
            </a:r>
            <a:r>
              <a:rPr sz="1600">
                <a:latin typeface="Courier"/>
              </a:rPr>
              <a:t> subject), </a:t>
            </a:r>
            <a:r>
              <a:rPr sz="1600">
                <a:solidFill>
                  <a:srgbClr val="7D9029"/>
                </a:solidFill>
                <a:latin typeface="Courier"/>
              </a:rPr>
              <a:t>color =</a:t>
            </a:r>
            <a:r>
              <a:rPr sz="1600">
                <a:latin typeface="Courier"/>
              </a:rPr>
              <a:t> </a:t>
            </a:r>
            <a:r>
              <a:rPr sz="1600">
                <a:solidFill>
                  <a:srgbClr val="4070A0"/>
                </a:solidFill>
                <a:latin typeface="Courier"/>
              </a:rPr>
              <a:t>"#A9B5B8"</a:t>
            </a:r>
            <a:r>
              <a:rPr sz="1600">
                <a:latin typeface="Courier"/>
              </a:rPr>
              <a:t>, </a:t>
            </a:r>
            <a:r>
              <a:rPr sz="1600">
                <a:solidFill>
                  <a:srgbClr val="7D9029"/>
                </a:solidFill>
                <a:latin typeface="Courier"/>
              </a:rPr>
              <a:t>alpha =</a:t>
            </a:r>
            <a:r>
              <a:rPr sz="1600">
                <a:latin typeface="Courier"/>
              </a:rPr>
              <a:t> .</a:t>
            </a:r>
            <a:r>
              <a:rPr sz="1600">
                <a:solidFill>
                  <a:srgbClr val="40A070"/>
                </a:solidFill>
                <a:latin typeface="Courier"/>
              </a:rPr>
              <a:t>55</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geom_point</a:t>
            </a:r>
            <a:r>
              <a:rPr sz="1600">
                <a:latin typeface="Courier"/>
              </a:rPr>
              <a:t>(</a:t>
            </a:r>
            <a:r>
              <a:rPr sz="1600">
                <a:solidFill>
                  <a:srgbClr val="7D9029"/>
                </a:solidFill>
                <a:latin typeface="Courier"/>
              </a:rPr>
              <a:t>color =</a:t>
            </a:r>
            <a:r>
              <a:rPr sz="1600">
                <a:latin typeface="Courier"/>
              </a:rPr>
              <a:t> </a:t>
            </a:r>
            <a:r>
              <a:rPr sz="1600">
                <a:solidFill>
                  <a:srgbClr val="4070A0"/>
                </a:solidFill>
                <a:latin typeface="Courier"/>
              </a:rPr>
              <a:t>"#246A73"</a:t>
            </a:r>
            <a:r>
              <a:rPr sz="1600">
                <a:latin typeface="Courier"/>
              </a:rPr>
              <a:t>, </a:t>
            </a:r>
            <a:r>
              <a:rPr sz="1600">
                <a:solidFill>
                  <a:srgbClr val="7D9029"/>
                </a:solidFill>
                <a:latin typeface="Courier"/>
              </a:rPr>
              <a:t>alpha =</a:t>
            </a:r>
            <a:r>
              <a:rPr sz="1600">
                <a:latin typeface="Courier"/>
              </a:rPr>
              <a:t> .</a:t>
            </a:r>
            <a:r>
              <a:rPr sz="1600">
                <a:solidFill>
                  <a:srgbClr val="40A070"/>
                </a:solidFill>
                <a:latin typeface="Courier"/>
              </a:rPr>
              <a:t>6</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1.8</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stat_summary</a:t>
            </a:r>
            <a:r>
              <a:rPr sz="1600">
                <a:latin typeface="Courier"/>
              </a:rPr>
              <a:t>(</a:t>
            </a:r>
            <a:r>
              <a:rPr sz="1600">
                <a:solidFill>
                  <a:srgbClr val="7D9029"/>
                </a:solidFill>
                <a:latin typeface="Courier"/>
              </a:rPr>
              <a:t>fun =</a:t>
            </a:r>
            <a:r>
              <a:rPr sz="1600">
                <a:latin typeface="Courier"/>
              </a:rPr>
              <a:t> mean, </a:t>
            </a:r>
            <a:r>
              <a:rPr sz="1600">
                <a:solidFill>
                  <a:srgbClr val="7D9029"/>
                </a:solidFill>
                <a:latin typeface="Courier"/>
              </a:rPr>
              <a:t>geom =</a:t>
            </a:r>
            <a:r>
              <a:rPr sz="1600">
                <a:latin typeface="Courier"/>
              </a:rPr>
              <a:t> </a:t>
            </a:r>
            <a:r>
              <a:rPr sz="1600">
                <a:solidFill>
                  <a:srgbClr val="4070A0"/>
                </a:solidFill>
                <a:latin typeface="Courier"/>
              </a:rPr>
              <a:t>"line"</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linewidth =</a:t>
            </a:r>
            <a:r>
              <a:rPr sz="1600">
                <a:latin typeface="Courier"/>
              </a:rPr>
              <a:t> </a:t>
            </a:r>
            <a:r>
              <a:rPr sz="1600">
                <a:solidFill>
                  <a:srgbClr val="40A070"/>
                </a:solidFill>
                <a:latin typeface="Courier"/>
              </a:rPr>
              <a:t>1.7</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stat_summary</a:t>
            </a:r>
            <a:r>
              <a:rPr sz="1600">
                <a:latin typeface="Courier"/>
              </a:rPr>
              <a:t>(</a:t>
            </a:r>
            <a:r>
              <a:rPr sz="1600">
                <a:solidFill>
                  <a:srgbClr val="7D9029"/>
                </a:solidFill>
                <a:latin typeface="Courier"/>
              </a:rPr>
              <a:t>fun =</a:t>
            </a:r>
            <a:r>
              <a:rPr sz="1600">
                <a:latin typeface="Courier"/>
              </a:rPr>
              <a:t> mean, </a:t>
            </a:r>
            <a:r>
              <a:rPr sz="1600">
                <a:solidFill>
                  <a:srgbClr val="7D9029"/>
                </a:solidFill>
                <a:latin typeface="Courier"/>
              </a:rPr>
              <a:t>geom =</a:t>
            </a:r>
            <a:r>
              <a:rPr sz="1600">
                <a:latin typeface="Courier"/>
              </a:rPr>
              <a:t> </a:t>
            </a:r>
            <a:r>
              <a:rPr sz="1600">
                <a:solidFill>
                  <a:srgbClr val="4070A0"/>
                </a:solidFill>
                <a:latin typeface="Courier"/>
              </a:rPr>
              <a:t>"point"</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3.5</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scale_x_continuous</a:t>
            </a:r>
            <a:r>
              <a:rPr sz="1600">
                <a:latin typeface="Courier"/>
              </a:rPr>
              <a:t>(</a:t>
            </a:r>
            <a:r>
              <a:rPr sz="1600">
                <a:solidFill>
                  <a:srgbClr val="7D9029"/>
                </a:solidFill>
                <a:latin typeface="Courier"/>
              </a:rPr>
              <a:t>breaks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15</a:t>
            </a:r>
            <a:r>
              <a:rPr sz="1600">
                <a:latin typeface="Courier"/>
              </a:rPr>
              <a:t>, </a:t>
            </a:r>
            <a:r>
              <a:rPr sz="1600">
                <a:solidFill>
                  <a:srgbClr val="40A070"/>
                </a:solidFill>
                <a:latin typeface="Courier"/>
              </a:rPr>
              <a:t>20</a:t>
            </a:r>
            <a:r>
              <a:rPr sz="1600">
                <a:latin typeface="Courier"/>
              </a:rPr>
              <a:t>, </a:t>
            </a:r>
            <a:r>
              <a:rPr sz="1600">
                <a:solidFill>
                  <a:srgbClr val="40A070"/>
                </a:solidFill>
                <a:latin typeface="Courier"/>
              </a:rPr>
              <a:t>25</a:t>
            </a:r>
            <a:r>
              <a:rPr sz="1600">
                <a:latin typeface="Courier"/>
              </a:rPr>
              <a:t>, </a:t>
            </a:r>
            <a:r>
              <a:rPr sz="1600">
                <a:solidFill>
                  <a:srgbClr val="40A070"/>
                </a:solidFill>
                <a:latin typeface="Courier"/>
              </a:rPr>
              <a:t>30</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"Assay temperature (°C)"</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"Oxygen use (µmol/hour)"</a:t>
            </a:r>
            <a:r>
              <a:rPr sz="1600">
                <a:latin typeface="Courier"/>
              </a:rPr>
              <a:t>,</a:t>
            </a:r>
            <a:br/>
            <a:r>
              <a:rPr sz="1600">
                <a:latin typeface="Courier"/>
              </a:rPr>
              <a:t>       </a:t>
            </a:r>
            <a:r>
              <a:rPr sz="1600">
                <a:solidFill>
                  <a:srgbClr val="7D9029"/>
                </a:solidFill>
                <a:latin typeface="Courier"/>
              </a:rPr>
              <a:t>caption =</a:t>
            </a:r>
            <a:r>
              <a:rPr sz="1600">
                <a:latin typeface="Courier"/>
              </a:rPr>
              <a:t> </a:t>
            </a:r>
            <a:r>
              <a:rPr sz="1600">
                <a:solidFill>
                  <a:srgbClr val="4070A0"/>
                </a:solidFill>
                <a:latin typeface="Courier"/>
              </a:rPr>
              <a:t>"Gray lines preserve individuals; orange line shows means"</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16</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group = subject</a:t>
            </a:r>
            <a:r>
              <a:rPr/>
              <a:t> — Connect measurements from the same animal</a:t>
            </a:r>
          </a:p>
          <a:p>
            <a:pPr lvl="0" indent="0" marL="0">
              <a:buNone/>
            </a:pPr>
            <a:r>
              <a:rPr b="1"/>
              <a:t>alpha</a:t>
            </a:r>
            <a:r>
              <a:rPr/>
              <a:t> — Reduce line clutter</a:t>
            </a:r>
          </a:p>
          <a:p>
            <a:pPr lvl="0" indent="0" marL="0">
              <a:buNone/>
            </a:pPr>
            <a:r>
              <a:rPr b="1"/>
              <a:t>stat_summary</a:t>
            </a:r>
            <a:r>
              <a:rPr/>
              <a:t> — Show the mean trajectory</a:t>
            </a:r>
          </a:p>
          <a:p>
            <a:pPr lvl="0" indent="0" marL="0">
              <a:buNone/>
            </a:pPr>
            <a:r>
              <a:rPr b="1"/>
              <a:t>breaks</a:t>
            </a:r>
            <a:r>
              <a:rPr/>
              <a:t> — Label actual assay temperatures</a:t>
            </a:r>
          </a:p>
        </p:txBody>
      </p:sp>
    </p:spTree>
  </p:cSld>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Repeated ANOVA: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Are mean oxygen-use rates equal across temperatures within animals?</a:t>
            </a:r>
          </a:p>
          <a:p>
            <a:pPr lvl="0" indent="0" marL="0">
              <a:buNone/>
            </a:pPr>
            <a:r>
              <a:rPr b="1"/>
              <a:t>Null / estimation target</a:t>
            </a:r>
          </a:p>
          <a:p>
            <a:pPr lvl="0" indent="0" marL="0">
              <a:buNone/>
            </a:pPr>
            <a:r>
              <a:rPr/>
              <a:t>All four population temperature means are equal.</a:t>
            </a:r>
          </a:p>
        </p:txBody>
      </p:sp>
      <p:sp>
        <p:nvSpPr>
          <p:cNvPr id="4" name="Content Placeholder 3"/>
          <p:cNvSpPr>
            <a:spLocks noGrp="1"/>
          </p:cNvSpPr>
          <p:nvPr>
            <p:ph idx="2"/>
          </p:nvPr>
        </p:nvSpPr>
        <p:spPr/>
        <p:txBody>
          <a:bodyPr/>
          <a:lstStyle/>
          <a:p>
            <a:pPr lvl="0" indent="0" marL="0">
              <a:buNone/>
            </a:pPr>
            <a:r>
              <a:rPr b="1"/>
              <a:t>Relevant options</a:t>
            </a:r>
          </a:p>
          <a:p>
            <a:pPr lvl="0"/>
            <a:r>
              <a:rPr/>
              <a:t>Error(subject/condition) preserves the within-animal design</a:t>
            </a:r>
          </a:p>
          <a:p>
            <a:pPr lvl="0"/>
            <a:r>
              <a:rPr/>
              <a:t>Treat condition as a factor for a general timepoint comparison</a:t>
            </a:r>
          </a:p>
          <a:p>
            <a:pPr lvl="0"/>
            <a:r>
              <a:rPr/>
              <a:t>The endpoint contrast is prespecified separately</a:t>
            </a:r>
          </a:p>
        </p:txBody>
      </p:sp>
    </p:spTree>
  </p:cSld>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Repeated ANOVA: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animals</a:t>
            </a:r>
          </a:p>
          <a:p>
            <a:pPr lvl="0"/>
            <a:r>
              <a:rPr/>
              <a:t>Sphericity for the usual repeated-measures F test</a:t>
            </a:r>
          </a:p>
          <a:p>
            <a:pPr lvl="0"/>
            <a:r>
              <a:rPr/>
              <a:t>Appropriate residual behavior and complete measurements</a:t>
            </a:r>
          </a:p>
        </p:txBody>
      </p:sp>
      <p:sp>
        <p:nvSpPr>
          <p:cNvPr id="4" name="Content Placeholder 3"/>
          <p:cNvSpPr>
            <a:spLocks noGrp="1"/>
          </p:cNvSpPr>
          <p:nvPr>
            <p:ph idx="2"/>
          </p:nvPr>
        </p:nvSpPr>
        <p:spPr/>
        <p:txBody>
          <a:bodyPr/>
          <a:lstStyle/>
          <a:p>
            <a:pPr lvl="0" indent="0" marL="0">
              <a:buNone/>
            </a:pPr>
            <a:r>
              <a:rPr b="1"/>
              <a:t>Parametric responses</a:t>
            </a:r>
          </a:p>
          <a:p>
            <a:pPr lvl="0"/>
            <a:r>
              <a:rPr/>
              <a:t>Use a sphericity correction when needed</a:t>
            </a:r>
          </a:p>
          <a:p>
            <a:pPr lvl="0"/>
            <a:r>
              <a:rPr/>
              <a:t>An LMM supports a more flexible covariance structure</a:t>
            </a:r>
          </a:p>
          <a:p>
            <a:pPr lvl="0" indent="0" marL="0">
              <a:buNone/>
            </a:pPr>
            <a:r>
              <a:rPr b="1"/>
              <a:t>Nonparametric responses</a:t>
            </a:r>
          </a:p>
          <a:p>
            <a:pPr lvl="0"/>
            <a:r>
              <a:rPr/>
              <a:t>Friedman compares within-subject ranks in complete blocks</a:t>
            </a:r>
          </a:p>
          <a:p>
            <a:pPr lvl="0"/>
            <a:r>
              <a:rPr/>
              <a:t>A within-block permutation must preserve the assignment design</a:t>
            </a:r>
          </a:p>
        </p:txBody>
      </p:sp>
    </p:spTree>
  </p:cSld>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Repeated ANOVA: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aov</a:t>
            </a:r>
            <a:r>
              <a:rPr sz="1600">
                <a:latin typeface="Courier"/>
              </a:rPr>
              <a:t>(oxygen </a:t>
            </a:r>
            <a:r>
              <a:rPr sz="1600">
                <a:solidFill>
                  <a:srgbClr val="4070A0"/>
                </a:solidFill>
                <a:latin typeface="Courier"/>
              </a:rPr>
              <a:t>~</a:t>
            </a:r>
            <a:r>
              <a:rPr sz="1600">
                <a:latin typeface="Courier"/>
              </a:rPr>
              <a:t> condition </a:t>
            </a:r>
            <a:r>
              <a:rPr sz="1600">
                <a:solidFill>
                  <a:srgbClr val="4070A0"/>
                </a:solidFill>
                <a:latin typeface="Courier"/>
              </a:rPr>
              <a:t>+</a:t>
            </a:r>
            <a:r>
              <a:rPr sz="1600">
                <a:latin typeface="Courier"/>
              </a:rPr>
              <a:t> </a:t>
            </a:r>
            <a:r>
              <a:rPr sz="1600">
                <a:solidFill>
                  <a:srgbClr val="06287E"/>
                </a:solidFill>
                <a:latin typeface="Courier"/>
              </a:rPr>
              <a:t>Error</a:t>
            </a:r>
            <a:r>
              <a:rPr sz="1600">
                <a:latin typeface="Courier"/>
              </a:rPr>
              <a:t>(subject</a:t>
            </a:r>
            <a:r>
              <a:rPr sz="1600">
                <a:solidFill>
                  <a:srgbClr val="4070A0"/>
                </a:solidFill>
                <a:latin typeface="Courier"/>
              </a:rPr>
              <a:t>/</a:t>
            </a:r>
            <a:r>
              <a:rPr sz="1600">
                <a:latin typeface="Courier"/>
              </a:rPr>
              <a:t>condition), </a:t>
            </a:r>
            <a:r>
              <a:rPr sz="1600">
                <a:solidFill>
                  <a:srgbClr val="7D9029"/>
                </a:solidFill>
                <a:latin typeface="Courier"/>
              </a:rPr>
              <a:t>data =</a:t>
            </a:r>
            <a:r>
              <a:rPr sz="1600">
                <a:latin typeface="Courier"/>
              </a:rPr>
              <a:t> d)</a:t>
            </a:r>
            <a:br/>
            <a:r>
              <a:rPr sz="1600">
                <a:solidFill>
                  <a:srgbClr val="06287E"/>
                </a:solidFill>
                <a:latin typeface="Courier"/>
              </a:rPr>
              <a:t>summary</a:t>
            </a:r>
            <a:r>
              <a:rPr sz="1600">
                <a:latin typeface="Courier"/>
              </a:rPr>
              <a:t>(fit)</a:t>
            </a:r>
            <a:br/>
            <a:r>
              <a:rPr sz="1600">
                <a:latin typeface="Courier"/>
              </a:rPr>
              <a:t>endpoints </a:t>
            </a:r>
            <a:r>
              <a:rPr sz="1600">
                <a:solidFill>
                  <a:srgbClr val="007020"/>
                </a:solidFill>
                <a:latin typeface="Courier"/>
              </a:rPr>
              <a:t>&lt;-</a:t>
            </a:r>
            <a:r>
              <a:rPr sz="1600">
                <a:latin typeface="Courier"/>
              </a:rPr>
              <a:t> </a:t>
            </a:r>
            <a:r>
              <a:rPr sz="1600">
                <a:solidFill>
                  <a:srgbClr val="06287E"/>
                </a:solidFill>
                <a:latin typeface="Courier"/>
              </a:rPr>
              <a:t>t.test</a:t>
            </a:r>
            <a:r>
              <a:rPr sz="1600">
                <a:latin typeface="Courier"/>
              </a:rPr>
              <a:t>(d</a:t>
            </a:r>
            <a:r>
              <a:rPr sz="1600">
                <a:solidFill>
                  <a:srgbClr val="4070A0"/>
                </a:solidFill>
                <a:latin typeface="Courier"/>
              </a:rPr>
              <a:t>$</a:t>
            </a:r>
            <a:r>
              <a:rPr sz="1600">
                <a:latin typeface="Courier"/>
              </a:rPr>
              <a:t>oxygen[d</a:t>
            </a:r>
            <a:r>
              <a:rPr sz="1600">
                <a:solidFill>
                  <a:srgbClr val="4070A0"/>
                </a:solidFill>
                <a:latin typeface="Courier"/>
              </a:rPr>
              <a:t>$</a:t>
            </a:r>
            <a:r>
              <a:rPr sz="1600">
                <a:latin typeface="Courier"/>
              </a:rPr>
              <a:t>temperature </a:t>
            </a:r>
            <a:r>
              <a:rPr sz="1600">
                <a:solidFill>
                  <a:srgbClr val="4070A0"/>
                </a:solidFill>
                <a:latin typeface="Courier"/>
              </a:rPr>
              <a:t>==</a:t>
            </a:r>
            <a:r>
              <a:rPr sz="1600">
                <a:latin typeface="Courier"/>
              </a:rPr>
              <a:t> </a:t>
            </a:r>
            <a:r>
              <a:rPr sz="1600">
                <a:solidFill>
                  <a:srgbClr val="40A070"/>
                </a:solidFill>
                <a:latin typeface="Courier"/>
              </a:rPr>
              <a:t>30</a:t>
            </a:r>
            <a:r>
              <a:rPr sz="1600">
                <a:latin typeface="Courier"/>
              </a:rPr>
              <a:t>],</a:t>
            </a:r>
            <a:br/>
            <a:r>
              <a:rPr sz="1600">
                <a:latin typeface="Courier"/>
              </a:rPr>
              <a:t>                   d</a:t>
            </a:r>
            <a:r>
              <a:rPr sz="1600">
                <a:solidFill>
                  <a:srgbClr val="4070A0"/>
                </a:solidFill>
                <a:latin typeface="Courier"/>
              </a:rPr>
              <a:t>$</a:t>
            </a:r>
            <a:r>
              <a:rPr sz="1600">
                <a:latin typeface="Courier"/>
              </a:rPr>
              <a:t>oxygen[d</a:t>
            </a:r>
            <a:r>
              <a:rPr sz="1600">
                <a:solidFill>
                  <a:srgbClr val="4070A0"/>
                </a:solidFill>
                <a:latin typeface="Courier"/>
              </a:rPr>
              <a:t>$</a:t>
            </a:r>
            <a:r>
              <a:rPr sz="1600">
                <a:latin typeface="Courier"/>
              </a:rPr>
              <a:t>temperature </a:t>
            </a:r>
            <a:r>
              <a:rPr sz="1600">
                <a:solidFill>
                  <a:srgbClr val="4070A0"/>
                </a:solidFill>
                <a:latin typeface="Courier"/>
              </a:rPr>
              <a:t>==</a:t>
            </a:r>
            <a:r>
              <a:rPr sz="1600">
                <a:latin typeface="Courier"/>
              </a:rPr>
              <a:t> </a:t>
            </a:r>
            <a:r>
              <a:rPr sz="1600">
                <a:solidFill>
                  <a:srgbClr val="40A070"/>
                </a:solidFill>
                <a:latin typeface="Courier"/>
              </a:rPr>
              <a:t>15</a:t>
            </a:r>
            <a:r>
              <a:rPr sz="1600">
                <a:latin typeface="Courier"/>
              </a:rPr>
              <a:t>], </a:t>
            </a:r>
            <a:r>
              <a:rPr sz="1600">
                <a:solidFill>
                  <a:srgbClr val="7D9029"/>
                </a:solidFill>
                <a:latin typeface="Courier"/>
              </a:rPr>
              <a:t>paired =</a:t>
            </a:r>
            <a:r>
              <a:rPr sz="1600">
                <a:latin typeface="Courier"/>
              </a:rPr>
              <a:t> </a:t>
            </a:r>
            <a:r>
              <a:rPr sz="1600">
                <a:solidFill>
                  <a:srgbClr val="880000"/>
                </a:solidFill>
                <a:latin typeface="Courier"/>
              </a:rPr>
              <a:t>TRUE</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Condition F(3, 69) = 84.32</a:t>
            </a:r>
          </a:p>
          <a:p>
            <a:pPr lvl="0"/>
            <a:r>
              <a:rPr/>
              <a:t>Omnibus p = 4.966e-23</a:t>
            </a:r>
          </a:p>
          <a:p>
            <a:pPr lvl="0"/>
            <a:r>
              <a:rPr/>
              <a:t>Planned 30−15°C mean difference = 5.68 µmol/hour</a:t>
            </a:r>
          </a:p>
          <a:p>
            <a:pPr lvl="0"/>
            <a:r>
              <a:rPr/>
              <a:t>95% CI 4.99 to 6.38</a:t>
            </a:r>
          </a:p>
        </p:txBody>
      </p:sp>
    </p:spTree>
  </p:cSld>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Repeated ANOVA: interpret</a:t>
            </a:r>
          </a:p>
        </p:txBody>
      </p:sp>
      <p:sp>
        <p:nvSpPr>
          <p:cNvPr id="3" name="Content Placeholder 2"/>
          <p:cNvSpPr>
            <a:spLocks noGrp="1"/>
          </p:cNvSpPr>
          <p:nvPr>
            <p:ph idx="1"/>
          </p:nvPr>
        </p:nvSpPr>
        <p:spPr/>
        <p:txBody>
          <a:bodyPr/>
          <a:lstStyle/>
          <a:p>
            <a:pPr lvl="0" indent="0" marL="0">
              <a:buNone/>
            </a:pPr>
            <a:r>
              <a:rPr/>
              <a:t>Within the same 24 animals, temperature means differed (F(3, 69) = 84.32, p = 4.966e-23). The prespecified 30−15°C mean increase was 5.68 µmol/hour (95% CI 4.99 to 6.38). The repeated-measures F test assumes sphericity; the experiment has 24 independent animals, not 96 independent rows.</a:t>
            </a:r>
          </a:p>
          <a:p>
            <a:pPr lvl="0" indent="0" marL="0">
              <a:buNone/>
            </a:pPr>
            <a:r>
              <a:rPr b="1"/>
              <a:t>Discuss:</a:t>
            </a:r>
            <a:r>
              <a:rPr/>
              <a:t> Why does ignoring subject ID create the wrong analysis?</a:t>
            </a:r>
          </a:p>
        </p:txBody>
      </p:sp>
    </p:spTree>
  </p:cSld>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Friedman: the data</a:t>
            </a:r>
          </a:p>
        </p:txBody>
      </p:sp>
      <p:sp>
        <p:nvSpPr>
          <p:cNvPr id="3" name="Content Placeholder 2"/>
          <p:cNvSpPr>
            <a:spLocks noGrp="1"/>
          </p:cNvSpPr>
          <p:nvPr>
            <p:ph idx="1"/>
          </p:nvPr>
        </p:nvSpPr>
        <p:spPr/>
        <p:txBody>
          <a:bodyPr/>
          <a:lstStyle/>
          <a:p>
            <a:pPr lvl="0" indent="0" marL="0">
              <a:buNone/>
            </a:pPr>
            <a:r>
              <a:rPr/>
              <a:t>Sensory biologists record activity scores from each insect under three light conditions.</a:t>
            </a:r>
          </a:p>
          <a:p>
            <a:pPr lvl="0"/>
            <a:r>
              <a:rPr/>
              <a:t>Ordered or continuous response</a:t>
            </a:r>
          </a:p>
          <a:p>
            <a:pPr lvl="0"/>
            <a:r>
              <a:rPr/>
              <a:t>Three or more matched conditions</a:t>
            </a:r>
          </a:p>
          <a:p>
            <a:pPr lvl="0"/>
            <a:r>
              <a:rPr/>
              <a:t>Complete blocks: one value per insect per condition</a:t>
            </a:r>
          </a:p>
        </p:txBody>
      </p:sp>
      <p:sp>
        <p:nvSpPr>
          <p:cNvPr id="4" name="Content Placeholder 3"/>
          <p:cNvSpPr>
            <a:spLocks noGrp="1"/>
          </p:cNvSpPr>
          <p:nvPr>
            <p:ph idx="2"/>
          </p:nvPr>
        </p:nvSpPr>
        <p:spPr/>
        <p:txBody>
          <a:bodyPr/>
          <a:lstStyle/>
          <a:p>
            <a:pPr lvl="0" indent="0" marL="0">
              <a:buNone/>
            </a:pPr>
            <a:r>
              <a:rPr b="1"/>
              <a:t>Other data like these</a:t>
            </a:r>
          </a:p>
          <a:p>
            <a:pPr lvl="0"/>
            <a:r>
              <a:rPr/>
              <a:t>Each donor tested with three reagents</a:t>
            </a:r>
          </a:p>
          <a:p>
            <a:pPr lvl="0"/>
            <a:r>
              <a:rPr/>
              <a:t>Matched sites under three protocols</a:t>
            </a:r>
          </a:p>
          <a:p>
            <a:pPr lvl="0"/>
            <a:r>
              <a:rPr/>
              <a:t>Repeated preference ratings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Friedman: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1108</a:t>
            </a:r>
            <a:r>
              <a:rPr sz="1600">
                <a:latin typeface="Courier"/>
              </a:rPr>
              <a:t>)</a:t>
            </a:r>
            <a:br/>
            <a:r>
              <a:rPr sz="1600">
                <a:latin typeface="Courier"/>
              </a:rPr>
              <a:t>insect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18</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3</a:t>
            </a:r>
            <a:r>
              <a:rPr sz="1600">
                <a:latin typeface="Courier"/>
              </a:rPr>
              <a:t>)</a:t>
            </a:r>
            <a:br/>
            <a:r>
              <a:rPr sz="1600">
                <a:latin typeface="Courier"/>
              </a:rPr>
              <a:t>condition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"Dim"</a:t>
            </a:r>
            <a:r>
              <a:rPr sz="1600">
                <a:latin typeface="Courier"/>
              </a:rPr>
              <a:t>, </a:t>
            </a:r>
            <a:r>
              <a:rPr sz="1600">
                <a:solidFill>
                  <a:srgbClr val="4070A0"/>
                </a:solidFill>
                <a:latin typeface="Courier"/>
              </a:rPr>
              <a:t>"Moderate"</a:t>
            </a:r>
            <a:r>
              <a:rPr sz="1600">
                <a:latin typeface="Courier"/>
              </a:rPr>
              <a:t>, </a:t>
            </a:r>
            <a:r>
              <a:rPr sz="1600">
                <a:solidFill>
                  <a:srgbClr val="4070A0"/>
                </a:solidFill>
                <a:latin typeface="Courier"/>
              </a:rPr>
              <a:t>"Bright"</a:t>
            </a:r>
            <a:r>
              <a:rPr sz="1600">
                <a:latin typeface="Courier"/>
              </a:rPr>
              <a:t>), </a:t>
            </a:r>
            <a:r>
              <a:rPr sz="1600">
                <a:solidFill>
                  <a:srgbClr val="40A070"/>
                </a:solidFill>
                <a:latin typeface="Courier"/>
              </a:rPr>
              <a:t>18</a:t>
            </a:r>
            <a:r>
              <a:rPr sz="1600">
                <a:latin typeface="Courier"/>
              </a:rPr>
              <a:t>)</a:t>
            </a:r>
            <a:br/>
            <a:r>
              <a:rPr sz="1600">
                <a:latin typeface="Courier"/>
              </a:rPr>
              <a:t>score </a:t>
            </a:r>
            <a:r>
              <a:rPr sz="1600">
                <a:solidFill>
                  <a:srgbClr val="007020"/>
                </a:solidFill>
                <a:latin typeface="Courier"/>
              </a:rPr>
              <a:t>&lt;-</a:t>
            </a:r>
            <a:r>
              <a:rPr sz="1600">
                <a:latin typeface="Courier"/>
              </a:rPr>
              <a:t> </a:t>
            </a:r>
            <a:r>
              <a:rPr sz="1600">
                <a:solidFill>
                  <a:srgbClr val="06287E"/>
                </a:solidFill>
                <a:latin typeface="Courier"/>
              </a:rPr>
              <a:t>pmax</a:t>
            </a:r>
            <a:r>
              <a:rPr sz="1600">
                <a:latin typeface="Courier"/>
              </a:rPr>
              <a:t>(</a:t>
            </a:r>
            <a:r>
              <a:rPr sz="1600">
                <a:solidFill>
                  <a:srgbClr val="40A070"/>
                </a:solidFill>
                <a:latin typeface="Courier"/>
              </a:rPr>
              <a:t>0</a:t>
            </a:r>
            <a:r>
              <a:rPr sz="1600">
                <a:latin typeface="Courier"/>
              </a:rPr>
              <a:t>, </a:t>
            </a:r>
            <a:r>
              <a:rPr sz="1600">
                <a:solidFill>
                  <a:srgbClr val="06287E"/>
                </a:solidFill>
                <a:latin typeface="Courier"/>
              </a:rPr>
              <a:t>pmin</a:t>
            </a:r>
            <a:r>
              <a:rPr sz="1600">
                <a:latin typeface="Courier"/>
              </a:rPr>
              <a:t>(</a:t>
            </a:r>
            <a:r>
              <a:rPr sz="1600">
                <a:solidFill>
                  <a:srgbClr val="40A070"/>
                </a:solidFill>
                <a:latin typeface="Courier"/>
              </a:rPr>
              <a:t>10</a:t>
            </a:r>
            <a:r>
              <a:rPr sz="1600">
                <a:latin typeface="Courier"/>
              </a:rPr>
              <a:t>, </a:t>
            </a:r>
            <a:r>
              <a:rPr sz="1600">
                <a:solidFill>
                  <a:srgbClr val="06287E"/>
                </a:solidFill>
                <a:latin typeface="Courier"/>
              </a:rPr>
              <a:t>round</a:t>
            </a:r>
            <a:r>
              <a:rPr sz="1600">
                <a:latin typeface="Courier"/>
              </a:rPr>
              <a:t>(</a:t>
            </a:r>
            <a:r>
              <a:rPr sz="1600">
                <a:solidFill>
                  <a:srgbClr val="06287E"/>
                </a:solidFill>
                <a:latin typeface="Courier"/>
              </a:rPr>
              <a:t>rep</a:t>
            </a:r>
            <a:r>
              <a:rPr sz="1600">
                <a:latin typeface="Courier"/>
              </a:rPr>
              <a:t>(</a:t>
            </a:r>
            <a:r>
              <a:rPr sz="1600">
                <a:solidFill>
                  <a:srgbClr val="06287E"/>
                </a:solidFill>
                <a:latin typeface="Courier"/>
              </a:rPr>
              <a:t>rnorm</a:t>
            </a:r>
            <a:r>
              <a:rPr sz="1600">
                <a:latin typeface="Courier"/>
              </a:rPr>
              <a:t>(</a:t>
            </a:r>
            <a:r>
              <a:rPr sz="1600">
                <a:solidFill>
                  <a:srgbClr val="40A070"/>
                </a:solidFill>
                <a:latin typeface="Courier"/>
              </a:rPr>
              <a:t>18</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1.3</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3</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8</a:t>
            </a:r>
            <a:r>
              <a:rPr sz="1600">
                <a:latin typeface="Courier"/>
              </a:rPr>
              <a:t>, </a:t>
            </a:r>
            <a:r>
              <a:rPr sz="1600">
                <a:solidFill>
                  <a:srgbClr val="40A070"/>
                </a:solidFill>
                <a:latin typeface="Courier"/>
              </a:rPr>
              <a:t>1.6</a:t>
            </a:r>
            <a:r>
              <a:rPr sz="1600">
                <a:latin typeface="Courier"/>
              </a:rPr>
              <a:t>), </a:t>
            </a:r>
            <a:r>
              <a:rPr sz="1600">
                <a:solidFill>
                  <a:srgbClr val="40A070"/>
                </a:solidFill>
                <a:latin typeface="Courier"/>
              </a:rPr>
              <a:t>18</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54</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1</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(insect, condition, </a:t>
            </a:r>
            <a:r>
              <a:rPr sz="1600">
                <a:solidFill>
                  <a:srgbClr val="7D9029"/>
                </a:solidFill>
                <a:latin typeface="Courier"/>
              </a:rPr>
              <a:t>activity_score =</a:t>
            </a:r>
            <a:r>
              <a:rPr sz="1600">
                <a:latin typeface="Courier"/>
              </a:rPr>
              <a:t> score)</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insect: 1
condition: Dim
activity_score: 6</a:t>
            </a:r>
          </a:p>
        </p:txBody>
      </p:sp>
    </p:spTree>
  </p:cSld>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Friedman: see the data</a:t>
            </a:r>
          </a:p>
        </p:txBody>
      </p:sp>
      <p:pic>
        <p:nvPicPr>
          <p:cNvPr descr="Course_files/modules/friedman/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Friedman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matplot</a:t>
            </a:r>
            <a:r>
              <a:rPr/>
              <a:t> — Draw one profile for each independent insect</a:t>
            </a:r>
          </a:p>
          <a:p>
            <a:pPr lvl="0" indent="0" marL="0">
              <a:buNone/>
            </a:pPr>
            <a:r>
              <a:rPr b="1"/>
              <a:t>type=“b”</a:t>
            </a:r>
            <a:r>
              <a:rPr/>
              <a:t> — Show both observations and their pairing</a:t>
            </a:r>
          </a:p>
          <a:p>
            <a:pPr lvl="0" indent="0" marL="0">
              <a:buNone/>
            </a:pPr>
            <a:r>
              <a:rPr b="1"/>
              <a:t>col</a:t>
            </a:r>
            <a:r>
              <a:rPr/>
              <a:t> — Use translucent lines for repeated observations</a:t>
            </a:r>
          </a:p>
          <a:p>
            <a:pPr lvl="0" indent="0" marL="0">
              <a:buNone/>
            </a:pPr>
            <a:r>
              <a:rPr b="1"/>
              <a:t>points / type=“b”</a:t>
            </a:r>
            <a:r>
              <a:rPr/>
              <a:t> — Overlay condition medians</a:t>
            </a:r>
          </a:p>
        </p:txBody>
      </p:sp>
    </p:spTree>
  </p:cSld>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Friedman: plot code</a:t>
            </a:r>
          </a:p>
        </p:txBody>
      </p:sp>
      <p:sp>
        <p:nvSpPr>
          <p:cNvPr id="3" name="Content Placeholder 2"/>
          <p:cNvSpPr>
            <a:spLocks noGrp="1"/>
          </p:cNvSpPr>
          <p:nvPr>
            <p:ph idx="1"/>
          </p:nvPr>
        </p:nvSpPr>
        <p:spPr/>
        <p:txBody>
          <a:bodyPr/>
          <a:lstStyle/>
          <a:p>
            <a:pPr lvl="0" indent="0">
              <a:buNone/>
              <a:defRPr sz="1600"/>
            </a:pPr>
            <a:r>
              <a:rPr sz="1600">
                <a:latin typeface="Courier"/>
              </a:rPr>
              <a:t>wide </a:t>
            </a:r>
            <a:r>
              <a:rPr sz="1600">
                <a:solidFill>
                  <a:srgbClr val="007020"/>
                </a:solidFill>
                <a:latin typeface="Courier"/>
              </a:rPr>
              <a:t>&lt;-</a:t>
            </a:r>
            <a:r>
              <a:rPr sz="1600">
                <a:latin typeface="Courier"/>
              </a:rPr>
              <a:t> </a:t>
            </a:r>
            <a:r>
              <a:rPr sz="1600">
                <a:solidFill>
                  <a:srgbClr val="06287E"/>
                </a:solidFill>
                <a:latin typeface="Courier"/>
              </a:rPr>
              <a:t>xtabs</a:t>
            </a:r>
            <a:r>
              <a:rPr sz="1600">
                <a:latin typeface="Courier"/>
              </a:rPr>
              <a:t>(activity_score </a:t>
            </a:r>
            <a:r>
              <a:rPr sz="1600">
                <a:solidFill>
                  <a:srgbClr val="4070A0"/>
                </a:solidFill>
                <a:latin typeface="Courier"/>
              </a:rPr>
              <a:t>~</a:t>
            </a:r>
            <a:r>
              <a:rPr sz="1600">
                <a:latin typeface="Courier"/>
              </a:rPr>
              <a:t> insect </a:t>
            </a:r>
            <a:r>
              <a:rPr sz="1600">
                <a:solidFill>
                  <a:srgbClr val="4070A0"/>
                </a:solidFill>
                <a:latin typeface="Courier"/>
              </a:rPr>
              <a:t>+</a:t>
            </a:r>
            <a:r>
              <a:rPr sz="1600">
                <a:latin typeface="Courier"/>
              </a:rPr>
              <a:t> condition, </a:t>
            </a:r>
            <a:r>
              <a:rPr sz="1600">
                <a:solidFill>
                  <a:srgbClr val="7D9029"/>
                </a:solidFill>
                <a:latin typeface="Courier"/>
              </a:rPr>
              <a:t>data =</a:t>
            </a:r>
            <a:r>
              <a:rPr sz="1600">
                <a:latin typeface="Courier"/>
              </a:rPr>
              <a:t> d)</a:t>
            </a:r>
            <a:br/>
            <a:r>
              <a:rPr sz="1600">
                <a:solidFill>
                  <a:srgbClr val="06287E"/>
                </a:solidFill>
                <a:latin typeface="Courier"/>
              </a:rPr>
              <a:t>matplot</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06287E"/>
                </a:solidFill>
                <a:latin typeface="Courier"/>
              </a:rPr>
              <a:t>t</a:t>
            </a:r>
            <a:r>
              <a:rPr sz="1600">
                <a:latin typeface="Courier"/>
              </a:rPr>
              <a:t>(wide), </a:t>
            </a:r>
            <a:r>
              <a:rPr sz="1600">
                <a:solidFill>
                  <a:srgbClr val="7D9029"/>
                </a:solidFill>
                <a:latin typeface="Courier"/>
              </a:rPr>
              <a:t>type =</a:t>
            </a:r>
            <a:r>
              <a:rPr sz="1600">
                <a:latin typeface="Courier"/>
              </a:rPr>
              <a:t> </a:t>
            </a:r>
            <a:r>
              <a:rPr sz="1600">
                <a:solidFill>
                  <a:srgbClr val="4070A0"/>
                </a:solidFill>
                <a:latin typeface="Courier"/>
              </a:rPr>
              <a:t>"b"</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19</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"#246A7338"</a:t>
            </a:r>
            <a:r>
              <a:rPr sz="1600">
                <a:latin typeface="Courier"/>
              </a:rPr>
              <a:t>,</a:t>
            </a:r>
            <a:br/>
            <a:r>
              <a:rPr sz="1600">
                <a:latin typeface="Courier"/>
              </a:rPr>
              <a:t>        </a:t>
            </a:r>
            <a:r>
              <a:rPr sz="1600">
                <a:solidFill>
                  <a:srgbClr val="7D9029"/>
                </a:solidFill>
                <a:latin typeface="Courier"/>
              </a:rPr>
              <a:t>xaxt =</a:t>
            </a:r>
            <a:r>
              <a:rPr sz="1600">
                <a:latin typeface="Courier"/>
              </a:rPr>
              <a:t> </a:t>
            </a:r>
            <a:r>
              <a:rPr sz="1600">
                <a:solidFill>
                  <a:srgbClr val="4070A0"/>
                </a:solidFill>
                <a:latin typeface="Courier"/>
              </a:rPr>
              <a:t>"n"</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"Light condition"</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"Activity score"</a:t>
            </a:r>
            <a:r>
              <a:rPr sz="1600">
                <a:latin typeface="Courier"/>
              </a:rPr>
              <a:t>)</a:t>
            </a:r>
            <a:br/>
            <a:r>
              <a:rPr sz="1600">
                <a:solidFill>
                  <a:srgbClr val="06287E"/>
                </a:solidFill>
                <a:latin typeface="Courier"/>
              </a:rPr>
              <a:t>axis</a:t>
            </a:r>
            <a:r>
              <a:rPr sz="1600">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06287E"/>
                </a:solidFill>
                <a:latin typeface="Courier"/>
              </a:rPr>
              <a:t>levels</a:t>
            </a:r>
            <a:r>
              <a:rPr sz="1600">
                <a:latin typeface="Courier"/>
              </a:rPr>
              <a:t>(d</a:t>
            </a:r>
            <a:r>
              <a:rPr sz="1600">
                <a:solidFill>
                  <a:srgbClr val="4070A0"/>
                </a:solidFill>
                <a:latin typeface="Courier"/>
              </a:rPr>
              <a:t>$</a:t>
            </a:r>
            <a:r>
              <a:rPr sz="1600">
                <a:latin typeface="Courier"/>
              </a:rPr>
              <a:t>condition))</a:t>
            </a:r>
            <a:br/>
            <a:r>
              <a:rPr sz="1600">
                <a:solidFill>
                  <a:srgbClr val="06287E"/>
                </a:solidFill>
                <a:latin typeface="Courier"/>
              </a:rPr>
              <a:t>points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06287E"/>
                </a:solidFill>
                <a:latin typeface="Courier"/>
              </a:rPr>
              <a:t>apply</a:t>
            </a:r>
            <a:r>
              <a:rPr sz="1600">
                <a:latin typeface="Courier"/>
              </a:rPr>
              <a:t>(wide, </a:t>
            </a:r>
            <a:r>
              <a:rPr sz="1600">
                <a:solidFill>
                  <a:srgbClr val="40A070"/>
                </a:solidFill>
                <a:latin typeface="Courier"/>
              </a:rPr>
              <a:t>2</a:t>
            </a:r>
            <a:r>
              <a:rPr sz="1600">
                <a:latin typeface="Courier"/>
              </a:rPr>
              <a:t>, median), </a:t>
            </a:r>
            <a:r>
              <a:rPr sz="1600">
                <a:solidFill>
                  <a:srgbClr val="7D9029"/>
                </a:solidFill>
                <a:latin typeface="Courier"/>
              </a:rPr>
              <a:t>type =</a:t>
            </a:r>
            <a:r>
              <a:rPr sz="1600">
                <a:latin typeface="Courier"/>
              </a:rPr>
              <a:t> </a:t>
            </a:r>
            <a:r>
              <a:rPr sz="1600">
                <a:solidFill>
                  <a:srgbClr val="4070A0"/>
                </a:solidFill>
                <a:latin typeface="Courier"/>
              </a:rPr>
              <a:t>"b"</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3</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1.6</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4070A0"/>
                </a:solidFill>
                <a:latin typeface="Courier"/>
              </a:rPr>
              <a:t>"Condition median"</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matplot</a:t>
            </a:r>
            <a:r>
              <a:rPr/>
              <a:t> — Draw one profile for each independent insect</a:t>
            </a:r>
          </a:p>
          <a:p>
            <a:pPr lvl="0" indent="0" marL="0">
              <a:buNone/>
            </a:pPr>
            <a:r>
              <a:rPr b="1"/>
              <a:t>type=“b”</a:t>
            </a:r>
            <a:r>
              <a:rPr/>
              <a:t> — Show both observations and their pairing</a:t>
            </a:r>
          </a:p>
          <a:p>
            <a:pPr lvl="0" indent="0" marL="0">
              <a:buNone/>
            </a:pPr>
            <a:r>
              <a:rPr b="1"/>
              <a:t>col</a:t>
            </a:r>
            <a:r>
              <a:rPr/>
              <a:t> — Use translucent lines for repeated observations</a:t>
            </a:r>
          </a:p>
          <a:p>
            <a:pPr lvl="0" indent="0" marL="0">
              <a:buNone/>
            </a:pPr>
            <a:r>
              <a:rPr b="1"/>
              <a:t>points / type=“b”</a:t>
            </a:r>
            <a:r>
              <a:rPr/>
              <a:t> — Overlay condition medians</a:t>
            </a:r>
          </a:p>
        </p:txBody>
      </p:sp>
    </p:spTree>
  </p:cSld>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Friedman: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 light conditions differ after accounting for insect-to-insect variation?</a:t>
            </a:r>
          </a:p>
          <a:p>
            <a:pPr lvl="0" indent="0" marL="0">
              <a:buNone/>
            </a:pPr>
            <a:r>
              <a:rPr b="1"/>
              <a:t>Null / estimation target</a:t>
            </a:r>
          </a:p>
          <a:p>
            <a:pPr lvl="0" indent="0" marL="0">
              <a:buNone/>
            </a:pPr>
            <a:r>
              <a:rPr/>
              <a:t>Within blocks, condition labels are exchangeable: no systematic condition effect.</a:t>
            </a:r>
          </a:p>
        </p:txBody>
      </p:sp>
      <p:sp>
        <p:nvSpPr>
          <p:cNvPr id="4" name="Content Placeholder 3"/>
          <p:cNvSpPr>
            <a:spLocks noGrp="1"/>
          </p:cNvSpPr>
          <p:nvPr>
            <p:ph idx="2"/>
          </p:nvPr>
        </p:nvSpPr>
        <p:spPr/>
        <p:txBody>
          <a:bodyPr/>
          <a:lstStyle/>
          <a:p>
            <a:pPr lvl="0" indent="0" marL="0">
              <a:buNone/>
            </a:pPr>
            <a:r>
              <a:rPr b="1"/>
              <a:t>Relevant options</a:t>
            </a:r>
          </a:p>
          <a:p>
            <a:pPr lvl="0"/>
            <a:r>
              <a:rPr/>
              <a:t>response ~ condition | insect declares the block</a:t>
            </a:r>
          </a:p>
          <a:p>
            <a:pPr lvl="0"/>
            <a:r>
              <a:rPr/>
              <a:t>Require a complete observation for each block-condition</a:t>
            </a:r>
          </a:p>
          <a:p>
            <a:pPr lvl="0"/>
            <a:r>
              <a:rPr/>
              <a:t>Post hoc paired comparisons need multiplicity control</a:t>
            </a:r>
          </a:p>
        </p:txBody>
      </p:sp>
    </p:spTree>
  </p:cSld>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Friedman: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insects/blocks</a:t>
            </a:r>
          </a:p>
          <a:p>
            <a:pPr lvl="0"/>
            <a:r>
              <a:rPr/>
              <a:t>Comparable measurement across conditions</a:t>
            </a:r>
          </a:p>
          <a:p>
            <a:pPr lvl="0"/>
            <a:r>
              <a:rPr/>
              <a:t>No unmodeled order/carryover explanation for the contrast</a:t>
            </a:r>
          </a:p>
        </p:txBody>
      </p:sp>
      <p:sp>
        <p:nvSpPr>
          <p:cNvPr id="4" name="Content Placeholder 3"/>
          <p:cNvSpPr>
            <a:spLocks noGrp="1"/>
          </p:cNvSpPr>
          <p:nvPr>
            <p:ph idx="2"/>
          </p:nvPr>
        </p:nvSpPr>
        <p:spPr/>
        <p:txBody>
          <a:bodyPr/>
          <a:lstStyle/>
          <a:p>
            <a:pPr lvl="0" indent="0" marL="0">
              <a:buNone/>
            </a:pPr>
            <a:r>
              <a:rPr b="1"/>
              <a:t>Parametric responses</a:t>
            </a:r>
          </a:p>
          <a:p>
            <a:pPr lvl="0"/>
            <a:r>
              <a:rPr/>
              <a:t>Repeated-measures ANOVA for mean questions with suitable covariance</a:t>
            </a:r>
          </a:p>
          <a:p>
            <a:pPr lvl="0"/>
            <a:r>
              <a:rPr/>
              <a:t>Mixed models handle more complex dependence or incomplete data</a:t>
            </a:r>
          </a:p>
          <a:p>
            <a:pPr lvl="0" indent="0" marL="0">
              <a:buNone/>
            </a:pPr>
            <a:r>
              <a:rPr b="1"/>
              <a:t>Nonparametric responses</a:t>
            </a:r>
          </a:p>
          <a:p>
            <a:pPr lvl="0"/>
            <a:r>
              <a:rPr/>
              <a:t>Friedman ranks within each complete block</a:t>
            </a:r>
          </a:p>
          <a:p>
            <a:pPr lvl="0"/>
            <a:r>
              <a:rPr/>
              <a:t>It does not repair missing cells or arbitrary clustering</a:t>
            </a:r>
          </a:p>
        </p:txBody>
      </p:sp>
    </p:spTree>
  </p:cSld>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Friedman: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condition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condition,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"Dim"</a:t>
            </a:r>
            <a:r>
              <a:rPr sz="1600">
                <a:latin typeface="Courier"/>
              </a:rPr>
              <a:t>, </a:t>
            </a:r>
            <a:r>
              <a:rPr sz="1600">
                <a:solidFill>
                  <a:srgbClr val="4070A0"/>
                </a:solidFill>
                <a:latin typeface="Courier"/>
              </a:rPr>
              <a:t>"Moderate"</a:t>
            </a:r>
            <a:r>
              <a:rPr sz="1600">
                <a:latin typeface="Courier"/>
              </a:rPr>
              <a:t>, </a:t>
            </a:r>
            <a:r>
              <a:rPr sz="1600">
                <a:solidFill>
                  <a:srgbClr val="4070A0"/>
                </a:solidFill>
                <a:latin typeface="Courier"/>
              </a:rPr>
              <a:t>"Bright"</a:t>
            </a:r>
            <a:r>
              <a:rPr sz="1600">
                <a:latin typeface="Courier"/>
              </a:rPr>
              <a:t>))</a:t>
            </a:r>
            <a:br/>
            <a:r>
              <a:rPr sz="1600">
                <a:latin typeface="Courier"/>
              </a:rPr>
              <a:t>d</a:t>
            </a:r>
            <a:r>
              <a:rPr sz="1600">
                <a:solidFill>
                  <a:srgbClr val="4070A0"/>
                </a:solidFill>
                <a:latin typeface="Courier"/>
              </a:rPr>
              <a:t>$</a:t>
            </a:r>
            <a:r>
              <a:rPr sz="1600">
                <a:latin typeface="Courier"/>
              </a:rPr>
              <a:t>insect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insect)</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friedman.test</a:t>
            </a:r>
            <a:r>
              <a:rPr sz="1600">
                <a:latin typeface="Courier"/>
              </a:rPr>
              <a:t>(activity_score </a:t>
            </a:r>
            <a:r>
              <a:rPr sz="1600">
                <a:solidFill>
                  <a:srgbClr val="4070A0"/>
                </a:solidFill>
                <a:latin typeface="Courier"/>
              </a:rPr>
              <a:t>~</a:t>
            </a:r>
            <a:r>
              <a:rPr sz="1600">
                <a:latin typeface="Courier"/>
              </a:rPr>
              <a:t> condition </a:t>
            </a:r>
            <a:r>
              <a:rPr sz="1600">
                <a:solidFill>
                  <a:srgbClr val="4070A0"/>
                </a:solidFill>
                <a:latin typeface="Courier"/>
              </a:rPr>
              <a:t>|</a:t>
            </a:r>
            <a:r>
              <a:rPr sz="1600">
                <a:latin typeface="Courier"/>
              </a:rPr>
              <a:t> insect, </a:t>
            </a:r>
            <a:r>
              <a:rPr sz="1600">
                <a:solidFill>
                  <a:srgbClr val="7D9029"/>
                </a:solidFill>
                <a:latin typeface="Courier"/>
              </a:rPr>
              <a:t>data =</a:t>
            </a:r>
            <a:r>
              <a:rPr sz="1600">
                <a:latin typeface="Courier"/>
              </a:rPr>
              <a:t> d)</a:t>
            </a:r>
          </a:p>
        </p:txBody>
      </p:sp>
      <p:sp>
        <p:nvSpPr>
          <p:cNvPr id="4" name="Content Placeholder 3"/>
          <p:cNvSpPr>
            <a:spLocks noGrp="1"/>
          </p:cNvSpPr>
          <p:nvPr>
            <p:ph idx="2"/>
          </p:nvPr>
        </p:nvSpPr>
        <p:spPr/>
        <p:txBody>
          <a:bodyPr/>
          <a:lstStyle/>
          <a:p>
            <a:pPr lvl="0" indent="0" marL="0">
              <a:buNone/>
            </a:pPr>
            <a:r>
              <a:rPr b="1"/>
              <a:t>Generated results</a:t>
            </a:r>
          </a:p>
          <a:p>
            <a:pPr lvl="0"/>
            <a:r>
              <a:rPr/>
              <a:t>Independent blocks = 18; conditions = 3</a:t>
            </a:r>
          </a:p>
          <a:p>
            <a:pPr lvl="0"/>
            <a:r>
              <a:rPr/>
              <a:t>Friedman chi-square = 17.63; df = 2; p = 0.0001482</a:t>
            </a:r>
          </a:p>
          <a:p>
            <a:pPr lvl="0"/>
            <a:r>
              <a:rPr/>
              <a:t>Condition medians: Dim 5; Moderate 6; Bright 7</a:t>
            </a:r>
          </a:p>
        </p:txBody>
      </p:sp>
    </p:spTree>
  </p:cSld>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Friedman: interpret</a:t>
            </a:r>
          </a:p>
        </p:txBody>
      </p:sp>
      <p:sp>
        <p:nvSpPr>
          <p:cNvPr id="3" name="Content Placeholder 2"/>
          <p:cNvSpPr>
            <a:spLocks noGrp="1"/>
          </p:cNvSpPr>
          <p:nvPr>
            <p:ph idx="1"/>
          </p:nvPr>
        </p:nvSpPr>
        <p:spPr/>
        <p:txBody>
          <a:bodyPr/>
          <a:lstStyle/>
          <a:p>
            <a:pPr lvl="0" indent="0" marL="0">
              <a:buNone/>
            </a:pPr>
            <a:r>
              <a:rPr/>
              <a:t>For 18 insects measured under all three conditions, the Friedman comparison gave chi-square(2) = 17.63, p = 0.0001482. This tests a systematic condition effect within insects; it does not identify which conditions differ.</a:t>
            </a:r>
          </a:p>
          <a:p>
            <a:pPr lvl="0" indent="0" marL="0">
              <a:buNone/>
            </a:pPr>
            <a:r>
              <a:rPr b="1"/>
              <a:t>Discuss:</a:t>
            </a:r>
            <a:r>
              <a:rPr/>
              <a:t> Why is Kruskal–Wallis inappropriate if the same insects appear in every condition?</a:t>
            </a:r>
          </a:p>
        </p:txBody>
      </p:sp>
    </p:spTree>
  </p:cSld>
</p:sld>
</file>

<file path=ppt/slides/slide214.xml><?xml version="1.0" encoding="utf-8"?>
<p:sld xmlns:a="http://schemas.openxmlformats.org/drawingml/2006/main" xmlns:r="http://schemas.openxmlformats.org/officeDocument/2006/relationships" xmlns:p="http://schemas.openxmlformats.org/presentationml/2006/main" showMasterSp="0">
  <p:cSld>
    <p:bg xmlns:p="http://schemas.openxmlformats.org/presentationml/2006/main" xmlns:a="http://schemas.openxmlformats.org/drawingml/2006/main">
      <p:bgPr>
        <a:solidFill>
          <a:srgbClr val="FFFFFF"/>
        </a:solidFill>
        <a:effectLst/>
      </p:bgPr>
    </p:bg>
    <p:spTree>
      <p:nvGrpSpPr>
        <p:cNvPr id="1" name=""/>
        <p:cNvGrpSpPr/>
        <p:nvPr/>
      </p:nvGrpSpPr>
      <p:grpSpPr>
        <a:xfrm/>
      </p:grpSpPr>
      <p:pic>
        <p:nvPicPr>
          <p:cNvPr descr="Course_files/assets/comics/xkcd-552-correlation.png" id="0" name="Picture 1"/>
          <p:cNvPicPr>
            <a:picLocks noGrp="1" noChangeAspect="1"/>
          </p:cNvPicPr>
          <p:nvPr/>
        </p:nvPicPr>
        <p:blipFill>
          <a:blip r:embed="rId3"/>
          <a:stretch>
            <a:fillRect/>
          </a:stretch>
        </p:blipFill>
        <p:spPr bwMode="auto">
          <a:xfrm>
            <a:off x="457200" y="1013406"/>
            <a:ext cx="11277600" cy="4545438"/>
          </a:xfrm>
          <a:prstGeom prst="rect">
            <a:avLst/>
          </a:prstGeom>
          <a:noFill/>
          <a:ln w="9525">
            <a:noFill/>
            <a:headEnd/>
            <a:tailEnd/>
          </a:ln>
        </p:spPr>
      </p:pic>
      <p:sp>
        <p:nvSpPr>
          <p:cNvPr id="3" name="Content Placeholder 2"/>
          <p:cNvSpPr>
            <a:spLocks noGrp="1"/>
          </p:cNvSpPr>
          <p:nvPr>
            <p:ph idx="1"/>
          </p:nvPr>
        </p:nvSpPr>
        <p:spPr>
          <a:xfrm xmlns:a="http://schemas.openxmlformats.org/drawingml/2006/main">
            <a:off x="457200" y="6540500"/>
            <a:ext cx="11277600" cy="228600"/>
          </a:xfrm>
        </p:spPr>
        <p:txBody>
          <a:bodyPr lIns="0" rIns="0" tIns="0" bIns="0" anchor="ctr"/>
          <a:lstStyle/>
          <a:p>
            <a:pPr lvl="0" indent="0" marL="0" algn="ctr">
              <a:buNone/>
              <a:defRPr sz="1100"/>
            </a:pPr>
            <a:r>
              <a:rPr sz="1100">
                <a:hlinkClick r:id="rId4"/>
              </a:rPr>
              <a:t>Randall Munroe / xkcd · https://xkcd.com/552</a:t>
            </a:r>
            <a:r>
              <a:rPr sz="1100"/>
              <a:t> · </a:t>
            </a:r>
            <a:r>
              <a:rPr sz="1100">
                <a:hlinkClick r:id="rId5"/>
              </a:rPr>
              <a:t>CC BY-NC 2.5</a:t>
            </a:r>
          </a:p>
        </p:txBody>
      </p:sp>
    </p:spTree>
  </p:cSld>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Pearson correlation: the data</a:t>
            </a:r>
          </a:p>
        </p:txBody>
      </p:sp>
      <p:sp>
        <p:nvSpPr>
          <p:cNvPr id="3" name="Content Placeholder 2"/>
          <p:cNvSpPr>
            <a:spLocks noGrp="1"/>
          </p:cNvSpPr>
          <p:nvPr>
            <p:ph idx="1"/>
          </p:nvPr>
        </p:nvSpPr>
        <p:spPr/>
        <p:txBody>
          <a:bodyPr/>
          <a:lstStyle/>
          <a:p>
            <a:pPr lvl="0" indent="0" marL="0">
              <a:buNone/>
            </a:pPr>
            <a:r>
              <a:rPr/>
              <a:t>Evolutionary biologists measure wing and tail lengths in adult birds from a single population.</a:t>
            </a:r>
          </a:p>
          <a:p>
            <a:pPr lvl="0"/>
            <a:r>
              <a:rPr/>
              <a:t>Two continuous variables</a:t>
            </a:r>
          </a:p>
          <a:p>
            <a:pPr lvl="0"/>
            <a:r>
              <a:rPr/>
              <a:t>Independent pairs of measurements</a:t>
            </a:r>
          </a:p>
          <a:p>
            <a:pPr lvl="0"/>
            <a:r>
              <a:rPr/>
              <a:t>Strength of a linear association is the target</a:t>
            </a:r>
          </a:p>
        </p:txBody>
      </p:sp>
      <p:sp>
        <p:nvSpPr>
          <p:cNvPr id="4" name="Content Placeholder 3"/>
          <p:cNvSpPr>
            <a:spLocks noGrp="1"/>
          </p:cNvSpPr>
          <p:nvPr>
            <p:ph idx="2"/>
          </p:nvPr>
        </p:nvSpPr>
        <p:spPr/>
        <p:txBody>
          <a:bodyPr/>
          <a:lstStyle/>
          <a:p>
            <a:pPr lvl="0" indent="0" marL="0">
              <a:buNone/>
            </a:pPr>
            <a:r>
              <a:rPr b="1"/>
              <a:t>Other data like these</a:t>
            </a:r>
          </a:p>
          <a:p>
            <a:pPr lvl="0"/>
            <a:r>
              <a:rPr/>
              <a:t>Protein and transcript abundance</a:t>
            </a:r>
          </a:p>
          <a:p>
            <a:pPr lvl="0"/>
            <a:r>
              <a:rPr/>
              <a:t>Leaf area and dry mass</a:t>
            </a:r>
          </a:p>
          <a:p>
            <a:pPr lvl="0"/>
            <a:r>
              <a:rPr/>
              <a:t>Metabolic rate and organ size</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Pearson correlation: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1112</a:t>
            </a:r>
            <a:r>
              <a:rPr sz="1600">
                <a:latin typeface="Courier"/>
              </a:rPr>
              <a:t>)</a:t>
            </a:r>
            <a:br/>
            <a:r>
              <a:rPr sz="1600">
                <a:latin typeface="Courier"/>
              </a:rPr>
              <a:t>wing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45</a:t>
            </a:r>
            <a:r>
              <a:rPr sz="1600">
                <a:latin typeface="Courier"/>
              </a:rPr>
              <a:t>, </a:t>
            </a:r>
            <a:r>
              <a:rPr sz="1600">
                <a:solidFill>
                  <a:srgbClr val="40A070"/>
                </a:solidFill>
                <a:latin typeface="Courier"/>
              </a:rPr>
              <a:t>75</a:t>
            </a:r>
            <a:r>
              <a:rPr sz="1600">
                <a:latin typeface="Courier"/>
              </a:rPr>
              <a:t>, </a:t>
            </a:r>
            <a:r>
              <a:rPr sz="1600">
                <a:solidFill>
                  <a:srgbClr val="40A070"/>
                </a:solidFill>
                <a:latin typeface="Courier"/>
              </a:rPr>
              <a:t>5</a:t>
            </a:r>
            <a:r>
              <a:rPr sz="1600">
                <a:latin typeface="Courier"/>
              </a:rPr>
              <a:t>)</a:t>
            </a:r>
            <a:br/>
            <a:r>
              <a:rPr sz="1600">
                <a:latin typeface="Courier"/>
              </a:rPr>
              <a:t>tail </a:t>
            </a:r>
            <a:r>
              <a:rPr sz="1600">
                <a:solidFill>
                  <a:srgbClr val="007020"/>
                </a:solidFill>
                <a:latin typeface="Courier"/>
              </a:rPr>
              <a:t>&lt;-</a:t>
            </a:r>
            <a:r>
              <a:rPr sz="1600">
                <a:latin typeface="Courier"/>
              </a:rPr>
              <a:t> </a:t>
            </a:r>
            <a:r>
              <a:rPr sz="1600">
                <a:solidFill>
                  <a:srgbClr val="40A070"/>
                </a:solidFill>
                <a:latin typeface="Courier"/>
              </a:rPr>
              <a:t>15</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55</a:t>
            </a:r>
            <a:r>
              <a:rPr sz="1600">
                <a:latin typeface="Courier"/>
              </a:rPr>
              <a:t> </a:t>
            </a:r>
            <a:r>
              <a:rPr sz="1600">
                <a:solidFill>
                  <a:srgbClr val="4070A0"/>
                </a:solidFill>
                <a:latin typeface="Courier"/>
              </a:rPr>
              <a:t>*</a:t>
            </a:r>
            <a:r>
              <a:rPr sz="1600">
                <a:latin typeface="Courier"/>
              </a:rPr>
              <a:t> wing </a:t>
            </a:r>
            <a:r>
              <a:rPr sz="1600">
                <a:solidFill>
                  <a:srgbClr val="4070A0"/>
                </a:solidFill>
                <a:latin typeface="Courier"/>
              </a:rPr>
              <a: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45</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3.5</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bird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45</a:t>
            </a:r>
            <a:r>
              <a:rPr sz="1600">
                <a:latin typeface="Courier"/>
              </a:rPr>
              <a:t>, </a:t>
            </a:r>
            <a:r>
              <a:rPr sz="1600">
                <a:solidFill>
                  <a:srgbClr val="7D9029"/>
                </a:solidFill>
                <a:latin typeface="Courier"/>
              </a:rPr>
              <a:t>wing_mm =</a:t>
            </a:r>
            <a:r>
              <a:rPr sz="1600">
                <a:latin typeface="Courier"/>
              </a:rPr>
              <a:t> wing, </a:t>
            </a:r>
            <a:r>
              <a:rPr sz="1600">
                <a:solidFill>
                  <a:srgbClr val="7D9029"/>
                </a:solidFill>
                <a:latin typeface="Courier"/>
              </a:rPr>
              <a:t>tail_mm =</a:t>
            </a:r>
            <a:r>
              <a:rPr sz="1600">
                <a:latin typeface="Courier"/>
              </a:rPr>
              <a:t> tail)</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bird: 1
wing_mm: 78.94
tail_mm: 53.92</a:t>
            </a:r>
          </a:p>
        </p:txBody>
      </p:sp>
    </p:spTree>
  </p:cSld>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Pearson correlation: see the data</a:t>
            </a:r>
          </a:p>
        </p:txBody>
      </p:sp>
      <p:pic>
        <p:nvPicPr>
          <p:cNvPr descr="Course_files/modules/pearson/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Pearson correlation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aes(x,y)</a:t>
            </a:r>
            <a:r>
              <a:rPr/>
              <a:t> — Choose the two traits whose association is of interest</a:t>
            </a:r>
          </a:p>
          <a:p>
            <a:pPr lvl="0" indent="0" marL="0">
              <a:buNone/>
            </a:pPr>
            <a:r>
              <a:rPr b="1"/>
              <a:t>geom_point / alpha</a:t>
            </a:r>
            <a:r>
              <a:rPr/>
              <a:t> — Display every bird while limiting overlap</a:t>
            </a:r>
          </a:p>
          <a:p>
            <a:pPr lvl="0" indent="0" marL="0">
              <a:buNone/>
            </a:pPr>
            <a:r>
              <a:rPr b="1"/>
              <a:t>shape / fill</a:t>
            </a:r>
            <a:r>
              <a:rPr/>
              <a:t> — Use a filled symbol with a contrasting outline</a:t>
            </a:r>
          </a:p>
          <a:p>
            <a:pPr lvl="0" indent="0" marL="0">
              <a:buNone/>
            </a:pPr>
            <a:r>
              <a:rPr b="1"/>
              <a:t>labs</a:t>
            </a:r>
            <a:r>
              <a:rPr/>
              <a:t> — Use trait names and measurement units</a:t>
            </a:r>
          </a:p>
        </p:txBody>
      </p:sp>
    </p:spTree>
  </p:cSld>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Pearson correlation: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ggplot</a:t>
            </a:r>
            <a:r>
              <a:rPr sz="1600">
                <a:latin typeface="Courier"/>
              </a:rPr>
              <a:t>(d, </a:t>
            </a:r>
            <a:r>
              <a:rPr sz="1600">
                <a:solidFill>
                  <a:srgbClr val="06287E"/>
                </a:solidFill>
                <a:latin typeface="Courier"/>
              </a:rPr>
              <a:t>aes</a:t>
            </a:r>
            <a:r>
              <a:rPr sz="1600">
                <a:latin typeface="Courier"/>
              </a:rPr>
              <a:t>(wing_mm, tail_mm)) </a:t>
            </a:r>
            <a:r>
              <a:rPr sz="1600">
                <a:solidFill>
                  <a:srgbClr val="4070A0"/>
                </a:solidFill>
                <a:latin typeface="Courier"/>
              </a:rPr>
              <a:t>+</a:t>
            </a:r>
            <a:br/>
            <a:r>
              <a:rPr sz="1600">
                <a:latin typeface="Courier"/>
              </a:rPr>
              <a:t>  </a:t>
            </a:r>
            <a:r>
              <a:rPr sz="1600">
                <a:solidFill>
                  <a:srgbClr val="06287E"/>
                </a:solidFill>
                <a:latin typeface="Courier"/>
              </a:rPr>
              <a:t>geom_point</a:t>
            </a:r>
            <a:r>
              <a:rPr sz="1600">
                <a:latin typeface="Courier"/>
              </a:rPr>
              <a:t>(</a:t>
            </a:r>
            <a:r>
              <a:rPr sz="1600">
                <a:solidFill>
                  <a:srgbClr val="7D9029"/>
                </a:solidFill>
                <a:latin typeface="Courier"/>
              </a:rPr>
              <a:t>shape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fill =</a:t>
            </a:r>
            <a:r>
              <a:rPr sz="1600">
                <a:latin typeface="Courier"/>
              </a:rPr>
              <a:t> </a:t>
            </a:r>
            <a:r>
              <a:rPr sz="1600">
                <a:solidFill>
                  <a:srgbClr val="4070A0"/>
                </a:solidFill>
                <a:latin typeface="Courier"/>
              </a:rPr>
              <a:t>"#246A73"</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3.5</a:t>
            </a:r>
            <a:r>
              <a:rPr sz="1600">
                <a:latin typeface="Courier"/>
              </a:rPr>
              <a:t>, </a:t>
            </a:r>
            <a:r>
              <a:rPr sz="1600">
                <a:solidFill>
                  <a:srgbClr val="7D9029"/>
                </a:solidFill>
                <a:latin typeface="Courier"/>
              </a:rPr>
              <a:t>alpha =</a:t>
            </a:r>
            <a:r>
              <a:rPr sz="1600">
                <a:latin typeface="Courier"/>
              </a:rPr>
              <a:t> .</a:t>
            </a:r>
            <a:r>
              <a:rPr sz="1600">
                <a:solidFill>
                  <a:srgbClr val="40A070"/>
                </a:solidFill>
                <a:latin typeface="Courier"/>
              </a:rPr>
              <a:t>85</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"Wing length (mm)"</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"Tail length (mm)"</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18</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aes(x,y)</a:t>
            </a:r>
            <a:r>
              <a:rPr/>
              <a:t> — Choose the two traits whose association is of interest</a:t>
            </a:r>
          </a:p>
          <a:p>
            <a:pPr lvl="0" indent="0" marL="0">
              <a:buNone/>
            </a:pPr>
            <a:r>
              <a:rPr b="1"/>
              <a:t>geom_point / alpha</a:t>
            </a:r>
            <a:r>
              <a:rPr/>
              <a:t> — Display every bird while limiting overlap</a:t>
            </a:r>
          </a:p>
          <a:p>
            <a:pPr lvl="0" indent="0" marL="0">
              <a:buNone/>
            </a:pPr>
            <a:r>
              <a:rPr b="1"/>
              <a:t>shape / fill</a:t>
            </a:r>
            <a:r>
              <a:rPr/>
              <a:t> — Use a filled symbol with a contrasting outline</a:t>
            </a:r>
          </a:p>
          <a:p>
            <a:pPr lvl="0" indent="0" marL="0">
              <a:buNone/>
            </a:pPr>
            <a:r>
              <a:rPr b="1"/>
              <a:t>labs</a:t>
            </a:r>
            <a:r>
              <a:rPr/>
              <a:t> — Use trait names and measurement units</a:t>
            </a:r>
          </a:p>
        </p:txBody>
      </p:sp>
    </p:spTree>
  </p:cSld>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Pearson correlation: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Are wing and tail lengths linearly associated in this population?</a:t>
            </a:r>
          </a:p>
          <a:p>
            <a:pPr lvl="0" indent="0" marL="0">
              <a:buNone/>
            </a:pPr>
            <a:r>
              <a:rPr b="1"/>
              <a:t>Null / estimation target</a:t>
            </a:r>
          </a:p>
          <a:p>
            <a:pPr lvl="0" indent="0" marL="0">
              <a:buNone/>
            </a:pPr>
            <a:r>
              <a:rPr/>
              <a:t>The population Pearson correlation is zero.</a:t>
            </a:r>
          </a:p>
        </p:txBody>
      </p:sp>
      <p:sp>
        <p:nvSpPr>
          <p:cNvPr id="4" name="Content Placeholder 3"/>
          <p:cNvSpPr>
            <a:spLocks noGrp="1"/>
          </p:cNvSpPr>
          <p:nvPr>
            <p:ph idx="2"/>
          </p:nvPr>
        </p:nvSpPr>
        <p:spPr/>
        <p:txBody>
          <a:bodyPr/>
          <a:lstStyle/>
          <a:p>
            <a:pPr lvl="0" indent="0" marL="0">
              <a:buNone/>
            </a:pPr>
            <a:r>
              <a:rPr b="1"/>
              <a:t>Relevant options</a:t>
            </a:r>
          </a:p>
          <a:p>
            <a:pPr lvl="0"/>
            <a:r>
              <a:rPr/>
              <a:t>method = “pearson” tests linear association</a:t>
            </a:r>
          </a:p>
          <a:p>
            <a:pPr lvl="0"/>
            <a:r>
              <a:rPr/>
              <a:t>alternative = “two.sided” allows positive or negative</a:t>
            </a:r>
          </a:p>
          <a:p>
            <a:pPr lvl="0"/>
            <a:r>
              <a:rPr/>
              <a:t>conf.level controls the correlation interval</a:t>
            </a:r>
          </a:p>
        </p:txBody>
      </p:sp>
    </p:spTree>
  </p:cSld>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Pearson correlation: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birds</a:t>
            </a:r>
          </a:p>
          <a:p>
            <a:pPr lvl="0"/>
            <a:r>
              <a:rPr/>
              <a:t>A linear pattern with no dominating outliers</a:t>
            </a:r>
          </a:p>
          <a:p>
            <a:pPr lvl="0"/>
            <a:r>
              <a:rPr/>
              <a:t>Classical inference assumes approximately bivariate-normal observations</a:t>
            </a:r>
          </a:p>
        </p:txBody>
      </p:sp>
      <p:sp>
        <p:nvSpPr>
          <p:cNvPr id="4" name="Content Placeholder 3"/>
          <p:cNvSpPr>
            <a:spLocks noGrp="1"/>
          </p:cNvSpPr>
          <p:nvPr>
            <p:ph idx="2"/>
          </p:nvPr>
        </p:nvSpPr>
        <p:spPr/>
        <p:txBody>
          <a:bodyPr/>
          <a:lstStyle/>
          <a:p>
            <a:pPr lvl="0" indent="0" marL="0">
              <a:buNone/>
            </a:pPr>
            <a:r>
              <a:rPr b="1"/>
              <a:t>Parametric responses</a:t>
            </a:r>
          </a:p>
          <a:p>
            <a:pPr lvl="0"/>
            <a:r>
              <a:rPr/>
              <a:t>Regression models a directional mean response and covariates</a:t>
            </a:r>
          </a:p>
          <a:p>
            <a:pPr lvl="0"/>
            <a:r>
              <a:rPr/>
              <a:t>Transform traits when a log-scale association is the question</a:t>
            </a:r>
          </a:p>
          <a:p>
            <a:pPr lvl="0" indent="0" marL="0">
              <a:buNone/>
            </a:pPr>
            <a:r>
              <a:rPr b="1"/>
              <a:t>Nonparametric responses</a:t>
            </a:r>
          </a:p>
          <a:p>
            <a:pPr lvl="0"/>
            <a:r>
              <a:rPr/>
              <a:t>Spearman assesses monotonic rank association</a:t>
            </a:r>
          </a:p>
          <a:p>
            <a:pPr lvl="0"/>
            <a:r>
              <a:rPr/>
              <a:t>A bootstrap interval can retain Pearson correlation as the target</a:t>
            </a:r>
          </a:p>
        </p:txBody>
      </p:sp>
    </p:spTree>
  </p:cSld>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Pearson correlation: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cor.test</a:t>
            </a:r>
            <a:r>
              <a:rPr sz="1600">
                <a:latin typeface="Courier"/>
              </a:rPr>
              <a:t>(d</a:t>
            </a:r>
            <a:r>
              <a:rPr sz="1600">
                <a:solidFill>
                  <a:srgbClr val="4070A0"/>
                </a:solidFill>
                <a:latin typeface="Courier"/>
              </a:rPr>
              <a:t>$</a:t>
            </a:r>
            <a:r>
              <a:rPr sz="1600">
                <a:latin typeface="Courier"/>
              </a:rPr>
              <a:t>wing_mm, d</a:t>
            </a:r>
            <a:r>
              <a:rPr sz="1600">
                <a:solidFill>
                  <a:srgbClr val="4070A0"/>
                </a:solidFill>
                <a:latin typeface="Courier"/>
              </a:rPr>
              <a:t>$</a:t>
            </a:r>
            <a:r>
              <a:rPr sz="1600">
                <a:latin typeface="Courier"/>
              </a:rPr>
              <a:t>tail_mm, </a:t>
            </a:r>
            <a:r>
              <a:rPr sz="1600">
                <a:solidFill>
                  <a:srgbClr val="7D9029"/>
                </a:solidFill>
                <a:latin typeface="Courier"/>
              </a:rPr>
              <a:t>method =</a:t>
            </a:r>
            <a:r>
              <a:rPr sz="1600">
                <a:latin typeface="Courier"/>
              </a:rPr>
              <a:t> </a:t>
            </a:r>
            <a:r>
              <a:rPr sz="1600">
                <a:solidFill>
                  <a:srgbClr val="4070A0"/>
                </a:solidFill>
                <a:latin typeface="Courier"/>
              </a:rPr>
              <a:t>"pearson"</a:t>
            </a:r>
            <a:r>
              <a:rPr sz="1600">
                <a:latin typeface="Courier"/>
              </a:rPr>
              <a:t>,</a:t>
            </a:r>
            <a:br/>
            <a:r>
              <a:rPr sz="1600">
                <a:latin typeface="Courier"/>
              </a:rPr>
              <a:t>                </a:t>
            </a:r>
            <a:r>
              <a:rPr sz="1600">
                <a:solidFill>
                  <a:srgbClr val="7D9029"/>
                </a:solidFill>
                <a:latin typeface="Courier"/>
              </a:rPr>
              <a:t>alternative =</a:t>
            </a:r>
            <a:r>
              <a:rPr sz="1600">
                <a:latin typeface="Courier"/>
              </a:rPr>
              <a:t> </a:t>
            </a:r>
            <a:r>
              <a:rPr sz="1600">
                <a:solidFill>
                  <a:srgbClr val="4070A0"/>
                </a:solidFill>
                <a:latin typeface="Courier"/>
              </a:rPr>
              <a:t>"two.sided"</a:t>
            </a:r>
            <a:r>
              <a:rPr sz="1600">
                <a:latin typeface="Courier"/>
              </a:rPr>
              <a:t>, </a:t>
            </a:r>
            <a:r>
              <a:rPr sz="1600">
                <a:solidFill>
                  <a:srgbClr val="7D9029"/>
                </a:solidFill>
                <a:latin typeface="Courier"/>
              </a:rPr>
              <a:t>conf.level =</a:t>
            </a:r>
            <a:r>
              <a:rPr sz="1600">
                <a:latin typeface="Courier"/>
              </a:rPr>
              <a:t> .</a:t>
            </a:r>
            <a:r>
              <a:rPr sz="1600">
                <a:solidFill>
                  <a:srgbClr val="40A070"/>
                </a:solidFill>
                <a:latin typeface="Courier"/>
              </a:rPr>
              <a:t>95</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Pearson r = 0.700</a:t>
            </a:r>
          </a:p>
          <a:p>
            <a:pPr lvl="0"/>
            <a:r>
              <a:rPr/>
              <a:t>95% CI for population correlation: 0.512 to 0.824</a:t>
            </a:r>
          </a:p>
          <a:p>
            <a:pPr lvl="0"/>
            <a:r>
              <a:rPr/>
              <a:t>t = 6.43; df = 43; p = 8.606e-08</a:t>
            </a:r>
          </a:p>
        </p:txBody>
      </p:sp>
    </p:spTree>
  </p:cSld>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Pearson correlation: interpret</a:t>
            </a:r>
          </a:p>
        </p:txBody>
      </p:sp>
      <p:sp>
        <p:nvSpPr>
          <p:cNvPr id="3" name="Content Placeholder 2"/>
          <p:cNvSpPr>
            <a:spLocks noGrp="1"/>
          </p:cNvSpPr>
          <p:nvPr>
            <p:ph idx="1"/>
          </p:nvPr>
        </p:nvSpPr>
        <p:spPr/>
        <p:txBody>
          <a:bodyPr/>
          <a:lstStyle/>
          <a:p>
            <a:pPr lvl="0" indent="0" marL="0">
              <a:buNone/>
            </a:pPr>
            <a:r>
              <a:rPr/>
              <a:t>Wing and tail lengths had Pearson r = 0.700 (95% CI 0.512 to 0.824), p = 8.606e-08. This describes linear association within the sampled population; it does not establish that one trait causes the other.</a:t>
            </a:r>
          </a:p>
          <a:p>
            <a:pPr lvl="0" indent="0" marL="0">
              <a:buNone/>
            </a:pPr>
            <a:r>
              <a:rPr b="1"/>
              <a:t>Discuss:</a:t>
            </a:r>
            <a:r>
              <a:rPr/>
              <a:t> Would swapping wing and tail in cor.test change r? Would it leave a regression slope unchanged?</a:t>
            </a:r>
          </a:p>
        </p:txBody>
      </p:sp>
    </p:spTree>
  </p:cSld>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Spearman correlation: the data</a:t>
            </a:r>
          </a:p>
        </p:txBody>
      </p:sp>
      <p:sp>
        <p:nvSpPr>
          <p:cNvPr id="3" name="Content Placeholder 2"/>
          <p:cNvSpPr>
            <a:spLocks noGrp="1"/>
          </p:cNvSpPr>
          <p:nvPr>
            <p:ph idx="1"/>
          </p:nvPr>
        </p:nvSpPr>
        <p:spPr/>
        <p:txBody>
          <a:bodyPr/>
          <a:lstStyle/>
          <a:p>
            <a:pPr lvl="0" indent="0" marL="0">
              <a:buNone/>
            </a:pPr>
            <a:r>
              <a:rPr/>
              <a:t>Microbial ecologists compare soil salinity with bacterial richness across independent soil cores.</a:t>
            </a:r>
          </a:p>
          <a:p>
            <a:pPr lvl="0"/>
            <a:r>
              <a:rPr/>
              <a:t>Two ordered or continuous variables</a:t>
            </a:r>
          </a:p>
          <a:p>
            <a:pPr lvl="0"/>
            <a:r>
              <a:rPr/>
              <a:t>Independent measurement pairs</a:t>
            </a:r>
          </a:p>
          <a:p>
            <a:pPr lvl="0"/>
            <a:r>
              <a:rPr/>
              <a:t>A monotonic association, possibly curved</a:t>
            </a:r>
          </a:p>
        </p:txBody>
      </p:sp>
      <p:sp>
        <p:nvSpPr>
          <p:cNvPr id="4" name="Content Placeholder 3"/>
          <p:cNvSpPr>
            <a:spLocks noGrp="1"/>
          </p:cNvSpPr>
          <p:nvPr>
            <p:ph idx="2"/>
          </p:nvPr>
        </p:nvSpPr>
        <p:spPr/>
        <p:txBody>
          <a:bodyPr/>
          <a:lstStyle/>
          <a:p>
            <a:pPr lvl="0" indent="0" marL="0">
              <a:buNone/>
            </a:pPr>
            <a:r>
              <a:rPr b="1"/>
              <a:t>Other data like these</a:t>
            </a:r>
          </a:p>
          <a:p>
            <a:pPr lvl="0"/>
            <a:r>
              <a:rPr/>
              <a:t>Ordinal condition score and body size</a:t>
            </a:r>
          </a:p>
          <a:p>
            <a:pPr lvl="0"/>
            <a:r>
              <a:rPr/>
              <a:t>Dose and a saturating response</a:t>
            </a:r>
          </a:p>
          <a:p>
            <a:pPr lvl="0"/>
            <a:r>
              <a:rPr/>
              <a:t>Ranked expression across tissues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Spearman correlation: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1113</a:t>
            </a:r>
            <a:r>
              <a:rPr sz="1600">
                <a:latin typeface="Courier"/>
              </a:rPr>
              <a:t>)</a:t>
            </a:r>
            <a:br/>
            <a:r>
              <a:rPr sz="1600">
                <a:latin typeface="Courier"/>
              </a:rPr>
              <a:t>salinity </a:t>
            </a:r>
            <a:r>
              <a:rPr sz="1600">
                <a:solidFill>
                  <a:srgbClr val="007020"/>
                </a:solidFill>
                <a:latin typeface="Courier"/>
              </a:rPr>
              <a:t>&lt;-</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45</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8</a:t>
            </a:r>
            <a:r>
              <a:rPr sz="1600">
                <a:latin typeface="Courier"/>
              </a:rPr>
              <a:t>)</a:t>
            </a:r>
            <a:br/>
            <a:r>
              <a:rPr sz="1600">
                <a:latin typeface="Courier"/>
              </a:rPr>
              <a:t>richness </a:t>
            </a:r>
            <a:r>
              <a:rPr sz="1600">
                <a:solidFill>
                  <a:srgbClr val="007020"/>
                </a:solidFill>
                <a:latin typeface="Courier"/>
              </a:rPr>
              <a:t>&lt;-</a:t>
            </a:r>
            <a:r>
              <a:rPr sz="1600">
                <a:latin typeface="Courier"/>
              </a:rPr>
              <a:t> </a:t>
            </a:r>
            <a:r>
              <a:rPr sz="1600">
                <a:solidFill>
                  <a:srgbClr val="06287E"/>
                </a:solidFill>
                <a:latin typeface="Courier"/>
              </a:rPr>
              <a:t>round</a:t>
            </a:r>
            <a:r>
              <a:rPr sz="1600">
                <a:latin typeface="Courier"/>
              </a:rPr>
              <a:t>(</a:t>
            </a:r>
            <a:r>
              <a:rPr sz="1600">
                <a:solidFill>
                  <a:srgbClr val="40A070"/>
                </a:solidFill>
                <a:latin typeface="Courier"/>
              </a:rPr>
              <a:t>90</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25</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log</a:t>
            </a:r>
            <a:r>
              <a:rPr sz="1600">
                <a:latin typeface="Courier"/>
              </a:rPr>
              <a:t>(salinity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45</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7</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site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45</a:t>
            </a:r>
            <a:r>
              <a:rPr sz="1600">
                <a:latin typeface="Courier"/>
              </a:rPr>
              <a:t>, </a:t>
            </a:r>
            <a:r>
              <a:rPr sz="1600">
                <a:solidFill>
                  <a:srgbClr val="7D9029"/>
                </a:solidFill>
                <a:latin typeface="Courier"/>
              </a:rPr>
              <a:t>salinity_ppt =</a:t>
            </a:r>
            <a:r>
              <a:rPr sz="1600">
                <a:latin typeface="Courier"/>
              </a:rPr>
              <a:t> salinity, </a:t>
            </a:r>
            <a:r>
              <a:rPr sz="1600">
                <a:solidFill>
                  <a:srgbClr val="7D9029"/>
                </a:solidFill>
                <a:latin typeface="Courier"/>
              </a:rPr>
              <a:t>richness =</a:t>
            </a:r>
            <a:r>
              <a:rPr sz="1600">
                <a:latin typeface="Courier"/>
              </a:rPr>
              <a:t> richness)</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site: 1
salinity_ppt: 2.095
richness: 60</a:t>
            </a:r>
          </a:p>
        </p:txBody>
      </p:sp>
    </p:spTree>
  </p:cSld>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Spearman correlation: see the data</a:t>
            </a:r>
          </a:p>
        </p:txBody>
      </p:sp>
      <p:pic>
        <p:nvPicPr>
          <p:cNvPr descr="Course_files/modules/spearman/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Spearman rank correlation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pch / bg</a:t>
            </a:r>
            <a:r>
              <a:rPr/>
              <a:t> — Use readable filled symbols</a:t>
            </a:r>
          </a:p>
          <a:p>
            <a:pPr lvl="0" indent="0" marL="0">
              <a:buNone/>
            </a:pPr>
            <a:r>
              <a:rPr b="1"/>
              <a:t>xlab / ylab</a:t>
            </a:r>
            <a:r>
              <a:rPr/>
              <a:t> — Name the original variables, not their ranks</a:t>
            </a:r>
          </a:p>
          <a:p>
            <a:pPr lvl="0" indent="0" marL="0">
              <a:buNone/>
            </a:pPr>
            <a:r>
              <a:rPr b="1"/>
              <a:t>col</a:t>
            </a:r>
            <a:r>
              <a:rPr/>
              <a:t> — Separate point fill and outline</a:t>
            </a:r>
          </a:p>
          <a:p>
            <a:pPr lvl="0" indent="0" marL="0">
              <a:buNone/>
            </a:pPr>
            <a:r>
              <a:rPr b="1"/>
              <a:t>cex</a:t>
            </a:r>
            <a:r>
              <a:rPr/>
              <a:t> — Keep the point size readable in a lecture room</a:t>
            </a:r>
          </a:p>
        </p:txBody>
      </p:sp>
    </p:spTree>
  </p:cSld>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Spearman correlation: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plot</a:t>
            </a:r>
            <a:r>
              <a:rPr sz="1600">
                <a:latin typeface="Courier"/>
              </a:rPr>
              <a:t>(d</a:t>
            </a:r>
            <a:r>
              <a:rPr sz="1600">
                <a:solidFill>
                  <a:srgbClr val="4070A0"/>
                </a:solidFill>
                <a:latin typeface="Courier"/>
              </a:rPr>
              <a:t>$</a:t>
            </a:r>
            <a:r>
              <a:rPr sz="1600">
                <a:latin typeface="Courier"/>
              </a:rPr>
              <a:t>salinity_ppt, d</a:t>
            </a:r>
            <a:r>
              <a:rPr sz="1600">
                <a:solidFill>
                  <a:srgbClr val="4070A0"/>
                </a:solidFill>
                <a:latin typeface="Courier"/>
              </a:rPr>
              <a:t>$</a:t>
            </a:r>
            <a:r>
              <a:rPr sz="1600">
                <a:latin typeface="Courier"/>
              </a:rPr>
              <a:t>richness,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4070A0"/>
                </a:solidFill>
                <a:latin typeface="Courier"/>
              </a:rPr>
              <a:t>"#73649A"</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a:t>
            </a:r>
            <a:b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1.4</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"Soil salinity (ppt)"</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"Bacterial richness (taxa)"</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pch / bg</a:t>
            </a:r>
            <a:r>
              <a:rPr/>
              <a:t> — Use readable filled symbols</a:t>
            </a:r>
          </a:p>
          <a:p>
            <a:pPr lvl="0" indent="0" marL="0">
              <a:buNone/>
            </a:pPr>
            <a:r>
              <a:rPr b="1"/>
              <a:t>xlab / ylab</a:t>
            </a:r>
            <a:r>
              <a:rPr/>
              <a:t> — Name the original variables, not their ranks</a:t>
            </a:r>
          </a:p>
          <a:p>
            <a:pPr lvl="0" indent="0" marL="0">
              <a:buNone/>
            </a:pPr>
            <a:r>
              <a:rPr b="1"/>
              <a:t>col</a:t>
            </a:r>
            <a:r>
              <a:rPr/>
              <a:t> — Separate point fill and outline</a:t>
            </a:r>
          </a:p>
          <a:p>
            <a:pPr lvl="0" indent="0" marL="0">
              <a:buNone/>
            </a:pPr>
            <a:r>
              <a:rPr b="1"/>
              <a:t>cex</a:t>
            </a:r>
            <a:r>
              <a:rPr/>
              <a:t> — Keep the point size readable in a lecture room</a:t>
            </a:r>
          </a:p>
        </p:txBody>
      </p:sp>
    </p:spTree>
  </p:cSld>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Spearman correlation: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bacterial richness tend to decline as salinity increases?</a:t>
            </a:r>
          </a:p>
          <a:p>
            <a:pPr lvl="0" indent="0" marL="0">
              <a:buNone/>
            </a:pPr>
            <a:r>
              <a:rPr b="1"/>
              <a:t>Null / estimation target</a:t>
            </a:r>
          </a:p>
          <a:p>
            <a:pPr lvl="0" indent="0" marL="0">
              <a:buNone/>
            </a:pPr>
            <a:r>
              <a:rPr/>
              <a:t>The population Spearman rank correlation is zero.</a:t>
            </a:r>
          </a:p>
        </p:txBody>
      </p:sp>
      <p:sp>
        <p:nvSpPr>
          <p:cNvPr id="4" name="Content Placeholder 3"/>
          <p:cNvSpPr>
            <a:spLocks noGrp="1"/>
          </p:cNvSpPr>
          <p:nvPr>
            <p:ph idx="2"/>
          </p:nvPr>
        </p:nvSpPr>
        <p:spPr/>
        <p:txBody>
          <a:bodyPr/>
          <a:lstStyle/>
          <a:p>
            <a:pPr lvl="0" indent="0" marL="0">
              <a:buNone/>
            </a:pPr>
            <a:r>
              <a:rPr b="1"/>
              <a:t>Relevant options</a:t>
            </a:r>
          </a:p>
          <a:p>
            <a:pPr lvl="0"/>
            <a:r>
              <a:rPr/>
              <a:t>method = “spearman” uses ranks</a:t>
            </a:r>
          </a:p>
          <a:p>
            <a:pPr lvl="0"/>
            <a:r>
              <a:rPr/>
              <a:t>exact = FALSE handles tied richness values</a:t>
            </a:r>
          </a:p>
          <a:p>
            <a:pPr lvl="0"/>
            <a:r>
              <a:rPr/>
              <a:t>Choose a one-sided alternative only before seeing the data</a:t>
            </a:r>
          </a:p>
        </p:txBody>
      </p:sp>
    </p:spTree>
  </p:cSld>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Spearman correlation: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sites</a:t>
            </a:r>
          </a:p>
          <a:p>
            <a:pPr lvl="0"/>
            <a:r>
              <a:rPr/>
              <a:t>Meaningful rank order</a:t>
            </a:r>
          </a:p>
          <a:p>
            <a:pPr lvl="0"/>
            <a:r>
              <a:rPr/>
              <a:t>Monotonic association is the target; zero does not rule out every pattern</a:t>
            </a:r>
          </a:p>
        </p:txBody>
      </p:sp>
      <p:sp>
        <p:nvSpPr>
          <p:cNvPr id="4" name="Content Placeholder 3"/>
          <p:cNvSpPr>
            <a:spLocks noGrp="1"/>
          </p:cNvSpPr>
          <p:nvPr>
            <p:ph idx="2"/>
          </p:nvPr>
        </p:nvSpPr>
        <p:spPr/>
        <p:txBody>
          <a:bodyPr/>
          <a:lstStyle/>
          <a:p>
            <a:pPr lvl="0" indent="0" marL="0">
              <a:buNone/>
            </a:pPr>
            <a:r>
              <a:rPr b="1"/>
              <a:t>Parametric responses</a:t>
            </a:r>
          </a:p>
          <a:p>
            <a:pPr lvl="0"/>
            <a:r>
              <a:rPr/>
              <a:t>Model the curved mean relationship directly if prediction is needed</a:t>
            </a:r>
          </a:p>
          <a:p>
            <a:pPr lvl="0"/>
            <a:r>
              <a:rPr/>
              <a:t>A suitable transformation may linearize the mean</a:t>
            </a:r>
          </a:p>
          <a:p>
            <a:pPr lvl="0" indent="0" marL="0">
              <a:buNone/>
            </a:pPr>
            <a:r>
              <a:rPr b="1"/>
              <a:t>Nonparametric responses</a:t>
            </a:r>
          </a:p>
          <a:p>
            <a:pPr lvl="0"/>
            <a:r>
              <a:rPr/>
              <a:t>Spearman reduces the influence of extreme magnitudes</a:t>
            </a:r>
          </a:p>
          <a:p>
            <a:pPr lvl="0"/>
            <a:r>
              <a:rPr/>
              <a:t>Nonmonotonic patterns require a different model or question</a:t>
            </a:r>
          </a:p>
        </p:txBody>
      </p:sp>
    </p:spTree>
  </p:cSld>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Spearman correlation: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cor.test</a:t>
            </a:r>
            <a:r>
              <a:rPr sz="1600">
                <a:latin typeface="Courier"/>
              </a:rPr>
              <a:t>(d</a:t>
            </a:r>
            <a:r>
              <a:rPr sz="1600">
                <a:solidFill>
                  <a:srgbClr val="4070A0"/>
                </a:solidFill>
                <a:latin typeface="Courier"/>
              </a:rPr>
              <a:t>$</a:t>
            </a:r>
            <a:r>
              <a:rPr sz="1600">
                <a:latin typeface="Courier"/>
              </a:rPr>
              <a:t>salinity_ppt, d</a:t>
            </a:r>
            <a:r>
              <a:rPr sz="1600">
                <a:solidFill>
                  <a:srgbClr val="4070A0"/>
                </a:solidFill>
                <a:latin typeface="Courier"/>
              </a:rPr>
              <a:t>$</a:t>
            </a:r>
            <a:r>
              <a:rPr sz="1600">
                <a:latin typeface="Courier"/>
              </a:rPr>
              <a:t>richness,</a:t>
            </a:r>
            <a:br/>
            <a:r>
              <a:rPr sz="1600">
                <a:latin typeface="Courier"/>
              </a:rPr>
              <a:t>                </a:t>
            </a:r>
            <a:r>
              <a:rPr sz="1600">
                <a:solidFill>
                  <a:srgbClr val="7D9029"/>
                </a:solidFill>
                <a:latin typeface="Courier"/>
              </a:rPr>
              <a:t>method =</a:t>
            </a:r>
            <a:r>
              <a:rPr sz="1600">
                <a:latin typeface="Courier"/>
              </a:rPr>
              <a:t> </a:t>
            </a:r>
            <a:r>
              <a:rPr sz="1600">
                <a:solidFill>
                  <a:srgbClr val="4070A0"/>
                </a:solidFill>
                <a:latin typeface="Courier"/>
              </a:rPr>
              <a:t>"spearman"</a:t>
            </a:r>
            <a:r>
              <a:rPr sz="1600">
                <a:latin typeface="Courier"/>
              </a:rPr>
              <a:t>, </a:t>
            </a:r>
            <a:r>
              <a:rPr sz="1600">
                <a:solidFill>
                  <a:srgbClr val="7D9029"/>
                </a:solidFill>
                <a:latin typeface="Courier"/>
              </a:rPr>
              <a:t>exact =</a:t>
            </a:r>
            <a:r>
              <a:rPr sz="1600">
                <a:latin typeface="Courier"/>
              </a:rPr>
              <a:t> </a:t>
            </a:r>
            <a:r>
              <a:rPr sz="1600">
                <a:solidFill>
                  <a:srgbClr val="880000"/>
                </a:solidFill>
                <a:latin typeface="Courier"/>
              </a:rPr>
              <a:t>FALSE</a:t>
            </a:r>
            <a:r>
              <a:rPr sz="1600">
                <a:latin typeface="Courier"/>
              </a:rPr>
              <a:t>,</a:t>
            </a:r>
            <a:br/>
            <a:r>
              <a:rPr sz="1600">
                <a:latin typeface="Courier"/>
              </a:rPr>
              <a:t>                </a:t>
            </a:r>
            <a:r>
              <a:rPr sz="1600">
                <a:solidFill>
                  <a:srgbClr val="7D9029"/>
                </a:solidFill>
                <a:latin typeface="Courier"/>
              </a:rPr>
              <a:t>alternative =</a:t>
            </a:r>
            <a:r>
              <a:rPr sz="1600">
                <a:latin typeface="Courier"/>
              </a:rPr>
              <a:t> </a:t>
            </a:r>
            <a:r>
              <a:rPr sz="1600">
                <a:solidFill>
                  <a:srgbClr val="4070A0"/>
                </a:solidFill>
                <a:latin typeface="Courier"/>
              </a:rPr>
              <a:t>"two.sided"</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Spearman rho = -0.752; n = 45</a:t>
            </a:r>
          </a:p>
          <a:p>
            <a:pPr lvl="0"/>
            <a:r>
              <a:rPr/>
              <a:t>S = 26599.8; asymptotic two-sided p = 2.549e-09</a:t>
            </a:r>
          </a:p>
          <a:p>
            <a:pPr lvl="0"/>
            <a:r>
              <a:rPr/>
              <a:t>The coefficient describes rank association, not a change in taxa per ppt.</a:t>
            </a:r>
          </a:p>
        </p:txBody>
      </p:sp>
    </p:spTree>
  </p:cSld>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Spearman correlation: interpret</a:t>
            </a:r>
          </a:p>
        </p:txBody>
      </p:sp>
      <p:sp>
        <p:nvSpPr>
          <p:cNvPr id="3" name="Content Placeholder 2"/>
          <p:cNvSpPr>
            <a:spLocks noGrp="1"/>
          </p:cNvSpPr>
          <p:nvPr>
            <p:ph idx="1"/>
          </p:nvPr>
        </p:nvSpPr>
        <p:spPr/>
        <p:txBody>
          <a:bodyPr/>
          <a:lstStyle/>
          <a:p>
            <a:pPr lvl="0" indent="0" marL="0">
              <a:buNone/>
            </a:pPr>
            <a:r>
              <a:rPr/>
              <a:t>Salinity and bacterial richness had Spearman rho = -0.752 (two-sided p = 2.549e-09). This quantifies their monotonic rank association. It does not estimate a change in mean richness per unit salinity.</a:t>
            </a:r>
          </a:p>
          <a:p>
            <a:pPr lvl="0" indent="0" marL="0">
              <a:buNone/>
            </a:pPr>
            <a:r>
              <a:rPr b="1"/>
              <a:t>Discuss:</a:t>
            </a:r>
            <a:r>
              <a:rPr/>
              <a:t> Does rho tell you how many taxa are lost per additional ppt of salinity?</a:t>
            </a:r>
          </a:p>
        </p:txBody>
      </p:sp>
    </p:spTree>
  </p:cSld>
</p:sld>
</file>

<file path=ppt/slides/slide231.xml><?xml version="1.0" encoding="utf-8"?>
<p:sld xmlns:a="http://schemas.openxmlformats.org/drawingml/2006/main" xmlns:r="http://schemas.openxmlformats.org/officeDocument/2006/relationships" xmlns:p="http://schemas.openxmlformats.org/presentationml/2006/main" showMasterSp="0">
  <p:cSld>
    <p:bg xmlns:p="http://schemas.openxmlformats.org/presentationml/2006/main" xmlns:a="http://schemas.openxmlformats.org/drawingml/2006/main">
      <p:bgPr>
        <a:solidFill>
          <a:srgbClr val="FFFFFF"/>
        </a:solidFill>
        <a:effectLst/>
      </p:bgPr>
    </p:bg>
    <p:spTree>
      <p:nvGrpSpPr>
        <p:cNvPr id="1" name=""/>
        <p:cNvGrpSpPr/>
        <p:nvPr/>
      </p:nvGrpSpPr>
      <p:grpSpPr>
        <a:xfrm/>
      </p:grpSpPr>
      <p:pic>
        <p:nvPicPr>
          <p:cNvPr descr="Course_files/assets/comics/xkcd-2048-curve-fitting.png" id="0" name="Picture 1"/>
          <p:cNvPicPr>
            <a:picLocks noGrp="1" noChangeAspect="1"/>
          </p:cNvPicPr>
          <p:nvPr/>
        </p:nvPicPr>
        <p:blipFill>
          <a:blip r:embed="rId3"/>
          <a:stretch>
            <a:fillRect/>
          </a:stretch>
        </p:blipFill>
        <p:spPr bwMode="auto">
          <a:xfrm>
            <a:off x="4145505" y="190500"/>
            <a:ext cx="3900991" cy="6191250"/>
          </a:xfrm>
          <a:prstGeom prst="rect">
            <a:avLst/>
          </a:prstGeom>
          <a:noFill/>
          <a:ln w="9525">
            <a:noFill/>
            <a:headEnd/>
            <a:tailEnd/>
          </a:ln>
        </p:spPr>
      </p:pic>
      <p:sp>
        <p:nvSpPr>
          <p:cNvPr id="3" name="Content Placeholder 2"/>
          <p:cNvSpPr>
            <a:spLocks noGrp="1"/>
          </p:cNvSpPr>
          <p:nvPr>
            <p:ph idx="1"/>
          </p:nvPr>
        </p:nvSpPr>
        <p:spPr>
          <a:xfrm xmlns:a="http://schemas.openxmlformats.org/drawingml/2006/main">
            <a:off x="457200" y="6540500"/>
            <a:ext cx="11277600" cy="228600"/>
          </a:xfrm>
        </p:spPr>
        <p:txBody>
          <a:bodyPr lIns="0" rIns="0" tIns="0" bIns="0" anchor="ctr"/>
          <a:lstStyle/>
          <a:p>
            <a:pPr lvl="0" indent="0" marL="0" algn="ctr">
              <a:buNone/>
              <a:defRPr sz="1100"/>
            </a:pPr>
            <a:r>
              <a:rPr sz="1100">
                <a:hlinkClick r:id="rId4"/>
              </a:rPr>
              <a:t>Randall Munroe / xkcd · https://xkcd.com/2048</a:t>
            </a:r>
            <a:r>
              <a:rPr sz="1100"/>
              <a:t> · </a:t>
            </a:r>
            <a:r>
              <a:rPr sz="1100">
                <a:hlinkClick r:id="rId5"/>
              </a:rPr>
              <a:t>CC BY-NC 2.5</a:t>
            </a:r>
          </a:p>
        </p:txBody>
      </p:sp>
    </p:spTree>
  </p:cSld>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Simple regression: the data</a:t>
            </a:r>
          </a:p>
        </p:txBody>
      </p:sp>
      <p:sp>
        <p:nvSpPr>
          <p:cNvPr id="3" name="Content Placeholder 2"/>
          <p:cNvSpPr>
            <a:spLocks noGrp="1"/>
          </p:cNvSpPr>
          <p:nvPr>
            <p:ph idx="1"/>
          </p:nvPr>
        </p:nvSpPr>
        <p:spPr/>
        <p:txBody>
          <a:bodyPr/>
          <a:lstStyle/>
          <a:p>
            <a:pPr lvl="0" indent="0" marL="0">
              <a:buNone/>
            </a:pPr>
            <a:r>
              <a:rPr/>
              <a:t>Plant ecologists grow seedlings under a gradient of nitrogen supply.</a:t>
            </a:r>
          </a:p>
          <a:p>
            <a:pPr lvl="0"/>
            <a:r>
              <a:rPr/>
              <a:t>One continuous response</a:t>
            </a:r>
          </a:p>
          <a:p>
            <a:pPr lvl="0"/>
            <a:r>
              <a:rPr/>
              <a:t>One continuous predictor</a:t>
            </a:r>
          </a:p>
          <a:p>
            <a:pPr lvl="0"/>
            <a:r>
              <a:rPr/>
              <a:t>A linear mean response and its slope</a:t>
            </a:r>
          </a:p>
        </p:txBody>
      </p:sp>
      <p:sp>
        <p:nvSpPr>
          <p:cNvPr id="4" name="Content Placeholder 3"/>
          <p:cNvSpPr>
            <a:spLocks noGrp="1"/>
          </p:cNvSpPr>
          <p:nvPr>
            <p:ph idx="2"/>
          </p:nvPr>
        </p:nvSpPr>
        <p:spPr/>
        <p:txBody>
          <a:bodyPr/>
          <a:lstStyle/>
          <a:p>
            <a:pPr lvl="0" indent="0" marL="0">
              <a:buNone/>
            </a:pPr>
            <a:r>
              <a:rPr b="1"/>
              <a:t>Other data like these</a:t>
            </a:r>
          </a:p>
          <a:p>
            <a:pPr lvl="0"/>
            <a:r>
              <a:rPr/>
              <a:t>Body size predicting horn size</a:t>
            </a:r>
          </a:p>
          <a:p>
            <a:pPr lvl="0"/>
            <a:r>
              <a:rPr/>
              <a:t>Temperature predicting enzyme activity</a:t>
            </a:r>
          </a:p>
          <a:p>
            <a:pPr lvl="0"/>
            <a:r>
              <a:rPr/>
              <a:t>Resource supply predicting growth</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Simple regression: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1114</a:t>
            </a:r>
            <a:r>
              <a:rPr sz="1600">
                <a:latin typeface="Courier"/>
              </a:rPr>
              <a:t>)</a:t>
            </a:r>
            <a:br/>
            <a:r>
              <a:rPr sz="1600">
                <a:latin typeface="Courier"/>
              </a:rPr>
              <a:t>nitrogen </a:t>
            </a:r>
            <a:r>
              <a:rPr sz="1600">
                <a:solidFill>
                  <a:srgbClr val="007020"/>
                </a:solidFill>
                <a:latin typeface="Courier"/>
              </a:rPr>
              <a:t>&lt;-</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36</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12</a:t>
            </a:r>
            <a:r>
              <a:rPr sz="1600">
                <a:latin typeface="Courier"/>
              </a:rPr>
              <a:t>)</a:t>
            </a:r>
            <a:br/>
            <a:r>
              <a:rPr sz="1600">
                <a:latin typeface="Courier"/>
              </a:rPr>
              <a:t>biomass </a:t>
            </a:r>
            <a:r>
              <a:rPr sz="1600">
                <a:solidFill>
                  <a:srgbClr val="007020"/>
                </a:solidFill>
                <a:latin typeface="Courier"/>
              </a:rPr>
              <a:t>&lt;-</a:t>
            </a:r>
            <a:r>
              <a:rPr sz="1600">
                <a:latin typeface="Courier"/>
              </a:rPr>
              <a:t> </a:t>
            </a:r>
            <a:r>
              <a:rPr sz="1600">
                <a:solidFill>
                  <a:srgbClr val="40A070"/>
                </a:solidFill>
                <a:latin typeface="Courier"/>
              </a:rPr>
              <a:t>2.2</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42</a:t>
            </a:r>
            <a:r>
              <a:rPr sz="1600">
                <a:latin typeface="Courier"/>
              </a:rPr>
              <a:t> </a:t>
            </a:r>
            <a:r>
              <a:rPr sz="1600">
                <a:solidFill>
                  <a:srgbClr val="4070A0"/>
                </a:solidFill>
                <a:latin typeface="Courier"/>
              </a:rPr>
              <a:t>*</a:t>
            </a:r>
            <a:r>
              <a:rPr sz="1600">
                <a:latin typeface="Courier"/>
              </a:rPr>
              <a:t> nitrogen </a:t>
            </a:r>
            <a:r>
              <a:rPr sz="1600">
                <a:solidFill>
                  <a:srgbClr val="4070A0"/>
                </a:solidFill>
                <a:latin typeface="Courier"/>
              </a:rPr>
              <a: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36</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8</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pot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36</a:t>
            </a:r>
            <a:r>
              <a:rPr sz="1600">
                <a:latin typeface="Courier"/>
              </a:rPr>
              <a:t>, </a:t>
            </a:r>
            <a:r>
              <a:rPr sz="1600">
                <a:solidFill>
                  <a:srgbClr val="7D9029"/>
                </a:solidFill>
                <a:latin typeface="Courier"/>
              </a:rPr>
              <a:t>nitrogen_mg =</a:t>
            </a:r>
            <a:r>
              <a:rPr sz="1600">
                <a:latin typeface="Courier"/>
              </a:rPr>
              <a:t> nitrogen, </a:t>
            </a:r>
            <a:r>
              <a:rPr sz="1600">
                <a:solidFill>
                  <a:srgbClr val="7D9029"/>
                </a:solidFill>
                <a:latin typeface="Courier"/>
              </a:rPr>
              <a:t>biomass_g =</a:t>
            </a:r>
            <a:r>
              <a:rPr sz="1600">
                <a:latin typeface="Courier"/>
              </a:rPr>
              <a:t> biomass)</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pot: 1
nitrogen_mg: 9.546
biomass_g: 5.992</a:t>
            </a:r>
          </a:p>
        </p:txBody>
      </p:sp>
    </p:spTree>
  </p:cSld>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Simple regression: see the data</a:t>
            </a:r>
          </a:p>
        </p:txBody>
      </p:sp>
      <p:pic>
        <p:nvPicPr>
          <p:cNvPr descr="Course_files/modules/simple_lm/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Simple linear regression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polygon</a:t>
            </a:r>
            <a:r>
              <a:rPr/>
              <a:t> — Draw a confidence band behind the points</a:t>
            </a:r>
          </a:p>
          <a:p>
            <a:pPr lvl="0" indent="0" marL="0">
              <a:buNone/>
            </a:pPr>
            <a:r>
              <a:rPr b="1"/>
              <a:t>lines / lty</a:t>
            </a:r>
            <a:r>
              <a:rPr/>
              <a:t> — Distinguish fitted mean and prediction limits</a:t>
            </a:r>
          </a:p>
          <a:p>
            <a:pPr lvl="0" indent="0" marL="0">
              <a:buNone/>
            </a:pPr>
            <a:r>
              <a:rPr b="1"/>
              <a:t>points</a:t>
            </a:r>
            <a:r>
              <a:rPr/>
              <a:t> — Keep all observed pots visible</a:t>
            </a:r>
          </a:p>
          <a:p>
            <a:pPr lvl="0" indent="0" marL="0">
              <a:buNone/>
            </a:pPr>
            <a:r>
              <a:rPr b="1"/>
              <a:t>legend</a:t>
            </a:r>
            <a:r>
              <a:rPr/>
              <a:t> — Name each kind of uncertainty</a:t>
            </a:r>
          </a:p>
        </p:txBody>
      </p:sp>
    </p:spTree>
  </p:cSld>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Simple regression: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plot</a:t>
            </a:r>
            <a:r>
              <a:rPr sz="1600">
                <a:latin typeface="Courier"/>
              </a:rPr>
              <a:t>(d</a:t>
            </a:r>
            <a:r>
              <a:rPr sz="1600">
                <a:solidFill>
                  <a:srgbClr val="4070A0"/>
                </a:solidFill>
                <a:latin typeface="Courier"/>
              </a:rPr>
              <a:t>$</a:t>
            </a:r>
            <a:r>
              <a:rPr sz="1600">
                <a:latin typeface="Courier"/>
              </a:rPr>
              <a:t>nitrogen_mg, d</a:t>
            </a:r>
            <a:r>
              <a:rPr sz="1600">
                <a:solidFill>
                  <a:srgbClr val="4070A0"/>
                </a:solidFill>
                <a:latin typeface="Courier"/>
              </a:rPr>
              <a:t>$</a:t>
            </a:r>
            <a:r>
              <a:rPr sz="1600">
                <a:latin typeface="Courier"/>
              </a:rPr>
              <a:t>biomass_g, </a:t>
            </a:r>
            <a:r>
              <a:rPr sz="1600">
                <a:solidFill>
                  <a:srgbClr val="7D9029"/>
                </a:solidFill>
                <a:latin typeface="Courier"/>
              </a:rPr>
              <a:t>type =</a:t>
            </a:r>
            <a:r>
              <a:rPr sz="1600">
                <a:latin typeface="Courier"/>
              </a:rPr>
              <a:t> </a:t>
            </a:r>
            <a:r>
              <a:rPr sz="1600">
                <a:solidFill>
                  <a:srgbClr val="4070A0"/>
                </a:solidFill>
                <a:latin typeface="Courier"/>
              </a:rPr>
              <a:t>"n"</a:t>
            </a:r>
            <a:r>
              <a:rPr sz="1600">
                <a:latin typeface="Courier"/>
              </a:rPr>
              <a:t>, </a:t>
            </a:r>
            <a:r>
              <a:rPr sz="1600">
                <a:solidFill>
                  <a:srgbClr val="7D9029"/>
                </a:solidFill>
                <a:latin typeface="Courier"/>
              </a:rPr>
              <a:t>ylim =</a:t>
            </a:r>
            <a:r>
              <a:rPr sz="1600">
                <a:latin typeface="Courier"/>
              </a:rPr>
              <a:t> </a:t>
            </a:r>
            <a:r>
              <a:rPr sz="1600">
                <a:solidFill>
                  <a:srgbClr val="06287E"/>
                </a:solidFill>
                <a:latin typeface="Courier"/>
              </a:rPr>
              <a:t>range</a:t>
            </a:r>
            <a:r>
              <a:rPr sz="1600">
                <a:latin typeface="Courier"/>
              </a:rPr>
              <a:t>(new_pot),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"Nitrogen supplied (mg)"</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"Seedling biomass (g)"</a:t>
            </a:r>
            <a:r>
              <a:rPr sz="1600">
                <a:latin typeface="Courier"/>
              </a:rPr>
              <a:t>)</a:t>
            </a:r>
            <a:br/>
            <a:r>
              <a:rPr sz="1600">
                <a:solidFill>
                  <a:srgbClr val="06287E"/>
                </a:solidFill>
                <a:latin typeface="Courier"/>
              </a:rPr>
              <a:t>polygon</a:t>
            </a:r>
            <a:r>
              <a:rPr sz="1600">
                <a:latin typeface="Courier"/>
              </a:rPr>
              <a:t>(</a:t>
            </a:r>
            <a:r>
              <a:rPr sz="1600">
                <a:solidFill>
                  <a:srgbClr val="06287E"/>
                </a:solidFill>
                <a:latin typeface="Courier"/>
              </a:rPr>
              <a:t>c</a:t>
            </a:r>
            <a:r>
              <a:rPr sz="1600">
                <a:latin typeface="Courier"/>
              </a:rPr>
              <a:t>(grid</a:t>
            </a:r>
            <a:r>
              <a:rPr sz="1600">
                <a:solidFill>
                  <a:srgbClr val="4070A0"/>
                </a:solidFill>
                <a:latin typeface="Courier"/>
              </a:rPr>
              <a:t>$</a:t>
            </a:r>
            <a:r>
              <a:rPr sz="1600">
                <a:latin typeface="Courier"/>
              </a:rPr>
              <a:t>nitrogen_mg, </a:t>
            </a:r>
            <a:r>
              <a:rPr sz="1600">
                <a:solidFill>
                  <a:srgbClr val="06287E"/>
                </a:solidFill>
                <a:latin typeface="Courier"/>
              </a:rPr>
              <a:t>rev</a:t>
            </a:r>
            <a:r>
              <a:rPr sz="1600">
                <a:latin typeface="Courier"/>
              </a:rPr>
              <a:t>(grid</a:t>
            </a:r>
            <a:r>
              <a:rPr sz="1600">
                <a:solidFill>
                  <a:srgbClr val="4070A0"/>
                </a:solidFill>
                <a:latin typeface="Courier"/>
              </a:rPr>
              <a:t>$</a:t>
            </a:r>
            <a:r>
              <a:rPr sz="1600">
                <a:latin typeface="Courier"/>
              </a:rPr>
              <a:t>nitrogen_mg)),</a:t>
            </a:r>
            <a:br/>
            <a:r>
              <a:rPr sz="1600">
                <a:latin typeface="Courier"/>
              </a:rPr>
              <a:t>        </a:t>
            </a:r>
            <a:r>
              <a:rPr sz="1600">
                <a:solidFill>
                  <a:srgbClr val="06287E"/>
                </a:solidFill>
                <a:latin typeface="Courier"/>
              </a:rPr>
              <a:t>c</a:t>
            </a:r>
            <a:r>
              <a:rPr sz="1600">
                <a:latin typeface="Courier"/>
              </a:rPr>
              <a:t>(mean_ci[, </a:t>
            </a:r>
            <a:r>
              <a:rPr sz="1600">
                <a:solidFill>
                  <a:srgbClr val="4070A0"/>
                </a:solidFill>
                <a:latin typeface="Courier"/>
              </a:rPr>
              <a:t>"lwr"</a:t>
            </a:r>
            <a:r>
              <a:rPr sz="1600">
                <a:latin typeface="Courier"/>
              </a:rPr>
              <a:t>], </a:t>
            </a:r>
            <a:r>
              <a:rPr sz="1600">
                <a:solidFill>
                  <a:srgbClr val="06287E"/>
                </a:solidFill>
                <a:latin typeface="Courier"/>
              </a:rPr>
              <a:t>rev</a:t>
            </a:r>
            <a:r>
              <a:rPr sz="1600">
                <a:latin typeface="Courier"/>
              </a:rPr>
              <a:t>(mean_ci[, </a:t>
            </a:r>
            <a:r>
              <a:rPr sz="1600">
                <a:solidFill>
                  <a:srgbClr val="4070A0"/>
                </a:solidFill>
                <a:latin typeface="Courier"/>
              </a:rPr>
              <a:t>"upr"</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"#246A7330"</a:t>
            </a:r>
            <a:r>
              <a:rPr sz="1600">
                <a:latin typeface="Courier"/>
              </a:rPr>
              <a:t>, </a:t>
            </a:r>
            <a:r>
              <a:rPr sz="1600">
                <a:solidFill>
                  <a:srgbClr val="7D9029"/>
                </a:solidFill>
                <a:latin typeface="Courier"/>
              </a:rPr>
              <a:t>border =</a:t>
            </a:r>
            <a:r>
              <a:rPr sz="1600">
                <a:latin typeface="Courier"/>
              </a:rPr>
              <a:t> </a:t>
            </a:r>
            <a:r>
              <a:rPr sz="1600">
                <a:solidFill>
                  <a:srgbClr val="880000"/>
                </a:solidFill>
                <a:latin typeface="Courier"/>
              </a:rPr>
              <a:t>NA</a:t>
            </a:r>
            <a:r>
              <a:rPr sz="1600">
                <a:latin typeface="Courier"/>
              </a:rPr>
              <a:t>)</a:t>
            </a:r>
            <a:br/>
            <a:r>
              <a:rPr sz="1600">
                <a:solidFill>
                  <a:srgbClr val="06287E"/>
                </a:solidFill>
                <a:latin typeface="Courier"/>
              </a:rPr>
              <a:t>lines</a:t>
            </a:r>
            <a:r>
              <a:rPr sz="1600">
                <a:latin typeface="Courier"/>
              </a:rPr>
              <a:t>(grid</a:t>
            </a:r>
            <a:r>
              <a:rPr sz="1600">
                <a:solidFill>
                  <a:srgbClr val="4070A0"/>
                </a:solidFill>
                <a:latin typeface="Courier"/>
              </a:rPr>
              <a:t>$</a:t>
            </a:r>
            <a:r>
              <a:rPr sz="1600">
                <a:latin typeface="Courier"/>
              </a:rPr>
              <a:t>nitrogen_mg, mean_ci[, </a:t>
            </a:r>
            <a:r>
              <a:rPr sz="1600">
                <a:solidFill>
                  <a:srgbClr val="4070A0"/>
                </a:solidFill>
                <a:latin typeface="Courier"/>
              </a:rPr>
              <a:t>"fit"</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"#246A73"</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3</a:t>
            </a:r>
            <a:r>
              <a:rPr sz="1600">
                <a:latin typeface="Courier"/>
              </a:rPr>
              <a:t>)</a:t>
            </a:r>
            <a:br/>
            <a:r>
              <a:rPr sz="1600">
                <a:solidFill>
                  <a:srgbClr val="06287E"/>
                </a:solidFill>
                <a:latin typeface="Courier"/>
              </a:rPr>
              <a:t>matlines</a:t>
            </a:r>
            <a:r>
              <a:rPr sz="1600">
                <a:latin typeface="Courier"/>
              </a:rPr>
              <a:t>(grid</a:t>
            </a:r>
            <a:r>
              <a:rPr sz="1600">
                <a:solidFill>
                  <a:srgbClr val="4070A0"/>
                </a:solidFill>
                <a:latin typeface="Courier"/>
              </a:rPr>
              <a:t>$</a:t>
            </a:r>
            <a:r>
              <a:rPr sz="1600">
                <a:latin typeface="Courier"/>
              </a:rPr>
              <a:t>nitrogen_mg, new_pot[, </a:t>
            </a:r>
            <a:r>
              <a:rPr sz="1600">
                <a:solidFill>
                  <a:srgbClr val="06287E"/>
                </a:solidFill>
                <a:latin typeface="Courier"/>
              </a:rPr>
              <a:t>c</a:t>
            </a:r>
            <a:r>
              <a:rPr sz="1600">
                <a:latin typeface="Courier"/>
              </a:rPr>
              <a:t>(</a:t>
            </a:r>
            <a:r>
              <a:rPr sz="1600">
                <a:solidFill>
                  <a:srgbClr val="4070A0"/>
                </a:solidFill>
                <a:latin typeface="Courier"/>
              </a:rPr>
              <a:t>"lwr"</a:t>
            </a:r>
            <a:r>
              <a:rPr sz="1600">
                <a:latin typeface="Courier"/>
              </a:rPr>
              <a:t>, </a:t>
            </a:r>
            <a:r>
              <a:rPr sz="1600">
                <a:solidFill>
                  <a:srgbClr val="4070A0"/>
                </a:solidFill>
                <a:latin typeface="Courier"/>
              </a:rPr>
              <a:t>"upr"</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"#B7663E"</a:t>
            </a:r>
            <a:r>
              <a:rPr sz="1600">
                <a:latin typeface="Courier"/>
              </a:rPr>
              <a:t>)</a:t>
            </a:r>
            <a:br/>
            <a:r>
              <a:rPr sz="1600">
                <a:solidFill>
                  <a:srgbClr val="06287E"/>
                </a:solidFill>
                <a:latin typeface="Courier"/>
              </a:rPr>
              <a:t>points</a:t>
            </a:r>
            <a:r>
              <a:rPr sz="1600">
                <a:latin typeface="Courier"/>
              </a:rPr>
              <a:t>(d</a:t>
            </a:r>
            <a:r>
              <a:rPr sz="1600">
                <a:solidFill>
                  <a:srgbClr val="4070A0"/>
                </a:solidFill>
                <a:latin typeface="Courier"/>
              </a:rPr>
              <a:t>$</a:t>
            </a:r>
            <a:r>
              <a:rPr sz="1600">
                <a:latin typeface="Courier"/>
              </a:rPr>
              <a:t>nitrogen_mg, d</a:t>
            </a:r>
            <a:r>
              <a:rPr sz="1600">
                <a:solidFill>
                  <a:srgbClr val="4070A0"/>
                </a:solidFill>
                <a:latin typeface="Courier"/>
              </a:rPr>
              <a:t>$</a:t>
            </a:r>
            <a:r>
              <a:rPr sz="1600">
                <a:latin typeface="Courier"/>
              </a:rPr>
              <a:t>biomass_g,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4070A0"/>
                </a:solidFill>
                <a:latin typeface="Courier"/>
              </a:rPr>
              <a:t>"#246A73"</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1.3</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"Mean + 95% confidence band"</a:t>
            </a:r>
            <a:r>
              <a:rPr sz="1600">
                <a:latin typeface="Courier"/>
              </a:rPr>
              <a:t>, </a:t>
            </a:r>
            <a:r>
              <a:rPr sz="1600">
                <a:solidFill>
                  <a:srgbClr val="4070A0"/>
                </a:solidFill>
                <a:latin typeface="Courier"/>
              </a:rPr>
              <a:t>"95% prediction limits"</a:t>
            </a:r>
            <a:r>
              <a:rPr sz="1600">
                <a:latin typeface="Courier"/>
              </a:rPr>
              <a:t>),</a:t>
            </a:r>
            <a:br/>
            <a:r>
              <a:rPr sz="1600">
                <a:latin typeface="Courier"/>
              </a:rPr>
              <a:t>       </a:t>
            </a:r>
            <a:r>
              <a:rPr sz="1600">
                <a:solidFill>
                  <a:srgbClr val="7D9029"/>
                </a:solidFill>
                <a:latin typeface="Courier"/>
              </a:rPr>
              <a:t>lty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1</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polygon</a:t>
            </a:r>
            <a:r>
              <a:rPr/>
              <a:t> — Draw a confidence band behind the points</a:t>
            </a:r>
          </a:p>
          <a:p>
            <a:pPr lvl="0" indent="0" marL="0">
              <a:buNone/>
            </a:pPr>
            <a:r>
              <a:rPr b="1"/>
              <a:t>lines / lty</a:t>
            </a:r>
            <a:r>
              <a:rPr/>
              <a:t> — Distinguish fitted mean and prediction limits</a:t>
            </a:r>
          </a:p>
          <a:p>
            <a:pPr lvl="0" indent="0" marL="0">
              <a:buNone/>
            </a:pPr>
            <a:r>
              <a:rPr b="1"/>
              <a:t>points</a:t>
            </a:r>
            <a:r>
              <a:rPr/>
              <a:t> — Keep all observed pots visible</a:t>
            </a:r>
          </a:p>
          <a:p>
            <a:pPr lvl="0" indent="0" marL="0">
              <a:buNone/>
            </a:pPr>
            <a:r>
              <a:rPr b="1"/>
              <a:t>legend</a:t>
            </a:r>
            <a:r>
              <a:rPr/>
              <a:t> — Name each kind of uncertainty</a:t>
            </a:r>
          </a:p>
        </p:txBody>
      </p:sp>
    </p:spTree>
  </p:cSld>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Simple regression: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How much does mean seedling biomass change per additional mg of nitrogen?</a:t>
            </a:r>
          </a:p>
          <a:p>
            <a:pPr lvl="0" indent="0" marL="0">
              <a:buNone/>
            </a:pPr>
            <a:r>
              <a:rPr b="1"/>
              <a:t>Null / estimation target</a:t>
            </a:r>
          </a:p>
          <a:p>
            <a:pPr lvl="0" indent="0" marL="0">
              <a:buNone/>
            </a:pPr>
            <a:r>
              <a:rPr/>
              <a:t>The population slope of mean biomass on nitrogen is zero.</a:t>
            </a:r>
          </a:p>
        </p:txBody>
      </p:sp>
      <p:sp>
        <p:nvSpPr>
          <p:cNvPr id="4" name="Content Placeholder 3"/>
          <p:cNvSpPr>
            <a:spLocks noGrp="1"/>
          </p:cNvSpPr>
          <p:nvPr>
            <p:ph idx="2"/>
          </p:nvPr>
        </p:nvSpPr>
        <p:spPr/>
        <p:txBody>
          <a:bodyPr/>
          <a:lstStyle/>
          <a:p>
            <a:pPr lvl="0" indent="0" marL="0">
              <a:buNone/>
            </a:pPr>
            <a:r>
              <a:rPr b="1"/>
              <a:t>Relevant options</a:t>
            </a:r>
          </a:p>
          <a:p>
            <a:pPr lvl="0"/>
            <a:r>
              <a:rPr/>
              <a:t>response ~ predictor defines the direction</a:t>
            </a:r>
          </a:p>
          <a:p>
            <a:pPr lvl="0"/>
            <a:r>
              <a:rPr/>
              <a:t>confint(fit) gives coefficient intervals</a:t>
            </a:r>
          </a:p>
          <a:p>
            <a:pPr lvl="0"/>
            <a:r>
              <a:rPr/>
              <a:t>confidence predicts a mean; prediction predicts a new pot</a:t>
            </a:r>
          </a:p>
        </p:txBody>
      </p:sp>
    </p:spTree>
  </p:cSld>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Simple regression: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pot errors</a:t>
            </a:r>
          </a:p>
          <a:p>
            <a:pPr lvl="0"/>
            <a:r>
              <a:rPr/>
              <a:t>Mean response roughly linear; inspect residuals</a:t>
            </a:r>
          </a:p>
          <a:p>
            <a:pPr lvl="0"/>
            <a:r>
              <a:rPr/>
              <a:t>Similar residual variance; normal errors for small-sample intervals/tests</a:t>
            </a:r>
          </a:p>
        </p:txBody>
      </p:sp>
      <p:sp>
        <p:nvSpPr>
          <p:cNvPr id="4" name="Content Placeholder 3"/>
          <p:cNvSpPr>
            <a:spLocks noGrp="1"/>
          </p:cNvSpPr>
          <p:nvPr>
            <p:ph idx="2"/>
          </p:nvPr>
        </p:nvSpPr>
        <p:spPr/>
        <p:txBody>
          <a:bodyPr/>
          <a:lstStyle/>
          <a:p>
            <a:pPr lvl="0" indent="0" marL="0">
              <a:buNone/>
            </a:pPr>
            <a:r>
              <a:rPr b="1"/>
              <a:t>Parametric responses</a:t>
            </a:r>
          </a:p>
          <a:p>
            <a:pPr lvl="0"/>
            <a:r>
              <a:rPr/>
              <a:t>Transform or model curvature when scientifically useful</a:t>
            </a:r>
          </a:p>
          <a:p>
            <a:pPr lvl="0"/>
            <a:r>
              <a:rPr/>
              <a:t>Use variance models/robust SEs for unequal residual spread</a:t>
            </a:r>
          </a:p>
          <a:p>
            <a:pPr lvl="0" indent="0" marL="0">
              <a:buNone/>
            </a:pPr>
            <a:r>
              <a:rPr b="1"/>
              <a:t>Nonparametric responses</a:t>
            </a:r>
          </a:p>
          <a:p>
            <a:pPr lvl="0"/>
            <a:r>
              <a:rPr/>
              <a:t>Theil–Sen provides a robust linear slope</a:t>
            </a:r>
          </a:p>
          <a:p>
            <a:pPr lvl="0"/>
            <a:r>
              <a:rPr/>
              <a:t>Spearman answers a rank-association question instead of slope</a:t>
            </a:r>
          </a:p>
        </p:txBody>
      </p:sp>
    </p:spTree>
  </p:cSld>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Simple regression: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lm</a:t>
            </a:r>
            <a:r>
              <a:rPr sz="1600">
                <a:latin typeface="Courier"/>
              </a:rPr>
              <a:t>(biomass_g </a:t>
            </a:r>
            <a:r>
              <a:rPr sz="1600">
                <a:solidFill>
                  <a:srgbClr val="4070A0"/>
                </a:solidFill>
                <a:latin typeface="Courier"/>
              </a:rPr>
              <a:t>~</a:t>
            </a:r>
            <a:r>
              <a:rPr sz="1600">
                <a:latin typeface="Courier"/>
              </a:rPr>
              <a:t> nitrogen_mg, </a:t>
            </a:r>
            <a:r>
              <a:rPr sz="1600">
                <a:solidFill>
                  <a:srgbClr val="7D9029"/>
                </a:solidFill>
                <a:latin typeface="Courier"/>
              </a:rPr>
              <a:t>data =</a:t>
            </a:r>
            <a:r>
              <a:rPr sz="1600">
                <a:latin typeface="Courier"/>
              </a:rPr>
              <a:t> d)</a:t>
            </a:r>
            <a:br/>
            <a:r>
              <a:rPr sz="1600">
                <a:latin typeface="Courier"/>
              </a:rPr>
              <a:t>coefficients </a:t>
            </a:r>
            <a:r>
              <a:rPr sz="1600">
                <a:solidFill>
                  <a:srgbClr val="007020"/>
                </a:solidFill>
                <a:latin typeface="Courier"/>
              </a:rPr>
              <a:t>&lt;-</a:t>
            </a:r>
            <a:r>
              <a:rPr sz="1600">
                <a:latin typeface="Courier"/>
              </a:rPr>
              <a:t> </a:t>
            </a:r>
            <a:r>
              <a:rPr sz="1600">
                <a:solidFill>
                  <a:srgbClr val="06287E"/>
                </a:solidFill>
                <a:latin typeface="Courier"/>
              </a:rPr>
              <a:t>summary</a:t>
            </a:r>
            <a:r>
              <a:rPr sz="1600">
                <a:latin typeface="Courier"/>
              </a:rPr>
              <a:t>(fit)</a:t>
            </a:r>
            <a:r>
              <a:rPr sz="1600">
                <a:solidFill>
                  <a:srgbClr val="4070A0"/>
                </a:solidFill>
                <a:latin typeface="Courier"/>
              </a:rPr>
              <a:t>$</a:t>
            </a:r>
            <a:r>
              <a:rPr sz="1600">
                <a:latin typeface="Courier"/>
              </a:rPr>
              <a:t>coefficients</a:t>
            </a:r>
            <a:br/>
            <a:r>
              <a:rPr sz="1600">
                <a:latin typeface="Courier"/>
              </a:rPr>
              <a:t>ci </a:t>
            </a:r>
            <a:r>
              <a:rPr sz="1600">
                <a:solidFill>
                  <a:srgbClr val="007020"/>
                </a:solidFill>
                <a:latin typeface="Courier"/>
              </a:rPr>
              <a:t>&lt;-</a:t>
            </a:r>
            <a:r>
              <a:rPr sz="1600">
                <a:latin typeface="Courier"/>
              </a:rPr>
              <a:t> </a:t>
            </a:r>
            <a:r>
              <a:rPr sz="1600">
                <a:solidFill>
                  <a:srgbClr val="06287E"/>
                </a:solidFill>
                <a:latin typeface="Courier"/>
              </a:rPr>
              <a:t>confint</a:t>
            </a:r>
            <a:r>
              <a:rPr sz="1600">
                <a:latin typeface="Courier"/>
              </a:rPr>
              <a:t>(fit)</a:t>
            </a:r>
            <a:br/>
            <a:r>
              <a:rPr sz="1600">
                <a:latin typeface="Courier"/>
              </a:rPr>
              <a:t>grid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nitrogen_mg =</a:t>
            </a:r>
            <a:r>
              <a:rPr sz="1600">
                <a:latin typeface="Courier"/>
              </a:rPr>
              <a:t> </a:t>
            </a:r>
            <a:r>
              <a:rPr sz="1600">
                <a:solidFill>
                  <a:srgbClr val="06287E"/>
                </a:solidFill>
                <a:latin typeface="Courier"/>
              </a:rPr>
              <a:t>seq</a:t>
            </a:r>
            <a:r>
              <a:rPr sz="1600">
                <a:latin typeface="Courier"/>
              </a:rPr>
              <a:t>(</a:t>
            </a:r>
            <a:r>
              <a:rPr sz="1600">
                <a:solidFill>
                  <a:srgbClr val="06287E"/>
                </a:solidFill>
                <a:latin typeface="Courier"/>
              </a:rPr>
              <a:t>min</a:t>
            </a:r>
            <a:r>
              <a:rPr sz="1600">
                <a:latin typeface="Courier"/>
              </a:rPr>
              <a:t>(d</a:t>
            </a:r>
            <a:r>
              <a:rPr sz="1600">
                <a:solidFill>
                  <a:srgbClr val="4070A0"/>
                </a:solidFill>
                <a:latin typeface="Courier"/>
              </a:rPr>
              <a:t>$</a:t>
            </a:r>
            <a:r>
              <a:rPr sz="1600">
                <a:latin typeface="Courier"/>
              </a:rPr>
              <a:t>nitrogen_mg), </a:t>
            </a:r>
            <a:r>
              <a:rPr sz="1600">
                <a:solidFill>
                  <a:srgbClr val="06287E"/>
                </a:solidFill>
                <a:latin typeface="Courier"/>
              </a:rPr>
              <a:t>max</a:t>
            </a:r>
            <a:r>
              <a:rPr sz="1600">
                <a:latin typeface="Courier"/>
              </a:rPr>
              <a:t>(d</a:t>
            </a:r>
            <a:r>
              <a:rPr sz="1600">
                <a:solidFill>
                  <a:srgbClr val="4070A0"/>
                </a:solidFill>
                <a:latin typeface="Courier"/>
              </a:rPr>
              <a:t>$</a:t>
            </a:r>
            <a:r>
              <a:rPr sz="1600">
                <a:latin typeface="Courier"/>
              </a:rPr>
              <a:t>nitrogen_mg), </a:t>
            </a:r>
            <a:r>
              <a:rPr sz="1600">
                <a:solidFill>
                  <a:srgbClr val="7D9029"/>
                </a:solidFill>
                <a:latin typeface="Courier"/>
              </a:rPr>
              <a:t>length.out =</a:t>
            </a:r>
            <a:r>
              <a:rPr sz="1600">
                <a:latin typeface="Courier"/>
              </a:rPr>
              <a:t> </a:t>
            </a:r>
            <a:r>
              <a:rPr sz="1600">
                <a:solidFill>
                  <a:srgbClr val="40A070"/>
                </a:solidFill>
                <a:latin typeface="Courier"/>
              </a:rPr>
              <a:t>100</a:t>
            </a:r>
            <a:r>
              <a:rPr sz="1600">
                <a:latin typeface="Courier"/>
              </a:rPr>
              <a:t>))</a:t>
            </a:r>
            <a:br/>
            <a:r>
              <a:rPr sz="1600">
                <a:latin typeface="Courier"/>
              </a:rPr>
              <a:t>mean_ci </a:t>
            </a:r>
            <a:r>
              <a:rPr sz="1600">
                <a:solidFill>
                  <a:srgbClr val="007020"/>
                </a:solidFill>
                <a:latin typeface="Courier"/>
              </a:rPr>
              <a:t>&lt;-</a:t>
            </a:r>
            <a:r>
              <a:rPr sz="1600">
                <a:latin typeface="Courier"/>
              </a:rPr>
              <a:t> </a:t>
            </a:r>
            <a:r>
              <a:rPr sz="1600">
                <a:solidFill>
                  <a:srgbClr val="06287E"/>
                </a:solidFill>
                <a:latin typeface="Courier"/>
              </a:rPr>
              <a:t>predict</a:t>
            </a:r>
            <a:r>
              <a:rPr sz="1600">
                <a:latin typeface="Courier"/>
              </a:rPr>
              <a:t>(fit, grid, </a:t>
            </a:r>
            <a:r>
              <a:rPr sz="1600">
                <a:solidFill>
                  <a:srgbClr val="7D9029"/>
                </a:solidFill>
                <a:latin typeface="Courier"/>
              </a:rPr>
              <a:t>interval =</a:t>
            </a:r>
            <a:r>
              <a:rPr sz="1600">
                <a:latin typeface="Courier"/>
              </a:rPr>
              <a:t> </a:t>
            </a:r>
            <a:r>
              <a:rPr sz="1600">
                <a:solidFill>
                  <a:srgbClr val="4070A0"/>
                </a:solidFill>
                <a:latin typeface="Courier"/>
              </a:rPr>
              <a:t>"confidence"</a:t>
            </a:r>
            <a:r>
              <a:rPr sz="1600">
                <a:latin typeface="Courier"/>
              </a:rPr>
              <a:t>)</a:t>
            </a:r>
            <a:br/>
            <a:r>
              <a:rPr sz="1600">
                <a:latin typeface="Courier"/>
              </a:rPr>
              <a:t>new_pot </a:t>
            </a:r>
            <a:r>
              <a:rPr sz="1600">
                <a:solidFill>
                  <a:srgbClr val="007020"/>
                </a:solidFill>
                <a:latin typeface="Courier"/>
              </a:rPr>
              <a:t>&lt;-</a:t>
            </a:r>
            <a:r>
              <a:rPr sz="1600">
                <a:latin typeface="Courier"/>
              </a:rPr>
              <a:t> </a:t>
            </a:r>
            <a:r>
              <a:rPr sz="1600">
                <a:solidFill>
                  <a:srgbClr val="06287E"/>
                </a:solidFill>
                <a:latin typeface="Courier"/>
              </a:rPr>
              <a:t>predict</a:t>
            </a:r>
            <a:r>
              <a:rPr sz="1600">
                <a:latin typeface="Courier"/>
              </a:rPr>
              <a:t>(fit, grid, </a:t>
            </a:r>
            <a:r>
              <a:rPr sz="1600">
                <a:solidFill>
                  <a:srgbClr val="7D9029"/>
                </a:solidFill>
                <a:latin typeface="Courier"/>
              </a:rPr>
              <a:t>interval =</a:t>
            </a:r>
            <a:r>
              <a:rPr sz="1600">
                <a:latin typeface="Courier"/>
              </a:rPr>
              <a:t> </a:t>
            </a:r>
            <a:r>
              <a:rPr sz="1600">
                <a:solidFill>
                  <a:srgbClr val="4070A0"/>
                </a:solidFill>
                <a:latin typeface="Courier"/>
              </a:rPr>
              <a:t>"prediction"</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Slope = 0.414 g biomass per mg nitrogen</a:t>
            </a:r>
          </a:p>
          <a:p>
            <a:pPr lvl="0"/>
            <a:r>
              <a:rPr/>
              <a:t>95% slope CI: 0.329 to 0.499</a:t>
            </a:r>
          </a:p>
          <a:p>
            <a:pPr lvl="0"/>
            <a:r>
              <a:rPr/>
              <a:t>Slope t = 9.90; df = 34; p = 1.525e-11</a:t>
            </a:r>
          </a:p>
          <a:p>
            <a:pPr lvl="0"/>
            <a:r>
              <a:rPr/>
              <a:t>R-squared = 0.742</a:t>
            </a:r>
          </a:p>
        </p:txBody>
      </p:sp>
    </p:spTree>
  </p:cSld>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Simple regression: interpret</a:t>
            </a:r>
          </a:p>
        </p:txBody>
      </p:sp>
      <p:sp>
        <p:nvSpPr>
          <p:cNvPr id="3" name="Content Placeholder 2"/>
          <p:cNvSpPr>
            <a:spLocks noGrp="1"/>
          </p:cNvSpPr>
          <p:nvPr>
            <p:ph idx="1"/>
          </p:nvPr>
        </p:nvSpPr>
        <p:spPr/>
        <p:txBody>
          <a:bodyPr/>
          <a:lstStyle/>
          <a:p>
            <a:pPr lvl="0" indent="0" marL="0">
              <a:buNone/>
            </a:pPr>
            <a:r>
              <a:rPr/>
              <a:t>Each additional mg of nitrogen was associated with 0.414 g higher mean biomass (95% CI 0.329 to 0.499); slope t(34) = 9.90, p = 1.525e-11. The narrow band concerns mean biomass; the wider prediction limits concern a new individual pot.</a:t>
            </a:r>
          </a:p>
          <a:p>
            <a:pPr lvl="0" indent="0" marL="0">
              <a:buNone/>
            </a:pPr>
            <a:r>
              <a:rPr b="1"/>
              <a:t>Discuss:</a:t>
            </a:r>
            <a:r>
              <a:rPr/>
              <a:t> Which interval answers what biomass a newly grown individual seedling may have?</a:t>
            </a:r>
          </a:p>
        </p:txBody>
      </p:sp>
    </p:spTree>
  </p:cSld>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Theil–Sen slope: the data</a:t>
            </a:r>
          </a:p>
        </p:txBody>
      </p:sp>
      <p:sp>
        <p:nvSpPr>
          <p:cNvPr id="3" name="Content Placeholder 2"/>
          <p:cNvSpPr>
            <a:spLocks noGrp="1"/>
          </p:cNvSpPr>
          <p:nvPr>
            <p:ph idx="1"/>
          </p:nvPr>
        </p:nvSpPr>
        <p:spPr/>
        <p:txBody>
          <a:bodyPr/>
          <a:lstStyle/>
          <a:p>
            <a:pPr lvl="0" indent="0" marL="0">
              <a:buNone/>
            </a:pPr>
            <a:r>
              <a:rPr/>
              <a:t>Physiologists measure enzyme activity along a temperature gradient with occasional unusually high assays.</a:t>
            </a:r>
          </a:p>
          <a:p>
            <a:pPr lvl="0"/>
            <a:r>
              <a:rPr/>
              <a:t>One continuous response and predictor</a:t>
            </a:r>
          </a:p>
          <a:p>
            <a:pPr lvl="0"/>
            <a:r>
              <a:rPr/>
              <a:t>A roughly linear trend</a:t>
            </a:r>
          </a:p>
          <a:p>
            <a:pPr lvl="0"/>
            <a:r>
              <a:rPr/>
              <a:t>A slope resistant to extreme response values</a:t>
            </a:r>
          </a:p>
        </p:txBody>
      </p:sp>
      <p:sp>
        <p:nvSpPr>
          <p:cNvPr id="4" name="Content Placeholder 3"/>
          <p:cNvSpPr>
            <a:spLocks noGrp="1"/>
          </p:cNvSpPr>
          <p:nvPr>
            <p:ph idx="2"/>
          </p:nvPr>
        </p:nvSpPr>
        <p:spPr/>
        <p:txBody>
          <a:bodyPr/>
          <a:lstStyle/>
          <a:p>
            <a:pPr lvl="0" indent="0" marL="0">
              <a:buNone/>
            </a:pPr>
            <a:r>
              <a:rPr b="1"/>
              <a:t>Other data like these</a:t>
            </a:r>
          </a:p>
          <a:p>
            <a:pPr lvl="0"/>
            <a:r>
              <a:rPr/>
              <a:t>Phenological date versus year</a:t>
            </a:r>
          </a:p>
          <a:p>
            <a:pPr lvl="0"/>
            <a:r>
              <a:rPr/>
              <a:t>Growth versus resource supply</a:t>
            </a:r>
          </a:p>
          <a:p>
            <a:pPr lvl="0"/>
            <a:r>
              <a:rPr/>
              <a:t>Morphological allometry on log scales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Theil–Sen slope: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1116</a:t>
            </a:r>
            <a:r>
              <a:rPr sz="1600">
                <a:latin typeface="Courier"/>
              </a:rPr>
              <a:t>)</a:t>
            </a:r>
            <a:br/>
            <a:r>
              <a:rPr sz="1600">
                <a:latin typeface="Courier"/>
              </a:rPr>
              <a:t>temperature </a:t>
            </a:r>
            <a:r>
              <a:rPr sz="1600">
                <a:solidFill>
                  <a:srgbClr val="007020"/>
                </a:solidFill>
                <a:latin typeface="Courier"/>
              </a:rPr>
              <a:t>&lt;-</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40</a:t>
            </a:r>
            <a:r>
              <a:rPr sz="1600">
                <a:latin typeface="Courier"/>
              </a:rPr>
              <a:t>, </a:t>
            </a:r>
            <a:r>
              <a:rPr sz="1600">
                <a:solidFill>
                  <a:srgbClr val="40A070"/>
                </a:solidFill>
                <a:latin typeface="Courier"/>
              </a:rPr>
              <a:t>16</a:t>
            </a:r>
            <a:r>
              <a:rPr sz="1600">
                <a:latin typeface="Courier"/>
              </a:rPr>
              <a:t>, </a:t>
            </a:r>
            <a:r>
              <a:rPr sz="1600">
                <a:solidFill>
                  <a:srgbClr val="40A070"/>
                </a:solidFill>
                <a:latin typeface="Courier"/>
              </a:rPr>
              <a:t>30</a:t>
            </a:r>
            <a:r>
              <a:rPr sz="1600">
                <a:latin typeface="Courier"/>
              </a:rPr>
              <a:t>)</a:t>
            </a:r>
            <a:br/>
            <a:r>
              <a:rPr sz="1600">
                <a:latin typeface="Courier"/>
              </a:rPr>
              <a:t>activity </a:t>
            </a:r>
            <a:r>
              <a:rPr sz="1600">
                <a:solidFill>
                  <a:srgbClr val="007020"/>
                </a:solidFill>
                <a:latin typeface="Courier"/>
              </a:rPr>
              <a:t>&lt;-</a:t>
            </a:r>
            <a:r>
              <a:rPr sz="1600">
                <a:latin typeface="Courier"/>
              </a:rPr>
              <a:t> </a:t>
            </a:r>
            <a:r>
              <a:rPr sz="1600">
                <a:solidFill>
                  <a:srgbClr val="40A070"/>
                </a:solidFill>
                <a:latin typeface="Courier"/>
              </a:rPr>
              <a:t>8</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1.4</a:t>
            </a:r>
            <a:r>
              <a:rPr sz="1600">
                <a:latin typeface="Courier"/>
              </a:rPr>
              <a:t> </a:t>
            </a:r>
            <a:r>
              <a:rPr sz="1600">
                <a:solidFill>
                  <a:srgbClr val="4070A0"/>
                </a:solidFill>
                <a:latin typeface="Courier"/>
              </a:rPr>
              <a:t>*</a:t>
            </a:r>
            <a:r>
              <a:rPr sz="1600">
                <a:latin typeface="Courier"/>
              </a:rPr>
              <a:t> temperature </a:t>
            </a:r>
            <a:r>
              <a:rPr sz="1600">
                <a:solidFill>
                  <a:srgbClr val="4070A0"/>
                </a:solidFill>
                <a:latin typeface="Courier"/>
              </a:rPr>
              <a:t>+</a:t>
            </a:r>
            <a:r>
              <a:rPr sz="1600">
                <a:latin typeface="Courier"/>
              </a:rPr>
              <a:t> </a:t>
            </a:r>
            <a:r>
              <a:rPr sz="1600">
                <a:solidFill>
                  <a:srgbClr val="06287E"/>
                </a:solidFill>
                <a:latin typeface="Courier"/>
              </a:rPr>
              <a:t>rt</a:t>
            </a:r>
            <a:r>
              <a:rPr sz="1600">
                <a:latin typeface="Courier"/>
              </a:rPr>
              <a:t>(</a:t>
            </a:r>
            <a:r>
              <a:rPr sz="1600">
                <a:solidFill>
                  <a:srgbClr val="40A070"/>
                </a:solidFill>
                <a:latin typeface="Courier"/>
              </a:rPr>
              <a:t>40</a:t>
            </a:r>
            <a:r>
              <a:rPr sz="1600">
                <a:latin typeface="Courier"/>
              </a:rPr>
              <a:t>, </a:t>
            </a:r>
            <a:r>
              <a:rPr sz="1600">
                <a:solidFill>
                  <a:srgbClr val="7D9029"/>
                </a:solidFill>
                <a:latin typeface="Courier"/>
              </a:rPr>
              <a:t>df =</a:t>
            </a:r>
            <a:r>
              <a:rPr sz="1600">
                <a:latin typeface="Courier"/>
              </a:rPr>
              <a:t> </a:t>
            </a:r>
            <a:r>
              <a:rPr sz="1600">
                <a:solidFill>
                  <a:srgbClr val="40A070"/>
                </a:solidFill>
                <a:latin typeface="Courier"/>
              </a:rPr>
              <a:t>4</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2</a:t>
            </a:r>
            <a:br/>
            <a:r>
              <a:rPr sz="1600">
                <a:latin typeface="Courier"/>
              </a:rPr>
              <a:t>activity[</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18</a:t>
            </a:r>
            <a:r>
              <a:rPr sz="1600">
                <a:latin typeface="Courier"/>
              </a:rPr>
              <a:t>)] </a:t>
            </a:r>
            <a:r>
              <a:rPr sz="1600">
                <a:solidFill>
                  <a:srgbClr val="007020"/>
                </a:solidFill>
                <a:latin typeface="Courier"/>
              </a:rPr>
              <a:t>&lt;-</a:t>
            </a:r>
            <a:r>
              <a:rPr sz="1600">
                <a:latin typeface="Courier"/>
              </a:rPr>
              <a:t> activity[</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18</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25</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assay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40</a:t>
            </a:r>
            <a:r>
              <a:rPr sz="1600">
                <a:latin typeface="Courier"/>
              </a:rPr>
              <a:t>, </a:t>
            </a:r>
            <a:r>
              <a:rPr sz="1600">
                <a:solidFill>
                  <a:srgbClr val="7D9029"/>
                </a:solidFill>
                <a:latin typeface="Courier"/>
              </a:rPr>
              <a:t>temp_c =</a:t>
            </a:r>
            <a:r>
              <a:rPr sz="1600">
                <a:latin typeface="Courier"/>
              </a:rPr>
              <a:t> temperature, </a:t>
            </a:r>
            <a:r>
              <a:rPr sz="1600">
                <a:solidFill>
                  <a:srgbClr val="7D9029"/>
                </a:solidFill>
                <a:latin typeface="Courier"/>
              </a:rPr>
              <a:t>activity =</a:t>
            </a:r>
            <a:r>
              <a:rPr sz="1600">
                <a:latin typeface="Courier"/>
              </a:rPr>
              <a:t> activity)</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assay: 1
temp_c: 25.62
activity: 45.04</a:t>
            </a:r>
          </a:p>
        </p:txBody>
      </p:sp>
    </p:spTree>
  </p:cSld>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Theil–Sen slope: see the data</a:t>
            </a:r>
          </a:p>
        </p:txBody>
      </p:sp>
      <p:pic>
        <p:nvPicPr>
          <p:cNvPr descr="Course_files/modules/theil_sen/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Theil–Sen robust slope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pch / bg</a:t>
            </a:r>
            <a:r>
              <a:rPr/>
              <a:t> — Show every assay, including unusual ones</a:t>
            </a:r>
          </a:p>
          <a:p>
            <a:pPr lvl="0" indent="0" marL="0">
              <a:buNone/>
            </a:pPr>
            <a:r>
              <a:rPr b="1"/>
              <a:t>abline</a:t>
            </a:r>
            <a:r>
              <a:rPr/>
              <a:t> — Add the robust intercept and slope</a:t>
            </a:r>
          </a:p>
          <a:p>
            <a:pPr lvl="0" indent="0" marL="0">
              <a:buNone/>
            </a:pPr>
            <a:r>
              <a:rPr b="1"/>
              <a:t>lwd</a:t>
            </a:r>
            <a:r>
              <a:rPr/>
              <a:t> — Keep the fitted trend legible</a:t>
            </a:r>
          </a:p>
          <a:p>
            <a:pPr lvl="0" indent="0" marL="0">
              <a:buNone/>
            </a:pPr>
            <a:r>
              <a:rPr b="1"/>
              <a:t>legend</a:t>
            </a:r>
            <a:r>
              <a:rPr/>
              <a:t> — Label exactly which line is displayed</a:t>
            </a:r>
          </a:p>
        </p:txBody>
      </p:sp>
    </p:spTree>
  </p:cSld>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Theil–Sen slope: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plot</a:t>
            </a:r>
            <a:r>
              <a:rPr sz="1600">
                <a:latin typeface="Courier"/>
              </a:rPr>
              <a:t>(d</a:t>
            </a:r>
            <a:r>
              <a:rPr sz="1600">
                <a:solidFill>
                  <a:srgbClr val="4070A0"/>
                </a:solidFill>
                <a:latin typeface="Courier"/>
              </a:rPr>
              <a:t>$</a:t>
            </a:r>
            <a:r>
              <a:rPr sz="1600">
                <a:latin typeface="Courier"/>
              </a:rPr>
              <a:t>temp_c, d</a:t>
            </a:r>
            <a:r>
              <a:rPr sz="1600">
                <a:solidFill>
                  <a:srgbClr val="4070A0"/>
                </a:solidFill>
                <a:latin typeface="Courier"/>
              </a:rPr>
              <a:t>$</a:t>
            </a:r>
            <a:r>
              <a:rPr sz="1600">
                <a:latin typeface="Courier"/>
              </a:rPr>
              <a:t>activity,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4070A0"/>
                </a:solidFill>
                <a:latin typeface="Courier"/>
              </a:rPr>
              <a:t>"#246A73"</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"white"</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1.4</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"Assay temperature (degrees C)"</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"Enzyme activity (U/mL)"</a:t>
            </a:r>
            <a:r>
              <a:rPr sz="1600">
                <a:latin typeface="Courier"/>
              </a:rPr>
              <a:t>)</a:t>
            </a:r>
            <a:br/>
            <a:r>
              <a:rPr sz="1600">
                <a:solidFill>
                  <a:srgbClr val="06287E"/>
                </a:solidFill>
                <a:latin typeface="Courier"/>
              </a:rPr>
              <a:t>abline</a:t>
            </a:r>
            <a:r>
              <a:rPr sz="1600">
                <a:latin typeface="Courier"/>
              </a:rPr>
              <a:t>(intercept, slope, </a:t>
            </a:r>
            <a:r>
              <a:rPr sz="1600">
                <a:solidFill>
                  <a:srgbClr val="7D9029"/>
                </a:solidFill>
                <a:latin typeface="Courier"/>
              </a:rPr>
              <a:t>col =</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3</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4070A0"/>
                </a:solidFill>
                <a:latin typeface="Courier"/>
              </a:rPr>
              <a:t>"Theil–Sen fitted trend"</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3</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pch / bg</a:t>
            </a:r>
            <a:r>
              <a:rPr/>
              <a:t> — Show every assay, including unusual ones</a:t>
            </a:r>
          </a:p>
          <a:p>
            <a:pPr lvl="0" indent="0" marL="0">
              <a:buNone/>
            </a:pPr>
            <a:r>
              <a:rPr b="1"/>
              <a:t>abline</a:t>
            </a:r>
            <a:r>
              <a:rPr/>
              <a:t> — Add the robust intercept and slope</a:t>
            </a:r>
          </a:p>
          <a:p>
            <a:pPr lvl="0" indent="0" marL="0">
              <a:buNone/>
            </a:pPr>
            <a:r>
              <a:rPr b="1"/>
              <a:t>lwd</a:t>
            </a:r>
            <a:r>
              <a:rPr/>
              <a:t> — Keep the fitted trend legible</a:t>
            </a:r>
          </a:p>
          <a:p>
            <a:pPr lvl="0" indent="0" marL="0">
              <a:buNone/>
            </a:pPr>
            <a:r>
              <a:rPr b="1"/>
              <a:t>legend</a:t>
            </a:r>
            <a:r>
              <a:rPr/>
              <a:t> — Label exactly which line is displayed</a:t>
            </a:r>
          </a:p>
        </p:txBody>
      </p:sp>
    </p:spTree>
  </p:cSld>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Theil–Sen slope: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What is the robust linear change in enzyme activity per degree?</a:t>
            </a:r>
          </a:p>
          <a:p>
            <a:pPr lvl="0" indent="0" marL="0">
              <a:buNone/>
            </a:pPr>
            <a:r>
              <a:rPr b="1"/>
              <a:t>Null / estimation target</a:t>
            </a:r>
          </a:p>
          <a:p>
            <a:pPr lvl="0" indent="0" marL="0">
              <a:buNone/>
            </a:pPr>
            <a:r>
              <a:rPr/>
              <a:t>The target is the robust linear activity–temperature slope; zero means no linear location trend.</a:t>
            </a:r>
          </a:p>
        </p:txBody>
      </p:sp>
      <p:sp>
        <p:nvSpPr>
          <p:cNvPr id="4" name="Content Placeholder 3"/>
          <p:cNvSpPr>
            <a:spLocks noGrp="1"/>
          </p:cNvSpPr>
          <p:nvPr>
            <p:ph idx="2"/>
          </p:nvPr>
        </p:nvSpPr>
        <p:spPr/>
        <p:txBody>
          <a:bodyPr/>
          <a:lstStyle/>
          <a:p>
            <a:pPr lvl="0" indent="0" marL="0">
              <a:buNone/>
            </a:pPr>
            <a:r>
              <a:rPr b="1"/>
              <a:t>Relevant options</a:t>
            </a:r>
          </a:p>
          <a:p>
            <a:pPr lvl="0"/>
            <a:r>
              <a:rPr/>
              <a:t>Use the median of all finite pairwise slopes</a:t>
            </a:r>
          </a:p>
          <a:p>
            <a:pPr lvl="0"/>
            <a:r>
              <a:rPr/>
              <a:t>Resample complete pairs for a slope interval</a:t>
            </a:r>
          </a:p>
          <a:p>
            <a:pPr lvl="0"/>
            <a:r>
              <a:rPr/>
              <a:t>This example uses a percentile bootstrap, not an exact p-value</a:t>
            </a:r>
          </a:p>
        </p:txBody>
      </p:sp>
    </p:spTree>
  </p:cSld>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Theil–Sen slope: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assay preparations</a:t>
            </a:r>
          </a:p>
          <a:p>
            <a:pPr lvl="0"/>
            <a:r>
              <a:rPr/>
              <a:t>A linear trend remains scientifically sensible</a:t>
            </a:r>
          </a:p>
          <a:p>
            <a:pPr lvl="0"/>
            <a:r>
              <a:rPr/>
              <a:t>Bootstrap intervals are approximate; leverage can still matter</a:t>
            </a:r>
          </a:p>
        </p:txBody>
      </p:sp>
      <p:sp>
        <p:nvSpPr>
          <p:cNvPr id="4" name="Content Placeholder 3"/>
          <p:cNvSpPr>
            <a:spLocks noGrp="1"/>
          </p:cNvSpPr>
          <p:nvPr>
            <p:ph idx="2"/>
          </p:nvPr>
        </p:nvSpPr>
        <p:spPr/>
        <p:txBody>
          <a:bodyPr/>
          <a:lstStyle/>
          <a:p>
            <a:pPr lvl="0" indent="0" marL="0">
              <a:buNone/>
            </a:pPr>
            <a:r>
              <a:rPr b="1"/>
              <a:t>Parametric responses</a:t>
            </a:r>
          </a:p>
          <a:p>
            <a:pPr lvl="0"/>
            <a:r>
              <a:rPr/>
              <a:t>Fit a suitable error model if the conditional mean is the target</a:t>
            </a:r>
          </a:p>
          <a:p>
            <a:pPr lvl="0"/>
            <a:r>
              <a:rPr/>
              <a:t>Check whether unusual assays are errors or genuine observations</a:t>
            </a:r>
          </a:p>
          <a:p>
            <a:pPr lvl="0" indent="0" marL="0">
              <a:buNone/>
            </a:pPr>
            <a:r>
              <a:rPr b="1"/>
              <a:t>Nonparametric responses</a:t>
            </a:r>
          </a:p>
          <a:p>
            <a:pPr lvl="0"/>
            <a:r>
              <a:rPr/>
              <a:t>Theil–Sen estimates a robust location trend</a:t>
            </a:r>
          </a:p>
          <a:p>
            <a:pPr lvl="0"/>
            <a:r>
              <a:rPr/>
              <a:t>Spearman addresses monotonic association without slope units</a:t>
            </a:r>
          </a:p>
        </p:txBody>
      </p:sp>
    </p:spTree>
  </p:cSld>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Theil–Sen slope: run and read</a:t>
            </a:r>
          </a:p>
        </p:txBody>
      </p:sp>
      <p:sp>
        <p:nvSpPr>
          <p:cNvPr id="3" name="Content Placeholder 2"/>
          <p:cNvSpPr>
            <a:spLocks noGrp="1"/>
          </p:cNvSpPr>
          <p:nvPr>
            <p:ph idx="1"/>
          </p:nvPr>
        </p:nvSpPr>
        <p:spPr/>
        <p:txBody>
          <a:bodyPr/>
          <a:lstStyle/>
          <a:p>
            <a:pPr lvl="0" indent="0">
              <a:buNone/>
              <a:defRPr sz="1600"/>
            </a:pPr>
            <a:r>
              <a:rPr sz="1600">
                <a:latin typeface="Courier"/>
              </a:rPr>
              <a:t>pairs </a:t>
            </a:r>
            <a:r>
              <a:rPr sz="1600">
                <a:solidFill>
                  <a:srgbClr val="007020"/>
                </a:solidFill>
                <a:latin typeface="Courier"/>
              </a:rPr>
              <a:t>&lt;-</a:t>
            </a:r>
            <a:r>
              <a:rPr sz="1600">
                <a:latin typeface="Courier"/>
              </a:rPr>
              <a:t> </a:t>
            </a:r>
            <a:r>
              <a:rPr sz="1600">
                <a:solidFill>
                  <a:srgbClr val="06287E"/>
                </a:solidFill>
                <a:latin typeface="Courier"/>
              </a:rPr>
              <a:t>combn</a:t>
            </a:r>
            <a:r>
              <a:rPr sz="1600">
                <a:latin typeface="Courier"/>
              </a:rPr>
              <a:t>(</a:t>
            </a:r>
            <a:r>
              <a:rPr sz="1600">
                <a:solidFill>
                  <a:srgbClr val="06287E"/>
                </a:solidFill>
                <a:latin typeface="Courier"/>
              </a:rPr>
              <a:t>seq_len</a:t>
            </a:r>
            <a:r>
              <a:rPr sz="1600">
                <a:latin typeface="Courier"/>
              </a:rPr>
              <a:t>(</a:t>
            </a:r>
            <a:r>
              <a:rPr sz="1600">
                <a:solidFill>
                  <a:srgbClr val="06287E"/>
                </a:solidFill>
                <a:latin typeface="Courier"/>
              </a:rPr>
              <a:t>nrow</a:t>
            </a:r>
            <a:r>
              <a:rPr sz="1600">
                <a:latin typeface="Courier"/>
              </a:rPr>
              <a:t>(d)), </a:t>
            </a:r>
            <a:r>
              <a:rPr sz="1600">
                <a:solidFill>
                  <a:srgbClr val="40A070"/>
                </a:solidFill>
                <a:latin typeface="Courier"/>
              </a:rPr>
              <a:t>2</a:t>
            </a:r>
            <a:r>
              <a:rPr sz="1600">
                <a:latin typeface="Courier"/>
              </a:rPr>
              <a:t>)</a:t>
            </a:r>
            <a:br/>
            <a:r>
              <a:rPr sz="1600">
                <a:latin typeface="Courier"/>
              </a:rPr>
              <a:t>slopes </a:t>
            </a:r>
            <a:r>
              <a:rPr sz="1600">
                <a:solidFill>
                  <a:srgbClr val="007020"/>
                </a:solidFill>
                <a:latin typeface="Courier"/>
              </a:rPr>
              <a:t>&lt;-</a:t>
            </a:r>
            <a:r>
              <a:rPr sz="1600">
                <a:latin typeface="Courier"/>
              </a:rPr>
              <a:t> (d</a:t>
            </a:r>
            <a:r>
              <a:rPr sz="1600">
                <a:solidFill>
                  <a:srgbClr val="4070A0"/>
                </a:solidFill>
                <a:latin typeface="Courier"/>
              </a:rPr>
              <a:t>$</a:t>
            </a:r>
            <a:r>
              <a:rPr sz="1600">
                <a:latin typeface="Courier"/>
              </a:rPr>
              <a:t>activity[pairs[</a:t>
            </a:r>
            <a:r>
              <a:rPr sz="1600">
                <a:solidFill>
                  <a:srgbClr val="40A070"/>
                </a:solidFill>
                <a:latin typeface="Courier"/>
              </a:rPr>
              <a:t>2</a:t>
            </a:r>
            <a:r>
              <a:rPr sz="1600">
                <a:latin typeface="Courier"/>
              </a:rPr>
              <a:t>, ]]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activity[pairs[</a:t>
            </a:r>
            <a:r>
              <a:rPr sz="1600">
                <a:solidFill>
                  <a:srgbClr val="40A070"/>
                </a:solidFill>
                <a:latin typeface="Courier"/>
              </a:rPr>
              <a:t>1</a:t>
            </a:r>
            <a:r>
              <a:rPr sz="1600">
                <a:latin typeface="Courier"/>
              </a:rPr>
              <a:t>, ]]) </a:t>
            </a:r>
            <a:r>
              <a:rPr sz="1600">
                <a:solidFill>
                  <a:srgbClr val="4070A0"/>
                </a:solidFill>
                <a:latin typeface="Courier"/>
              </a:rPr>
              <a:t>/</a:t>
            </a:r>
            <a:br/>
            <a:r>
              <a:rPr sz="1600">
                <a:latin typeface="Courier"/>
              </a:rPr>
              <a:t>          (d</a:t>
            </a:r>
            <a:r>
              <a:rPr sz="1600">
                <a:solidFill>
                  <a:srgbClr val="4070A0"/>
                </a:solidFill>
                <a:latin typeface="Courier"/>
              </a:rPr>
              <a:t>$</a:t>
            </a:r>
            <a:r>
              <a:rPr sz="1600">
                <a:latin typeface="Courier"/>
              </a:rPr>
              <a:t>temp_c[pairs[</a:t>
            </a:r>
            <a:r>
              <a:rPr sz="1600">
                <a:solidFill>
                  <a:srgbClr val="40A070"/>
                </a:solidFill>
                <a:latin typeface="Courier"/>
              </a:rPr>
              <a:t>2</a:t>
            </a:r>
            <a:r>
              <a:rPr sz="1600">
                <a:latin typeface="Courier"/>
              </a:rPr>
              <a:t>, ]]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temp_c[pairs[</a:t>
            </a:r>
            <a:r>
              <a:rPr sz="1600">
                <a:solidFill>
                  <a:srgbClr val="40A070"/>
                </a:solidFill>
                <a:latin typeface="Courier"/>
              </a:rPr>
              <a:t>1</a:t>
            </a:r>
            <a:r>
              <a:rPr sz="1600">
                <a:latin typeface="Courier"/>
              </a:rPr>
              <a:t>, ]])</a:t>
            </a:r>
            <a:br/>
            <a:r>
              <a:rPr sz="1600">
                <a:latin typeface="Courier"/>
              </a:rPr>
              <a:t>slope </a:t>
            </a:r>
            <a:r>
              <a:rPr sz="1600">
                <a:solidFill>
                  <a:srgbClr val="007020"/>
                </a:solidFill>
                <a:latin typeface="Courier"/>
              </a:rPr>
              <a:t>&lt;-</a:t>
            </a:r>
            <a:r>
              <a:rPr sz="1600">
                <a:latin typeface="Courier"/>
              </a:rPr>
              <a:t> </a:t>
            </a:r>
            <a:r>
              <a:rPr sz="1600">
                <a:solidFill>
                  <a:srgbClr val="06287E"/>
                </a:solidFill>
                <a:latin typeface="Courier"/>
              </a:rPr>
              <a:t>median</a:t>
            </a:r>
            <a:r>
              <a:rPr sz="1600">
                <a:latin typeface="Courier"/>
              </a:rPr>
              <a:t>(slopes)</a:t>
            </a:r>
            <a:br/>
            <a:r>
              <a:rPr sz="1600">
                <a:latin typeface="Courier"/>
              </a:rPr>
              <a:t>intercept </a:t>
            </a:r>
            <a:r>
              <a:rPr sz="1600">
                <a:solidFill>
                  <a:srgbClr val="007020"/>
                </a:solidFill>
                <a:latin typeface="Courier"/>
              </a:rPr>
              <a:t>&lt;-</a:t>
            </a:r>
            <a:r>
              <a:rPr sz="1600">
                <a:latin typeface="Courier"/>
              </a:rPr>
              <a:t> </a:t>
            </a:r>
            <a:r>
              <a:rPr sz="1600">
                <a:solidFill>
                  <a:srgbClr val="06287E"/>
                </a:solidFill>
                <a:latin typeface="Courier"/>
              </a:rPr>
              <a:t>median</a:t>
            </a:r>
            <a:r>
              <a:rPr sz="1600">
                <a:latin typeface="Courier"/>
              </a:rPr>
              <a:t>(d</a:t>
            </a:r>
            <a:r>
              <a:rPr sz="1600">
                <a:solidFill>
                  <a:srgbClr val="4070A0"/>
                </a:solidFill>
                <a:latin typeface="Courier"/>
              </a:rPr>
              <a:t>$</a:t>
            </a:r>
            <a:r>
              <a:rPr sz="1600">
                <a:latin typeface="Courier"/>
              </a:rPr>
              <a:t>activity </a:t>
            </a:r>
            <a:r>
              <a:rPr sz="1600">
                <a:solidFill>
                  <a:srgbClr val="4070A0"/>
                </a:solidFill>
                <a:latin typeface="Courier"/>
              </a:rPr>
              <a:t>-</a:t>
            </a:r>
            <a:r>
              <a:rPr sz="1600">
                <a:latin typeface="Courier"/>
              </a:rPr>
              <a:t> slope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temp_c)</a:t>
            </a:r>
          </a:p>
        </p:txBody>
      </p:sp>
      <p:sp>
        <p:nvSpPr>
          <p:cNvPr id="4" name="Content Placeholder 3"/>
          <p:cNvSpPr>
            <a:spLocks noGrp="1"/>
          </p:cNvSpPr>
          <p:nvPr>
            <p:ph idx="2"/>
          </p:nvPr>
        </p:nvSpPr>
        <p:spPr/>
        <p:txBody>
          <a:bodyPr/>
          <a:lstStyle/>
          <a:p>
            <a:pPr lvl="0" indent="0" marL="0">
              <a:buNone/>
            </a:pPr>
            <a:r>
              <a:rPr b="1"/>
              <a:t>Generated results</a:t>
            </a:r>
          </a:p>
          <a:p>
            <a:pPr lvl="0"/>
            <a:r>
              <a:rPr/>
              <a:t>Theil–Sen slope = 1.408 U/mL per degree C</a:t>
            </a:r>
          </a:p>
          <a:p>
            <a:pPr lvl="0"/>
            <a:r>
              <a:rPr/>
              <a:t>95% pairs-bootstrap interval: 1.184 to 1.618</a:t>
            </a:r>
          </a:p>
          <a:p>
            <a:pPr lvl="0"/>
            <a:r>
              <a:rPr/>
              <a:t>Finite original pairwise slopes = 780; bootstrap replicates = 999</a:t>
            </a:r>
          </a:p>
          <a:p>
            <a:pPr lvl="0"/>
            <a:r>
              <a:rPr/>
              <a:t>The interval is approximate; no exact test p-value is reported.</a:t>
            </a:r>
          </a:p>
        </p:txBody>
      </p:sp>
    </p:spTree>
  </p:cSld>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Theil–Sen slope: interpret</a:t>
            </a:r>
          </a:p>
        </p:txBody>
      </p:sp>
      <p:sp>
        <p:nvSpPr>
          <p:cNvPr id="3" name="Content Placeholder 2"/>
          <p:cNvSpPr>
            <a:spLocks noGrp="1"/>
          </p:cNvSpPr>
          <p:nvPr>
            <p:ph idx="1"/>
          </p:nvPr>
        </p:nvSpPr>
        <p:spPr/>
        <p:txBody>
          <a:bodyPr/>
          <a:lstStyle/>
          <a:p>
            <a:pPr lvl="0" indent="0" marL="0">
              <a:buNone/>
            </a:pPr>
            <a:r>
              <a:rPr/>
              <a:t>The robust slope was 1.408 U/mL per degree C, with a 95% percentile pairs-bootstrap interval of 1.184 to 1.618 (999 replicates). This estimates a linear location trend resistant to extreme responses; its interval is approximate and is not an exact slope test.</a:t>
            </a:r>
          </a:p>
          <a:p>
            <a:pPr lvl="0" indent="0" marL="0">
              <a:buNone/>
            </a:pPr>
            <a:r>
              <a:rPr b="1"/>
              <a:t>Discuss:</a:t>
            </a:r>
            <a:r>
              <a:rPr/>
              <a:t> How does a slope answer a different question from Spearman correlation?</a:t>
            </a:r>
          </a:p>
        </p:txBody>
      </p:sp>
    </p:spTree>
  </p:cSld>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Multiple regression: the data</a:t>
            </a:r>
          </a:p>
        </p:txBody>
      </p:sp>
      <p:sp>
        <p:nvSpPr>
          <p:cNvPr id="3" name="Content Placeholder 2"/>
          <p:cNvSpPr>
            <a:spLocks noGrp="1"/>
          </p:cNvSpPr>
          <p:nvPr>
            <p:ph idx="1"/>
          </p:nvPr>
        </p:nvSpPr>
        <p:spPr/>
        <p:txBody>
          <a:bodyPr/>
          <a:lstStyle/>
          <a:p>
            <a:pPr lvl="0" indent="0" marL="0">
              <a:buNone/>
            </a:pPr>
            <a:r>
              <a:rPr/>
              <a:t>Evolutionary biologists relate beetle horn length to body size and larval nutrition.</a:t>
            </a:r>
          </a:p>
          <a:p>
            <a:pPr lvl="0"/>
            <a:r>
              <a:rPr/>
              <a:t>One continuous response</a:t>
            </a:r>
          </a:p>
          <a:p>
            <a:pPr lvl="0"/>
            <a:r>
              <a:rPr/>
              <a:t>Two or more predictors</a:t>
            </a:r>
          </a:p>
          <a:p>
            <a:pPr lvl="0"/>
            <a:r>
              <a:rPr/>
              <a:t>A conditional slope holding other predictors fixed</a:t>
            </a:r>
          </a:p>
        </p:txBody>
      </p:sp>
      <p:sp>
        <p:nvSpPr>
          <p:cNvPr id="4" name="Content Placeholder 3"/>
          <p:cNvSpPr>
            <a:spLocks noGrp="1"/>
          </p:cNvSpPr>
          <p:nvPr>
            <p:ph idx="2"/>
          </p:nvPr>
        </p:nvSpPr>
        <p:spPr/>
        <p:txBody>
          <a:bodyPr/>
          <a:lstStyle/>
          <a:p>
            <a:pPr lvl="0" indent="0" marL="0">
              <a:buNone/>
            </a:pPr>
            <a:r>
              <a:rPr b="1"/>
              <a:t>Other data like these</a:t>
            </a:r>
          </a:p>
          <a:p>
            <a:pPr lvl="0"/>
            <a:r>
              <a:rPr/>
              <a:t>Growth predicted by temperature and resources</a:t>
            </a:r>
          </a:p>
          <a:p>
            <a:pPr lvl="0"/>
            <a:r>
              <a:rPr/>
              <a:t>Physiology predicted by size and treatment</a:t>
            </a:r>
          </a:p>
          <a:p>
            <a:pPr lvl="0"/>
            <a:r>
              <a:rPr/>
              <a:t>Expression predicted by genotype and age</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Multiple regression: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1115</a:t>
            </a:r>
            <a:r>
              <a:rPr sz="1600">
                <a:latin typeface="Courier"/>
              </a:rPr>
              <a:t>)</a:t>
            </a:r>
            <a:br/>
            <a:r>
              <a:rPr sz="1600">
                <a:latin typeface="Courier"/>
              </a:rPr>
              <a:t>body </a:t>
            </a:r>
            <a:r>
              <a:rPr sz="1600">
                <a:solidFill>
                  <a:srgbClr val="007020"/>
                </a:solidFill>
                <a:latin typeface="Courier"/>
              </a:rPr>
              <a:t>&lt;-</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60</a:t>
            </a:r>
            <a:r>
              <a:rPr sz="1600">
                <a:latin typeface="Courier"/>
              </a:rPr>
              <a:t>, </a:t>
            </a:r>
            <a:r>
              <a:rPr sz="1600">
                <a:solidFill>
                  <a:srgbClr val="40A070"/>
                </a:solidFill>
                <a:latin typeface="Courier"/>
              </a:rPr>
              <a:t>7</a:t>
            </a:r>
            <a:r>
              <a:rPr sz="1600">
                <a:latin typeface="Courier"/>
              </a:rPr>
              <a:t>, </a:t>
            </a:r>
            <a:r>
              <a:rPr sz="1600">
                <a:solidFill>
                  <a:srgbClr val="40A070"/>
                </a:solidFill>
                <a:latin typeface="Courier"/>
              </a:rPr>
              <a:t>12</a:t>
            </a:r>
            <a:r>
              <a:rPr sz="1600">
                <a:latin typeface="Courier"/>
              </a:rPr>
              <a:t>)</a:t>
            </a:r>
            <a:br/>
            <a:r>
              <a:rPr sz="1600">
                <a:latin typeface="Courier"/>
              </a:rPr>
              <a:t>nutrition </a:t>
            </a:r>
            <a:r>
              <a:rPr sz="1600">
                <a:solidFill>
                  <a:srgbClr val="007020"/>
                </a:solidFill>
                <a:latin typeface="Courier"/>
              </a:rPr>
              <a:t>&lt;-</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60</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10</a:t>
            </a:r>
            <a:r>
              <a:rPr sz="1600">
                <a:latin typeface="Courier"/>
              </a:rPr>
              <a:t>)</a:t>
            </a:r>
            <a:br/>
            <a:r>
              <a:rPr sz="1600">
                <a:latin typeface="Courier"/>
              </a:rPr>
              <a:t>horn </a:t>
            </a:r>
            <a:r>
              <a:rPr sz="1600">
                <a:solidFill>
                  <a:srgbClr val="007020"/>
                </a:solidFill>
                <a:latin typeface="Courier"/>
              </a:rPr>
              <a:t>&lt;-</a:t>
            </a:r>
            <a:r>
              <a:rPr sz="1600">
                <a:latin typeface="Courier"/>
              </a:rPr>
              <a:t> .</a:t>
            </a:r>
            <a:r>
              <a:rPr sz="1600">
                <a:solidFill>
                  <a:srgbClr val="40A070"/>
                </a:solidFill>
                <a:latin typeface="Courier"/>
              </a:rPr>
              <a:t>4</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35</a:t>
            </a:r>
            <a:r>
              <a:rPr sz="1600">
                <a:latin typeface="Courier"/>
              </a:rPr>
              <a:t> </a:t>
            </a:r>
            <a:r>
              <a:rPr sz="1600">
                <a:solidFill>
                  <a:srgbClr val="4070A0"/>
                </a:solidFill>
                <a:latin typeface="Courier"/>
              </a:rPr>
              <a:t>*</a:t>
            </a:r>
            <a:r>
              <a:rPr sz="1600">
                <a:latin typeface="Courier"/>
              </a:rPr>
              <a:t> body </a:t>
            </a:r>
            <a:r>
              <a:rPr sz="1600">
                <a:solidFill>
                  <a:srgbClr val="4070A0"/>
                </a:solidFill>
                <a:latin typeface="Courier"/>
              </a:rPr>
              <a:t>+</a:t>
            </a:r>
            <a:r>
              <a:rPr sz="1600">
                <a:latin typeface="Courier"/>
              </a:rPr>
              <a:t> .</a:t>
            </a:r>
            <a:r>
              <a:rPr sz="1600">
                <a:solidFill>
                  <a:srgbClr val="40A070"/>
                </a:solidFill>
                <a:latin typeface="Courier"/>
              </a:rPr>
              <a:t>16</a:t>
            </a:r>
            <a:r>
              <a:rPr sz="1600">
                <a:latin typeface="Courier"/>
              </a:rPr>
              <a:t> </a:t>
            </a:r>
            <a:r>
              <a:rPr sz="1600">
                <a:solidFill>
                  <a:srgbClr val="4070A0"/>
                </a:solidFill>
                <a:latin typeface="Courier"/>
              </a:rPr>
              <a:t>*</a:t>
            </a:r>
            <a:r>
              <a:rPr sz="1600">
                <a:latin typeface="Courier"/>
              </a:rPr>
              <a:t> nutrition </a:t>
            </a:r>
            <a:r>
              <a:rPr sz="1600">
                <a:solidFill>
                  <a:srgbClr val="4070A0"/>
                </a:solidFill>
                <a:latin typeface="Courier"/>
              </a:rPr>
              <a: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60</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65</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beetle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60</a:t>
            </a:r>
            <a:r>
              <a:rPr sz="1600">
                <a:latin typeface="Courier"/>
              </a:rPr>
              <a:t>, </a:t>
            </a:r>
            <a:r>
              <a:rPr sz="1600">
                <a:solidFill>
                  <a:srgbClr val="7D9029"/>
                </a:solidFill>
                <a:latin typeface="Courier"/>
              </a:rPr>
              <a:t>body_mm =</a:t>
            </a:r>
            <a:r>
              <a:rPr sz="1600">
                <a:latin typeface="Courier"/>
              </a:rPr>
              <a:t> body, </a:t>
            </a:r>
            <a:r>
              <a:rPr sz="1600">
                <a:solidFill>
                  <a:srgbClr val="7D9029"/>
                </a:solidFill>
                <a:latin typeface="Courier"/>
              </a:rPr>
              <a:t>nutrition_mg =</a:t>
            </a:r>
            <a:r>
              <a:rPr sz="1600">
                <a:latin typeface="Courier"/>
              </a:rPr>
              <a:t> nutrition, </a:t>
            </a:r>
            <a:r>
              <a:rPr sz="1600">
                <a:solidFill>
                  <a:srgbClr val="7D9029"/>
                </a:solidFill>
                <a:latin typeface="Courier"/>
              </a:rPr>
              <a:t>horn_mm =</a:t>
            </a:r>
            <a:r>
              <a:rPr sz="1600">
                <a:latin typeface="Courier"/>
              </a:rPr>
              <a:t> horn)</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beetle: 1
body_mm: 9.028
nutrition_mg: 3.092
horn_mm: 2.491</a:t>
            </a:r>
          </a:p>
        </p:txBody>
      </p:sp>
    </p:spTree>
  </p:cSld>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Multiple regression: see the data</a:t>
            </a:r>
          </a:p>
        </p:txBody>
      </p:sp>
      <p:pic>
        <p:nvPicPr>
          <p:cNvPr descr="Course_files/modules/multiple_lm/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Multiple linear regression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color</a:t>
            </a:r>
            <a:r>
              <a:rPr/>
              <a:t> — Map nutrition to a continuous color scale</a:t>
            </a:r>
          </a:p>
          <a:p>
            <a:pPr lvl="0" indent="0" marL="0">
              <a:buNone/>
            </a:pPr>
            <a:r>
              <a:rPr b="1"/>
              <a:t>scale_color_gradient</a:t>
            </a:r>
            <a:r>
              <a:rPr/>
              <a:t> — Give low/high values clear colors</a:t>
            </a:r>
          </a:p>
          <a:p>
            <a:pPr lvl="0" indent="0" marL="0">
              <a:buNone/>
            </a:pPr>
            <a:r>
              <a:rPr b="1"/>
              <a:t>geom_point</a:t>
            </a:r>
            <a:r>
              <a:rPr/>
              <a:t> — Show each beetle once</a:t>
            </a:r>
          </a:p>
          <a:p>
            <a:pPr lvl="0" indent="0" marL="0">
              <a:buNone/>
            </a:pPr>
            <a:r>
              <a:rPr b="1"/>
              <a:t>labs</a:t>
            </a:r>
            <a:r>
              <a:rPr/>
              <a:t> — State response, predictor and color units</a:t>
            </a:r>
          </a:p>
        </p:txBody>
      </p:sp>
    </p:spTree>
  </p:cSld>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Multiple regression: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ggplot</a:t>
            </a:r>
            <a:r>
              <a:rPr sz="1600">
                <a:latin typeface="Courier"/>
              </a:rPr>
              <a:t>(d, </a:t>
            </a:r>
            <a:r>
              <a:rPr sz="1600">
                <a:solidFill>
                  <a:srgbClr val="06287E"/>
                </a:solidFill>
                <a:latin typeface="Courier"/>
              </a:rPr>
              <a:t>aes</a:t>
            </a:r>
            <a:r>
              <a:rPr sz="1600">
                <a:latin typeface="Courier"/>
              </a:rPr>
              <a:t>(body_mm, horn_mm, </a:t>
            </a:r>
            <a:r>
              <a:rPr sz="1600">
                <a:solidFill>
                  <a:srgbClr val="7D9029"/>
                </a:solidFill>
                <a:latin typeface="Courier"/>
              </a:rPr>
              <a:t>color =</a:t>
            </a:r>
            <a:r>
              <a:rPr sz="1600">
                <a:latin typeface="Courier"/>
              </a:rPr>
              <a:t> nutrition_mg)) </a:t>
            </a:r>
            <a:r>
              <a:rPr sz="1600">
                <a:solidFill>
                  <a:srgbClr val="4070A0"/>
                </a:solidFill>
                <a:latin typeface="Courier"/>
              </a:rPr>
              <a:t>+</a:t>
            </a:r>
            <a:br/>
            <a:r>
              <a:rPr sz="1600">
                <a:latin typeface="Courier"/>
              </a:rPr>
              <a:t>  </a:t>
            </a:r>
            <a:r>
              <a:rPr sz="1600">
                <a:solidFill>
                  <a:srgbClr val="06287E"/>
                </a:solidFill>
                <a:latin typeface="Courier"/>
              </a:rPr>
              <a:t>geom_point</a:t>
            </a:r>
            <a:r>
              <a:rPr sz="1600">
                <a:latin typeface="Courier"/>
              </a:rPr>
              <a:t>(</a:t>
            </a:r>
            <a:r>
              <a:rPr sz="1600">
                <a:solidFill>
                  <a:srgbClr val="7D9029"/>
                </a:solidFill>
                <a:latin typeface="Courier"/>
              </a:rPr>
              <a:t>size =</a:t>
            </a:r>
            <a:r>
              <a:rPr sz="1600">
                <a:latin typeface="Courier"/>
              </a:rPr>
              <a:t> </a:t>
            </a:r>
            <a:r>
              <a:rPr sz="1600">
                <a:solidFill>
                  <a:srgbClr val="40A070"/>
                </a:solidFill>
                <a:latin typeface="Courier"/>
              </a:rPr>
              <a:t>3.8</a:t>
            </a:r>
            <a:r>
              <a:rPr sz="1600">
                <a:latin typeface="Courier"/>
              </a:rPr>
              <a:t>, </a:t>
            </a:r>
            <a:r>
              <a:rPr sz="1600">
                <a:solidFill>
                  <a:srgbClr val="7D9029"/>
                </a:solidFill>
                <a:latin typeface="Courier"/>
              </a:rPr>
              <a:t>alpha =</a:t>
            </a:r>
            <a:r>
              <a:rPr sz="1600">
                <a:latin typeface="Courier"/>
              </a:rPr>
              <a:t> .</a:t>
            </a:r>
            <a:r>
              <a:rPr sz="1600">
                <a:solidFill>
                  <a:srgbClr val="40A070"/>
                </a:solidFill>
                <a:latin typeface="Courier"/>
              </a:rPr>
              <a:t>9</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scale_color_gradient</a:t>
            </a:r>
            <a:r>
              <a:rPr sz="1600">
                <a:latin typeface="Courier"/>
              </a:rPr>
              <a:t>(</a:t>
            </a:r>
            <a:r>
              <a:rPr sz="1600">
                <a:solidFill>
                  <a:srgbClr val="7D9029"/>
                </a:solidFill>
                <a:latin typeface="Courier"/>
              </a:rPr>
              <a:t>low =</a:t>
            </a:r>
            <a:r>
              <a:rPr sz="1600">
                <a:latin typeface="Courier"/>
              </a:rPr>
              <a:t> </a:t>
            </a:r>
            <a:r>
              <a:rPr sz="1600">
                <a:solidFill>
                  <a:srgbClr val="4070A0"/>
                </a:solidFill>
                <a:latin typeface="Courier"/>
              </a:rPr>
              <a:t>"#C8DCE0"</a:t>
            </a:r>
            <a:r>
              <a:rPr sz="1600">
                <a:latin typeface="Courier"/>
              </a:rPr>
              <a:t>, </a:t>
            </a:r>
            <a:r>
              <a:rPr sz="1600">
                <a:solidFill>
                  <a:srgbClr val="7D9029"/>
                </a:solidFill>
                <a:latin typeface="Courier"/>
              </a:rPr>
              <a:t>high =</a:t>
            </a:r>
            <a:r>
              <a:rPr sz="1600">
                <a:latin typeface="Courier"/>
              </a:rPr>
              <a:t> </a:t>
            </a:r>
            <a:r>
              <a:rPr sz="1600">
                <a:solidFill>
                  <a:srgbClr val="4070A0"/>
                </a:solidFill>
                <a:latin typeface="Courier"/>
              </a:rPr>
              <a:t>"#174D58"</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"Adult body length (mm)"</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"Horn length (mm)"</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"Larval nutrition</a:t>
            </a:r>
            <a:br/>
            <a:r>
              <a:rPr sz="1600">
                <a:solidFill>
                  <a:srgbClr val="4070A0"/>
                </a:solidFill>
                <a:latin typeface="Courier"/>
              </a:rPr>
              <a:t>(mg)"</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18</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color</a:t>
            </a:r>
            <a:r>
              <a:rPr/>
              <a:t> — Map nutrition to a continuous color scale</a:t>
            </a:r>
          </a:p>
          <a:p>
            <a:pPr lvl="0" indent="0" marL="0">
              <a:buNone/>
            </a:pPr>
            <a:r>
              <a:rPr b="1"/>
              <a:t>scale_color_gradient</a:t>
            </a:r>
            <a:r>
              <a:rPr/>
              <a:t> — Give low/high values clear colors</a:t>
            </a:r>
          </a:p>
          <a:p>
            <a:pPr lvl="0" indent="0" marL="0">
              <a:buNone/>
            </a:pPr>
            <a:r>
              <a:rPr b="1"/>
              <a:t>geom_point</a:t>
            </a:r>
            <a:r>
              <a:rPr/>
              <a:t> — Show each beetle once</a:t>
            </a:r>
          </a:p>
          <a:p>
            <a:pPr lvl="0" indent="0" marL="0">
              <a:buNone/>
            </a:pPr>
            <a:r>
              <a:rPr b="1"/>
              <a:t>labs</a:t>
            </a:r>
            <a:r>
              <a:rPr/>
              <a:t> — State response, predictor and color units</a:t>
            </a:r>
          </a:p>
        </p:txBody>
      </p:sp>
    </p:spTree>
  </p:cSld>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Multiple regression: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body size predict mean horn length after accounting for larval nutrition?</a:t>
            </a:r>
          </a:p>
          <a:p>
            <a:pPr lvl="0" indent="0" marL="0">
              <a:buNone/>
            </a:pPr>
            <a:r>
              <a:rPr b="1"/>
              <a:t>Null / estimation target</a:t>
            </a:r>
          </a:p>
          <a:p>
            <a:pPr lvl="0" indent="0" marL="0">
              <a:buNone/>
            </a:pPr>
            <a:r>
              <a:rPr/>
              <a:t>The body-size coefficient is zero conditional on nutrition in the specified model.</a:t>
            </a:r>
          </a:p>
        </p:txBody>
      </p:sp>
      <p:sp>
        <p:nvSpPr>
          <p:cNvPr id="4" name="Content Placeholder 3"/>
          <p:cNvSpPr>
            <a:spLocks noGrp="1"/>
          </p:cNvSpPr>
          <p:nvPr>
            <p:ph idx="2"/>
          </p:nvPr>
        </p:nvSpPr>
        <p:spPr/>
        <p:txBody>
          <a:bodyPr/>
          <a:lstStyle/>
          <a:p>
            <a:pPr lvl="0" indent="0" marL="0">
              <a:buNone/>
            </a:pPr>
            <a:r>
              <a:rPr b="1"/>
              <a:t>Relevant options</a:t>
            </a:r>
          </a:p>
          <a:p>
            <a:pPr lvl="0"/>
            <a:r>
              <a:rPr/>
              <a:t>x1 + x2 gives additive effects</a:t>
            </a:r>
          </a:p>
          <a:p>
            <a:pPr lvl="0"/>
            <a:r>
              <a:rPr/>
              <a:t>x1 * x2 also includes an interaction</a:t>
            </a:r>
          </a:p>
          <a:p>
            <a:pPr lvl="0"/>
            <a:r>
              <a:rPr/>
              <a:t>anova(reduced, full) compares nested models fit to the same rows</a:t>
            </a:r>
          </a:p>
        </p:txBody>
      </p:sp>
    </p:spTree>
  </p:cSld>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Multiple regression: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beetles</a:t>
            </a:r>
          </a:p>
          <a:p>
            <a:pPr lvl="0"/>
            <a:r>
              <a:rPr/>
              <a:t>Correct mean pattern and residual spread</a:t>
            </a:r>
          </a:p>
          <a:p>
            <a:pPr lvl="0"/>
            <a:r>
              <a:rPr/>
              <a:t>Strong predictor collinearity limits separate interpretation</a:t>
            </a:r>
          </a:p>
        </p:txBody>
      </p:sp>
      <p:sp>
        <p:nvSpPr>
          <p:cNvPr id="4" name="Content Placeholder 3"/>
          <p:cNvSpPr>
            <a:spLocks noGrp="1"/>
          </p:cNvSpPr>
          <p:nvPr>
            <p:ph idx="2"/>
          </p:nvPr>
        </p:nvSpPr>
        <p:spPr/>
        <p:txBody>
          <a:bodyPr/>
          <a:lstStyle/>
          <a:p>
            <a:pPr lvl="0" indent="0" marL="0">
              <a:buNone/>
            </a:pPr>
            <a:r>
              <a:rPr b="1"/>
              <a:t>Parametric responses</a:t>
            </a:r>
          </a:p>
          <a:p>
            <a:pPr lvl="0"/>
            <a:r>
              <a:rPr/>
              <a:t>Include a justified interaction or curved term</a:t>
            </a:r>
          </a:p>
          <a:p>
            <a:pPr lvl="0"/>
            <a:r>
              <a:rPr/>
              <a:t>Use robust SEs/variance models for unequal error variance</a:t>
            </a:r>
          </a:p>
          <a:p>
            <a:pPr lvl="0" indent="0" marL="0">
              <a:buNone/>
            </a:pPr>
            <a:r>
              <a:rPr b="1"/>
              <a:t>Nonparametric responses</a:t>
            </a:r>
          </a:p>
          <a:p>
            <a:pPr lvl="0"/>
            <a:r>
              <a:rPr/>
              <a:t>A design-respecting permutation can test a specified effect</a:t>
            </a:r>
          </a:p>
          <a:p>
            <a:pPr lvl="0"/>
            <a:r>
              <a:rPr/>
              <a:t>Separate rank correlations do not replace an adjusted regression</a:t>
            </a:r>
          </a:p>
        </p:txBody>
      </p:sp>
    </p:spTree>
  </p:cSld>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Multiple regression: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lm</a:t>
            </a:r>
            <a:r>
              <a:rPr sz="1600">
                <a:latin typeface="Courier"/>
              </a:rPr>
              <a:t>(horn_mm </a:t>
            </a:r>
            <a:r>
              <a:rPr sz="1600">
                <a:solidFill>
                  <a:srgbClr val="4070A0"/>
                </a:solidFill>
                <a:latin typeface="Courier"/>
              </a:rPr>
              <a:t>~</a:t>
            </a:r>
            <a:r>
              <a:rPr sz="1600">
                <a:latin typeface="Courier"/>
              </a:rPr>
              <a:t> body_mm </a:t>
            </a:r>
            <a:r>
              <a:rPr sz="1600">
                <a:solidFill>
                  <a:srgbClr val="4070A0"/>
                </a:solidFill>
                <a:latin typeface="Courier"/>
              </a:rPr>
              <a:t>+</a:t>
            </a:r>
            <a:r>
              <a:rPr sz="1600">
                <a:latin typeface="Courier"/>
              </a:rPr>
              <a:t> nutrition_mg, </a:t>
            </a:r>
            <a:r>
              <a:rPr sz="1600">
                <a:solidFill>
                  <a:srgbClr val="7D9029"/>
                </a:solidFill>
                <a:latin typeface="Courier"/>
              </a:rPr>
              <a:t>data =</a:t>
            </a:r>
            <a:r>
              <a:rPr sz="1600">
                <a:latin typeface="Courier"/>
              </a:rPr>
              <a:t> d)</a:t>
            </a:r>
            <a:br/>
            <a:r>
              <a:rPr sz="1600">
                <a:latin typeface="Courier"/>
              </a:rPr>
              <a:t>reduced </a:t>
            </a:r>
            <a:r>
              <a:rPr sz="1600">
                <a:solidFill>
                  <a:srgbClr val="007020"/>
                </a:solidFill>
                <a:latin typeface="Courier"/>
              </a:rPr>
              <a:t>&lt;-</a:t>
            </a:r>
            <a:r>
              <a:rPr sz="1600">
                <a:latin typeface="Courier"/>
              </a:rPr>
              <a:t> </a:t>
            </a:r>
            <a:r>
              <a:rPr sz="1600">
                <a:solidFill>
                  <a:srgbClr val="06287E"/>
                </a:solidFill>
                <a:latin typeface="Courier"/>
              </a:rPr>
              <a:t>lm</a:t>
            </a:r>
            <a:r>
              <a:rPr sz="1600">
                <a:latin typeface="Courier"/>
              </a:rPr>
              <a:t>(horn_mm </a:t>
            </a:r>
            <a:r>
              <a:rPr sz="1600">
                <a:solidFill>
                  <a:srgbClr val="4070A0"/>
                </a:solidFill>
                <a:latin typeface="Courier"/>
              </a:rPr>
              <a:t>~</a:t>
            </a:r>
            <a:r>
              <a:rPr sz="1600">
                <a:latin typeface="Courier"/>
              </a:rPr>
              <a:t> nutrition_mg, </a:t>
            </a:r>
            <a:r>
              <a:rPr sz="1600">
                <a:solidFill>
                  <a:srgbClr val="7D9029"/>
                </a:solidFill>
                <a:latin typeface="Courier"/>
              </a:rPr>
              <a:t>data =</a:t>
            </a:r>
            <a:r>
              <a:rPr sz="1600">
                <a:latin typeface="Courier"/>
              </a:rPr>
              <a:t> d)</a:t>
            </a:r>
            <a:br/>
            <a:r>
              <a:rPr sz="1600">
                <a:latin typeface="Courier"/>
              </a:rPr>
              <a:t>comparison </a:t>
            </a:r>
            <a:r>
              <a:rPr sz="1600">
                <a:solidFill>
                  <a:srgbClr val="007020"/>
                </a:solidFill>
                <a:latin typeface="Courier"/>
              </a:rPr>
              <a:t>&lt;-</a:t>
            </a:r>
            <a:r>
              <a:rPr sz="1600">
                <a:latin typeface="Courier"/>
              </a:rPr>
              <a:t> </a:t>
            </a:r>
            <a:r>
              <a:rPr sz="1600">
                <a:solidFill>
                  <a:srgbClr val="06287E"/>
                </a:solidFill>
                <a:latin typeface="Courier"/>
              </a:rPr>
              <a:t>anova</a:t>
            </a:r>
            <a:r>
              <a:rPr sz="1600">
                <a:latin typeface="Courier"/>
              </a:rPr>
              <a:t>(reduced, fit)</a:t>
            </a:r>
            <a:br/>
            <a:r>
              <a:rPr sz="1600">
                <a:latin typeface="Courier"/>
              </a:rPr>
              <a:t>coefficients </a:t>
            </a:r>
            <a:r>
              <a:rPr sz="1600">
                <a:solidFill>
                  <a:srgbClr val="007020"/>
                </a:solidFill>
                <a:latin typeface="Courier"/>
              </a:rPr>
              <a:t>&lt;-</a:t>
            </a:r>
            <a:r>
              <a:rPr sz="1600">
                <a:latin typeface="Courier"/>
              </a:rPr>
              <a:t> </a:t>
            </a:r>
            <a:r>
              <a:rPr sz="1600">
                <a:solidFill>
                  <a:srgbClr val="06287E"/>
                </a:solidFill>
                <a:latin typeface="Courier"/>
              </a:rPr>
              <a:t>summary</a:t>
            </a:r>
            <a:r>
              <a:rPr sz="1600">
                <a:latin typeface="Courier"/>
              </a:rPr>
              <a:t>(fit)</a:t>
            </a:r>
            <a:r>
              <a:rPr sz="1600">
                <a:solidFill>
                  <a:srgbClr val="4070A0"/>
                </a:solidFill>
                <a:latin typeface="Courier"/>
              </a:rPr>
              <a:t>$</a:t>
            </a:r>
            <a:r>
              <a:rPr sz="1600">
                <a:latin typeface="Courier"/>
              </a:rPr>
              <a:t>coefficients</a:t>
            </a:r>
            <a:br/>
            <a:r>
              <a:rPr sz="1600">
                <a:latin typeface="Courier"/>
              </a:rPr>
              <a:t>ci </a:t>
            </a:r>
            <a:r>
              <a:rPr sz="1600">
                <a:solidFill>
                  <a:srgbClr val="007020"/>
                </a:solidFill>
                <a:latin typeface="Courier"/>
              </a:rPr>
              <a:t>&lt;-</a:t>
            </a:r>
            <a:r>
              <a:rPr sz="1600">
                <a:latin typeface="Courier"/>
              </a:rPr>
              <a:t> </a:t>
            </a:r>
            <a:r>
              <a:rPr sz="1600">
                <a:solidFill>
                  <a:srgbClr val="06287E"/>
                </a:solidFill>
                <a:latin typeface="Courier"/>
              </a:rPr>
              <a:t>confint</a:t>
            </a:r>
            <a:r>
              <a:rPr sz="1600">
                <a:latin typeface="Courier"/>
              </a:rPr>
              <a:t>(fit)</a:t>
            </a:r>
          </a:p>
        </p:txBody>
      </p:sp>
      <p:sp>
        <p:nvSpPr>
          <p:cNvPr id="4" name="Content Placeholder 3"/>
          <p:cNvSpPr>
            <a:spLocks noGrp="1"/>
          </p:cNvSpPr>
          <p:nvPr>
            <p:ph idx="2"/>
          </p:nvPr>
        </p:nvSpPr>
        <p:spPr/>
        <p:txBody>
          <a:bodyPr/>
          <a:lstStyle/>
          <a:p>
            <a:pPr lvl="0" indent="0" marL="0">
              <a:buNone/>
            </a:pPr>
            <a:r>
              <a:rPr b="1"/>
              <a:t>Generated results</a:t>
            </a:r>
          </a:p>
          <a:p>
            <a:pPr lvl="0"/>
            <a:r>
              <a:rPr/>
              <a:t>Body slope, adjusted for nutrition = 0.299 mm/mm</a:t>
            </a:r>
          </a:p>
          <a:p>
            <a:pPr lvl="0"/>
            <a:r>
              <a:rPr/>
              <a:t>95% CI: 0.159 to 0.440</a:t>
            </a:r>
          </a:p>
          <a:p>
            <a:pPr lvl="0"/>
            <a:r>
              <a:rPr/>
              <a:t>Body coefficient p = 7.658e-05; nested-model F = 18.17</a:t>
            </a:r>
          </a:p>
          <a:p>
            <a:pPr lvl="0"/>
            <a:r>
              <a:rPr/>
              <a:t>Nutrition slope = 0.181 mm/mg; p = 1.112e-05</a:t>
            </a:r>
          </a:p>
          <a:p>
            <a:pPr lvl="0"/>
            <a:r>
              <a:rPr/>
              <a:t>Adjusted R-squared = 0.411</a:t>
            </a:r>
          </a:p>
        </p:txBody>
      </p:sp>
    </p:spTree>
  </p:cSld>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Multiple regression: interpret</a:t>
            </a:r>
          </a:p>
        </p:txBody>
      </p:sp>
      <p:sp>
        <p:nvSpPr>
          <p:cNvPr id="3" name="Content Placeholder 2"/>
          <p:cNvSpPr>
            <a:spLocks noGrp="1"/>
          </p:cNvSpPr>
          <p:nvPr>
            <p:ph idx="1"/>
          </p:nvPr>
        </p:nvSpPr>
        <p:spPr/>
        <p:txBody>
          <a:bodyPr/>
          <a:lstStyle/>
          <a:p>
            <a:pPr lvl="0" indent="0" marL="0">
              <a:buNone/>
            </a:pPr>
            <a:r>
              <a:rPr/>
              <a:t>Holding larval nutrition fixed in the additive model, each additional mm of body length was associated with 0.299 mm higher mean horn length (95% CI 0.159 to 0.440; p = 7.658e-05). This conditional association is not the same as the unadjusted relationship or proof of causation.</a:t>
            </a:r>
          </a:p>
          <a:p>
            <a:pPr lvl="0" indent="0" marL="0">
              <a:buNone/>
            </a:pPr>
            <a:r>
              <a:rPr b="1"/>
              <a:t>Discuss:</a:t>
            </a:r>
            <a:r>
              <a:rPr/>
              <a:t> What does holding nutrition fixed mean when interpreting the body-size coefficient?</a:t>
            </a:r>
          </a:p>
        </p:txBody>
      </p:sp>
    </p:spTree>
  </p:cSld>
</p:sld>
</file>

<file path=ppt/slides/slide256.xml><?xml version="1.0" encoding="utf-8"?>
<p:sld xmlns:a="http://schemas.openxmlformats.org/drawingml/2006/main" xmlns:r="http://schemas.openxmlformats.org/officeDocument/2006/relationships" xmlns:p="http://schemas.openxmlformats.org/presentationml/2006/main" showMasterSp="0">
  <p:cSld>
    <p:bg xmlns:p="http://schemas.openxmlformats.org/presentationml/2006/main" xmlns:a="http://schemas.openxmlformats.org/drawingml/2006/main">
      <p:bgPr>
        <a:solidFill>
          <a:srgbClr val="FFFFFF"/>
        </a:solidFill>
        <a:effectLst/>
      </p:bgPr>
    </p:bg>
    <p:spTree>
      <p:nvGrpSpPr>
        <p:cNvPr id="1" name=""/>
        <p:cNvGrpSpPr/>
        <p:nvPr/>
      </p:nvGrpSpPr>
      <p:grpSpPr>
        <a:xfrm/>
      </p:grpSpPr>
      <p:pic>
        <p:nvPicPr>
          <p:cNvPr descr="Course_files/assets/comics/xkcd-795-conditional-risk.png" id="0" name="Picture 1"/>
          <p:cNvPicPr>
            <a:picLocks noGrp="1" noChangeAspect="1"/>
          </p:cNvPicPr>
          <p:nvPr/>
        </p:nvPicPr>
        <p:blipFill>
          <a:blip r:embed="rId3"/>
          <a:stretch>
            <a:fillRect/>
          </a:stretch>
        </p:blipFill>
        <p:spPr bwMode="auto">
          <a:xfrm>
            <a:off x="2428261" y="190500"/>
            <a:ext cx="7335478" cy="6191250"/>
          </a:xfrm>
          <a:prstGeom prst="rect">
            <a:avLst/>
          </a:prstGeom>
          <a:noFill/>
          <a:ln w="9525">
            <a:noFill/>
            <a:headEnd/>
            <a:tailEnd/>
          </a:ln>
        </p:spPr>
      </p:pic>
      <p:sp>
        <p:nvSpPr>
          <p:cNvPr id="3" name="Content Placeholder 2"/>
          <p:cNvSpPr>
            <a:spLocks noGrp="1"/>
          </p:cNvSpPr>
          <p:nvPr>
            <p:ph idx="1"/>
          </p:nvPr>
        </p:nvSpPr>
        <p:spPr>
          <a:xfrm xmlns:a="http://schemas.openxmlformats.org/drawingml/2006/main">
            <a:off x="457200" y="6540500"/>
            <a:ext cx="11277600" cy="228600"/>
          </a:xfrm>
        </p:spPr>
        <p:txBody>
          <a:bodyPr lIns="0" rIns="0" tIns="0" bIns="0" anchor="ctr"/>
          <a:lstStyle/>
          <a:p>
            <a:pPr lvl="0" indent="0" marL="0" algn="ctr">
              <a:buNone/>
              <a:defRPr sz="1100"/>
            </a:pPr>
            <a:r>
              <a:rPr sz="1100">
                <a:hlinkClick r:id="rId4"/>
              </a:rPr>
              <a:t>Randall Munroe / xkcd · https://xkcd.com/795</a:t>
            </a:r>
            <a:r>
              <a:rPr sz="1100"/>
              <a:t> · </a:t>
            </a:r>
            <a:r>
              <a:rPr sz="1100">
                <a:hlinkClick r:id="rId5"/>
              </a:rPr>
              <a:t>CC BY-NC 2.5</a:t>
            </a:r>
          </a:p>
        </p:txBody>
      </p:sp>
    </p:spTree>
  </p:cSld>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binomial: the data</a:t>
            </a:r>
          </a:p>
        </p:txBody>
      </p:sp>
      <p:sp>
        <p:nvSpPr>
          <p:cNvPr id="3" name="Content Placeholder 2"/>
          <p:cNvSpPr>
            <a:spLocks noGrp="1"/>
          </p:cNvSpPr>
          <p:nvPr>
            <p:ph idx="1"/>
          </p:nvPr>
        </p:nvSpPr>
        <p:spPr/>
        <p:txBody>
          <a:bodyPr/>
          <a:lstStyle/>
          <a:p>
            <a:pPr lvl="0" indent="0" marL="0">
              <a:buNone/>
            </a:pPr>
            <a:r>
              <a:rPr/>
              <a:t>Host choice in a parasitoid wasp</a:t>
            </a:r>
          </a:p>
          <a:p>
            <a:pPr lvl="0"/>
            <a:r>
              <a:rPr/>
              <a:t>Binary outcome: native or introduced host</a:t>
            </a:r>
          </a:p>
          <a:p>
            <a:pPr lvl="0"/>
            <a:r>
              <a:rPr/>
              <a:t>80 independent wasps; one trial each</a:t>
            </a:r>
          </a:p>
          <a:p>
            <a:pPr lvl="0"/>
            <a:r>
              <a:rPr/>
              <a:t>Known null probability: 0.50</a:t>
            </a:r>
          </a:p>
        </p:txBody>
      </p:sp>
      <p:sp>
        <p:nvSpPr>
          <p:cNvPr id="4" name="Content Placeholder 3"/>
          <p:cNvSpPr>
            <a:spLocks noGrp="1"/>
          </p:cNvSpPr>
          <p:nvPr>
            <p:ph idx="2"/>
          </p:nvPr>
        </p:nvSpPr>
        <p:spPr/>
        <p:txBody>
          <a:bodyPr/>
          <a:lstStyle/>
          <a:p>
            <a:pPr lvl="0" indent="0" marL="0">
              <a:buNone/>
            </a:pPr>
            <a:r>
              <a:rPr b="1"/>
              <a:t>Other data like these</a:t>
            </a:r>
          </a:p>
          <a:p>
            <a:pPr lvl="0"/>
            <a:r>
              <a:rPr/>
              <a:t>Mendelian allele transmission</a:t>
            </a:r>
          </a:p>
          <a:p>
            <a:pPr lvl="0"/>
            <a:r>
              <a:rPr/>
              <a:t>Seed germination against a target</a:t>
            </a:r>
          </a:p>
          <a:p>
            <a:pPr lvl="0"/>
            <a:r>
              <a:rPr/>
              <a:t>Choice of one of two odors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binomial: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3101</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wasp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80</a:t>
            </a:r>
            <a:r>
              <a:rPr sz="1600">
                <a:latin typeface="Courier"/>
              </a:rPr>
              <a:t>,</a:t>
            </a:r>
            <a:br/>
            <a:r>
              <a:rPr sz="1600">
                <a:latin typeface="Courier"/>
              </a:rPr>
              <a:t>                </a:t>
            </a:r>
            <a:r>
              <a:rPr sz="1600">
                <a:solidFill>
                  <a:srgbClr val="7D9029"/>
                </a:solidFill>
                <a:latin typeface="Courier"/>
              </a:rPr>
              <a:t>native =</a:t>
            </a:r>
            <a:r>
              <a:rPr sz="1600">
                <a:latin typeface="Courier"/>
              </a:rPr>
              <a:t> </a:t>
            </a:r>
            <a:r>
              <a:rPr sz="1600">
                <a:solidFill>
                  <a:srgbClr val="06287E"/>
                </a:solidFill>
                <a:latin typeface="Courier"/>
              </a:rPr>
              <a:t>rbinom</a:t>
            </a:r>
            <a:r>
              <a:rPr sz="1600">
                <a:latin typeface="Courier"/>
              </a:rPr>
              <a:t>(</a:t>
            </a:r>
            <a:r>
              <a:rPr sz="1600">
                <a:solidFill>
                  <a:srgbClr val="40A070"/>
                </a:solidFill>
                <a:latin typeface="Courier"/>
              </a:rPr>
              <a:t>80</a:t>
            </a:r>
            <a:r>
              <a:rPr sz="1600">
                <a:latin typeface="Courier"/>
              </a:rPr>
              <a:t>, </a:t>
            </a:r>
            <a:r>
              <a:rPr sz="1600">
                <a:solidFill>
                  <a:srgbClr val="40A070"/>
                </a:solidFill>
                <a:latin typeface="Courier"/>
              </a:rPr>
              <a:t>1</a:t>
            </a:r>
            <a:r>
              <a:rPr sz="1600">
                <a:latin typeface="Courier"/>
              </a:rPr>
              <a:t>, </a:t>
            </a:r>
            <a:r>
              <a:rPr sz="1600">
                <a:solidFill>
                  <a:srgbClr val="40A070"/>
                </a:solidFill>
                <a:latin typeface="Courier"/>
              </a:rPr>
              <a:t>0.68</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wasp: 1
native: 0</a:t>
            </a:r>
          </a:p>
        </p:txBody>
      </p:sp>
    </p:spTree>
  </p:cSld>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binomial: see the data</a:t>
            </a:r>
          </a:p>
        </p:txBody>
      </p:sp>
      <p:pic>
        <p:nvPicPr>
          <p:cNvPr descr="Course_files/modules/binomial/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Exact binomial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ylim</a:t>
            </a:r>
            <a:r>
              <a:rPr/>
              <a:t> — Keep the full 0–1 probability scale.</a:t>
            </a:r>
          </a:p>
          <a:p>
            <a:pPr lvl="0" indent="0" marL="0">
              <a:buNone/>
            </a:pPr>
            <a:r>
              <a:rPr b="1"/>
              <a:t>abline(h = .5)</a:t>
            </a:r>
            <a:r>
              <a:rPr/>
              <a:t> — Mark the null probability.</a:t>
            </a:r>
          </a:p>
          <a:p>
            <a:pPr lvl="0" indent="0" marL="0">
              <a:buNone/>
            </a:pPr>
            <a:r>
              <a:rPr b="1"/>
              <a:t>arrows(code = 3)</a:t>
            </a:r>
            <a:r>
              <a:rPr/>
              <a:t> — Draw both confidence-interval caps.</a:t>
            </a:r>
          </a:p>
          <a:p>
            <a:pPr lvl="0" indent="0" marL="0">
              <a:buNone/>
            </a:pPr>
            <a:r>
              <a:rPr b="1"/>
              <a:t>pch / cex</a:t>
            </a:r>
            <a:r>
              <a:rPr/>
              <a:t> — Choose the point shape and size.</a:t>
            </a:r>
          </a:p>
        </p:txBody>
      </p:sp>
    </p:spTree>
  </p:cSld>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binomial: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4</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a:t>
            </a:r>
            <a:br/>
            <a:r>
              <a:rPr sz="1600">
                <a:solidFill>
                  <a:srgbClr val="06287E"/>
                </a:solidFill>
                <a:latin typeface="Courier"/>
              </a:rPr>
              <a:t>plot</a:t>
            </a:r>
            <a:r>
              <a:rPr sz="1600">
                <a:latin typeface="Courier"/>
              </a:rPr>
              <a:t>(</a:t>
            </a:r>
            <a:r>
              <a:rPr sz="1600">
                <a:solidFill>
                  <a:srgbClr val="40A070"/>
                </a:solidFill>
                <a:latin typeface="Courier"/>
              </a:rPr>
              <a:t>1</a:t>
            </a:r>
            <a:r>
              <a:rPr sz="1600">
                <a:latin typeface="Courier"/>
              </a:rPr>
              <a:t>, estimate, </a:t>
            </a:r>
            <a:r>
              <a:rPr sz="1600">
                <a:solidFill>
                  <a:srgbClr val="7D9029"/>
                </a:solidFill>
                <a:latin typeface="Courier"/>
              </a:rPr>
              <a:t>xlim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0.5</a:t>
            </a:r>
            <a:r>
              <a:rPr sz="1600">
                <a:latin typeface="Courier"/>
              </a:rPr>
              <a:t>, </a:t>
            </a:r>
            <a:r>
              <a:rPr sz="1600">
                <a:solidFill>
                  <a:srgbClr val="40A070"/>
                </a:solidFill>
                <a:latin typeface="Courier"/>
              </a:rPr>
              <a:t>1.5</a:t>
            </a:r>
            <a:r>
              <a:rPr sz="1600">
                <a:latin typeface="Courier"/>
              </a:rPr>
              <a:t>), </a:t>
            </a:r>
            <a:r>
              <a:rPr sz="1600">
                <a:solidFill>
                  <a:srgbClr val="7D9029"/>
                </a:solidFill>
                <a:latin typeface="Courier"/>
              </a:rPr>
              <a:t>ylim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1</a:t>
            </a:r>
            <a:r>
              <a:rPr sz="1600">
                <a:latin typeface="Courier"/>
              </a:rPr>
              <a:t>),</a:t>
            </a:r>
            <a:br/>
            <a:r>
              <a:rPr sz="1600">
                <a:latin typeface="Courier"/>
              </a:rPr>
              <a:t>     </a:t>
            </a:r>
            <a:r>
              <a:rPr sz="1600">
                <a:solidFill>
                  <a:srgbClr val="7D9029"/>
                </a:solidFill>
                <a:latin typeface="Courier"/>
              </a:rPr>
              <a:t>xaxt =</a:t>
            </a:r>
            <a:r>
              <a:rPr sz="1600">
                <a:latin typeface="Courier"/>
              </a:rPr>
              <a:t> </a:t>
            </a:r>
            <a:r>
              <a:rPr sz="1600">
                <a:solidFill>
                  <a:srgbClr val="4070A0"/>
                </a:solidFill>
                <a:latin typeface="Courier"/>
              </a:rPr>
              <a:t>"n"</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"Probability of native-host choice"</a:t>
            </a:r>
            <a:r>
              <a:rPr sz="1600">
                <a:latin typeface="Courier"/>
              </a:rPr>
              <a:t>,</a:t>
            </a:r>
            <a:b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2.2</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br/>
            <a:r>
              <a:rPr sz="1600">
                <a:solidFill>
                  <a:srgbClr val="06287E"/>
                </a:solidFill>
                <a:latin typeface="Courier"/>
              </a:rPr>
              <a:t>arrows</a:t>
            </a:r>
            <a:r>
              <a:rPr sz="1600">
                <a:latin typeface="Courier"/>
              </a:rPr>
              <a:t>(</a:t>
            </a:r>
            <a:r>
              <a:rPr sz="1600">
                <a:solidFill>
                  <a:srgbClr val="40A070"/>
                </a:solidFill>
                <a:latin typeface="Courier"/>
              </a:rPr>
              <a:t>1</a:t>
            </a:r>
            <a:r>
              <a:rPr sz="1600">
                <a:latin typeface="Courier"/>
              </a:rPr>
              <a:t>, ci[</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ci[</a:t>
            </a:r>
            <a:r>
              <a:rPr sz="1600">
                <a:solidFill>
                  <a:srgbClr val="40A070"/>
                </a:solidFill>
                <a:latin typeface="Courier"/>
              </a:rPr>
              <a:t>2</a:t>
            </a:r>
            <a:r>
              <a:rPr sz="1600">
                <a:latin typeface="Courier"/>
              </a:rPr>
              <a:t>], </a:t>
            </a:r>
            <a:r>
              <a:rPr sz="1600">
                <a:solidFill>
                  <a:srgbClr val="7D9029"/>
                </a:solidFill>
                <a:latin typeface="Courier"/>
              </a:rPr>
              <a:t>angle =</a:t>
            </a:r>
            <a:r>
              <a:rPr sz="1600">
                <a:latin typeface="Courier"/>
              </a:rPr>
              <a:t> </a:t>
            </a:r>
            <a:r>
              <a:rPr sz="1600">
                <a:solidFill>
                  <a:srgbClr val="40A070"/>
                </a:solidFill>
                <a:latin typeface="Courier"/>
              </a:rPr>
              <a:t>90</a:t>
            </a:r>
            <a:r>
              <a:rPr sz="1600">
                <a:latin typeface="Courier"/>
              </a:rPr>
              <a:t>, </a:t>
            </a:r>
            <a:r>
              <a:rPr sz="1600">
                <a:solidFill>
                  <a:srgbClr val="7D9029"/>
                </a:solidFill>
                <a:latin typeface="Courier"/>
              </a:rPr>
              <a:t>code =</a:t>
            </a:r>
            <a:r>
              <a:rPr sz="1600">
                <a:latin typeface="Courier"/>
              </a:rPr>
              <a:t> </a:t>
            </a:r>
            <a:r>
              <a:rPr sz="1600">
                <a:solidFill>
                  <a:srgbClr val="40A070"/>
                </a:solidFill>
                <a:latin typeface="Courier"/>
              </a:rPr>
              <a:t>3</a:t>
            </a:r>
            <a:r>
              <a:rPr sz="1600">
                <a:latin typeface="Courier"/>
              </a:rPr>
              <a:t>, </a:t>
            </a:r>
            <a:r>
              <a:rPr sz="1600">
                <a:solidFill>
                  <a:srgbClr val="7D9029"/>
                </a:solidFill>
                <a:latin typeface="Courier"/>
              </a:rPr>
              <a:t>length =</a:t>
            </a:r>
            <a:r>
              <a:rPr sz="1600">
                <a:latin typeface="Courier"/>
              </a:rPr>
              <a:t> .</a:t>
            </a:r>
            <a:r>
              <a:rPr sz="1600">
                <a:solidFill>
                  <a:srgbClr val="40A070"/>
                </a:solidFill>
                <a:latin typeface="Courier"/>
              </a:rPr>
              <a:t>12</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abline</a:t>
            </a:r>
            <a:r>
              <a:rPr sz="1600">
                <a:latin typeface="Courier"/>
              </a:rPr>
              <a:t>(</a:t>
            </a:r>
            <a:r>
              <a:rPr sz="1600">
                <a:solidFill>
                  <a:srgbClr val="7D9029"/>
                </a:solidFill>
                <a:latin typeface="Courier"/>
              </a:rPr>
              <a:t>h =</a:t>
            </a:r>
            <a:r>
              <a:rPr sz="1600">
                <a:latin typeface="Courier"/>
              </a:rPr>
              <a:t> </a:t>
            </a:r>
            <a:r>
              <a:rPr sz="1600">
                <a:solidFill>
                  <a:srgbClr val="40A070"/>
                </a:solidFill>
                <a:latin typeface="Courier"/>
              </a:rPr>
              <a:t>0.5</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"#777777"</a:t>
            </a:r>
            <a:r>
              <a:rPr sz="1600">
                <a:latin typeface="Courier"/>
              </a:rPr>
              <a:t>)</a:t>
            </a:r>
            <a:br/>
            <a:r>
              <a:rPr sz="1600">
                <a:solidFill>
                  <a:srgbClr val="06287E"/>
                </a:solidFill>
                <a:latin typeface="Courier"/>
              </a:rPr>
              <a:t>axis</a:t>
            </a:r>
            <a:r>
              <a:rPr sz="1600">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a:t>
            </a:r>
            <a:r>
              <a:rPr sz="1600">
                <a:solidFill>
                  <a:srgbClr val="06287E"/>
                </a:solidFill>
                <a:latin typeface="Courier"/>
              </a:rPr>
              <a:t>paste</a:t>
            </a:r>
            <a:r>
              <a:rPr sz="1600">
                <a:latin typeface="Courier"/>
              </a:rPr>
              <a:t>(</a:t>
            </a:r>
            <a:r>
              <a:rPr sz="1600">
                <a:solidFill>
                  <a:srgbClr val="06287E"/>
                </a:solidFill>
                <a:latin typeface="Courier"/>
              </a:rPr>
              <a:t>nrow</a:t>
            </a:r>
            <a:r>
              <a:rPr sz="1600">
                <a:latin typeface="Courier"/>
              </a:rPr>
              <a:t>(d), </a:t>
            </a:r>
            <a:r>
              <a:rPr sz="1600">
                <a:solidFill>
                  <a:srgbClr val="4070A0"/>
                </a:solidFill>
                <a:latin typeface="Courier"/>
              </a:rPr>
              <a:t>"wasps"</a:t>
            </a:r>
            <a:r>
              <a:rPr sz="1600">
                <a:latin typeface="Courier"/>
              </a:rPr>
              <a:t>))</a:t>
            </a:r>
            <a:br/>
            <a:r>
              <a:rPr sz="1600">
                <a:solidFill>
                  <a:srgbClr val="06287E"/>
                </a:solidFill>
                <a:latin typeface="Courier"/>
              </a:rPr>
              <a:t>text</a:t>
            </a:r>
            <a:r>
              <a:rPr sz="1600">
                <a:latin typeface="Courier"/>
              </a:rPr>
              <a:t>(</a:t>
            </a:r>
            <a:r>
              <a:rPr sz="1600">
                <a:solidFill>
                  <a:srgbClr val="40A070"/>
                </a:solidFill>
                <a:latin typeface="Courier"/>
              </a:rPr>
              <a:t>1.45</a:t>
            </a:r>
            <a:r>
              <a:rPr sz="1600">
                <a:latin typeface="Courier"/>
              </a:rPr>
              <a:t>, .</a:t>
            </a:r>
            <a:r>
              <a:rPr sz="1600">
                <a:solidFill>
                  <a:srgbClr val="40A070"/>
                </a:solidFill>
                <a:latin typeface="Courier"/>
              </a:rPr>
              <a:t>53</a:t>
            </a:r>
            <a:r>
              <a:rPr sz="1600">
                <a:latin typeface="Courier"/>
              </a:rPr>
              <a:t>, </a:t>
            </a:r>
            <a:r>
              <a:rPr sz="1600">
                <a:solidFill>
                  <a:srgbClr val="4070A0"/>
                </a:solidFill>
                <a:latin typeface="Courier"/>
              </a:rPr>
              <a:t>"Null = 0.50"</a:t>
            </a:r>
            <a:r>
              <a:rPr sz="1600">
                <a:latin typeface="Courier"/>
              </a:rPr>
              <a:t>, </a:t>
            </a:r>
            <a:r>
              <a:rPr sz="1600">
                <a:solidFill>
                  <a:srgbClr val="7D9029"/>
                </a:solidFill>
                <a:latin typeface="Courier"/>
              </a:rPr>
              <a:t>adj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"#666666"</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ylim</a:t>
            </a:r>
            <a:r>
              <a:rPr/>
              <a:t> — Keep the full 0–1 probability scale.</a:t>
            </a:r>
          </a:p>
          <a:p>
            <a:pPr lvl="0" indent="0" marL="0">
              <a:buNone/>
            </a:pPr>
            <a:r>
              <a:rPr b="1"/>
              <a:t>abline(h = .5)</a:t>
            </a:r>
            <a:r>
              <a:rPr/>
              <a:t> — Mark the null probability.</a:t>
            </a:r>
          </a:p>
          <a:p>
            <a:pPr lvl="0" indent="0" marL="0">
              <a:buNone/>
            </a:pPr>
            <a:r>
              <a:rPr b="1"/>
              <a:t>arrows(code = 3)</a:t>
            </a:r>
            <a:r>
              <a:rPr/>
              <a:t> — Draw both confidence-interval caps.</a:t>
            </a:r>
          </a:p>
          <a:p>
            <a:pPr lvl="0" indent="0" marL="0">
              <a:buNone/>
            </a:pPr>
            <a:r>
              <a:rPr b="1"/>
              <a:t>pch / cex</a:t>
            </a:r>
            <a:r>
              <a:rPr/>
              <a:t> — Choose the point shape and size.</a:t>
            </a:r>
          </a:p>
        </p:txBody>
      </p:sp>
    </p:spTree>
  </p:cSld>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binomial: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 wasps choose the native host with probability 0.50?</a:t>
            </a:r>
          </a:p>
          <a:p>
            <a:pPr lvl="0" indent="0" marL="0">
              <a:buNone/>
            </a:pPr>
            <a:r>
              <a:rPr b="1"/>
              <a:t>Null / estimation target</a:t>
            </a:r>
          </a:p>
          <a:p>
            <a:pPr lvl="0" indent="0" marL="0">
              <a:buNone/>
            </a:pPr>
            <a:r>
              <a:rPr/>
              <a:t>The population probability of choosing the native host is 0.50.</a:t>
            </a:r>
          </a:p>
        </p:txBody>
      </p:sp>
      <p:sp>
        <p:nvSpPr>
          <p:cNvPr id="4" name="Content Placeholder 3"/>
          <p:cNvSpPr>
            <a:spLocks noGrp="1"/>
          </p:cNvSpPr>
          <p:nvPr>
            <p:ph idx="2"/>
          </p:nvPr>
        </p:nvSpPr>
        <p:spPr/>
        <p:txBody>
          <a:bodyPr/>
          <a:lstStyle/>
          <a:p>
            <a:pPr lvl="0" indent="0" marL="0">
              <a:buNone/>
            </a:pPr>
            <a:r>
              <a:rPr b="1"/>
              <a:t>Relevant options</a:t>
            </a:r>
          </a:p>
          <a:p>
            <a:pPr lvl="0"/>
            <a:r>
              <a:rPr/>
              <a:t>x = number of native-host choices; n = all choices</a:t>
            </a:r>
          </a:p>
          <a:p>
            <a:pPr lvl="0"/>
            <a:r>
              <a:rPr/>
              <a:t>p = the probability specified by the null</a:t>
            </a:r>
          </a:p>
          <a:p>
            <a:pPr lvl="0"/>
            <a:r>
              <a:rPr/>
              <a:t>alternative = “two.sided”; choose direction in advance</a:t>
            </a:r>
          </a:p>
        </p:txBody>
      </p:sp>
    </p:spTree>
  </p:cSld>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binomial: assumptions</a:t>
            </a:r>
          </a:p>
        </p:txBody>
      </p:sp>
      <p:sp>
        <p:nvSpPr>
          <p:cNvPr id="3" name="Content Placeholder 2"/>
          <p:cNvSpPr>
            <a:spLocks noGrp="1"/>
          </p:cNvSpPr>
          <p:nvPr>
            <p:ph idx="1"/>
          </p:nvPr>
        </p:nvSpPr>
        <p:spPr/>
        <p:txBody>
          <a:bodyPr/>
          <a:lstStyle/>
          <a:p>
            <a:pPr lvl="0" indent="0" marL="0">
              <a:buNone/>
            </a:pPr>
            <a:r>
              <a:rPr b="1"/>
              <a:t>What matters here</a:t>
            </a:r>
          </a:p>
          <a:p>
            <a:pPr lvl="0"/>
            <a:r>
              <a:rPr/>
              <a:t>Trials are independent.</a:t>
            </a:r>
          </a:p>
          <a:p>
            <a:pPr lvl="0"/>
            <a:r>
              <a:rPr/>
              <a:t>The response has two possible outcomes.</a:t>
            </a:r>
          </a:p>
          <a:p>
            <a:pPr lvl="0"/>
            <a:r>
              <a:rPr/>
              <a:t>The null uses the correct availability or expected probability.</a:t>
            </a:r>
          </a:p>
        </p:txBody>
      </p:sp>
      <p:sp>
        <p:nvSpPr>
          <p:cNvPr id="4" name="Content Placeholder 3"/>
          <p:cNvSpPr>
            <a:spLocks noGrp="1"/>
          </p:cNvSpPr>
          <p:nvPr>
            <p:ph idx="2"/>
          </p:nvPr>
        </p:nvSpPr>
        <p:spPr/>
        <p:txBody>
          <a:bodyPr/>
          <a:lstStyle/>
          <a:p>
            <a:pPr lvl="0" indent="0" marL="0">
              <a:buNone/>
            </a:pPr>
            <a:r>
              <a:rPr b="1"/>
              <a:t>Parametric responses</a:t>
            </a:r>
          </a:p>
          <a:p>
            <a:pPr lvl="0"/>
            <a:r>
              <a:rPr/>
              <a:t>Use logistic regression if choice probability depends on predictors.</a:t>
            </a:r>
          </a:p>
          <a:p>
            <a:pPr lvl="0"/>
            <a:r>
              <a:rPr/>
              <a:t>Use a mixed logistic model for repeated choices by the same wasp.</a:t>
            </a:r>
          </a:p>
          <a:p>
            <a:pPr lvl="0" indent="0" marL="0">
              <a:buNone/>
            </a:pPr>
            <a:r>
              <a:rPr b="1"/>
              <a:t>Nonparametric responses</a:t>
            </a:r>
          </a:p>
          <a:p>
            <a:pPr lvl="0"/>
            <a:r>
              <a:rPr/>
              <a:t>The exact binomial test already handles small counts.</a:t>
            </a:r>
          </a:p>
          <a:p>
            <a:pPr lvl="0"/>
            <a:r>
              <a:rPr/>
              <a:t>A design-based randomization test requires the treatment-assignment scheme.</a:t>
            </a:r>
          </a:p>
        </p:txBody>
      </p:sp>
    </p:spTree>
  </p:cSld>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binomial: run and read</a:t>
            </a:r>
          </a:p>
        </p:txBody>
      </p:sp>
      <p:sp>
        <p:nvSpPr>
          <p:cNvPr id="3" name="Content Placeholder 2"/>
          <p:cNvSpPr>
            <a:spLocks noGrp="1"/>
          </p:cNvSpPr>
          <p:nvPr>
            <p:ph idx="1"/>
          </p:nvPr>
        </p:nvSpPr>
        <p:spPr/>
        <p:txBody>
          <a:bodyPr/>
          <a:lstStyle/>
          <a:p>
            <a:pPr lvl="0" indent="0">
              <a:buNone/>
              <a:defRPr sz="1600"/>
            </a:pPr>
            <a:r>
              <a:rPr sz="1600">
                <a:latin typeface="Courier"/>
              </a:rPr>
              <a:t>x </a:t>
            </a:r>
            <a:r>
              <a:rPr sz="1600">
                <a:solidFill>
                  <a:srgbClr val="007020"/>
                </a:solidFill>
                <a:latin typeface="Courier"/>
              </a:rPr>
              <a:t>&lt;-</a:t>
            </a:r>
            <a:r>
              <a:rPr sz="1600">
                <a:latin typeface="Courier"/>
              </a:rPr>
              <a:t> </a:t>
            </a:r>
            <a:r>
              <a:rPr sz="1600">
                <a:solidFill>
                  <a:srgbClr val="06287E"/>
                </a:solidFill>
                <a:latin typeface="Courier"/>
              </a:rPr>
              <a:t>sum</a:t>
            </a:r>
            <a:r>
              <a:rPr sz="1600">
                <a:latin typeface="Courier"/>
              </a:rPr>
              <a:t>(d</a:t>
            </a:r>
            <a:r>
              <a:rPr sz="1600">
                <a:solidFill>
                  <a:srgbClr val="4070A0"/>
                </a:solidFill>
                <a:latin typeface="Courier"/>
              </a:rPr>
              <a:t>$</a:t>
            </a:r>
            <a:r>
              <a:rPr sz="1600">
                <a:latin typeface="Courier"/>
              </a:rPr>
              <a:t>native)</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binom.test</a:t>
            </a:r>
            <a:r>
              <a:rPr sz="1600">
                <a:latin typeface="Courier"/>
              </a:rPr>
              <a:t>(x, </a:t>
            </a:r>
            <a:r>
              <a:rPr sz="1600">
                <a:solidFill>
                  <a:srgbClr val="06287E"/>
                </a:solidFill>
                <a:latin typeface="Courier"/>
              </a:rPr>
              <a:t>nrow</a:t>
            </a:r>
            <a:r>
              <a:rPr sz="1600">
                <a:latin typeface="Courier"/>
              </a:rPr>
              <a:t>(d), </a:t>
            </a:r>
            <a:r>
              <a:rPr sz="1600">
                <a:solidFill>
                  <a:srgbClr val="7D9029"/>
                </a:solidFill>
                <a:latin typeface="Courier"/>
              </a:rPr>
              <a:t>p =</a:t>
            </a:r>
            <a:r>
              <a:rPr sz="1600">
                <a:latin typeface="Courier"/>
              </a:rPr>
              <a:t> </a:t>
            </a:r>
            <a:r>
              <a:rPr sz="1600">
                <a:solidFill>
                  <a:srgbClr val="40A070"/>
                </a:solidFill>
                <a:latin typeface="Courier"/>
              </a:rPr>
              <a:t>0.5</a:t>
            </a:r>
            <a:r>
              <a:rPr sz="1600">
                <a:latin typeface="Courier"/>
              </a:rPr>
              <a:t>,</a:t>
            </a:r>
            <a:br/>
            <a:r>
              <a:rPr sz="1600">
                <a:latin typeface="Courier"/>
              </a:rPr>
              <a:t>                  </a:t>
            </a:r>
            <a:r>
              <a:rPr sz="1600">
                <a:solidFill>
                  <a:srgbClr val="7D9029"/>
                </a:solidFill>
                <a:latin typeface="Courier"/>
              </a:rPr>
              <a:t>alternative =</a:t>
            </a:r>
            <a:r>
              <a:rPr sz="1600">
                <a:latin typeface="Courier"/>
              </a:rPr>
              <a:t> </a:t>
            </a:r>
            <a:r>
              <a:rPr sz="1600">
                <a:solidFill>
                  <a:srgbClr val="4070A0"/>
                </a:solidFill>
                <a:latin typeface="Courier"/>
              </a:rPr>
              <a:t>"two.sided"</a:t>
            </a:r>
            <a:r>
              <a:rPr sz="1600">
                <a:latin typeface="Courier"/>
              </a:rPr>
              <a:t>)</a:t>
            </a:r>
            <a:br/>
            <a:r>
              <a:rPr sz="1600">
                <a:latin typeface="Courier"/>
              </a:rPr>
              <a:t>estimate </a:t>
            </a:r>
            <a:r>
              <a:rPr sz="1600">
                <a:solidFill>
                  <a:srgbClr val="007020"/>
                </a:solidFill>
                <a:latin typeface="Courier"/>
              </a:rPr>
              <a:t>&lt;-</a:t>
            </a:r>
            <a:r>
              <a:rPr sz="1600">
                <a:latin typeface="Courier"/>
              </a:rPr>
              <a:t> x </a:t>
            </a:r>
            <a:r>
              <a:rPr sz="1600">
                <a:solidFill>
                  <a:srgbClr val="4070A0"/>
                </a:solidFill>
                <a:latin typeface="Courier"/>
              </a:rPr>
              <a:t>/</a:t>
            </a:r>
            <a:r>
              <a:rPr sz="1600">
                <a:latin typeface="Courier"/>
              </a:rPr>
              <a:t> </a:t>
            </a:r>
            <a:r>
              <a:rPr sz="1600">
                <a:solidFill>
                  <a:srgbClr val="06287E"/>
                </a:solidFill>
                <a:latin typeface="Courier"/>
              </a:rPr>
              <a:t>nrow</a:t>
            </a:r>
            <a:r>
              <a:rPr sz="1600">
                <a:latin typeface="Courier"/>
              </a:rPr>
              <a:t>(d)</a:t>
            </a:r>
            <a:br/>
            <a:r>
              <a:rPr sz="1600">
                <a:latin typeface="Courier"/>
              </a:rPr>
              <a:t>ci </a:t>
            </a:r>
            <a:r>
              <a:rPr sz="1600">
                <a:solidFill>
                  <a:srgbClr val="007020"/>
                </a:solidFill>
                <a:latin typeface="Courier"/>
              </a:rPr>
              <a:t>&lt;-</a:t>
            </a:r>
            <a:r>
              <a:rPr sz="1600">
                <a:latin typeface="Courier"/>
              </a:rPr>
              <a:t> fit</a:t>
            </a:r>
            <a:r>
              <a:rPr sz="1600">
                <a:solidFill>
                  <a:srgbClr val="4070A0"/>
                </a:solidFill>
                <a:latin typeface="Courier"/>
              </a:rPr>
              <a:t>$</a:t>
            </a:r>
            <a:r>
              <a:rPr sz="1600">
                <a:latin typeface="Courier"/>
              </a:rPr>
              <a:t>conf.int</a:t>
            </a:r>
          </a:p>
        </p:txBody>
      </p:sp>
      <p:sp>
        <p:nvSpPr>
          <p:cNvPr id="4" name="Content Placeholder 3"/>
          <p:cNvSpPr>
            <a:spLocks noGrp="1"/>
          </p:cNvSpPr>
          <p:nvPr>
            <p:ph idx="2"/>
          </p:nvPr>
        </p:nvSpPr>
        <p:spPr/>
        <p:txBody>
          <a:bodyPr/>
          <a:lstStyle/>
          <a:p>
            <a:pPr lvl="0" indent="0" marL="0">
              <a:buNone/>
            </a:pPr>
            <a:r>
              <a:rPr b="1"/>
              <a:t>Generated results</a:t>
            </a:r>
          </a:p>
          <a:p>
            <a:pPr lvl="0"/>
            <a:r>
              <a:rPr/>
              <a:t>Native-host choices: 51 / 80</a:t>
            </a:r>
          </a:p>
          <a:p>
            <a:pPr lvl="0"/>
            <a:r>
              <a:rPr/>
              <a:t>Estimated probability: 0.637</a:t>
            </a:r>
          </a:p>
          <a:p>
            <a:pPr lvl="0"/>
            <a:r>
              <a:rPr/>
              <a:t>95% exact CI: 0.522 to 0.742</a:t>
            </a:r>
          </a:p>
          <a:p>
            <a:pPr lvl="0"/>
            <a:r>
              <a:rPr/>
              <a:t>Exact two-sided p = 0.01832</a:t>
            </a:r>
          </a:p>
        </p:txBody>
      </p:sp>
    </p:spTree>
  </p:cSld>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binomial: interpret</a:t>
            </a:r>
          </a:p>
        </p:txBody>
      </p:sp>
      <p:sp>
        <p:nvSpPr>
          <p:cNvPr id="3" name="Content Placeholder 2"/>
          <p:cNvSpPr>
            <a:spLocks noGrp="1"/>
          </p:cNvSpPr>
          <p:nvPr>
            <p:ph idx="1"/>
          </p:nvPr>
        </p:nvSpPr>
        <p:spPr/>
        <p:txBody>
          <a:bodyPr/>
          <a:lstStyle/>
          <a:p>
            <a:pPr lvl="0" indent="0" marL="0">
              <a:buNone/>
            </a:pPr>
            <a:r>
              <a:rPr/>
              <a:t>Native-host choice was 63.7% (95% exact CI 52.2–74.2%; p = 0.0183 against 50%). This estimates preference under the simulated choice conditions.</a:t>
            </a:r>
          </a:p>
          <a:p>
            <a:pPr lvl="0" indent="0" marL="0">
              <a:buNone/>
            </a:pPr>
            <a:r>
              <a:rPr b="1"/>
              <a:t>Discuss:</a:t>
            </a:r>
            <a:r>
              <a:rPr/>
              <a:t> If native hosts were offered twice as often, would a null probability of 0.50 still answer the intended question?</a:t>
            </a:r>
          </a:p>
        </p:txBody>
      </p:sp>
    </p:spTree>
  </p:cSld>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 proportion: the data</a:t>
            </a:r>
          </a:p>
        </p:txBody>
      </p:sp>
      <p:sp>
        <p:nvSpPr>
          <p:cNvPr id="3" name="Content Placeholder 2"/>
          <p:cNvSpPr>
            <a:spLocks noGrp="1"/>
          </p:cNvSpPr>
          <p:nvPr>
            <p:ph idx="1"/>
          </p:nvPr>
        </p:nvSpPr>
        <p:spPr/>
        <p:txBody>
          <a:bodyPr/>
          <a:lstStyle/>
          <a:p>
            <a:pPr lvl="0" indent="0" marL="0">
              <a:buNone/>
            </a:pPr>
            <a:r>
              <a:rPr/>
              <a:t>Germination of salt-tolerant seeds</a:t>
            </a:r>
          </a:p>
          <a:p>
            <a:pPr lvl="0"/>
            <a:r>
              <a:rPr/>
              <a:t>Binary success/failure for every seed</a:t>
            </a:r>
          </a:p>
          <a:p>
            <a:pPr lvl="0"/>
            <a:r>
              <a:rPr/>
              <a:t>120 independent seeds</a:t>
            </a:r>
          </a:p>
          <a:p>
            <a:pPr lvl="0"/>
            <a:r>
              <a:rPr/>
              <a:t>Compare a population probability with a prespecified benchmark</a:t>
            </a:r>
          </a:p>
        </p:txBody>
      </p:sp>
      <p:sp>
        <p:nvSpPr>
          <p:cNvPr id="4" name="Content Placeholder 3"/>
          <p:cNvSpPr>
            <a:spLocks noGrp="1"/>
          </p:cNvSpPr>
          <p:nvPr>
            <p:ph idx="2"/>
          </p:nvPr>
        </p:nvSpPr>
        <p:spPr/>
        <p:txBody>
          <a:bodyPr/>
          <a:lstStyle/>
          <a:p>
            <a:pPr lvl="0" indent="0" marL="0">
              <a:buNone/>
            </a:pPr>
            <a:r>
              <a:rPr b="1"/>
              <a:t>Other data like these</a:t>
            </a:r>
          </a:p>
          <a:p>
            <a:pPr lvl="0"/>
            <a:r>
              <a:rPr/>
              <a:t>Hatching success against a breeding target</a:t>
            </a:r>
          </a:p>
          <a:p>
            <a:pPr lvl="0"/>
            <a:r>
              <a:rPr/>
              <a:t>Infection prevalence against a reference</a:t>
            </a:r>
          </a:p>
          <a:p>
            <a:pPr lvl="0"/>
            <a:r>
              <a:rPr/>
              <a:t>Fraction of cells expressing a marker</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 proportion: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3102</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seed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120</a:t>
            </a:r>
            <a:r>
              <a:rPr sz="1600">
                <a:latin typeface="Courier"/>
              </a:rPr>
              <a:t>,</a:t>
            </a:r>
            <a:br/>
            <a:r>
              <a:rPr sz="1600">
                <a:latin typeface="Courier"/>
              </a:rPr>
              <a:t>                </a:t>
            </a:r>
            <a:r>
              <a:rPr sz="1600">
                <a:solidFill>
                  <a:srgbClr val="7D9029"/>
                </a:solidFill>
                <a:latin typeface="Courier"/>
              </a:rPr>
              <a:t>germinated =</a:t>
            </a:r>
            <a:r>
              <a:rPr sz="1600">
                <a:latin typeface="Courier"/>
              </a:rPr>
              <a:t> </a:t>
            </a:r>
            <a:r>
              <a:rPr sz="1600">
                <a:solidFill>
                  <a:srgbClr val="06287E"/>
                </a:solidFill>
                <a:latin typeface="Courier"/>
              </a:rPr>
              <a:t>rbinom</a:t>
            </a:r>
            <a:r>
              <a:rPr sz="1600">
                <a:latin typeface="Courier"/>
              </a:rPr>
              <a:t>(</a:t>
            </a:r>
            <a:r>
              <a:rPr sz="1600">
                <a:solidFill>
                  <a:srgbClr val="40A070"/>
                </a:solidFill>
                <a:latin typeface="Courier"/>
              </a:rPr>
              <a:t>120</a:t>
            </a:r>
            <a:r>
              <a:rPr sz="1600">
                <a:latin typeface="Courier"/>
              </a:rPr>
              <a:t>, </a:t>
            </a:r>
            <a:r>
              <a:rPr sz="1600">
                <a:solidFill>
                  <a:srgbClr val="40A070"/>
                </a:solidFill>
                <a:latin typeface="Courier"/>
              </a:rPr>
              <a:t>1</a:t>
            </a:r>
            <a:r>
              <a:rPr sz="1600">
                <a:latin typeface="Courier"/>
              </a:rPr>
              <a:t>, </a:t>
            </a:r>
            <a:r>
              <a:rPr sz="1600">
                <a:solidFill>
                  <a:srgbClr val="40A070"/>
                </a:solidFill>
                <a:latin typeface="Courier"/>
              </a:rPr>
              <a:t>0.67</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seed: 1
germinated: 1</a:t>
            </a:r>
          </a:p>
        </p:txBody>
      </p:sp>
    </p:spTree>
  </p:cSld>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 proportion: see the data</a:t>
            </a:r>
          </a:p>
        </p:txBody>
      </p:sp>
      <p:pic>
        <p:nvPicPr>
          <p:cNvPr descr="Course_files/modules/one_proportion/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One-proportion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pch = 15</a:t>
            </a:r>
            <a:r>
              <a:rPr/>
              <a:t> — A filled square marks the estimated probability.</a:t>
            </a:r>
          </a:p>
          <a:p>
            <a:pPr lvl="0" indent="0" marL="0">
              <a:buNone/>
            </a:pPr>
            <a:r>
              <a:rPr b="1"/>
              <a:t>segments</a:t>
            </a:r>
            <a:r>
              <a:rPr/>
              <a:t> — Draw the confidence interval.</a:t>
            </a:r>
          </a:p>
          <a:p>
            <a:pPr lvl="0" indent="0" marL="0">
              <a:buNone/>
            </a:pPr>
            <a:r>
              <a:rPr b="1"/>
              <a:t>xlim</a:t>
            </a:r>
            <a:r>
              <a:rPr/>
              <a:t> — Use the full probability scale.</a:t>
            </a:r>
          </a:p>
          <a:p>
            <a:pPr lvl="0" indent="0" marL="0">
              <a:buNone/>
            </a:pPr>
            <a:r>
              <a:rPr b="1"/>
              <a:t>abline(v = .5)</a:t>
            </a:r>
            <a:r>
              <a:rPr/>
              <a:t> — Show the null benchmark.</a:t>
            </a:r>
          </a:p>
        </p:txBody>
      </p:sp>
    </p:spTree>
  </p:cSld>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 proportion: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3</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a:t>
            </a:r>
            <a:br/>
            <a:r>
              <a:rPr sz="1600">
                <a:solidFill>
                  <a:srgbClr val="06287E"/>
                </a:solidFill>
                <a:latin typeface="Courier"/>
              </a:rPr>
              <a:t>plot</a:t>
            </a:r>
            <a:r>
              <a:rPr sz="1600">
                <a:latin typeface="Courier"/>
              </a:rPr>
              <a:t>(estimate, </a:t>
            </a:r>
            <a:r>
              <a:rPr sz="1600">
                <a:solidFill>
                  <a:srgbClr val="40A070"/>
                </a:solidFill>
                <a:latin typeface="Courier"/>
              </a:rPr>
              <a:t>1</a:t>
            </a:r>
            <a:r>
              <a:rPr sz="1600">
                <a:latin typeface="Courier"/>
              </a:rPr>
              <a:t>, </a:t>
            </a:r>
            <a:r>
              <a:rPr sz="1600">
                <a:solidFill>
                  <a:srgbClr val="7D9029"/>
                </a:solidFill>
                <a:latin typeface="Courier"/>
              </a:rPr>
              <a:t>xlim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ylim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7</a:t>
            </a:r>
            <a:r>
              <a:rPr sz="1600">
                <a:latin typeface="Courier"/>
              </a:rPr>
              <a:t>, </a:t>
            </a:r>
            <a:r>
              <a:rPr sz="1600">
                <a:solidFill>
                  <a:srgbClr val="40A070"/>
                </a:solidFill>
                <a:latin typeface="Courier"/>
              </a:rPr>
              <a:t>1.3</a:t>
            </a:r>
            <a:r>
              <a:rPr sz="1600">
                <a:latin typeface="Courier"/>
              </a:rPr>
              <a:t>), </a:t>
            </a:r>
            <a:r>
              <a:rPr sz="1600">
                <a:solidFill>
                  <a:srgbClr val="7D9029"/>
                </a:solidFill>
                <a:latin typeface="Courier"/>
              </a:rPr>
              <a:t>yaxt =</a:t>
            </a:r>
            <a:r>
              <a:rPr sz="1600">
                <a:latin typeface="Courier"/>
              </a:rPr>
              <a:t> </a:t>
            </a:r>
            <a:r>
              <a:rPr sz="1600">
                <a:solidFill>
                  <a:srgbClr val="4070A0"/>
                </a:solidFill>
                <a:latin typeface="Courier"/>
              </a:rPr>
              <a:t>"n"</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"Germination probability"</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 </a:t>
            </a:r>
            <a:r>
              <a:rPr sz="1600">
                <a:solidFill>
                  <a:srgbClr val="7D9029"/>
                </a:solidFill>
                <a:latin typeface="Courier"/>
              </a:rPr>
              <a:t>type =</a:t>
            </a:r>
            <a:r>
              <a:rPr sz="1600">
                <a:latin typeface="Courier"/>
              </a:rPr>
              <a:t> </a:t>
            </a:r>
            <a:r>
              <a:rPr sz="1600">
                <a:solidFill>
                  <a:srgbClr val="4070A0"/>
                </a:solidFill>
                <a:latin typeface="Courier"/>
              </a:rPr>
              <a:t>"n"</a:t>
            </a:r>
            <a:r>
              <a:rPr sz="1600">
                <a:latin typeface="Courier"/>
              </a:rPr>
              <a:t>)</a:t>
            </a:r>
            <a:br/>
            <a:r>
              <a:rPr sz="1600">
                <a:solidFill>
                  <a:srgbClr val="06287E"/>
                </a:solidFill>
                <a:latin typeface="Courier"/>
              </a:rPr>
              <a:t>abline</a:t>
            </a:r>
            <a:r>
              <a:rPr sz="1600">
                <a:latin typeface="Courier"/>
              </a:rPr>
              <a:t>(</a:t>
            </a:r>
            <a:r>
              <a:rPr sz="1600">
                <a:solidFill>
                  <a:srgbClr val="7D9029"/>
                </a:solidFill>
                <a:latin typeface="Courier"/>
              </a:rPr>
              <a:t>v =</a:t>
            </a:r>
            <a:r>
              <a:rPr sz="1600">
                <a:latin typeface="Courier"/>
              </a:rPr>
              <a:t> </a:t>
            </a:r>
            <a:r>
              <a:rPr sz="1600">
                <a:solidFill>
                  <a:srgbClr val="40A070"/>
                </a:solidFill>
                <a:latin typeface="Courier"/>
              </a:rPr>
              <a:t>0.5</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"#777777"</a:t>
            </a:r>
            <a:r>
              <a:rPr sz="1600">
                <a:latin typeface="Courier"/>
              </a:rPr>
              <a:t>)</a:t>
            </a:r>
            <a:br/>
            <a:r>
              <a:rPr sz="1600">
                <a:solidFill>
                  <a:srgbClr val="06287E"/>
                </a:solidFill>
                <a:latin typeface="Courier"/>
              </a:rPr>
              <a:t>segments</a:t>
            </a:r>
            <a:r>
              <a:rPr sz="1600">
                <a:latin typeface="Courier"/>
              </a:rPr>
              <a:t>(ci[</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ci[</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4</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"#126887"</a:t>
            </a:r>
            <a:r>
              <a:rPr sz="1600">
                <a:latin typeface="Courier"/>
              </a:rPr>
              <a:t>)</a:t>
            </a:r>
            <a:br/>
            <a:r>
              <a:rPr sz="1600">
                <a:solidFill>
                  <a:srgbClr val="06287E"/>
                </a:solidFill>
                <a:latin typeface="Courier"/>
              </a:rPr>
              <a:t>points</a:t>
            </a:r>
            <a:r>
              <a:rPr sz="1600">
                <a:latin typeface="Courier"/>
              </a:rPr>
              <a:t>(estimate, </a:t>
            </a:r>
            <a:r>
              <a:rPr sz="1600">
                <a:solidFill>
                  <a:srgbClr val="40A070"/>
                </a:solidFill>
                <a:latin typeface="Courier"/>
              </a:rPr>
              <a:t>1</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15</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2.2</a:t>
            </a:r>
            <a:r>
              <a:rPr sz="1600">
                <a:latin typeface="Courier"/>
              </a:rPr>
              <a:t>)</a:t>
            </a:r>
            <a:br/>
            <a:r>
              <a:rPr sz="1600">
                <a:solidFill>
                  <a:srgbClr val="06287E"/>
                </a:solidFill>
                <a:latin typeface="Courier"/>
              </a:rPr>
              <a:t>text</a:t>
            </a:r>
            <a:r>
              <a:rPr sz="1600">
                <a:latin typeface="Courier"/>
              </a:rPr>
              <a:t>(estimate, </a:t>
            </a:r>
            <a:r>
              <a:rPr sz="1600">
                <a:solidFill>
                  <a:srgbClr val="40A070"/>
                </a:solidFill>
                <a:latin typeface="Courier"/>
              </a:rPr>
              <a:t>1.12</a:t>
            </a:r>
            <a:r>
              <a:rPr sz="1600">
                <a:latin typeface="Courier"/>
              </a:rPr>
              <a:t>, </a:t>
            </a:r>
            <a:r>
              <a:rPr sz="1600">
                <a:solidFill>
                  <a:srgbClr val="06287E"/>
                </a:solidFill>
                <a:latin typeface="Courier"/>
              </a:rPr>
              <a:t>paste</a:t>
            </a:r>
            <a:r>
              <a:rPr sz="1600">
                <a:latin typeface="Courier"/>
              </a:rPr>
              <a:t>(x, </a:t>
            </a:r>
            <a:r>
              <a:rPr sz="1600">
                <a:solidFill>
                  <a:srgbClr val="4070A0"/>
                </a:solidFill>
                <a:latin typeface="Courier"/>
              </a:rPr>
              <a:t>"of"</a:t>
            </a:r>
            <a:r>
              <a:rPr sz="1600">
                <a:latin typeface="Courier"/>
              </a:rPr>
              <a:t>, </a:t>
            </a:r>
            <a:r>
              <a:rPr sz="1600">
                <a:solidFill>
                  <a:srgbClr val="06287E"/>
                </a:solidFill>
                <a:latin typeface="Courier"/>
              </a:rPr>
              <a:t>nrow</a:t>
            </a:r>
            <a:r>
              <a:rPr sz="1600">
                <a:latin typeface="Courier"/>
              </a:rPr>
              <a:t>(d), </a:t>
            </a:r>
            <a:r>
              <a:rPr sz="1600">
                <a:solidFill>
                  <a:srgbClr val="4070A0"/>
                </a:solidFill>
                <a:latin typeface="Courier"/>
              </a:rPr>
              <a:t>"seeds germinated"</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pch = 15</a:t>
            </a:r>
            <a:r>
              <a:rPr/>
              <a:t> — A filled square marks the estimated probability.</a:t>
            </a:r>
          </a:p>
          <a:p>
            <a:pPr lvl="0" indent="0" marL="0">
              <a:buNone/>
            </a:pPr>
            <a:r>
              <a:rPr b="1"/>
              <a:t>segments</a:t>
            </a:r>
            <a:r>
              <a:rPr/>
              <a:t> — Draw the confidence interval.</a:t>
            </a:r>
          </a:p>
          <a:p>
            <a:pPr lvl="0" indent="0" marL="0">
              <a:buNone/>
            </a:pPr>
            <a:r>
              <a:rPr b="1"/>
              <a:t>xlim</a:t>
            </a:r>
            <a:r>
              <a:rPr/>
              <a:t> — Use the full probability scale.</a:t>
            </a:r>
          </a:p>
          <a:p>
            <a:pPr lvl="0" indent="0" marL="0">
              <a:buNone/>
            </a:pPr>
            <a:r>
              <a:rPr b="1"/>
              <a:t>abline(v = .5)</a:t>
            </a:r>
            <a:r>
              <a:rPr/>
              <a:t> — Show the null benchmark.</a:t>
            </a:r>
          </a:p>
        </p:txBody>
      </p:sp>
    </p:spTree>
  </p:cSld>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 proportion: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the germination probability differ from the 50% benchmark?</a:t>
            </a:r>
          </a:p>
          <a:p>
            <a:pPr lvl="0" indent="0" marL="0">
              <a:buNone/>
            </a:pPr>
            <a:r>
              <a:rPr b="1"/>
              <a:t>Null / estimation target</a:t>
            </a:r>
          </a:p>
          <a:p>
            <a:pPr lvl="0" indent="0" marL="0">
              <a:buNone/>
            </a:pPr>
            <a:r>
              <a:rPr/>
              <a:t>The population germination probability is 0.50.</a:t>
            </a:r>
          </a:p>
        </p:txBody>
      </p:sp>
      <p:sp>
        <p:nvSpPr>
          <p:cNvPr id="4" name="Content Placeholder 3"/>
          <p:cNvSpPr>
            <a:spLocks noGrp="1"/>
          </p:cNvSpPr>
          <p:nvPr>
            <p:ph idx="2"/>
          </p:nvPr>
        </p:nvSpPr>
        <p:spPr/>
        <p:txBody>
          <a:bodyPr/>
          <a:lstStyle/>
          <a:p>
            <a:pPr lvl="0" indent="0" marL="0">
              <a:buNone/>
            </a:pPr>
            <a:r>
              <a:rPr b="1"/>
              <a:t>Relevant options</a:t>
            </a:r>
          </a:p>
          <a:p>
            <a:pPr lvl="0"/>
            <a:r>
              <a:rPr/>
              <a:t>prop.test(x, n, p = .5)</a:t>
            </a:r>
          </a:p>
          <a:p>
            <a:pPr lvl="0"/>
            <a:r>
              <a:rPr/>
              <a:t>correct = FALSE omits continuity correction</a:t>
            </a:r>
          </a:p>
          <a:p>
            <a:pPr lvl="0"/>
            <a:r>
              <a:rPr/>
              <a:t>The reported interval is for one probability</a:t>
            </a:r>
          </a:p>
        </p:txBody>
      </p:sp>
    </p:spTree>
  </p:cSld>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 proportion: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Bernoulli trials.</a:t>
            </a:r>
          </a:p>
          <a:p>
            <a:pPr lvl="0"/>
            <a:r>
              <a:rPr/>
              <a:t>Expected successes and failures are sufficiently large.</a:t>
            </a:r>
          </a:p>
          <a:p>
            <a:pPr lvl="0"/>
            <a:r>
              <a:rPr/>
              <a:t>Seeds sharing an unmodeled tray may be clustered.</a:t>
            </a:r>
          </a:p>
        </p:txBody>
      </p:sp>
      <p:sp>
        <p:nvSpPr>
          <p:cNvPr id="4" name="Content Placeholder 3"/>
          <p:cNvSpPr>
            <a:spLocks noGrp="1"/>
          </p:cNvSpPr>
          <p:nvPr>
            <p:ph idx="2"/>
          </p:nvPr>
        </p:nvSpPr>
        <p:spPr/>
        <p:txBody>
          <a:bodyPr/>
          <a:lstStyle/>
          <a:p>
            <a:pPr lvl="0" indent="0" marL="0">
              <a:buNone/>
            </a:pPr>
            <a:r>
              <a:rPr b="1"/>
              <a:t>Parametric responses</a:t>
            </a:r>
          </a:p>
          <a:p>
            <a:pPr lvl="0"/>
            <a:r>
              <a:rPr/>
              <a:t>Use a binomial GLM to include dose or genotype.</a:t>
            </a:r>
          </a:p>
          <a:p>
            <a:pPr lvl="0"/>
            <a:r>
              <a:rPr/>
              <a:t>Use a binomial mixed model to account for trays.</a:t>
            </a:r>
          </a:p>
          <a:p>
            <a:pPr lvl="0" indent="0" marL="0">
              <a:buNone/>
            </a:pPr>
            <a:r>
              <a:rPr b="1"/>
              <a:t>Nonparametric responses</a:t>
            </a:r>
          </a:p>
          <a:p>
            <a:pPr lvl="0"/>
            <a:r>
              <a:rPr/>
              <a:t>Use binom.test for an exact small-sample test.</a:t>
            </a:r>
          </a:p>
          <a:p>
            <a:pPr lvl="0"/>
            <a:r>
              <a:rPr/>
              <a:t>A rank test is not a replacement for binary trial data.</a:t>
            </a:r>
          </a:p>
        </p:txBody>
      </p:sp>
    </p:spTree>
  </p:cSld>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 proportion: run and read</a:t>
            </a:r>
          </a:p>
        </p:txBody>
      </p:sp>
      <p:sp>
        <p:nvSpPr>
          <p:cNvPr id="3" name="Content Placeholder 2"/>
          <p:cNvSpPr>
            <a:spLocks noGrp="1"/>
          </p:cNvSpPr>
          <p:nvPr>
            <p:ph idx="1"/>
          </p:nvPr>
        </p:nvSpPr>
        <p:spPr/>
        <p:txBody>
          <a:bodyPr/>
          <a:lstStyle/>
          <a:p>
            <a:pPr lvl="0" indent="0">
              <a:buNone/>
              <a:defRPr sz="1600"/>
            </a:pPr>
            <a:r>
              <a:rPr sz="1600">
                <a:latin typeface="Courier"/>
              </a:rPr>
              <a:t>x </a:t>
            </a:r>
            <a:r>
              <a:rPr sz="1600">
                <a:solidFill>
                  <a:srgbClr val="007020"/>
                </a:solidFill>
                <a:latin typeface="Courier"/>
              </a:rPr>
              <a:t>&lt;-</a:t>
            </a:r>
            <a:r>
              <a:rPr sz="1600">
                <a:latin typeface="Courier"/>
              </a:rPr>
              <a:t> </a:t>
            </a:r>
            <a:r>
              <a:rPr sz="1600">
                <a:solidFill>
                  <a:srgbClr val="06287E"/>
                </a:solidFill>
                <a:latin typeface="Courier"/>
              </a:rPr>
              <a:t>sum</a:t>
            </a:r>
            <a:r>
              <a:rPr sz="1600">
                <a:latin typeface="Courier"/>
              </a:rPr>
              <a:t>(d</a:t>
            </a:r>
            <a:r>
              <a:rPr sz="1600">
                <a:solidFill>
                  <a:srgbClr val="4070A0"/>
                </a:solidFill>
                <a:latin typeface="Courier"/>
              </a:rPr>
              <a:t>$</a:t>
            </a:r>
            <a:r>
              <a:rPr sz="1600">
                <a:latin typeface="Courier"/>
              </a:rPr>
              <a:t>germinated)</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prop.test</a:t>
            </a:r>
            <a:r>
              <a:rPr sz="1600">
                <a:latin typeface="Courier"/>
              </a:rPr>
              <a:t>(x, </a:t>
            </a:r>
            <a:r>
              <a:rPr sz="1600">
                <a:solidFill>
                  <a:srgbClr val="06287E"/>
                </a:solidFill>
                <a:latin typeface="Courier"/>
              </a:rPr>
              <a:t>nrow</a:t>
            </a:r>
            <a:r>
              <a:rPr sz="1600">
                <a:latin typeface="Courier"/>
              </a:rPr>
              <a:t>(d), </a:t>
            </a:r>
            <a:r>
              <a:rPr sz="1600">
                <a:solidFill>
                  <a:srgbClr val="7D9029"/>
                </a:solidFill>
                <a:latin typeface="Courier"/>
              </a:rPr>
              <a:t>p =</a:t>
            </a:r>
            <a:r>
              <a:rPr sz="1600">
                <a:latin typeface="Courier"/>
              </a:rPr>
              <a:t> </a:t>
            </a:r>
            <a:r>
              <a:rPr sz="1600">
                <a:solidFill>
                  <a:srgbClr val="40A070"/>
                </a:solidFill>
                <a:latin typeface="Courier"/>
              </a:rPr>
              <a:t>0.5</a:t>
            </a:r>
            <a:r>
              <a:rPr sz="1600">
                <a:latin typeface="Courier"/>
              </a:rPr>
              <a:t>,</a:t>
            </a:r>
            <a:br/>
            <a:r>
              <a:rPr sz="1600">
                <a:latin typeface="Courier"/>
              </a:rPr>
              <a:t>                 </a:t>
            </a:r>
            <a:r>
              <a:rPr sz="1600">
                <a:solidFill>
                  <a:srgbClr val="7D9029"/>
                </a:solidFill>
                <a:latin typeface="Courier"/>
              </a:rPr>
              <a:t>alternative =</a:t>
            </a:r>
            <a:r>
              <a:rPr sz="1600">
                <a:latin typeface="Courier"/>
              </a:rPr>
              <a:t> </a:t>
            </a:r>
            <a:r>
              <a:rPr sz="1600">
                <a:solidFill>
                  <a:srgbClr val="4070A0"/>
                </a:solidFill>
                <a:latin typeface="Courier"/>
              </a:rPr>
              <a:t>"two.sided"</a:t>
            </a:r>
            <a:r>
              <a:rPr sz="1600">
                <a:latin typeface="Courier"/>
              </a:rPr>
              <a:t>, </a:t>
            </a:r>
            <a:r>
              <a:rPr sz="1600">
                <a:solidFill>
                  <a:srgbClr val="7D9029"/>
                </a:solidFill>
                <a:latin typeface="Courier"/>
              </a:rPr>
              <a:t>correct =</a:t>
            </a:r>
            <a:r>
              <a:rPr sz="1600">
                <a:latin typeface="Courier"/>
              </a:rPr>
              <a:t> </a:t>
            </a:r>
            <a:r>
              <a:rPr sz="1600">
                <a:solidFill>
                  <a:srgbClr val="880000"/>
                </a:solidFill>
                <a:latin typeface="Courier"/>
              </a:rPr>
              <a:t>FALSE</a:t>
            </a:r>
            <a:r>
              <a:rPr sz="1600">
                <a:latin typeface="Courier"/>
              </a:rPr>
              <a:t>)</a:t>
            </a:r>
            <a:br/>
            <a:r>
              <a:rPr sz="1600">
                <a:latin typeface="Courier"/>
              </a:rPr>
              <a:t>estimate </a:t>
            </a:r>
            <a:r>
              <a:rPr sz="1600">
                <a:solidFill>
                  <a:srgbClr val="007020"/>
                </a:solidFill>
                <a:latin typeface="Courier"/>
              </a:rPr>
              <a:t>&lt;-</a:t>
            </a:r>
            <a:r>
              <a:rPr sz="1600">
                <a:latin typeface="Courier"/>
              </a:rPr>
              <a:t> x </a:t>
            </a:r>
            <a:r>
              <a:rPr sz="1600">
                <a:solidFill>
                  <a:srgbClr val="4070A0"/>
                </a:solidFill>
                <a:latin typeface="Courier"/>
              </a:rPr>
              <a:t>/</a:t>
            </a:r>
            <a:r>
              <a:rPr sz="1600">
                <a:latin typeface="Courier"/>
              </a:rPr>
              <a:t> </a:t>
            </a:r>
            <a:r>
              <a:rPr sz="1600">
                <a:solidFill>
                  <a:srgbClr val="06287E"/>
                </a:solidFill>
                <a:latin typeface="Courier"/>
              </a:rPr>
              <a:t>nrow</a:t>
            </a:r>
            <a:r>
              <a:rPr sz="1600">
                <a:latin typeface="Courier"/>
              </a:rPr>
              <a:t>(d)</a:t>
            </a:r>
            <a:br/>
            <a:r>
              <a:rPr sz="1600">
                <a:latin typeface="Courier"/>
              </a:rPr>
              <a:t>ci </a:t>
            </a:r>
            <a:r>
              <a:rPr sz="1600">
                <a:solidFill>
                  <a:srgbClr val="007020"/>
                </a:solidFill>
                <a:latin typeface="Courier"/>
              </a:rPr>
              <a:t>&lt;-</a:t>
            </a:r>
            <a:r>
              <a:rPr sz="1600">
                <a:latin typeface="Courier"/>
              </a:rPr>
              <a:t> fit</a:t>
            </a:r>
            <a:r>
              <a:rPr sz="1600">
                <a:solidFill>
                  <a:srgbClr val="4070A0"/>
                </a:solidFill>
                <a:latin typeface="Courier"/>
              </a:rPr>
              <a:t>$</a:t>
            </a:r>
            <a:r>
              <a:rPr sz="1600">
                <a:latin typeface="Courier"/>
              </a:rPr>
              <a:t>conf.int</a:t>
            </a:r>
          </a:p>
        </p:txBody>
      </p:sp>
      <p:sp>
        <p:nvSpPr>
          <p:cNvPr id="4" name="Content Placeholder 3"/>
          <p:cNvSpPr>
            <a:spLocks noGrp="1"/>
          </p:cNvSpPr>
          <p:nvPr>
            <p:ph idx="2"/>
          </p:nvPr>
        </p:nvSpPr>
        <p:spPr/>
        <p:txBody>
          <a:bodyPr/>
          <a:lstStyle/>
          <a:p>
            <a:pPr lvl="0" indent="0" marL="0">
              <a:buNone/>
            </a:pPr>
            <a:r>
              <a:rPr b="1"/>
              <a:t>Generated results</a:t>
            </a:r>
          </a:p>
          <a:p>
            <a:pPr lvl="0"/>
            <a:r>
              <a:rPr/>
              <a:t>Germination: 70 / 120</a:t>
            </a:r>
          </a:p>
          <a:p>
            <a:pPr lvl="0"/>
            <a:r>
              <a:rPr/>
              <a:t>Estimated probability: 0.583</a:t>
            </a:r>
          </a:p>
          <a:p>
            <a:pPr lvl="0"/>
            <a:r>
              <a:rPr/>
              <a:t>95% score CI: 0.494 to 0.668</a:t>
            </a:r>
          </a:p>
          <a:p>
            <a:pPr lvl="0"/>
            <a:r>
              <a:rPr/>
              <a:t>Two-sided p = 0.06789</a:t>
            </a:r>
          </a:p>
        </p:txBody>
      </p:sp>
    </p:spTree>
  </p:cSld>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One proportion: interpret</a:t>
            </a:r>
          </a:p>
        </p:txBody>
      </p:sp>
      <p:sp>
        <p:nvSpPr>
          <p:cNvPr id="3" name="Content Placeholder 2"/>
          <p:cNvSpPr>
            <a:spLocks noGrp="1"/>
          </p:cNvSpPr>
          <p:nvPr>
            <p:ph idx="1"/>
          </p:nvPr>
        </p:nvSpPr>
        <p:spPr/>
        <p:txBody>
          <a:bodyPr/>
          <a:lstStyle/>
          <a:p>
            <a:pPr lvl="0" indent="0" marL="0">
              <a:buNone/>
            </a:pPr>
            <a:r>
              <a:rPr/>
              <a:t>Germination was 58.3% (95% score CI 49.4–66.8%; p = 0.0679 against 50%). The test concerns this germination probability, not the mean of arbitrary continuous percentages.</a:t>
            </a:r>
          </a:p>
          <a:p>
            <a:pPr lvl="0" indent="0" marL="0">
              <a:buNone/>
            </a:pPr>
            <a:r>
              <a:rPr b="1"/>
              <a:t>Discuss:</a:t>
            </a:r>
            <a:r>
              <a:rPr/>
              <a:t> What information is lost if you record only a percentage without the number of seeds tested?</a:t>
            </a:r>
          </a:p>
        </p:txBody>
      </p:sp>
    </p:spTree>
  </p:cSld>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Two proportions: the data</a:t>
            </a:r>
          </a:p>
        </p:txBody>
      </p:sp>
      <p:sp>
        <p:nvSpPr>
          <p:cNvPr id="3" name="Content Placeholder 2"/>
          <p:cNvSpPr>
            <a:spLocks noGrp="1"/>
          </p:cNvSpPr>
          <p:nvPr>
            <p:ph idx="1"/>
          </p:nvPr>
        </p:nvSpPr>
        <p:spPr/>
        <p:txBody>
          <a:bodyPr/>
          <a:lstStyle/>
          <a:p>
            <a:pPr lvl="0" indent="0" marL="0">
              <a:buNone/>
            </a:pPr>
            <a:r>
              <a:rPr/>
              <a:t>Heat survival in evolved and ancestral yeast</a:t>
            </a:r>
          </a:p>
          <a:p>
            <a:pPr lvl="0"/>
            <a:r>
              <a:rPr/>
              <a:t>Binary survival in two independent groups</a:t>
            </a:r>
          </a:p>
          <a:p>
            <a:pPr lvl="0"/>
            <a:r>
              <a:rPr/>
              <a:t>Known number of trials in each group</a:t>
            </a:r>
          </a:p>
          <a:p>
            <a:pPr lvl="0"/>
            <a:r>
              <a:rPr/>
              <a:t>The target is a difference in survival probabilities</a:t>
            </a:r>
          </a:p>
        </p:txBody>
      </p:sp>
      <p:sp>
        <p:nvSpPr>
          <p:cNvPr id="4" name="Content Placeholder 3"/>
          <p:cNvSpPr>
            <a:spLocks noGrp="1"/>
          </p:cNvSpPr>
          <p:nvPr>
            <p:ph idx="2"/>
          </p:nvPr>
        </p:nvSpPr>
        <p:spPr/>
        <p:txBody>
          <a:bodyPr/>
          <a:lstStyle/>
          <a:p>
            <a:pPr lvl="0" indent="0" marL="0">
              <a:buNone/>
            </a:pPr>
            <a:r>
              <a:rPr b="1"/>
              <a:t>Other data like these</a:t>
            </a:r>
          </a:p>
          <a:p>
            <a:pPr lvl="0"/>
            <a:r>
              <a:rPr/>
              <a:t>Vaccine uptake in two populations</a:t>
            </a:r>
          </a:p>
          <a:p>
            <a:pPr lvl="0"/>
            <a:r>
              <a:rPr/>
              <a:t>Hatching success in two crosses</a:t>
            </a:r>
          </a:p>
          <a:p>
            <a:pPr lvl="0"/>
            <a:r>
              <a:rPr/>
              <a:t>Rooting success under two treatments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Two proportions: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3103</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group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"Evolved"</a:t>
            </a:r>
            <a:r>
              <a:rPr sz="1600">
                <a:latin typeface="Courier"/>
              </a:rPr>
              <a:t>, </a:t>
            </a:r>
            <a:r>
              <a:rPr sz="1600">
                <a:solidFill>
                  <a:srgbClr val="4070A0"/>
                </a:solidFill>
                <a:latin typeface="Courier"/>
              </a:rPr>
              <a:t>"Ancestral"</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110</a:t>
            </a:r>
            <a:r>
              <a:rPr sz="1600">
                <a:latin typeface="Courier"/>
              </a:rPr>
              <a:t>))</a:t>
            </a:r>
            <a:br/>
            <a:r>
              <a:rPr sz="1600">
                <a:latin typeface="Courier"/>
              </a:rPr>
              <a:t>d</a:t>
            </a:r>
            <a:r>
              <a:rPr sz="1600">
                <a:solidFill>
                  <a:srgbClr val="4070A0"/>
                </a:solidFill>
                <a:latin typeface="Courier"/>
              </a:rPr>
              <a:t>$</a:t>
            </a:r>
            <a:r>
              <a:rPr sz="1600">
                <a:latin typeface="Courier"/>
              </a:rPr>
              <a:t>survived </a:t>
            </a:r>
            <a:r>
              <a:rPr sz="1600">
                <a:solidFill>
                  <a:srgbClr val="007020"/>
                </a:solidFill>
                <a:latin typeface="Courier"/>
              </a:rPr>
              <a:t>&lt;-</a:t>
            </a:r>
            <a:r>
              <a:rPr sz="1600">
                <a:latin typeface="Courier"/>
              </a:rPr>
              <a:t> </a:t>
            </a:r>
            <a:r>
              <a:rPr sz="1600">
                <a:solidFill>
                  <a:srgbClr val="06287E"/>
                </a:solidFill>
                <a:latin typeface="Courier"/>
              </a:rPr>
              <a:t>rbinom</a:t>
            </a:r>
            <a:r>
              <a:rPr sz="1600">
                <a:latin typeface="Courier"/>
              </a:rPr>
              <a:t>(</a:t>
            </a:r>
            <a:r>
              <a:rPr sz="1600">
                <a:solidFill>
                  <a:srgbClr val="40A070"/>
                </a:solidFill>
                <a:latin typeface="Courier"/>
              </a:rPr>
              <a:t>220</a:t>
            </a:r>
            <a:r>
              <a:rPr sz="1600">
                <a:latin typeface="Courier"/>
              </a:rPr>
              <a:t>, </a:t>
            </a:r>
            <a:r>
              <a:rPr sz="1600">
                <a:solidFill>
                  <a:srgbClr val="40A070"/>
                </a:solidFill>
                <a:latin typeface="Courier"/>
              </a:rPr>
              <a:t>1</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72</a:t>
            </a:r>
            <a:r>
              <a:rPr sz="1600">
                <a:latin typeface="Courier"/>
              </a:rPr>
              <a:t>, .</a:t>
            </a:r>
            <a:r>
              <a:rPr sz="1600">
                <a:solidFill>
                  <a:srgbClr val="40A070"/>
                </a:solidFill>
                <a:latin typeface="Courier"/>
              </a:rPr>
              <a:t>52</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110</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group: Evolved
survived: 1</a:t>
            </a:r>
          </a:p>
        </p:txBody>
      </p:sp>
    </p:spTree>
  </p:cSld>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Two proportions: see the data</a:t>
            </a:r>
          </a:p>
        </p:txBody>
      </p:sp>
      <p:pic>
        <p:nvPicPr>
          <p:cNvPr descr="Course_files/modules/two_proportions/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Two-proportion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ylim</a:t>
            </a:r>
            <a:r>
              <a:rPr/>
              <a:t> — Display probabilities on 0–1.</a:t>
            </a:r>
          </a:p>
          <a:p>
            <a:pPr lvl="0" indent="0" marL="0">
              <a:buNone/>
            </a:pPr>
            <a:r>
              <a:rPr b="1"/>
              <a:t>axis</a:t>
            </a:r>
            <a:r>
              <a:rPr/>
              <a:t> — Keep the explicit group order.</a:t>
            </a:r>
          </a:p>
          <a:p>
            <a:pPr lvl="0" indent="0" marL="0">
              <a:buNone/>
            </a:pPr>
            <a:r>
              <a:rPr b="1"/>
              <a:t>arrows</a:t>
            </a:r>
            <a:r>
              <a:rPr/>
              <a:t> — Show separate 95% probability intervals.</a:t>
            </a:r>
          </a:p>
          <a:p>
            <a:pPr lvl="0" indent="0" marL="0">
              <a:buNone/>
            </a:pPr>
            <a:r>
              <a:rPr b="1"/>
              <a:t>pch / bg</a:t>
            </a:r>
            <a:r>
              <a:rPr/>
              <a:t> — Use filled symbols and restrained group colors.</a:t>
            </a:r>
          </a:p>
        </p:txBody>
      </p:sp>
    </p:spTree>
  </p:cSld>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Two proportions: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4</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a:t>
            </a:r>
            <a:br/>
            <a:r>
              <a:rPr sz="1600">
                <a:solidFill>
                  <a:srgbClr val="06287E"/>
                </a:solidFill>
                <a:latin typeface="Courier"/>
              </a:rPr>
              <a:t>plot</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 estimate, </a:t>
            </a:r>
            <a:r>
              <a:rPr sz="1600">
                <a:solidFill>
                  <a:srgbClr val="7D9029"/>
                </a:solidFill>
                <a:latin typeface="Courier"/>
              </a:rPr>
              <a:t>xlim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2.5</a:t>
            </a:r>
            <a:r>
              <a:rPr sz="1600">
                <a:latin typeface="Courier"/>
              </a:rPr>
              <a:t>), </a:t>
            </a:r>
            <a:r>
              <a:rPr sz="1600">
                <a:solidFill>
                  <a:srgbClr val="7D9029"/>
                </a:solidFill>
                <a:latin typeface="Courier"/>
              </a:rPr>
              <a:t>ylim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1</a:t>
            </a:r>
            <a:r>
              <a:rPr sz="1600">
                <a:latin typeface="Courier"/>
              </a:rPr>
              <a:t>),</a:t>
            </a:r>
            <a:br/>
            <a:r>
              <a:rPr sz="1600">
                <a:latin typeface="Courier"/>
              </a:rPr>
              <a:t>     </a:t>
            </a:r>
            <a:r>
              <a:rPr sz="1600">
                <a:solidFill>
                  <a:srgbClr val="7D9029"/>
                </a:solidFill>
                <a:latin typeface="Courier"/>
              </a:rPr>
              <a:t>xaxt =</a:t>
            </a:r>
            <a:r>
              <a:rPr sz="1600">
                <a:latin typeface="Courier"/>
              </a:rPr>
              <a:t> </a:t>
            </a:r>
            <a:r>
              <a:rPr sz="1600">
                <a:solidFill>
                  <a:srgbClr val="4070A0"/>
                </a:solidFill>
                <a:latin typeface="Courier"/>
              </a:rPr>
              <a:t>"n"</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"Survival probability"</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b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"#126887"</a:t>
            </a:r>
            <a:r>
              <a:rPr sz="1600">
                <a:latin typeface="Courier"/>
              </a:rPr>
              <a:t>, </a:t>
            </a:r>
            <a:r>
              <a:rPr sz="1600">
                <a:solidFill>
                  <a:srgbClr val="4070A0"/>
                </a:solidFill>
                <a:latin typeface="Courier"/>
              </a:rPr>
              <a:t>"#b96735"</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2.2</a:t>
            </a:r>
            <a:r>
              <a:rPr sz="1600">
                <a:latin typeface="Courier"/>
              </a:rPr>
              <a:t>)</a:t>
            </a:r>
            <a:br/>
            <a:r>
              <a:rPr sz="1600">
                <a:solidFill>
                  <a:srgbClr val="06287E"/>
                </a:solidFill>
                <a:latin typeface="Courier"/>
              </a:rPr>
              <a:t>arrows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 group_ci[</a:t>
            </a:r>
            <a:r>
              <a:rPr sz="1600">
                <a:solidFill>
                  <a:srgbClr val="40A070"/>
                </a:solidFill>
                <a:latin typeface="Courier"/>
              </a:rPr>
              <a:t>1</a:t>
            </a:r>
            <a:r>
              <a:rPr sz="1600">
                <a:latin typeface="Courier"/>
              </a:rPr>
              <a:t>, ], </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 group_ci[</a:t>
            </a:r>
            <a:r>
              <a:rPr sz="1600">
                <a:solidFill>
                  <a:srgbClr val="40A070"/>
                </a:solidFill>
                <a:latin typeface="Courier"/>
              </a:rPr>
              <a:t>2</a:t>
            </a:r>
            <a:r>
              <a:rPr sz="1600">
                <a:latin typeface="Courier"/>
              </a:rPr>
              <a:t>, ],</a:t>
            </a:r>
            <a:br/>
            <a:r>
              <a:rPr sz="1600">
                <a:latin typeface="Courier"/>
              </a:rPr>
              <a:t>       </a:t>
            </a:r>
            <a:r>
              <a:rPr sz="1600">
                <a:solidFill>
                  <a:srgbClr val="7D9029"/>
                </a:solidFill>
                <a:latin typeface="Courier"/>
              </a:rPr>
              <a:t>code =</a:t>
            </a:r>
            <a:r>
              <a:rPr sz="1600">
                <a:latin typeface="Courier"/>
              </a:rPr>
              <a:t> </a:t>
            </a:r>
            <a:r>
              <a:rPr sz="1600">
                <a:solidFill>
                  <a:srgbClr val="40A070"/>
                </a:solidFill>
                <a:latin typeface="Courier"/>
              </a:rPr>
              <a:t>3</a:t>
            </a:r>
            <a:r>
              <a:rPr sz="1600">
                <a:latin typeface="Courier"/>
              </a:rPr>
              <a:t>, </a:t>
            </a:r>
            <a:r>
              <a:rPr sz="1600">
                <a:solidFill>
                  <a:srgbClr val="7D9029"/>
                </a:solidFill>
                <a:latin typeface="Courier"/>
              </a:rPr>
              <a:t>angle =</a:t>
            </a:r>
            <a:r>
              <a:rPr sz="1600">
                <a:latin typeface="Courier"/>
              </a:rPr>
              <a:t> </a:t>
            </a:r>
            <a:r>
              <a:rPr sz="1600">
                <a:solidFill>
                  <a:srgbClr val="40A070"/>
                </a:solidFill>
                <a:latin typeface="Courier"/>
              </a:rPr>
              <a:t>90</a:t>
            </a:r>
            <a:r>
              <a:rPr sz="1600">
                <a:latin typeface="Courier"/>
              </a:rPr>
              <a:t>, </a:t>
            </a:r>
            <a:r>
              <a:rPr sz="1600">
                <a:solidFill>
                  <a:srgbClr val="7D9029"/>
                </a:solidFill>
                <a:latin typeface="Courier"/>
              </a:rPr>
              <a:t>length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axis</a:t>
            </a:r>
            <a:r>
              <a:rPr sz="1600">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 groups)</a:t>
            </a:r>
            <a:br/>
            <a:r>
              <a:rPr sz="1600">
                <a:solidFill>
                  <a:srgbClr val="06287E"/>
                </a:solidFill>
                <a:latin typeface="Courier"/>
              </a:rPr>
              <a:t>mtext</a:t>
            </a:r>
            <a:r>
              <a:rPr sz="1600">
                <a:latin typeface="Courier"/>
              </a:rPr>
              <a:t>(</a:t>
            </a:r>
            <a:r>
              <a:rPr sz="1600">
                <a:solidFill>
                  <a:srgbClr val="4070A0"/>
                </a:solidFill>
                <a:latin typeface="Courier"/>
              </a:rPr>
              <a:t>"Intervals describe each probability; test the difference directly."</a:t>
            </a:r>
            <a:r>
              <a:rPr sz="1600">
                <a:latin typeface="Courier"/>
              </a:rPr>
              <a:t>, </a:t>
            </a:r>
            <a:r>
              <a:rPr sz="1600">
                <a:solidFill>
                  <a:srgbClr val="40A070"/>
                </a:solidFill>
                <a:latin typeface="Courier"/>
              </a:rPr>
              <a:t>3</a:t>
            </a:r>
            <a:r>
              <a:rPr sz="1600">
                <a:latin typeface="Courier"/>
              </a:rPr>
              <a:t>,</a:t>
            </a:r>
            <a:b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85</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"#555555"</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ylim</a:t>
            </a:r>
            <a:r>
              <a:rPr/>
              <a:t> — Display probabilities on 0–1.</a:t>
            </a:r>
          </a:p>
          <a:p>
            <a:pPr lvl="0" indent="0" marL="0">
              <a:buNone/>
            </a:pPr>
            <a:r>
              <a:rPr b="1"/>
              <a:t>axis</a:t>
            </a:r>
            <a:r>
              <a:rPr/>
              <a:t> — Keep the explicit group order.</a:t>
            </a:r>
          </a:p>
          <a:p>
            <a:pPr lvl="0" indent="0" marL="0">
              <a:buNone/>
            </a:pPr>
            <a:r>
              <a:rPr b="1"/>
              <a:t>arrows</a:t>
            </a:r>
            <a:r>
              <a:rPr/>
              <a:t> — Show separate 95% probability intervals.</a:t>
            </a:r>
          </a:p>
          <a:p>
            <a:pPr lvl="0" indent="0" marL="0">
              <a:buNone/>
            </a:pPr>
            <a:r>
              <a:rPr b="1"/>
              <a:t>pch / bg</a:t>
            </a:r>
            <a:r>
              <a:rPr/>
              <a:t> — Use filled symbols and restrained group colors.</a:t>
            </a:r>
          </a:p>
        </p:txBody>
      </p:sp>
    </p:spTree>
  </p:cSld>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Two proportions: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survival probability differ between evolved and ancestral yeast?</a:t>
            </a:r>
          </a:p>
          <a:p>
            <a:pPr lvl="0" indent="0" marL="0">
              <a:buNone/>
            </a:pPr>
            <a:r>
              <a:rPr b="1"/>
              <a:t>Null / estimation target</a:t>
            </a:r>
          </a:p>
          <a:p>
            <a:pPr lvl="0" indent="0" marL="0">
              <a:buNone/>
            </a:pPr>
            <a:r>
              <a:rPr/>
              <a:t>Evolved and ancestral cultures have equal survival probabilities.</a:t>
            </a:r>
          </a:p>
        </p:txBody>
      </p:sp>
      <p:sp>
        <p:nvSpPr>
          <p:cNvPr id="4" name="Content Placeholder 3"/>
          <p:cNvSpPr>
            <a:spLocks noGrp="1"/>
          </p:cNvSpPr>
          <p:nvPr>
            <p:ph idx="2"/>
          </p:nvPr>
        </p:nvSpPr>
        <p:spPr/>
        <p:txBody>
          <a:bodyPr/>
          <a:lstStyle/>
          <a:p>
            <a:pPr lvl="0" indent="0" marL="0">
              <a:buNone/>
            </a:pPr>
            <a:r>
              <a:rPr b="1"/>
              <a:t>Relevant options</a:t>
            </a:r>
          </a:p>
          <a:p>
            <a:pPr lvl="0"/>
            <a:r>
              <a:rPr/>
              <a:t>List successes and totals in the same group order.</a:t>
            </a:r>
          </a:p>
          <a:p>
            <a:pPr lvl="0"/>
            <a:r>
              <a:rPr/>
              <a:t>correct = FALSE uses the uncorrected large-sample test.</a:t>
            </a:r>
          </a:p>
          <a:p>
            <a:pPr lvl="0"/>
            <a:r>
              <a:rPr/>
              <a:t>The CI follows the first-minus-second group order.</a:t>
            </a:r>
          </a:p>
        </p:txBody>
      </p:sp>
    </p:spTree>
  </p:cSld>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Two proportions: assumptions</a:t>
            </a:r>
          </a:p>
        </p:txBody>
      </p:sp>
      <p:sp>
        <p:nvSpPr>
          <p:cNvPr id="3" name="Content Placeholder 2"/>
          <p:cNvSpPr>
            <a:spLocks noGrp="1"/>
          </p:cNvSpPr>
          <p:nvPr>
            <p:ph idx="1"/>
          </p:nvPr>
        </p:nvSpPr>
        <p:spPr/>
        <p:txBody>
          <a:bodyPr/>
          <a:lstStyle/>
          <a:p>
            <a:pPr lvl="0" indent="0" marL="0">
              <a:buNone/>
            </a:pPr>
            <a:r>
              <a:rPr b="1"/>
              <a:t>What matters here</a:t>
            </a:r>
          </a:p>
          <a:p>
            <a:pPr lvl="0"/>
            <a:r>
              <a:rPr/>
              <a:t>Cultures are independent.</a:t>
            </a:r>
          </a:p>
          <a:p>
            <a:pPr lvl="0"/>
            <a:r>
              <a:rPr/>
              <a:t>Expected cell counts support the large-sample approximation.</a:t>
            </a:r>
          </a:p>
          <a:p>
            <a:pPr lvl="0"/>
            <a:r>
              <a:rPr/>
              <a:t>Use trials, not percentages without denominators.</a:t>
            </a:r>
          </a:p>
        </p:txBody>
      </p:sp>
      <p:sp>
        <p:nvSpPr>
          <p:cNvPr id="4" name="Content Placeholder 3"/>
          <p:cNvSpPr>
            <a:spLocks noGrp="1"/>
          </p:cNvSpPr>
          <p:nvPr>
            <p:ph idx="2"/>
          </p:nvPr>
        </p:nvSpPr>
        <p:spPr/>
        <p:txBody>
          <a:bodyPr/>
          <a:lstStyle/>
          <a:p>
            <a:pPr lvl="0" indent="0" marL="0">
              <a:buNone/>
            </a:pPr>
            <a:r>
              <a:rPr b="1"/>
              <a:t>Parametric responses</a:t>
            </a:r>
          </a:p>
          <a:p>
            <a:pPr lvl="0"/>
            <a:r>
              <a:rPr/>
              <a:t>Use logistic regression to adjust for temperature or batch.</a:t>
            </a:r>
          </a:p>
          <a:p>
            <a:pPr lvl="0"/>
            <a:r>
              <a:rPr/>
              <a:t>Use a binomial mixed model when cultures share batches.</a:t>
            </a:r>
          </a:p>
          <a:p>
            <a:pPr lvl="0" indent="0" marL="0">
              <a:buNone/>
            </a:pPr>
            <a:r>
              <a:rPr b="1"/>
              <a:t>Nonparametric responses</a:t>
            </a:r>
          </a:p>
          <a:p>
            <a:pPr lvl="0"/>
            <a:r>
              <a:rPr/>
              <a:t>Use Fisher exact inference for sparse 2 × 2 tables.</a:t>
            </a:r>
          </a:p>
          <a:p>
            <a:pPr lvl="0"/>
            <a:r>
              <a:rPr/>
              <a:t>Permutation of group labels requires exchangeable independent cultures.</a:t>
            </a:r>
          </a:p>
        </p:txBody>
      </p:sp>
    </p:spTree>
  </p:cSld>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Two proportions: run and read</a:t>
            </a:r>
          </a:p>
        </p:txBody>
      </p:sp>
      <p:sp>
        <p:nvSpPr>
          <p:cNvPr id="3" name="Content Placeholder 2"/>
          <p:cNvSpPr>
            <a:spLocks noGrp="1"/>
          </p:cNvSpPr>
          <p:nvPr>
            <p:ph idx="1"/>
          </p:nvPr>
        </p:nvSpPr>
        <p:spPr/>
        <p:txBody>
          <a:bodyPr/>
          <a:lstStyle/>
          <a:p>
            <a:pPr lvl="0" indent="0">
              <a:buNone/>
              <a:defRPr sz="1600"/>
            </a:pPr>
            <a:r>
              <a:rPr sz="1600">
                <a:latin typeface="Courier"/>
              </a:rPr>
              <a:t>groups </a:t>
            </a:r>
            <a:r>
              <a:rPr sz="1600">
                <a:solidFill>
                  <a:srgbClr val="007020"/>
                </a:solidFill>
                <a:latin typeface="Courier"/>
              </a:rPr>
              <a:t>&lt;-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"Evolved"</a:t>
            </a:r>
            <a:r>
              <a:rPr sz="1600">
                <a:latin typeface="Courier"/>
              </a:rPr>
              <a:t>, </a:t>
            </a:r>
            <a:r>
              <a:rPr sz="1600">
                <a:solidFill>
                  <a:srgbClr val="4070A0"/>
                </a:solidFill>
                <a:latin typeface="Courier"/>
              </a:rPr>
              <a:t>"Ancestral"</a:t>
            </a:r>
            <a:r>
              <a:rPr sz="1600">
                <a:latin typeface="Courier"/>
              </a:rPr>
              <a:t>)</a:t>
            </a:r>
            <a:br/>
            <a:r>
              <a:rPr sz="1600">
                <a:latin typeface="Courier"/>
              </a:rPr>
              <a:t>x </a:t>
            </a:r>
            <a:r>
              <a:rPr sz="1600">
                <a:solidFill>
                  <a:srgbClr val="007020"/>
                </a:solidFill>
                <a:latin typeface="Courier"/>
              </a:rPr>
              <a:t>&lt;-</a:t>
            </a:r>
            <a:r>
              <a:rPr sz="1600">
                <a:latin typeface="Courier"/>
              </a:rPr>
              <a:t> </a:t>
            </a:r>
            <a:r>
              <a:rPr sz="1600">
                <a:solidFill>
                  <a:srgbClr val="06287E"/>
                </a:solidFill>
                <a:latin typeface="Courier"/>
              </a:rPr>
              <a:t>sapply</a:t>
            </a:r>
            <a:r>
              <a:rPr sz="1600">
                <a:latin typeface="Courier"/>
              </a:rPr>
              <a:t>(groups, </a:t>
            </a:r>
            <a:r>
              <a:rPr b="1" sz="1600">
                <a:solidFill>
                  <a:srgbClr val="007020"/>
                </a:solidFill>
                <a:latin typeface="Courier"/>
              </a:rPr>
              <a:t>function</a:t>
            </a:r>
            <a:r>
              <a:rPr sz="1600">
                <a:latin typeface="Courier"/>
              </a:rPr>
              <a:t>(g) </a:t>
            </a:r>
            <a:r>
              <a:rPr sz="1600">
                <a:solidFill>
                  <a:srgbClr val="06287E"/>
                </a:solidFill>
                <a:latin typeface="Courier"/>
              </a:rPr>
              <a:t>sum</a:t>
            </a:r>
            <a:r>
              <a:rPr sz="1600">
                <a:latin typeface="Courier"/>
              </a:rPr>
              <a:t>(d</a:t>
            </a:r>
            <a:r>
              <a:rPr sz="1600">
                <a:solidFill>
                  <a:srgbClr val="4070A0"/>
                </a:solidFill>
                <a:latin typeface="Courier"/>
              </a:rPr>
              <a:t>$</a:t>
            </a:r>
            <a:r>
              <a:rPr sz="1600">
                <a:latin typeface="Courier"/>
              </a:rPr>
              <a:t>survived[d</a:t>
            </a:r>
            <a:r>
              <a:rPr sz="1600">
                <a:solidFill>
                  <a:srgbClr val="4070A0"/>
                </a:solidFill>
                <a:latin typeface="Courier"/>
              </a:rPr>
              <a:t>$</a:t>
            </a:r>
            <a:r>
              <a:rPr sz="1600">
                <a:latin typeface="Courier"/>
              </a:rPr>
              <a:t>group </a:t>
            </a:r>
            <a:r>
              <a:rPr sz="1600">
                <a:solidFill>
                  <a:srgbClr val="4070A0"/>
                </a:solidFill>
                <a:latin typeface="Courier"/>
              </a:rPr>
              <a:t>==</a:t>
            </a:r>
            <a:r>
              <a:rPr sz="1600">
                <a:latin typeface="Courier"/>
              </a:rPr>
              <a:t> g]))</a:t>
            </a:r>
            <a:br/>
            <a:r>
              <a:rPr sz="1600">
                <a:latin typeface="Courier"/>
              </a:rPr>
              <a:t>n </a:t>
            </a:r>
            <a:r>
              <a:rPr sz="1600">
                <a:solidFill>
                  <a:srgbClr val="007020"/>
                </a:solidFill>
                <a:latin typeface="Courier"/>
              </a:rPr>
              <a:t>&lt;-</a:t>
            </a:r>
            <a:r>
              <a:rPr sz="1600">
                <a:latin typeface="Courier"/>
              </a:rPr>
              <a:t> </a:t>
            </a:r>
            <a:r>
              <a:rPr sz="1600">
                <a:solidFill>
                  <a:srgbClr val="06287E"/>
                </a:solidFill>
                <a:latin typeface="Courier"/>
              </a:rPr>
              <a:t>sapply</a:t>
            </a:r>
            <a:r>
              <a:rPr sz="1600">
                <a:latin typeface="Courier"/>
              </a:rPr>
              <a:t>(groups, </a:t>
            </a:r>
            <a:r>
              <a:rPr b="1" sz="1600">
                <a:solidFill>
                  <a:srgbClr val="007020"/>
                </a:solidFill>
                <a:latin typeface="Courier"/>
              </a:rPr>
              <a:t>function</a:t>
            </a:r>
            <a:r>
              <a:rPr sz="1600">
                <a:latin typeface="Courier"/>
              </a:rPr>
              <a:t>(g) </a:t>
            </a:r>
            <a:r>
              <a:rPr sz="1600">
                <a:solidFill>
                  <a:srgbClr val="06287E"/>
                </a:solidFill>
                <a:latin typeface="Courier"/>
              </a:rPr>
              <a:t>sum</a:t>
            </a:r>
            <a:r>
              <a:rPr sz="1600">
                <a:latin typeface="Courier"/>
              </a:rPr>
              <a:t>(d</a:t>
            </a:r>
            <a:r>
              <a:rPr sz="1600">
                <a:solidFill>
                  <a:srgbClr val="4070A0"/>
                </a:solidFill>
                <a:latin typeface="Courier"/>
              </a:rPr>
              <a:t>$</a:t>
            </a:r>
            <a:r>
              <a:rPr sz="1600">
                <a:latin typeface="Courier"/>
              </a:rPr>
              <a:t>group </a:t>
            </a:r>
            <a:r>
              <a:rPr sz="1600">
                <a:solidFill>
                  <a:srgbClr val="4070A0"/>
                </a:solidFill>
                <a:latin typeface="Courier"/>
              </a:rPr>
              <a:t>==</a:t>
            </a:r>
            <a:r>
              <a:rPr sz="1600">
                <a:latin typeface="Courier"/>
              </a:rPr>
              <a:t> g))</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prop.test</a:t>
            </a:r>
            <a:r>
              <a:rPr sz="1600">
                <a:latin typeface="Courier"/>
              </a:rPr>
              <a:t>(x, n, </a:t>
            </a:r>
            <a:r>
              <a:rPr sz="1600">
                <a:solidFill>
                  <a:srgbClr val="7D9029"/>
                </a:solidFill>
                <a:latin typeface="Courier"/>
              </a:rPr>
              <a:t>correct =</a:t>
            </a:r>
            <a:r>
              <a:rPr sz="1600">
                <a:latin typeface="Courier"/>
              </a:rPr>
              <a:t> </a:t>
            </a:r>
            <a:r>
              <a:rPr sz="1600">
                <a:solidFill>
                  <a:srgbClr val="880000"/>
                </a:solidFill>
                <a:latin typeface="Courier"/>
              </a:rPr>
              <a:t>FALSE</a:t>
            </a:r>
            <a:r>
              <a:rPr sz="1600">
                <a:latin typeface="Courier"/>
              </a:rPr>
              <a:t>)</a:t>
            </a:r>
            <a:br/>
            <a:r>
              <a:rPr sz="1600">
                <a:latin typeface="Courier"/>
              </a:rPr>
              <a:t>estimate </a:t>
            </a:r>
            <a:r>
              <a:rPr sz="1600">
                <a:solidFill>
                  <a:srgbClr val="007020"/>
                </a:solidFill>
                <a:latin typeface="Courier"/>
              </a:rPr>
              <a:t>&lt;-</a:t>
            </a:r>
            <a:r>
              <a:rPr sz="1600">
                <a:latin typeface="Courier"/>
              </a:rPr>
              <a:t> x </a:t>
            </a:r>
            <a:r>
              <a:rPr sz="1600">
                <a:solidFill>
                  <a:srgbClr val="4070A0"/>
                </a:solidFill>
                <a:latin typeface="Courier"/>
              </a:rPr>
              <a:t>/</a:t>
            </a:r>
            <a:r>
              <a:rPr sz="1600">
                <a:latin typeface="Courier"/>
              </a:rPr>
              <a:t> n</a:t>
            </a:r>
            <a:br/>
            <a:r>
              <a:rPr sz="1600">
                <a:latin typeface="Courier"/>
              </a:rPr>
              <a:t>difference </a:t>
            </a:r>
            <a:r>
              <a:rPr sz="1600">
                <a:solidFill>
                  <a:srgbClr val="007020"/>
                </a:solidFill>
                <a:latin typeface="Courier"/>
              </a:rPr>
              <a:t>&lt;-</a:t>
            </a:r>
            <a:r>
              <a:rPr sz="1600">
                <a:latin typeface="Courier"/>
              </a:rPr>
              <a:t> estimate[</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estimate[</a:t>
            </a:r>
            <a:r>
              <a:rPr sz="1600">
                <a:solidFill>
                  <a:srgbClr val="40A070"/>
                </a:solidFill>
                <a:latin typeface="Courier"/>
              </a:rPr>
              <a:t>2</a:t>
            </a:r>
            <a:r>
              <a:rPr sz="1600">
                <a:latin typeface="Courier"/>
              </a:rPr>
              <a:t>]</a:t>
            </a:r>
            <a:br/>
            <a:r>
              <a:rPr sz="1600">
                <a:latin typeface="Courier"/>
              </a:rPr>
              <a:t>ci </a:t>
            </a:r>
            <a:r>
              <a:rPr sz="1600">
                <a:solidFill>
                  <a:srgbClr val="007020"/>
                </a:solidFill>
                <a:latin typeface="Courier"/>
              </a:rPr>
              <a:t>&lt;-</a:t>
            </a:r>
            <a:r>
              <a:rPr sz="1600">
                <a:latin typeface="Courier"/>
              </a:rPr>
              <a:t> fit</a:t>
            </a:r>
            <a:r>
              <a:rPr sz="1600">
                <a:solidFill>
                  <a:srgbClr val="4070A0"/>
                </a:solidFill>
                <a:latin typeface="Courier"/>
              </a:rPr>
              <a:t>$</a:t>
            </a:r>
            <a:r>
              <a:rPr sz="1600">
                <a:latin typeface="Courier"/>
              </a:rPr>
              <a:t>conf.int</a:t>
            </a:r>
            <a:br/>
            <a:r>
              <a:rPr sz="1600">
                <a:latin typeface="Courier"/>
              </a:rPr>
              <a:t>group_ci </a:t>
            </a:r>
            <a:r>
              <a:rPr sz="1600">
                <a:solidFill>
                  <a:srgbClr val="007020"/>
                </a:solidFill>
                <a:latin typeface="Courier"/>
              </a:rPr>
              <a:t>&lt;-</a:t>
            </a:r>
            <a:r>
              <a:rPr sz="1600">
                <a:latin typeface="Courier"/>
              </a:rPr>
              <a:t> </a:t>
            </a:r>
            <a:r>
              <a:rPr sz="1600">
                <a:solidFill>
                  <a:srgbClr val="06287E"/>
                </a:solidFill>
                <a:latin typeface="Courier"/>
              </a:rPr>
              <a:t>sapply</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 </a:t>
            </a:r>
            <a:r>
              <a:rPr b="1" sz="1600">
                <a:solidFill>
                  <a:srgbClr val="007020"/>
                </a:solidFill>
                <a:latin typeface="Courier"/>
              </a:rPr>
              <a:t>function</a:t>
            </a:r>
            <a:r>
              <a:rPr sz="1600">
                <a:latin typeface="Courier"/>
              </a:rPr>
              <a:t>(i) </a:t>
            </a:r>
            <a:r>
              <a:rPr sz="1600">
                <a:solidFill>
                  <a:srgbClr val="06287E"/>
                </a:solidFill>
                <a:latin typeface="Courier"/>
              </a:rPr>
              <a:t>prop.test</a:t>
            </a:r>
            <a:r>
              <a:rPr sz="1600">
                <a:latin typeface="Courier"/>
              </a:rPr>
              <a:t>(x[i], n[i],</a:t>
            </a:r>
            <a:br/>
            <a:r>
              <a:rPr sz="1600">
                <a:latin typeface="Courier"/>
              </a:rPr>
              <a:t>                                            </a:t>
            </a:r>
            <a:r>
              <a:rPr sz="1600">
                <a:solidFill>
                  <a:srgbClr val="7D9029"/>
                </a:solidFill>
                <a:latin typeface="Courier"/>
              </a:rPr>
              <a:t>correct =</a:t>
            </a:r>
            <a:r>
              <a:rPr sz="1600">
                <a:latin typeface="Courier"/>
              </a:rPr>
              <a:t> </a:t>
            </a:r>
            <a:r>
              <a:rPr sz="1600">
                <a:solidFill>
                  <a:srgbClr val="880000"/>
                </a:solidFill>
                <a:latin typeface="Courier"/>
              </a:rPr>
              <a:t>FALSE</a:t>
            </a:r>
            <a:r>
              <a:rPr sz="1600">
                <a:latin typeface="Courier"/>
              </a:rPr>
              <a:t>)</a:t>
            </a:r>
            <a:r>
              <a:rPr sz="1600">
                <a:solidFill>
                  <a:srgbClr val="4070A0"/>
                </a:solidFill>
                <a:latin typeface="Courier"/>
              </a:rPr>
              <a:t>$</a:t>
            </a:r>
            <a:r>
              <a:rPr sz="1600">
                <a:latin typeface="Courier"/>
              </a:rPr>
              <a:t>conf.int)</a:t>
            </a:r>
          </a:p>
        </p:txBody>
      </p:sp>
      <p:sp>
        <p:nvSpPr>
          <p:cNvPr id="4" name="Content Placeholder 3"/>
          <p:cNvSpPr>
            <a:spLocks noGrp="1"/>
          </p:cNvSpPr>
          <p:nvPr>
            <p:ph idx="2"/>
          </p:nvPr>
        </p:nvSpPr>
        <p:spPr/>
        <p:txBody>
          <a:bodyPr/>
          <a:lstStyle/>
          <a:p>
            <a:pPr lvl="0" indent="0" marL="0">
              <a:buNone/>
            </a:pPr>
            <a:r>
              <a:rPr b="1"/>
              <a:t>Generated results</a:t>
            </a:r>
          </a:p>
          <a:p>
            <a:pPr lvl="0"/>
            <a:r>
              <a:rPr/>
              <a:t>Evolved: 78 / 110; ancestral: 61 / 110</a:t>
            </a:r>
          </a:p>
          <a:p>
            <a:pPr lvl="0"/>
            <a:r>
              <a:rPr/>
              <a:t>Difference (evolved − ancestral): 0.155</a:t>
            </a:r>
          </a:p>
          <a:p>
            <a:pPr lvl="0"/>
            <a:r>
              <a:rPr/>
              <a:t>95% CI for difference: 0.029 to 0.280</a:t>
            </a:r>
          </a:p>
          <a:p>
            <a:pPr lvl="0"/>
            <a:r>
              <a:rPr/>
              <a:t>Two-sided p = 0.01748</a:t>
            </a:r>
          </a:p>
        </p:txBody>
      </p:sp>
    </p:spTree>
  </p:cSld>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Two proportions: interpret</a:t>
            </a:r>
          </a:p>
        </p:txBody>
      </p:sp>
      <p:sp>
        <p:nvSpPr>
          <p:cNvPr id="3" name="Content Placeholder 2"/>
          <p:cNvSpPr>
            <a:spLocks noGrp="1"/>
          </p:cNvSpPr>
          <p:nvPr>
            <p:ph idx="1"/>
          </p:nvPr>
        </p:nvSpPr>
        <p:spPr/>
        <p:txBody>
          <a:bodyPr/>
          <a:lstStyle/>
          <a:p>
            <a:pPr lvl="0" indent="0" marL="0">
              <a:buNone/>
            </a:pPr>
            <a:r>
              <a:rPr/>
              <a:t>Evolved minus ancestral survival was 15.5 percentage points (95% CI 2.9 to 28.0; p = 0.0175). The interval for this difference answers the comparison directly.</a:t>
            </a:r>
          </a:p>
          <a:p>
            <a:pPr lvl="0" indent="0" marL="0">
              <a:buNone/>
            </a:pPr>
            <a:r>
              <a:rPr b="1"/>
              <a:t>Discuss:</a:t>
            </a:r>
            <a:r>
              <a:rPr/>
              <a:t> If the groups contain 20 and 200 cultures, why are their denominators essential?</a:t>
            </a:r>
          </a:p>
        </p:txBody>
      </p:sp>
    </p:spTree>
  </p:cSld>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goodness-of-fit: the data</a:t>
            </a:r>
          </a:p>
        </p:txBody>
      </p:sp>
      <p:sp>
        <p:nvSpPr>
          <p:cNvPr id="3" name="Content Placeholder 2"/>
          <p:cNvSpPr>
            <a:spLocks noGrp="1"/>
          </p:cNvSpPr>
          <p:nvPr>
            <p:ph idx="1"/>
          </p:nvPr>
        </p:nvSpPr>
        <p:spPr/>
        <p:txBody>
          <a:bodyPr/>
          <a:lstStyle/>
          <a:p>
            <a:pPr lvl="0" indent="0" marL="0">
              <a:buNone/>
            </a:pPr>
            <a:r>
              <a:rPr/>
              <a:t>Segregation in an F2 cross</a:t>
            </a:r>
          </a:p>
          <a:p>
            <a:pPr lvl="0"/>
            <a:r>
              <a:rPr/>
              <a:t>One categorical response with three mutually exclusive outcomes</a:t>
            </a:r>
          </a:p>
          <a:p>
            <a:pPr lvl="0"/>
            <a:r>
              <a:rPr/>
              <a:t>Observed counts, not percentages</a:t>
            </a:r>
          </a:p>
          <a:p>
            <a:pPr lvl="0"/>
            <a:r>
              <a:rPr/>
              <a:t>Prespecified Mendelian probabilities: 1/4, 1/2, 1/4</a:t>
            </a:r>
          </a:p>
        </p:txBody>
      </p:sp>
      <p:sp>
        <p:nvSpPr>
          <p:cNvPr id="4" name="Content Placeholder 3"/>
          <p:cNvSpPr>
            <a:spLocks noGrp="1"/>
          </p:cNvSpPr>
          <p:nvPr>
            <p:ph idx="2"/>
          </p:nvPr>
        </p:nvSpPr>
        <p:spPr/>
        <p:txBody>
          <a:bodyPr/>
          <a:lstStyle/>
          <a:p>
            <a:pPr lvl="0" indent="0" marL="0">
              <a:buNone/>
            </a:pPr>
            <a:r>
              <a:rPr b="1"/>
              <a:t>Other data like these</a:t>
            </a:r>
          </a:p>
          <a:p>
            <a:pPr lvl="0"/>
            <a:r>
              <a:rPr/>
              <a:t>Flower morph ratios</a:t>
            </a:r>
          </a:p>
          <a:p>
            <a:pPr lvl="0"/>
            <a:r>
              <a:rPr/>
              <a:t>Habitat use versus availability</a:t>
            </a:r>
          </a:p>
          <a:p>
            <a:pPr lvl="0"/>
            <a:r>
              <a:rPr/>
              <a:t>Mutation classes versus a predicted spectrum</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goodness-of-fit: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3104</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offspring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240</a:t>
            </a:r>
            <a:r>
              <a:rPr sz="1600">
                <a:latin typeface="Courier"/>
              </a:rPr>
              <a:t>,</a:t>
            </a:r>
            <a:br/>
            <a:r>
              <a:rPr sz="1600">
                <a:latin typeface="Courier"/>
              </a:rPr>
              <a:t>  </a:t>
            </a:r>
            <a:r>
              <a:rPr sz="1600">
                <a:solidFill>
                  <a:srgbClr val="7D9029"/>
                </a:solidFill>
                <a:latin typeface="Courier"/>
              </a:rPr>
              <a:t>genotype =</a:t>
            </a:r>
            <a:r>
              <a:rPr sz="1600">
                <a:latin typeface="Courier"/>
              </a:rPr>
              <a:t> </a:t>
            </a:r>
            <a:r>
              <a:rPr sz="1600">
                <a:solidFill>
                  <a:srgbClr val="06287E"/>
                </a:solidFill>
                <a:latin typeface="Courier"/>
              </a:rPr>
              <a:t>sample</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"AA"</a:t>
            </a:r>
            <a:r>
              <a:rPr sz="1600">
                <a:latin typeface="Courier"/>
              </a:rPr>
              <a:t>, </a:t>
            </a:r>
            <a:r>
              <a:rPr sz="1600">
                <a:solidFill>
                  <a:srgbClr val="4070A0"/>
                </a:solidFill>
                <a:latin typeface="Courier"/>
              </a:rPr>
              <a:t>"Aa"</a:t>
            </a:r>
            <a:r>
              <a:rPr sz="1600">
                <a:latin typeface="Courier"/>
              </a:rPr>
              <a:t>, </a:t>
            </a:r>
            <a:r>
              <a:rPr sz="1600">
                <a:solidFill>
                  <a:srgbClr val="4070A0"/>
                </a:solidFill>
                <a:latin typeface="Courier"/>
              </a:rPr>
              <a:t>"aa"</a:t>
            </a:r>
            <a:r>
              <a:rPr sz="1600">
                <a:latin typeface="Courier"/>
              </a:rPr>
              <a:t>), </a:t>
            </a:r>
            <a:r>
              <a:rPr sz="1600">
                <a:solidFill>
                  <a:srgbClr val="40A070"/>
                </a:solidFill>
                <a:latin typeface="Courier"/>
              </a:rPr>
              <a:t>240</a:t>
            </a:r>
            <a:r>
              <a:rPr sz="1600">
                <a:latin typeface="Courier"/>
              </a:rPr>
              <a:t>, </a:t>
            </a:r>
            <a:r>
              <a:rPr sz="1600">
                <a:solidFill>
                  <a:srgbClr val="7D9029"/>
                </a:solidFill>
                <a:latin typeface="Courier"/>
              </a:rPr>
              <a:t>replace =</a:t>
            </a:r>
            <a:r>
              <a:rPr sz="1600">
                <a:latin typeface="Courier"/>
              </a:rPr>
              <a:t> </a:t>
            </a:r>
            <a:r>
              <a:rPr sz="1600">
                <a:solidFill>
                  <a:srgbClr val="880000"/>
                </a:solidFill>
                <a:latin typeface="Courier"/>
              </a:rPr>
              <a:t>TRUE</a:t>
            </a:r>
            <a:r>
              <a:rPr sz="1600">
                <a:latin typeface="Courier"/>
              </a:rPr>
              <a:t>,</a:t>
            </a:r>
            <a:br/>
            <a:r>
              <a:rPr sz="1600">
                <a:latin typeface="Courier"/>
              </a:rPr>
              <a:t>                    </a:t>
            </a:r>
            <a:r>
              <a:rPr sz="1600">
                <a:solidFill>
                  <a:srgbClr val="7D9029"/>
                </a:solidFill>
                <a:latin typeface="Courier"/>
              </a:rPr>
              <a:t>prob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18</a:t>
            </a:r>
            <a:r>
              <a:rPr sz="1600">
                <a:latin typeface="Courier"/>
              </a:rPr>
              <a:t>, .</a:t>
            </a:r>
            <a:r>
              <a:rPr sz="1600">
                <a:solidFill>
                  <a:srgbClr val="40A070"/>
                </a:solidFill>
                <a:latin typeface="Courier"/>
              </a:rPr>
              <a:t>54</a:t>
            </a:r>
            <a:r>
              <a:rPr sz="1600">
                <a:latin typeface="Courier"/>
              </a:rPr>
              <a:t>, .</a:t>
            </a:r>
            <a:r>
              <a:rPr sz="1600">
                <a:solidFill>
                  <a:srgbClr val="40A070"/>
                </a:solidFill>
                <a:latin typeface="Courier"/>
              </a:rPr>
              <a:t>28</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offspring: 1
genotype: aa</a:t>
            </a:r>
          </a:p>
        </p:txBody>
      </p:sp>
    </p:spTree>
  </p:cSld>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goodness-of-fit: see the data</a:t>
            </a:r>
          </a:p>
        </p:txBody>
      </p:sp>
      <p:pic>
        <p:nvPicPr>
          <p:cNvPr descr="Course_files/modules/chi_gof/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Chi-square goodness-of-fit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beside = TRUE</a:t>
            </a:r>
            <a:r>
              <a:rPr/>
              <a:t> — Compare observed and expected counts side by side.</a:t>
            </a:r>
          </a:p>
          <a:p>
            <a:pPr lvl="0" indent="0" marL="0">
              <a:buNone/>
            </a:pPr>
            <a:r>
              <a:rPr b="1"/>
              <a:t>names.arg</a:t>
            </a:r>
            <a:r>
              <a:rPr/>
              <a:t> — Label the genotype categories.</a:t>
            </a:r>
          </a:p>
          <a:p>
            <a:pPr lvl="0" indent="0" marL="0">
              <a:buNone/>
            </a:pPr>
            <a:r>
              <a:rPr b="1"/>
              <a:t>legend</a:t>
            </a:r>
            <a:r>
              <a:rPr/>
              <a:t> — Identify observed versus expected bars.</a:t>
            </a:r>
          </a:p>
          <a:p>
            <a:pPr lvl="0" indent="0" marL="0">
              <a:buNone/>
            </a:pPr>
            <a:r>
              <a:rPr b="1"/>
              <a:t>ylim</a:t>
            </a:r>
            <a:r>
              <a:rPr/>
              <a:t> — Leave room for bar labels.</a:t>
            </a:r>
          </a:p>
        </p:txBody>
      </p:sp>
    </p:spTree>
  </p:cSld>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goodness-of-fit: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4</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a:t>
            </a:r>
            <a:br/>
            <a:r>
              <a:rPr sz="1600">
                <a:latin typeface="Courier"/>
              </a:rPr>
              <a:t>bars </a:t>
            </a:r>
            <a:r>
              <a:rPr sz="1600">
                <a:solidFill>
                  <a:srgbClr val="007020"/>
                </a:solidFill>
                <a:latin typeface="Courier"/>
              </a:rPr>
              <a:t>&lt;-</a:t>
            </a:r>
            <a:r>
              <a:rPr sz="1600">
                <a:latin typeface="Courier"/>
              </a:rPr>
              <a:t> </a:t>
            </a:r>
            <a:r>
              <a:rPr sz="1600">
                <a:solidFill>
                  <a:srgbClr val="06287E"/>
                </a:solidFill>
                <a:latin typeface="Courier"/>
              </a:rPr>
              <a:t>barplot</a:t>
            </a:r>
            <a:r>
              <a:rPr sz="1600">
                <a:latin typeface="Courier"/>
              </a:rPr>
              <a:t>(</a:t>
            </a:r>
            <a:r>
              <a:rPr sz="1600">
                <a:solidFill>
                  <a:srgbClr val="06287E"/>
                </a:solidFill>
                <a:latin typeface="Courier"/>
              </a:rPr>
              <a:t>rbind</a:t>
            </a:r>
            <a:r>
              <a:rPr sz="1600">
                <a:latin typeface="Courier"/>
              </a:rPr>
              <a:t>(</a:t>
            </a:r>
            <a:r>
              <a:rPr sz="1600">
                <a:solidFill>
                  <a:srgbClr val="7D9029"/>
                </a:solidFill>
                <a:latin typeface="Courier"/>
              </a:rPr>
              <a:t>Observed =</a:t>
            </a:r>
            <a:r>
              <a:rPr sz="1600">
                <a:latin typeface="Courier"/>
              </a:rPr>
              <a:t> observed, </a:t>
            </a:r>
            <a:r>
              <a:rPr sz="1600">
                <a:solidFill>
                  <a:srgbClr val="7D9029"/>
                </a:solidFill>
                <a:latin typeface="Courier"/>
              </a:rPr>
              <a:t>Expected =</a:t>
            </a:r>
            <a:r>
              <a:rPr sz="1600">
                <a:latin typeface="Courier"/>
              </a:rPr>
              <a:t> expected),</a:t>
            </a:r>
            <a:br/>
            <a:r>
              <a:rPr sz="1600">
                <a:latin typeface="Courier"/>
              </a:rPr>
              <a:t>                </a:t>
            </a:r>
            <a:r>
              <a:rPr sz="1600">
                <a:solidFill>
                  <a:srgbClr val="7D9029"/>
                </a:solidFill>
                <a:latin typeface="Courier"/>
              </a:rPr>
              <a:t>beside =</a:t>
            </a:r>
            <a:r>
              <a:rPr sz="1600">
                <a:latin typeface="Courier"/>
              </a:rPr>
              <a:t> </a:t>
            </a:r>
            <a:r>
              <a:rPr sz="1600">
                <a:solidFill>
                  <a:srgbClr val="880000"/>
                </a:solidFill>
                <a:latin typeface="Courier"/>
              </a:rPr>
              <a:t>TRUE</a:t>
            </a:r>
            <a:r>
              <a:rPr sz="1600">
                <a:latin typeface="Courier"/>
              </a:rPr>
              <a:t>,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"#126887"</a:t>
            </a:r>
            <a:r>
              <a:rPr sz="1600">
                <a:latin typeface="Courier"/>
              </a:rPr>
              <a:t>, </a:t>
            </a:r>
            <a:r>
              <a:rPr sz="1600">
                <a:solidFill>
                  <a:srgbClr val="4070A0"/>
                </a:solidFill>
                <a:latin typeface="Courier"/>
              </a:rPr>
              <a:t>"#d7d7d7"</a:t>
            </a:r>
            <a:r>
              <a:rPr sz="1600">
                <a:latin typeface="Courier"/>
              </a:rPr>
              <a:t>), </a:t>
            </a:r>
            <a:r>
              <a:rPr sz="1600">
                <a:solidFill>
                  <a:srgbClr val="7D9029"/>
                </a:solidFill>
                <a:latin typeface="Courier"/>
              </a:rPr>
              <a:t>border =</a:t>
            </a:r>
            <a:r>
              <a:rPr sz="1600">
                <a:latin typeface="Courier"/>
              </a:rPr>
              <a:t> </a:t>
            </a:r>
            <a:r>
              <a:rPr sz="1600">
                <a:solidFill>
                  <a:srgbClr val="880000"/>
                </a:solidFill>
                <a:latin typeface="Courier"/>
              </a:rPr>
              <a:t>NA</a:t>
            </a:r>
            <a:r>
              <a:rPr sz="1600">
                <a:latin typeface="Courier"/>
              </a:rPr>
              <a:t>,</a:t>
            </a:r>
            <a:br/>
            <a:r>
              <a:rPr sz="1600">
                <a:latin typeface="Courier"/>
              </a:rPr>
              <a:t>                </a:t>
            </a:r>
            <a:r>
              <a:rPr sz="1600">
                <a:solidFill>
                  <a:srgbClr val="7D9029"/>
                </a:solidFill>
                <a:latin typeface="Courier"/>
              </a:rPr>
              <a:t>ylim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06287E"/>
                </a:solidFill>
                <a:latin typeface="Courier"/>
              </a:rPr>
              <a:t>max</a:t>
            </a:r>
            <a:r>
              <a:rPr sz="1600">
                <a:latin typeface="Courier"/>
              </a:rPr>
              <a:t>(observed, expected) </a:t>
            </a:r>
            <a:r>
              <a:rPr sz="1600">
                <a:solidFill>
                  <a:srgbClr val="4070A0"/>
                </a:solidFill>
                <a:latin typeface="Courier"/>
              </a:rPr>
              <a:t>*</a:t>
            </a:r>
            <a:r>
              <a:rPr sz="1600">
                <a:latin typeface="Courier"/>
              </a:rPr>
              <a:t> </a:t>
            </a:r>
            <a:r>
              <a:rPr sz="1600">
                <a:solidFill>
                  <a:srgbClr val="40A070"/>
                </a:solidFill>
                <a:latin typeface="Courier"/>
              </a:rPr>
              <a:t>1.22</a:t>
            </a:r>
            <a:r>
              <a:rPr sz="1600">
                <a:latin typeface="Courier"/>
              </a:rPr>
              <a:t>),</a:t>
            </a:r>
            <a:br/>
            <a:r>
              <a:rPr sz="1600">
                <a:latin typeface="Courier"/>
              </a:rPr>
              <a:t>                </a:t>
            </a:r>
            <a:r>
              <a:rPr sz="1600">
                <a:solidFill>
                  <a:srgbClr val="7D9029"/>
                </a:solidFill>
                <a:latin typeface="Courier"/>
              </a:rPr>
              <a:t>names.arg =</a:t>
            </a:r>
            <a:r>
              <a:rPr sz="1600">
                <a:latin typeface="Courier"/>
              </a:rPr>
              <a:t> </a:t>
            </a:r>
            <a:r>
              <a:rPr sz="1600">
                <a:solidFill>
                  <a:srgbClr val="06287E"/>
                </a:solidFill>
                <a:latin typeface="Courier"/>
              </a:rPr>
              <a:t>names</a:t>
            </a:r>
            <a:r>
              <a:rPr sz="1600">
                <a:latin typeface="Courier"/>
              </a:rPr>
              <a:t>(observed), </a:t>
            </a:r>
            <a:r>
              <a:rPr sz="1600">
                <a:solidFill>
                  <a:srgbClr val="7D9029"/>
                </a:solidFill>
                <a:latin typeface="Courier"/>
              </a:rPr>
              <a:t>ylab =</a:t>
            </a:r>
            <a:r>
              <a:rPr sz="1600">
                <a:latin typeface="Courier"/>
              </a:rPr>
              <a:t> </a:t>
            </a:r>
            <a:r>
              <a:rPr sz="1600">
                <a:solidFill>
                  <a:srgbClr val="4070A0"/>
                </a:solidFill>
                <a:latin typeface="Courier"/>
              </a:rPr>
              <a:t>"Offspring"</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"Genotype"</a:t>
            </a:r>
            <a:r>
              <a:rPr sz="1600">
                <a:latin typeface="Courier"/>
              </a:rPr>
              <a:t>)</a:t>
            </a:r>
            <a:br/>
            <a:r>
              <a:rPr sz="1600">
                <a:solidFill>
                  <a:srgbClr val="06287E"/>
                </a:solidFill>
                <a:latin typeface="Courier"/>
              </a:rPr>
              <a:t>text</a:t>
            </a:r>
            <a:r>
              <a:rPr sz="1600">
                <a:latin typeface="Courier"/>
              </a:rPr>
              <a:t>(bars, </a:t>
            </a:r>
            <a:r>
              <a:rPr sz="1600">
                <a:solidFill>
                  <a:srgbClr val="06287E"/>
                </a:solidFill>
                <a:latin typeface="Courier"/>
              </a:rPr>
              <a:t>rbind</a:t>
            </a:r>
            <a:r>
              <a:rPr sz="1600">
                <a:latin typeface="Courier"/>
              </a:rPr>
              <a:t>(observed, expected), </a:t>
            </a:r>
            <a:r>
              <a:rPr sz="1600">
                <a:solidFill>
                  <a:srgbClr val="7D9029"/>
                </a:solidFill>
                <a:latin typeface="Courier"/>
              </a:rPr>
              <a:t>labels =</a:t>
            </a:r>
            <a:r>
              <a:rPr sz="1600">
                <a:latin typeface="Courier"/>
              </a:rPr>
              <a:t> </a:t>
            </a:r>
            <a:r>
              <a:rPr sz="1600">
                <a:solidFill>
                  <a:srgbClr val="06287E"/>
                </a:solidFill>
                <a:latin typeface="Courier"/>
              </a:rPr>
              <a:t>c</a:t>
            </a:r>
            <a:r>
              <a:rPr sz="1600">
                <a:latin typeface="Courier"/>
              </a:rPr>
              <a:t>(</a:t>
            </a:r>
            <a:r>
              <a:rPr sz="1600">
                <a:solidFill>
                  <a:srgbClr val="06287E"/>
                </a:solidFill>
                <a:latin typeface="Courier"/>
              </a:rPr>
              <a:t>rbind</a:t>
            </a:r>
            <a:r>
              <a:rPr sz="1600">
                <a:latin typeface="Courier"/>
              </a:rPr>
              <a:t>(observed, expected)),</a:t>
            </a:r>
            <a:br/>
            <a:r>
              <a:rPr sz="1600">
                <a:latin typeface="Courier"/>
              </a:rPr>
              <a:t>     </a:t>
            </a:r>
            <a:r>
              <a:rPr sz="1600">
                <a:solidFill>
                  <a:srgbClr val="7D9029"/>
                </a:solidFill>
                <a:latin typeface="Courier"/>
              </a:rPr>
              <a:t>pos =</a:t>
            </a:r>
            <a:r>
              <a:rPr sz="1600">
                <a:latin typeface="Courier"/>
              </a:rPr>
              <a:t> </a:t>
            </a:r>
            <a:r>
              <a:rPr sz="1600">
                <a:solidFill>
                  <a:srgbClr val="40A070"/>
                </a:solidFill>
                <a:latin typeface="Courier"/>
              </a:rPr>
              <a:t>3</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85</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"topright"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"Observed"</a:t>
            </a:r>
            <a:r>
              <a:rPr sz="1600">
                <a:latin typeface="Courier"/>
              </a:rPr>
              <a:t>, </a:t>
            </a:r>
            <a:r>
              <a:rPr sz="1600">
                <a:solidFill>
                  <a:srgbClr val="4070A0"/>
                </a:solidFill>
                <a:latin typeface="Courier"/>
              </a:rPr>
              <a:t>"Expected under 1:2:1"</a:t>
            </a:r>
            <a:r>
              <a:rPr sz="1600">
                <a:latin typeface="Courier"/>
              </a:rPr>
              <a:t>),</a:t>
            </a:r>
            <a:br/>
            <a:r>
              <a:rPr sz="1600">
                <a:latin typeface="Courier"/>
              </a:rPr>
              <a:t>       </a:t>
            </a:r>
            <a:r>
              <a:rPr sz="1600">
                <a:solidFill>
                  <a:srgbClr val="7D9029"/>
                </a:solidFill>
                <a:latin typeface="Courier"/>
              </a:rPr>
              <a:t>fill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"#126887"</a:t>
            </a:r>
            <a:r>
              <a:rPr sz="1600">
                <a:latin typeface="Courier"/>
              </a:rPr>
              <a:t>, </a:t>
            </a:r>
            <a:r>
              <a:rPr sz="1600">
                <a:solidFill>
                  <a:srgbClr val="4070A0"/>
                </a:solidFill>
                <a:latin typeface="Courier"/>
              </a:rPr>
              <a:t>"#d7d7d7"</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beside = TRUE</a:t>
            </a:r>
            <a:r>
              <a:rPr/>
              <a:t> — Compare observed and expected counts side by side.</a:t>
            </a:r>
          </a:p>
          <a:p>
            <a:pPr lvl="0" indent="0" marL="0">
              <a:buNone/>
            </a:pPr>
            <a:r>
              <a:rPr b="1"/>
              <a:t>names.arg</a:t>
            </a:r>
            <a:r>
              <a:rPr/>
              <a:t> — Label the genotype categories.</a:t>
            </a:r>
          </a:p>
          <a:p>
            <a:pPr lvl="0" indent="0" marL="0">
              <a:buNone/>
            </a:pPr>
            <a:r>
              <a:rPr b="1"/>
              <a:t>legend</a:t>
            </a:r>
            <a:r>
              <a:rPr/>
              <a:t> — Identify observed versus expected bars.</a:t>
            </a:r>
          </a:p>
          <a:p>
            <a:pPr lvl="0" indent="0" marL="0">
              <a:buNone/>
            </a:pPr>
            <a:r>
              <a:rPr b="1"/>
              <a:t>ylim</a:t>
            </a:r>
            <a:r>
              <a:rPr/>
              <a:t> — Leave room for bar labels.</a:t>
            </a:r>
          </a:p>
        </p:txBody>
      </p:sp>
    </p:spTree>
  </p:cSld>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goodness-of-fit: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 the genotype frequencies follow the expected 1:2:1 segregation ratio?</a:t>
            </a:r>
          </a:p>
          <a:p>
            <a:pPr lvl="0" indent="0" marL="0">
              <a:buNone/>
            </a:pPr>
            <a:r>
              <a:rPr b="1"/>
              <a:t>Null / estimation target</a:t>
            </a:r>
          </a:p>
          <a:p>
            <a:pPr lvl="0" indent="0" marL="0">
              <a:buNone/>
            </a:pPr>
            <a:r>
              <a:rPr/>
              <a:t>Genotype probabilities are AA = 0.25, Aa = 0.50, and aa = 0.25.</a:t>
            </a:r>
          </a:p>
        </p:txBody>
      </p:sp>
      <p:sp>
        <p:nvSpPr>
          <p:cNvPr id="4" name="Content Placeholder 3"/>
          <p:cNvSpPr>
            <a:spLocks noGrp="1"/>
          </p:cNvSpPr>
          <p:nvPr>
            <p:ph idx="2"/>
          </p:nvPr>
        </p:nvSpPr>
        <p:spPr/>
        <p:txBody>
          <a:bodyPr/>
          <a:lstStyle/>
          <a:p>
            <a:pPr lvl="0" indent="0" marL="0">
              <a:buNone/>
            </a:pPr>
            <a:r>
              <a:rPr b="1"/>
              <a:t>Relevant options</a:t>
            </a:r>
          </a:p>
          <a:p>
            <a:pPr lvl="0"/>
            <a:r>
              <a:rPr/>
              <a:t>Supply p in exactly the table’s category order.</a:t>
            </a:r>
          </a:p>
          <a:p>
            <a:pPr lvl="0"/>
            <a:r>
              <a:rPr/>
              <a:t>Use counts as the first argument.</a:t>
            </a:r>
          </a:p>
          <a:p>
            <a:pPr lvl="0"/>
            <a:r>
              <a:rPr/>
              <a:t>simulate.p.value = TRUE can calibrate sparse multinomial counts.</a:t>
            </a:r>
          </a:p>
        </p:txBody>
      </p:sp>
    </p:spTree>
  </p:cSld>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goodness-of-fit: assumptions</a:t>
            </a:r>
          </a:p>
        </p:txBody>
      </p:sp>
      <p:sp>
        <p:nvSpPr>
          <p:cNvPr id="3" name="Content Placeholder 2"/>
          <p:cNvSpPr>
            <a:spLocks noGrp="1"/>
          </p:cNvSpPr>
          <p:nvPr>
            <p:ph idx="1"/>
          </p:nvPr>
        </p:nvSpPr>
        <p:spPr/>
        <p:txBody>
          <a:bodyPr/>
          <a:lstStyle/>
          <a:p>
            <a:pPr lvl="0" indent="0" marL="0">
              <a:buNone/>
            </a:pPr>
            <a:r>
              <a:rPr b="1"/>
              <a:t>What matters here</a:t>
            </a:r>
          </a:p>
          <a:p>
            <a:pPr lvl="0"/>
            <a:r>
              <a:rPr/>
              <a:t>Offspring are independent for the intended model.</a:t>
            </a:r>
          </a:p>
          <a:p>
            <a:pPr lvl="0"/>
            <a:r>
              <a:rPr/>
              <a:t>Categories are exhaustive and mutually exclusive.</a:t>
            </a:r>
          </a:p>
          <a:p>
            <a:pPr lvl="0"/>
            <a:r>
              <a:rPr/>
              <a:t>Expected counts support the chi-square approximation.</a:t>
            </a:r>
          </a:p>
        </p:txBody>
      </p:sp>
      <p:sp>
        <p:nvSpPr>
          <p:cNvPr id="4" name="Content Placeholder 3"/>
          <p:cNvSpPr>
            <a:spLocks noGrp="1"/>
          </p:cNvSpPr>
          <p:nvPr>
            <p:ph idx="2"/>
          </p:nvPr>
        </p:nvSpPr>
        <p:spPr/>
        <p:txBody>
          <a:bodyPr/>
          <a:lstStyle/>
          <a:p>
            <a:pPr lvl="0" indent="0" marL="0">
              <a:buNone/>
            </a:pPr>
            <a:r>
              <a:rPr b="1"/>
              <a:t>Parametric responses</a:t>
            </a:r>
          </a:p>
          <a:p>
            <a:pPr lvl="0"/>
            <a:r>
              <a:rPr/>
              <a:t>Use a multinomial model when probabilities depend on predictors.</a:t>
            </a:r>
          </a:p>
          <a:p>
            <a:pPr lvl="0"/>
            <a:r>
              <a:rPr/>
              <a:t>If null probabilities were estimated, account for fitted parameters.</a:t>
            </a:r>
          </a:p>
          <a:p>
            <a:pPr lvl="0" indent="0" marL="0">
              <a:buNone/>
            </a:pPr>
            <a:r>
              <a:rPr b="1"/>
              <a:t>Nonparametric responses</a:t>
            </a:r>
          </a:p>
          <a:p>
            <a:pPr lvl="0"/>
            <a:r>
              <a:rPr/>
              <a:t>Use Monte Carlo multinomial null simulation for sparse counts.</a:t>
            </a:r>
          </a:p>
          <a:p>
            <a:pPr lvl="0"/>
            <a:r>
              <a:rPr/>
              <a:t>For only two outcomes, use an exact binomial test.</a:t>
            </a:r>
          </a:p>
        </p:txBody>
      </p:sp>
    </p:spTree>
  </p:cSld>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goodness-of-fit: run and read</a:t>
            </a:r>
          </a:p>
        </p:txBody>
      </p:sp>
      <p:sp>
        <p:nvSpPr>
          <p:cNvPr id="3" name="Content Placeholder 2"/>
          <p:cNvSpPr>
            <a:spLocks noGrp="1"/>
          </p:cNvSpPr>
          <p:nvPr>
            <p:ph idx="1"/>
          </p:nvPr>
        </p:nvSpPr>
        <p:spPr/>
        <p:txBody>
          <a:bodyPr/>
          <a:lstStyle/>
          <a:p>
            <a:pPr lvl="0" indent="0">
              <a:buNone/>
              <a:defRPr sz="1600"/>
            </a:pPr>
            <a:r>
              <a:rPr sz="1600">
                <a:latin typeface="Courier"/>
              </a:rPr>
              <a:t>observed </a:t>
            </a:r>
            <a:r>
              <a:rPr sz="1600">
                <a:solidFill>
                  <a:srgbClr val="007020"/>
                </a:solidFill>
                <a:latin typeface="Courier"/>
              </a:rPr>
              <a:t>&lt;-</a:t>
            </a:r>
            <a:r>
              <a:rPr sz="1600">
                <a:latin typeface="Courier"/>
              </a:rPr>
              <a:t> </a:t>
            </a:r>
            <a:r>
              <a:rPr sz="1600">
                <a:solidFill>
                  <a:srgbClr val="06287E"/>
                </a:solidFill>
                <a:latin typeface="Courier"/>
              </a:rPr>
              <a:t>table</a:t>
            </a:r>
            <a:r>
              <a:rPr sz="1600">
                <a:latin typeface="Courier"/>
              </a:rPr>
              <a:t>(</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genotype,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"AA"</a:t>
            </a:r>
            <a:r>
              <a:rPr sz="1600">
                <a:latin typeface="Courier"/>
              </a:rPr>
              <a:t>, </a:t>
            </a:r>
            <a:r>
              <a:rPr sz="1600">
                <a:solidFill>
                  <a:srgbClr val="4070A0"/>
                </a:solidFill>
                <a:latin typeface="Courier"/>
              </a:rPr>
              <a:t>"Aa"</a:t>
            </a:r>
            <a:r>
              <a:rPr sz="1600">
                <a:latin typeface="Courier"/>
              </a:rPr>
              <a:t>, </a:t>
            </a:r>
            <a:r>
              <a:rPr sz="1600">
                <a:solidFill>
                  <a:srgbClr val="4070A0"/>
                </a:solidFill>
                <a:latin typeface="Courier"/>
              </a:rPr>
              <a:t>"aa"</a:t>
            </a:r>
            <a:r>
              <a:rPr sz="1600">
                <a:latin typeface="Courier"/>
              </a:rPr>
              <a:t>)))</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chisq.test</a:t>
            </a:r>
            <a:r>
              <a:rPr sz="1600">
                <a:latin typeface="Courier"/>
              </a:rPr>
              <a:t>(observed, </a:t>
            </a:r>
            <a:r>
              <a:rPr sz="1600">
                <a:solidFill>
                  <a:srgbClr val="7D9029"/>
                </a:solidFill>
                <a:latin typeface="Courier"/>
              </a:rPr>
              <a:t>p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25</a:t>
            </a:r>
            <a:r>
              <a:rPr sz="1600">
                <a:latin typeface="Courier"/>
              </a:rPr>
              <a:t>, .</a:t>
            </a:r>
            <a:r>
              <a:rPr sz="1600">
                <a:solidFill>
                  <a:srgbClr val="40A070"/>
                </a:solidFill>
                <a:latin typeface="Courier"/>
              </a:rPr>
              <a:t>50</a:t>
            </a:r>
            <a:r>
              <a:rPr sz="1600">
                <a:latin typeface="Courier"/>
              </a:rPr>
              <a:t>, .</a:t>
            </a:r>
            <a:r>
              <a:rPr sz="1600">
                <a:solidFill>
                  <a:srgbClr val="40A070"/>
                </a:solidFill>
                <a:latin typeface="Courier"/>
              </a:rPr>
              <a:t>25</a:t>
            </a:r>
            <a:r>
              <a:rPr sz="1600">
                <a:latin typeface="Courier"/>
              </a:rPr>
              <a:t>))</a:t>
            </a:r>
            <a:br/>
            <a:r>
              <a:rPr sz="1600">
                <a:latin typeface="Courier"/>
              </a:rPr>
              <a:t>expected </a:t>
            </a:r>
            <a:r>
              <a:rPr sz="1600">
                <a:solidFill>
                  <a:srgbClr val="007020"/>
                </a:solidFill>
                <a:latin typeface="Courier"/>
              </a:rPr>
              <a:t>&lt;-</a:t>
            </a:r>
            <a:r>
              <a:rPr sz="1600">
                <a:latin typeface="Courier"/>
              </a:rPr>
              <a:t> </a:t>
            </a:r>
            <a:r>
              <a:rPr sz="1600">
                <a:solidFill>
                  <a:srgbClr val="06287E"/>
                </a:solidFill>
                <a:latin typeface="Courier"/>
              </a:rPr>
              <a:t>as.numeric</a:t>
            </a:r>
            <a:r>
              <a:rPr sz="1600">
                <a:latin typeface="Courier"/>
              </a:rPr>
              <a:t>(fit</a:t>
            </a:r>
            <a:r>
              <a:rPr sz="1600">
                <a:solidFill>
                  <a:srgbClr val="4070A0"/>
                </a:solidFill>
                <a:latin typeface="Courier"/>
              </a:rPr>
              <a:t>$</a:t>
            </a:r>
            <a:r>
              <a:rPr sz="1600">
                <a:latin typeface="Courier"/>
              </a:rPr>
              <a:t>expected)</a:t>
            </a:r>
            <a:br/>
            <a:r>
              <a:rPr sz="1600">
                <a:latin typeface="Courier"/>
              </a:rPr>
              <a:t>departures </a:t>
            </a:r>
            <a:r>
              <a:rPr sz="1600">
                <a:solidFill>
                  <a:srgbClr val="007020"/>
                </a:solidFill>
                <a:latin typeface="Courier"/>
              </a:rPr>
              <a:t>&lt;-</a:t>
            </a:r>
            <a:r>
              <a:rPr sz="1600">
                <a:latin typeface="Courier"/>
              </a:rPr>
              <a:t> observed </a:t>
            </a:r>
            <a:r>
              <a:rPr sz="1600">
                <a:solidFill>
                  <a:srgbClr val="4070A0"/>
                </a:solidFill>
                <a:latin typeface="Courier"/>
              </a:rPr>
              <a:t>/</a:t>
            </a:r>
            <a:r>
              <a:rPr sz="1600">
                <a:latin typeface="Courier"/>
              </a:rPr>
              <a:t> </a:t>
            </a:r>
            <a:r>
              <a:rPr sz="1600">
                <a:solidFill>
                  <a:srgbClr val="06287E"/>
                </a:solidFill>
                <a:latin typeface="Courier"/>
              </a:rPr>
              <a:t>sum</a:t>
            </a:r>
            <a:r>
              <a:rPr sz="1600">
                <a:latin typeface="Courier"/>
              </a:rPr>
              <a:t>(observed) </a:t>
            </a:r>
            <a:r>
              <a:rPr sz="1600">
                <a:solidFill>
                  <a:srgbClr val="4070A0"/>
                </a:solidFill>
                <a:latin typeface="Courier"/>
              </a:rPr>
              <a:t>-</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25</a:t>
            </a:r>
            <a:r>
              <a:rPr sz="1600">
                <a:latin typeface="Courier"/>
              </a:rPr>
              <a:t>, .</a:t>
            </a:r>
            <a:r>
              <a:rPr sz="1600">
                <a:solidFill>
                  <a:srgbClr val="40A070"/>
                </a:solidFill>
                <a:latin typeface="Courier"/>
              </a:rPr>
              <a:t>50</a:t>
            </a:r>
            <a:r>
              <a:rPr sz="1600">
                <a:latin typeface="Courier"/>
              </a:rPr>
              <a:t>, .</a:t>
            </a:r>
            <a:r>
              <a:rPr sz="1600">
                <a:solidFill>
                  <a:srgbClr val="40A070"/>
                </a:solidFill>
                <a:latin typeface="Courier"/>
              </a:rPr>
              <a:t>25</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Observed: 43, 128, 69</a:t>
            </a:r>
          </a:p>
          <a:p>
            <a:pPr lvl="0"/>
            <a:r>
              <a:rPr/>
              <a:t>Expected: 60, 120, 60</a:t>
            </a:r>
          </a:p>
          <a:p>
            <a:pPr lvl="0"/>
            <a:r>
              <a:rPr/>
              <a:t>Chi-square = 6.700; df = 2</a:t>
            </a:r>
          </a:p>
          <a:p>
            <a:pPr lvl="0"/>
            <a:r>
              <a:rPr/>
              <a:t>p = 0.03508</a:t>
            </a:r>
          </a:p>
        </p:txBody>
      </p:sp>
    </p:spTree>
  </p:cSld>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goodness-of-fit: interpret</a:t>
            </a:r>
          </a:p>
        </p:txBody>
      </p:sp>
      <p:sp>
        <p:nvSpPr>
          <p:cNvPr id="3" name="Content Placeholder 2"/>
          <p:cNvSpPr>
            <a:spLocks noGrp="1"/>
          </p:cNvSpPr>
          <p:nvPr>
            <p:ph idx="1"/>
          </p:nvPr>
        </p:nvSpPr>
        <p:spPr/>
        <p:txBody>
          <a:bodyPr/>
          <a:lstStyle/>
          <a:p>
            <a:pPr lvl="0" indent="0" marL="0">
              <a:buNone/>
            </a:pPr>
            <a:r>
              <a:rPr/>
              <a:t>Observed genotype proportions were 0.179, 0.533, 0.287. The goodness-of-fit test gives chi-square(2) = 6.70, p = 0.0351 against the prespecified 1:2:1 ratio; the test does not identify a biological mechanism for the departure.</a:t>
            </a:r>
          </a:p>
          <a:p>
            <a:pPr lvl="0" indent="0" marL="0">
              <a:buNone/>
            </a:pPr>
            <a:r>
              <a:rPr b="1"/>
              <a:t>Discuss:</a:t>
            </a:r>
            <a:r>
              <a:rPr/>
              <a:t> Would equal expected counts answer the same question as a 1:2:1 expected ratio?</a:t>
            </a:r>
          </a:p>
        </p:txBody>
      </p:sp>
    </p:spTree>
  </p:cSld>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independence: the data</a:t>
            </a:r>
          </a:p>
        </p:txBody>
      </p:sp>
      <p:sp>
        <p:nvSpPr>
          <p:cNvPr id="3" name="Content Placeholder 2"/>
          <p:cNvSpPr>
            <a:spLocks noGrp="1"/>
          </p:cNvSpPr>
          <p:nvPr>
            <p:ph idx="1"/>
          </p:nvPr>
        </p:nvSpPr>
        <p:spPr/>
        <p:txBody>
          <a:bodyPr/>
          <a:lstStyle/>
          <a:p>
            <a:pPr lvl="0" indent="0" marL="0">
              <a:buNone/>
            </a:pPr>
            <a:r>
              <a:rPr/>
              <a:t>Infection across three lizard habitats</a:t>
            </a:r>
          </a:p>
          <a:p>
            <a:pPr lvl="0"/>
            <a:r>
              <a:rPr/>
              <a:t>Two categorical variables: habitat and infection</a:t>
            </a:r>
          </a:p>
          <a:p>
            <a:pPr lvl="0"/>
            <a:r>
              <a:rPr/>
              <a:t>Counts in a 3 × 2 contingency table</a:t>
            </a:r>
          </a:p>
          <a:p>
            <a:pPr lvl="0"/>
            <a:r>
              <a:rPr/>
              <a:t>The target is an association between the variables</a:t>
            </a:r>
          </a:p>
        </p:txBody>
      </p:sp>
      <p:sp>
        <p:nvSpPr>
          <p:cNvPr id="4" name="Content Placeholder 3"/>
          <p:cNvSpPr>
            <a:spLocks noGrp="1"/>
          </p:cNvSpPr>
          <p:nvPr>
            <p:ph idx="2"/>
          </p:nvPr>
        </p:nvSpPr>
        <p:spPr/>
        <p:txBody>
          <a:bodyPr/>
          <a:lstStyle/>
          <a:p>
            <a:pPr lvl="0" indent="0" marL="0">
              <a:buNone/>
            </a:pPr>
            <a:r>
              <a:rPr b="1"/>
              <a:t>Other data like these</a:t>
            </a:r>
          </a:p>
          <a:p>
            <a:pPr lvl="0"/>
            <a:r>
              <a:rPr/>
              <a:t>Phenotype versus treatment</a:t>
            </a:r>
          </a:p>
          <a:p>
            <a:pPr lvl="0"/>
            <a:r>
              <a:rPr/>
              <a:t>Flower color versus pollinator class</a:t>
            </a:r>
          </a:p>
          <a:p>
            <a:pPr lvl="0"/>
            <a:r>
              <a:rPr/>
              <a:t>Genotype category versus disease status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independence: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3105</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habitat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"Forest"</a:t>
            </a:r>
            <a:r>
              <a:rPr sz="1600">
                <a:latin typeface="Courier"/>
              </a:rPr>
              <a:t>, </a:t>
            </a:r>
            <a:r>
              <a:rPr sz="1600">
                <a:solidFill>
                  <a:srgbClr val="4070A0"/>
                </a:solidFill>
                <a:latin typeface="Courier"/>
              </a:rPr>
              <a:t>"Grassland"</a:t>
            </a:r>
            <a:r>
              <a:rPr sz="1600">
                <a:latin typeface="Courier"/>
              </a:rPr>
              <a:t>, </a:t>
            </a:r>
            <a:r>
              <a:rPr sz="1600">
                <a:solidFill>
                  <a:srgbClr val="4070A0"/>
                </a:solidFill>
                <a:latin typeface="Courier"/>
              </a:rPr>
              <a:t>"Urban"</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90</a:t>
            </a:r>
            <a:r>
              <a:rPr sz="1600">
                <a:latin typeface="Courier"/>
              </a:rPr>
              <a:t>))</a:t>
            </a:r>
            <a:br/>
            <a:r>
              <a:rPr sz="1600">
                <a:latin typeface="Courier"/>
              </a:rPr>
              <a:t>d</a:t>
            </a:r>
            <a:r>
              <a:rPr sz="1600">
                <a:solidFill>
                  <a:srgbClr val="4070A0"/>
                </a:solidFill>
                <a:latin typeface="Courier"/>
              </a:rPr>
              <a:t>$</a:t>
            </a:r>
            <a:r>
              <a:rPr sz="1600">
                <a:latin typeface="Courier"/>
              </a:rPr>
              <a:t>infection </a:t>
            </a:r>
            <a:r>
              <a:rPr sz="1600">
                <a:solidFill>
                  <a:srgbClr val="007020"/>
                </a:solidFill>
                <a:latin typeface="Courier"/>
              </a:rPr>
              <a:t>&lt;-</a:t>
            </a:r>
            <a:r>
              <a:rPr sz="1600">
                <a:latin typeface="Courier"/>
              </a:rPr>
              <a:t> </a:t>
            </a:r>
            <a:r>
              <a:rPr sz="1600">
                <a:solidFill>
                  <a:srgbClr val="06287E"/>
                </a:solidFill>
                <a:latin typeface="Courier"/>
              </a:rPr>
              <a:t>ifelse</a:t>
            </a:r>
            <a:r>
              <a:rPr sz="1600">
                <a:latin typeface="Courier"/>
              </a:rPr>
              <a:t>(</a:t>
            </a:r>
            <a:r>
              <a:rPr sz="1600">
                <a:solidFill>
                  <a:srgbClr val="06287E"/>
                </a:solidFill>
                <a:latin typeface="Courier"/>
              </a:rPr>
              <a:t>rbinom</a:t>
            </a:r>
            <a:r>
              <a:rPr sz="1600">
                <a:latin typeface="Courier"/>
              </a:rPr>
              <a:t>(</a:t>
            </a:r>
            <a:r>
              <a:rPr sz="1600">
                <a:solidFill>
                  <a:srgbClr val="40A070"/>
                </a:solidFill>
                <a:latin typeface="Courier"/>
              </a:rPr>
              <a:t>270</a:t>
            </a:r>
            <a:r>
              <a:rPr sz="1600">
                <a:latin typeface="Courier"/>
              </a:rPr>
              <a:t>, </a:t>
            </a:r>
            <a:r>
              <a:rPr sz="1600">
                <a:solidFill>
                  <a:srgbClr val="40A070"/>
                </a:solidFill>
                <a:latin typeface="Courier"/>
              </a:rPr>
              <a:t>1</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25</a:t>
            </a:r>
            <a:r>
              <a:rPr sz="1600">
                <a:latin typeface="Courier"/>
              </a:rPr>
              <a:t>, .</a:t>
            </a:r>
            <a:r>
              <a:rPr sz="1600">
                <a:solidFill>
                  <a:srgbClr val="40A070"/>
                </a:solidFill>
                <a:latin typeface="Courier"/>
              </a:rPr>
              <a:t>42</a:t>
            </a:r>
            <a:r>
              <a:rPr sz="1600">
                <a:latin typeface="Courier"/>
              </a:rPr>
              <a:t>, .</a:t>
            </a:r>
            <a:r>
              <a:rPr sz="1600">
                <a:solidFill>
                  <a:srgbClr val="40A070"/>
                </a:solidFill>
                <a:latin typeface="Courier"/>
              </a:rPr>
              <a:t>55</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90</a:t>
            </a:r>
            <a:r>
              <a:rPr sz="1600">
                <a:latin typeface="Courier"/>
              </a:rPr>
              <a:t>)),</a:t>
            </a:r>
            <a:br/>
            <a:r>
              <a:rPr sz="1600">
                <a:latin typeface="Courier"/>
              </a:rPr>
              <a:t>                       </a:t>
            </a:r>
            <a:r>
              <a:rPr sz="1600">
                <a:solidFill>
                  <a:srgbClr val="4070A0"/>
                </a:solidFill>
                <a:latin typeface="Courier"/>
              </a:rPr>
              <a:t>"Infected"</a:t>
            </a:r>
            <a:r>
              <a:rPr sz="1600">
                <a:latin typeface="Courier"/>
              </a:rPr>
              <a:t>, </a:t>
            </a:r>
            <a:r>
              <a:rPr sz="1600">
                <a:solidFill>
                  <a:srgbClr val="4070A0"/>
                </a:solidFill>
                <a:latin typeface="Courier"/>
              </a:rPr>
              <a:t>"Uninfected"</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habitat: Forest
infection: Uninfected</a:t>
            </a:r>
          </a:p>
        </p:txBody>
      </p:sp>
    </p:spTree>
  </p:cSld>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independence: see the data</a:t>
            </a:r>
          </a:p>
        </p:txBody>
      </p:sp>
      <p:pic>
        <p:nvPicPr>
          <p:cNvPr descr="Course_files/modules/chi_independence/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Chi-square test of independence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position = “fill”</a:t>
            </a:r>
            <a:r>
              <a:rPr/>
              <a:t> — Each habitat bar sums to one.</a:t>
            </a:r>
          </a:p>
          <a:p>
            <a:pPr lvl="0" indent="0" marL="0">
              <a:buNone/>
            </a:pPr>
            <a:r>
              <a:rPr b="1"/>
              <a:t>scale_fill_manual</a:t>
            </a:r>
            <a:r>
              <a:rPr/>
              <a:t> — Use the same outcome colors throughout.</a:t>
            </a:r>
          </a:p>
          <a:p>
            <a:pPr lvl="0" indent="0" marL="0">
              <a:buNone/>
            </a:pPr>
            <a:r>
              <a:rPr b="1"/>
              <a:t>scale_y_continuous</a:t>
            </a:r>
            <a:r>
              <a:rPr/>
              <a:t> — Label the axis as a probability.</a:t>
            </a:r>
          </a:p>
          <a:p>
            <a:pPr lvl="0" indent="0" marL="0">
              <a:buNone/>
            </a:pPr>
            <a:r>
              <a:rPr b="1"/>
              <a:t>theme_classic</a:t>
            </a:r>
            <a:r>
              <a:rPr/>
              <a:t> — Keep a clean background.</a:t>
            </a:r>
          </a:p>
        </p:txBody>
      </p:sp>
    </p:spTree>
  </p:cSld>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independence: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ggplot2</a:t>
            </a:r>
            <a:r>
              <a:rPr sz="1600">
                <a:solidFill>
                  <a:srgbClr val="4070A0"/>
                </a:solidFill>
                <a:latin typeface="Courier"/>
              </a:rPr>
              <a:t>::</a:t>
            </a:r>
            <a:r>
              <a:rPr sz="1600">
                <a:solidFill>
                  <a:srgbClr val="06287E"/>
                </a:solidFill>
                <a:latin typeface="Courier"/>
              </a:rPr>
              <a:t>ggplot</a:t>
            </a:r>
            <a:r>
              <a:rPr sz="1600">
                <a:latin typeface="Courier"/>
              </a:rPr>
              <a:t>(d, ggplot2</a:t>
            </a:r>
            <a:r>
              <a:rPr sz="1600">
                <a:solidFill>
                  <a:srgbClr val="4070A0"/>
                </a:solidFill>
                <a:latin typeface="Courier"/>
              </a:rPr>
              <a:t>::</a:t>
            </a:r>
            <a:r>
              <a:rPr sz="1600">
                <a:solidFill>
                  <a:srgbClr val="06287E"/>
                </a:solidFill>
                <a:latin typeface="Courier"/>
              </a:rPr>
              <a:t>aes</a:t>
            </a:r>
            <a:r>
              <a:rPr sz="1600">
                <a:latin typeface="Courier"/>
              </a:rPr>
              <a:t>(habitat, </a:t>
            </a:r>
            <a:r>
              <a:rPr sz="1600">
                <a:solidFill>
                  <a:srgbClr val="7D9029"/>
                </a:solidFill>
                <a:latin typeface="Courier"/>
              </a:rPr>
              <a:t>fill =</a:t>
            </a:r>
            <a:r>
              <a:rPr sz="1600">
                <a:latin typeface="Courier"/>
              </a:rPr>
              <a:t> infection))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geom_bar</a:t>
            </a:r>
            <a:r>
              <a:rPr sz="1600">
                <a:latin typeface="Courier"/>
              </a:rPr>
              <a:t>(</a:t>
            </a:r>
            <a:r>
              <a:rPr sz="1600">
                <a:solidFill>
                  <a:srgbClr val="7D9029"/>
                </a:solidFill>
                <a:latin typeface="Courier"/>
              </a:rPr>
              <a:t>position =</a:t>
            </a:r>
            <a:r>
              <a:rPr sz="1600">
                <a:latin typeface="Courier"/>
              </a:rPr>
              <a:t> </a:t>
            </a:r>
            <a:r>
              <a:rPr sz="1600">
                <a:solidFill>
                  <a:srgbClr val="4070A0"/>
                </a:solidFill>
                <a:latin typeface="Courier"/>
              </a:rPr>
              <a:t>"fill"</a:t>
            </a:r>
            <a:r>
              <a:rPr sz="1600">
                <a:latin typeface="Courier"/>
              </a:rPr>
              <a:t>, </a:t>
            </a:r>
            <a:r>
              <a:rPr sz="1600">
                <a:solidFill>
                  <a:srgbClr val="7D9029"/>
                </a:solidFill>
                <a:latin typeface="Courier"/>
              </a:rPr>
              <a:t>width =</a:t>
            </a:r>
            <a:r>
              <a:rPr sz="1600">
                <a:latin typeface="Courier"/>
              </a:rPr>
              <a:t> .</a:t>
            </a:r>
            <a:r>
              <a:rPr sz="1600">
                <a:solidFill>
                  <a:srgbClr val="40A070"/>
                </a:solidFill>
                <a:latin typeface="Courier"/>
              </a:rPr>
              <a:t>65</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scale_fill_manual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7D9029"/>
                </a:solidFill>
                <a:latin typeface="Courier"/>
              </a:rPr>
              <a:t>Infected =</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Uninfected =</a:t>
            </a:r>
            <a:r>
              <a:rPr sz="1600">
                <a:latin typeface="Courier"/>
              </a:rPr>
              <a:t> </a:t>
            </a:r>
            <a:r>
              <a:rPr sz="1600">
                <a:solidFill>
                  <a:srgbClr val="4070A0"/>
                </a:solidFill>
                <a:latin typeface="Courier"/>
              </a:rPr>
              <a:t>"#d8d8d8"</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scale_y_continuous</a:t>
            </a:r>
            <a:r>
              <a:rPr sz="1600">
                <a:latin typeface="Courier"/>
              </a:rPr>
              <a:t>(</a:t>
            </a:r>
            <a:r>
              <a:rPr sz="1600">
                <a:solidFill>
                  <a:srgbClr val="7D9029"/>
                </a:solidFill>
                <a:latin typeface="Courier"/>
              </a:rPr>
              <a:t>limits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"Habitat"</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"Fraction of lizards"</a:t>
            </a:r>
            <a:r>
              <a:rPr sz="1600">
                <a:latin typeface="Courier"/>
              </a:rPr>
              <a:t>, </a:t>
            </a:r>
            <a:r>
              <a:rPr sz="1600">
                <a:solidFill>
                  <a:srgbClr val="7D9029"/>
                </a:solidFill>
                <a:latin typeface="Courier"/>
              </a:rPr>
              <a:t>fill =</a:t>
            </a:r>
            <a:r>
              <a:rPr sz="1600">
                <a:latin typeface="Courier"/>
              </a:rPr>
              <a:t> </a:t>
            </a:r>
            <a:r>
              <a:rPr sz="1600">
                <a:solidFill>
                  <a:srgbClr val="4070A0"/>
                </a:solidFill>
                <a:latin typeface="Courier"/>
              </a:rPr>
              <a:t>"Status"</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17</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theme</a:t>
            </a:r>
            <a:r>
              <a:rPr sz="1600">
                <a:latin typeface="Courier"/>
              </a:rPr>
              <a:t>(</a:t>
            </a:r>
            <a:r>
              <a:rPr sz="1600">
                <a:solidFill>
                  <a:srgbClr val="7D9029"/>
                </a:solidFill>
                <a:latin typeface="Courier"/>
              </a:rPr>
              <a:t>legend.position =</a:t>
            </a:r>
            <a:r>
              <a:rPr sz="1600">
                <a:latin typeface="Courier"/>
              </a:rPr>
              <a:t> </a:t>
            </a:r>
            <a:r>
              <a:rPr sz="1600">
                <a:solidFill>
                  <a:srgbClr val="4070A0"/>
                </a:solidFill>
                <a:latin typeface="Courier"/>
              </a:rPr>
              <a:t>"top"</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position = “fill”</a:t>
            </a:r>
            <a:r>
              <a:rPr/>
              <a:t> — Each habitat bar sums to one.</a:t>
            </a:r>
          </a:p>
          <a:p>
            <a:pPr lvl="0" indent="0" marL="0">
              <a:buNone/>
            </a:pPr>
            <a:r>
              <a:rPr b="1"/>
              <a:t>scale_fill_manual</a:t>
            </a:r>
            <a:r>
              <a:rPr/>
              <a:t> — Use the same outcome colors throughout.</a:t>
            </a:r>
          </a:p>
          <a:p>
            <a:pPr lvl="0" indent="0" marL="0">
              <a:buNone/>
            </a:pPr>
            <a:r>
              <a:rPr b="1"/>
              <a:t>scale_y_continuous</a:t>
            </a:r>
            <a:r>
              <a:rPr/>
              <a:t> — Label the axis as a probability.</a:t>
            </a:r>
          </a:p>
          <a:p>
            <a:pPr lvl="0" indent="0" marL="0">
              <a:buNone/>
            </a:pPr>
            <a:r>
              <a:rPr b="1"/>
              <a:t>theme_classic</a:t>
            </a:r>
            <a:r>
              <a:rPr/>
              <a:t> — Keep a clean background.</a:t>
            </a:r>
          </a:p>
        </p:txBody>
      </p:sp>
    </p:spTree>
  </p:cSld>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independence: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Is infection status associated with habitat?</a:t>
            </a:r>
          </a:p>
          <a:p>
            <a:pPr lvl="0" indent="0" marL="0">
              <a:buNone/>
            </a:pPr>
            <a:r>
              <a:rPr b="1"/>
              <a:t>Null / estimation target</a:t>
            </a:r>
          </a:p>
          <a:p>
            <a:pPr lvl="0" indent="0" marL="0">
              <a:buNone/>
            </a:pPr>
            <a:r>
              <a:rPr/>
              <a:t>Infection status and habitat are independent; infection probabilities are equal across habitats.</a:t>
            </a:r>
          </a:p>
        </p:txBody>
      </p:sp>
      <p:sp>
        <p:nvSpPr>
          <p:cNvPr id="4" name="Content Placeholder 3"/>
          <p:cNvSpPr>
            <a:spLocks noGrp="1"/>
          </p:cNvSpPr>
          <p:nvPr>
            <p:ph idx="2"/>
          </p:nvPr>
        </p:nvSpPr>
        <p:spPr/>
        <p:txBody>
          <a:bodyPr/>
          <a:lstStyle/>
          <a:p>
            <a:pPr lvl="0" indent="0" marL="0">
              <a:buNone/>
            </a:pPr>
            <a:r>
              <a:rPr b="1"/>
              <a:t>Relevant options</a:t>
            </a:r>
          </a:p>
          <a:p>
            <a:pPr lvl="0"/>
            <a:r>
              <a:rPr/>
              <a:t>Construct a table from paired categories on each lizard.</a:t>
            </a:r>
          </a:p>
          <a:p>
            <a:pPr lvl="0"/>
            <a:r>
              <a:rPr/>
              <a:t>correct = FALSE is explicit; Yates correction only applies to 2 × 2.</a:t>
            </a:r>
          </a:p>
          <a:p>
            <a:pPr lvl="0"/>
            <a:r>
              <a:rPr/>
              <a:t>Inspect expected counts, not only observed counts.</a:t>
            </a:r>
          </a:p>
        </p:txBody>
      </p:sp>
    </p:spTree>
  </p:cSld>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independence: assumptions</a:t>
            </a:r>
          </a:p>
        </p:txBody>
      </p:sp>
      <p:sp>
        <p:nvSpPr>
          <p:cNvPr id="3" name="Content Placeholder 2"/>
          <p:cNvSpPr>
            <a:spLocks noGrp="1"/>
          </p:cNvSpPr>
          <p:nvPr>
            <p:ph idx="1"/>
          </p:nvPr>
        </p:nvSpPr>
        <p:spPr/>
        <p:txBody>
          <a:bodyPr/>
          <a:lstStyle/>
          <a:p>
            <a:pPr lvl="0" indent="0" marL="0">
              <a:buNone/>
            </a:pPr>
            <a:r>
              <a:rPr b="1"/>
              <a:t>What matters here</a:t>
            </a:r>
          </a:p>
          <a:p>
            <a:pPr lvl="0"/>
            <a:r>
              <a:rPr/>
              <a:t>Lizards are independent.</a:t>
            </a:r>
          </a:p>
          <a:p>
            <a:pPr lvl="0"/>
            <a:r>
              <a:rPr/>
              <a:t>Each lizard contributes to one table cell.</a:t>
            </a:r>
          </a:p>
          <a:p>
            <a:pPr lvl="0"/>
            <a:r>
              <a:rPr/>
              <a:t>Expected counts support the chi-square approximation.</a:t>
            </a:r>
          </a:p>
        </p:txBody>
      </p:sp>
      <p:sp>
        <p:nvSpPr>
          <p:cNvPr id="4" name="Content Placeholder 3"/>
          <p:cNvSpPr>
            <a:spLocks noGrp="1"/>
          </p:cNvSpPr>
          <p:nvPr>
            <p:ph idx="2"/>
          </p:nvPr>
        </p:nvSpPr>
        <p:spPr/>
        <p:txBody>
          <a:bodyPr/>
          <a:lstStyle/>
          <a:p>
            <a:pPr lvl="0" indent="0" marL="0">
              <a:buNone/>
            </a:pPr>
            <a:r>
              <a:rPr b="1"/>
              <a:t>Parametric responses</a:t>
            </a:r>
          </a:p>
          <a:p>
            <a:pPr lvl="0"/>
            <a:r>
              <a:rPr/>
              <a:t>Use logistic regression for infection with covariates.</a:t>
            </a:r>
          </a:p>
          <a:p>
            <a:pPr lvl="0"/>
            <a:r>
              <a:rPr/>
              <a:t>Use a mixed logistic model if lizards share sampling sites.</a:t>
            </a:r>
          </a:p>
          <a:p>
            <a:pPr lvl="0" indent="0" marL="0">
              <a:buNone/>
            </a:pPr>
            <a:r>
              <a:rPr b="1"/>
              <a:t>Nonparametric responses</a:t>
            </a:r>
          </a:p>
          <a:p>
            <a:pPr lvl="0"/>
            <a:r>
              <a:rPr/>
              <a:t>Use a Monte Carlo conditional test for sparse larger tables.</a:t>
            </a:r>
          </a:p>
          <a:p>
            <a:pPr lvl="0"/>
            <a:r>
              <a:rPr/>
              <a:t>Fisher exact inference is an option for sparse tables.</a:t>
            </a:r>
          </a:p>
        </p:txBody>
      </p:sp>
    </p:spTree>
  </p:cSld>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independence: run and read</a:t>
            </a:r>
          </a:p>
        </p:txBody>
      </p:sp>
      <p:sp>
        <p:nvSpPr>
          <p:cNvPr id="3" name="Content Placeholder 2"/>
          <p:cNvSpPr>
            <a:spLocks noGrp="1"/>
          </p:cNvSpPr>
          <p:nvPr>
            <p:ph idx="1"/>
          </p:nvPr>
        </p:nvSpPr>
        <p:spPr/>
        <p:txBody>
          <a:bodyPr/>
          <a:lstStyle/>
          <a:p>
            <a:pPr lvl="0" indent="0">
              <a:buNone/>
              <a:defRPr sz="1600"/>
            </a:pPr>
            <a:r>
              <a:rPr sz="1600">
                <a:latin typeface="Courier"/>
              </a:rPr>
              <a:t>tab </a:t>
            </a:r>
            <a:r>
              <a:rPr sz="1600">
                <a:solidFill>
                  <a:srgbClr val="007020"/>
                </a:solidFill>
                <a:latin typeface="Courier"/>
              </a:rPr>
              <a:t>&lt;-</a:t>
            </a:r>
            <a:r>
              <a:rPr sz="1600">
                <a:latin typeface="Courier"/>
              </a:rPr>
              <a:t> </a:t>
            </a:r>
            <a:r>
              <a:rPr sz="1600">
                <a:solidFill>
                  <a:srgbClr val="06287E"/>
                </a:solidFill>
                <a:latin typeface="Courier"/>
              </a:rPr>
              <a:t>table</a:t>
            </a:r>
            <a:r>
              <a:rPr sz="1600">
                <a:latin typeface="Courier"/>
              </a:rPr>
              <a:t>(d</a:t>
            </a:r>
            <a:r>
              <a:rPr sz="1600">
                <a:solidFill>
                  <a:srgbClr val="4070A0"/>
                </a:solidFill>
                <a:latin typeface="Courier"/>
              </a:rPr>
              <a:t>$</a:t>
            </a:r>
            <a:r>
              <a:rPr sz="1600">
                <a:latin typeface="Courier"/>
              </a:rPr>
              <a:t>habitat, d</a:t>
            </a:r>
            <a:r>
              <a:rPr sz="1600">
                <a:solidFill>
                  <a:srgbClr val="4070A0"/>
                </a:solidFill>
                <a:latin typeface="Courier"/>
              </a:rPr>
              <a:t>$</a:t>
            </a:r>
            <a:r>
              <a:rPr sz="1600">
                <a:latin typeface="Courier"/>
              </a:rPr>
              <a:t>infection)</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chisq.test</a:t>
            </a:r>
            <a:r>
              <a:rPr sz="1600">
                <a:latin typeface="Courier"/>
              </a:rPr>
              <a:t>(tab, </a:t>
            </a:r>
            <a:r>
              <a:rPr sz="1600">
                <a:solidFill>
                  <a:srgbClr val="7D9029"/>
                </a:solidFill>
                <a:latin typeface="Courier"/>
              </a:rPr>
              <a:t>correct =</a:t>
            </a:r>
            <a:r>
              <a:rPr sz="1600">
                <a:latin typeface="Courier"/>
              </a:rPr>
              <a:t> </a:t>
            </a:r>
            <a:r>
              <a:rPr sz="1600">
                <a:solidFill>
                  <a:srgbClr val="880000"/>
                </a:solidFill>
                <a:latin typeface="Courier"/>
              </a:rPr>
              <a:t>FALSE</a:t>
            </a:r>
            <a:r>
              <a:rPr sz="1600">
                <a:latin typeface="Courier"/>
              </a:rPr>
              <a:t>)</a:t>
            </a:r>
            <a:br/>
            <a:r>
              <a:rPr sz="1600">
                <a:latin typeface="Courier"/>
              </a:rPr>
              <a:t>cramers_v </a:t>
            </a:r>
            <a:r>
              <a:rPr sz="1600">
                <a:solidFill>
                  <a:srgbClr val="007020"/>
                </a:solidFill>
                <a:latin typeface="Courier"/>
              </a:rPr>
              <a:t>&lt;-</a:t>
            </a:r>
            <a:r>
              <a:rPr sz="1600">
                <a:latin typeface="Courier"/>
              </a:rPr>
              <a:t> </a:t>
            </a:r>
            <a:r>
              <a:rPr sz="1600">
                <a:solidFill>
                  <a:srgbClr val="06287E"/>
                </a:solidFill>
                <a:latin typeface="Courier"/>
              </a:rPr>
              <a:t>sqrt</a:t>
            </a:r>
            <a:r>
              <a:rPr sz="1600">
                <a:latin typeface="Courier"/>
              </a:rPr>
              <a:t>(</a:t>
            </a:r>
            <a:r>
              <a:rPr sz="1600">
                <a:solidFill>
                  <a:srgbClr val="06287E"/>
                </a:solidFill>
                <a:latin typeface="Courier"/>
              </a:rPr>
              <a:t>as.numeric</a:t>
            </a:r>
            <a:r>
              <a:rPr sz="1600">
                <a:latin typeface="Courier"/>
              </a:rPr>
              <a:t>(fit</a:t>
            </a:r>
            <a:r>
              <a:rPr sz="1600">
                <a:solidFill>
                  <a:srgbClr val="4070A0"/>
                </a:solidFill>
                <a:latin typeface="Courier"/>
              </a:rPr>
              <a:t>$</a:t>
            </a:r>
            <a:r>
              <a:rPr sz="1600">
                <a:latin typeface="Courier"/>
              </a:rPr>
              <a:t>statistic) </a:t>
            </a:r>
            <a:r>
              <a:rPr sz="1600">
                <a:solidFill>
                  <a:srgbClr val="4070A0"/>
                </a:solidFill>
                <a:latin typeface="Courier"/>
              </a:rPr>
              <a:t>/</a:t>
            </a:r>
            <a:br/>
            <a:r>
              <a:rPr sz="1600">
                <a:latin typeface="Courier"/>
              </a:rPr>
              <a:t>                  (</a:t>
            </a:r>
            <a:r>
              <a:rPr sz="1600">
                <a:solidFill>
                  <a:srgbClr val="06287E"/>
                </a:solidFill>
                <a:latin typeface="Courier"/>
              </a:rPr>
              <a:t>sum</a:t>
            </a:r>
            <a:r>
              <a:rPr sz="1600">
                <a:latin typeface="Courier"/>
              </a:rPr>
              <a:t>(tab) </a:t>
            </a:r>
            <a:r>
              <a:rPr sz="1600">
                <a:solidFill>
                  <a:srgbClr val="4070A0"/>
                </a:solidFill>
                <a:latin typeface="Courier"/>
              </a:rPr>
              <a:t>*</a:t>
            </a:r>
            <a:r>
              <a:rPr sz="1600">
                <a:latin typeface="Courier"/>
              </a:rPr>
              <a:t> </a:t>
            </a:r>
            <a:r>
              <a:rPr sz="1600">
                <a:solidFill>
                  <a:srgbClr val="06287E"/>
                </a:solidFill>
                <a:latin typeface="Courier"/>
              </a:rPr>
              <a:t>min</a:t>
            </a:r>
            <a:r>
              <a:rPr sz="1600">
                <a:latin typeface="Courier"/>
              </a:rPr>
              <a:t>(</a:t>
            </a:r>
            <a:r>
              <a:rPr sz="1600">
                <a:solidFill>
                  <a:srgbClr val="06287E"/>
                </a:solidFill>
                <a:latin typeface="Courier"/>
              </a:rPr>
              <a:t>nrow</a:t>
            </a:r>
            <a:r>
              <a:rPr sz="1600">
                <a:latin typeface="Courier"/>
              </a:rPr>
              <a:t>(tab)</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06287E"/>
                </a:solidFill>
                <a:latin typeface="Courier"/>
              </a:rPr>
              <a:t>ncol</a:t>
            </a:r>
            <a:r>
              <a:rPr sz="1600">
                <a:latin typeface="Courier"/>
              </a:rPr>
              <a:t>(tab)</a:t>
            </a:r>
            <a:r>
              <a:rPr sz="1600">
                <a:solidFill>
                  <a:srgbClr val="4070A0"/>
                </a:solidFill>
                <a:latin typeface="Courier"/>
              </a:rPr>
              <a:t>-</a:t>
            </a:r>
            <a:r>
              <a:rPr sz="1600">
                <a:solidFill>
                  <a:srgbClr val="40A070"/>
                </a:solidFill>
                <a:latin typeface="Courier"/>
              </a:rPr>
              <a:t>1</a:t>
            </a:r>
            <a:r>
              <a:rPr sz="1600">
                <a:latin typeface="Courier"/>
              </a:rPr>
              <a:t>)))</a:t>
            </a:r>
            <a:br/>
            <a:r>
              <a:rPr sz="1600">
                <a:latin typeface="Courier"/>
              </a:rPr>
              <a:t>rates </a:t>
            </a:r>
            <a:r>
              <a:rPr sz="1600">
                <a:solidFill>
                  <a:srgbClr val="007020"/>
                </a:solidFill>
                <a:latin typeface="Courier"/>
              </a:rPr>
              <a:t>&lt;-</a:t>
            </a:r>
            <a:r>
              <a:rPr sz="1600">
                <a:latin typeface="Courier"/>
              </a:rPr>
              <a:t> </a:t>
            </a:r>
            <a:r>
              <a:rPr sz="1600">
                <a:solidFill>
                  <a:srgbClr val="06287E"/>
                </a:solidFill>
                <a:latin typeface="Courier"/>
              </a:rPr>
              <a:t>prop.table</a:t>
            </a:r>
            <a:r>
              <a:rPr sz="1600">
                <a:latin typeface="Courier"/>
              </a:rPr>
              <a:t>(tab, </a:t>
            </a:r>
            <a:r>
              <a:rPr sz="1600">
                <a:solidFill>
                  <a:srgbClr val="40A070"/>
                </a:solidFill>
                <a:latin typeface="Courier"/>
              </a:rPr>
              <a:t>1</a:t>
            </a:r>
            <a:r>
              <a:rPr sz="1600">
                <a:latin typeface="Courier"/>
              </a:rPr>
              <a:t>)[, </a:t>
            </a:r>
            <a:r>
              <a:rPr sz="1600">
                <a:solidFill>
                  <a:srgbClr val="4070A0"/>
                </a:solidFill>
                <a:latin typeface="Courier"/>
              </a:rPr>
              <a:t>"Infected"</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Infection probabilities: Forest 0.14; Grassland 0.41; Urban 0.54</a:t>
            </a:r>
          </a:p>
          <a:p>
            <a:pPr lvl="0"/>
            <a:r>
              <a:rPr/>
              <a:t>Minimum expected count: 33.0</a:t>
            </a:r>
          </a:p>
          <a:p>
            <a:pPr lvl="0"/>
            <a:r>
              <a:rPr/>
              <a:t>Chi-square(2) = 32.153</a:t>
            </a:r>
          </a:p>
          <a:p>
            <a:pPr lvl="0"/>
            <a:r>
              <a:rPr/>
              <a:t>p = 1.042e-07; Cramer V = 0.345</a:t>
            </a:r>
          </a:p>
        </p:txBody>
      </p:sp>
    </p:spTree>
  </p:cSld>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Chi-square independence: interpret</a:t>
            </a:r>
          </a:p>
        </p:txBody>
      </p:sp>
      <p:sp>
        <p:nvSpPr>
          <p:cNvPr id="3" name="Content Placeholder 2"/>
          <p:cNvSpPr>
            <a:spLocks noGrp="1"/>
          </p:cNvSpPr>
          <p:nvPr>
            <p:ph idx="1"/>
          </p:nvPr>
        </p:nvSpPr>
        <p:spPr/>
        <p:txBody>
          <a:bodyPr/>
          <a:lstStyle/>
          <a:p>
            <a:pPr lvl="0" indent="0" marL="0">
              <a:buNone/>
            </a:pPr>
            <a:r>
              <a:rPr/>
              <a:t>Infection probabilities differed descriptively across habitats (Forest 14%, Grassland 41%, Urban 54%). The independence test gives chi-square(2) = 32.15, p = 1.04e-07; Cramer V = 0.35. This observational association does not establish a habitat effect.</a:t>
            </a:r>
          </a:p>
          <a:p>
            <a:pPr lvl="0" indent="0" marL="0">
              <a:buNone/>
            </a:pPr>
            <a:r>
              <a:rPr b="1"/>
              <a:t>Discuss:</a:t>
            </a:r>
            <a:r>
              <a:rPr/>
              <a:t> Why would treating several lizards from one cage as independent change the analysis?</a:t>
            </a:r>
          </a:p>
        </p:txBody>
      </p:sp>
    </p:spTree>
  </p:cSld>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exact: the data</a:t>
            </a:r>
          </a:p>
        </p:txBody>
      </p:sp>
      <p:sp>
        <p:nvSpPr>
          <p:cNvPr id="3" name="Content Placeholder 2"/>
          <p:cNvSpPr>
            <a:spLocks noGrp="1"/>
          </p:cNvSpPr>
          <p:nvPr>
            <p:ph idx="1"/>
          </p:nvPr>
        </p:nvSpPr>
        <p:spPr/>
        <p:txBody>
          <a:bodyPr/>
          <a:lstStyle/>
          <a:p>
            <a:pPr lvl="0" indent="0" marL="0">
              <a:buNone/>
            </a:pPr>
            <a:r>
              <a:rPr/>
              <a:t>Survival of rare resistant and susceptible clones</a:t>
            </a:r>
          </a:p>
          <a:p>
            <a:pPr lvl="0"/>
            <a:r>
              <a:rPr/>
              <a:t>Two categorical variables in a 2 × 2 table</a:t>
            </a:r>
          </a:p>
          <a:p>
            <a:pPr lvl="0"/>
            <a:r>
              <a:rPr/>
              <a:t>Small counts, including possibly empty cells</a:t>
            </a:r>
          </a:p>
          <a:p>
            <a:pPr lvl="0"/>
            <a:r>
              <a:rPr/>
              <a:t>The target is an association, expressed as an odds ratio</a:t>
            </a:r>
          </a:p>
        </p:txBody>
      </p:sp>
      <p:sp>
        <p:nvSpPr>
          <p:cNvPr id="4" name="Content Placeholder 3"/>
          <p:cNvSpPr>
            <a:spLocks noGrp="1"/>
          </p:cNvSpPr>
          <p:nvPr>
            <p:ph idx="2"/>
          </p:nvPr>
        </p:nvSpPr>
        <p:spPr/>
        <p:txBody>
          <a:bodyPr/>
          <a:lstStyle/>
          <a:p>
            <a:pPr lvl="0" indent="0" marL="0">
              <a:buNone/>
            </a:pPr>
            <a:r>
              <a:rPr b="1"/>
              <a:t>Other data like these</a:t>
            </a:r>
          </a:p>
          <a:p>
            <a:pPr lvl="0"/>
            <a:r>
              <a:rPr/>
              <a:t>Rare infection in two hosts</a:t>
            </a:r>
          </a:p>
          <a:p>
            <a:pPr lvl="0"/>
            <a:r>
              <a:rPr/>
              <a:t>Mutation presence in two strains</a:t>
            </a:r>
          </a:p>
          <a:p>
            <a:pPr lvl="0"/>
            <a:r>
              <a:rPr/>
              <a:t>Hatching in small captive crosses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exact: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3106</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clone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24</a:t>
            </a:r>
            <a:r>
              <a:rPr sz="1600">
                <a:latin typeface="Courier"/>
              </a:rPr>
              <a:t>,</a:t>
            </a:r>
            <a:br/>
            <a:r>
              <a:rPr sz="1600">
                <a:latin typeface="Courier"/>
              </a:rPr>
              <a:t>  </a:t>
            </a:r>
            <a:r>
              <a:rPr sz="1600">
                <a:solidFill>
                  <a:srgbClr val="7D9029"/>
                </a:solidFill>
                <a:latin typeface="Courier"/>
              </a:rPr>
              <a:t>type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"Susceptible"</a:t>
            </a:r>
            <a:r>
              <a:rPr sz="1600">
                <a:latin typeface="Courier"/>
              </a:rPr>
              <a:t>, </a:t>
            </a:r>
            <a:r>
              <a:rPr sz="1600">
                <a:solidFill>
                  <a:srgbClr val="4070A0"/>
                </a:solidFill>
                <a:latin typeface="Courier"/>
              </a:rPr>
              <a:t>"Resistant"</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12</a:t>
            </a:r>
            <a:r>
              <a:rPr sz="1600">
                <a:latin typeface="Courier"/>
              </a:rPr>
              <a:t>))</a:t>
            </a:r>
            <a:br/>
            <a:r>
              <a:rPr sz="1600">
                <a:latin typeface="Courier"/>
              </a:rPr>
              <a:t>d</a:t>
            </a:r>
            <a:r>
              <a:rPr sz="1600">
                <a:solidFill>
                  <a:srgbClr val="4070A0"/>
                </a:solidFill>
                <a:latin typeface="Courier"/>
              </a:rPr>
              <a:t>$</a:t>
            </a:r>
            <a:r>
              <a:rPr sz="1600">
                <a:latin typeface="Courier"/>
              </a:rPr>
              <a:t>survived </a:t>
            </a:r>
            <a:r>
              <a:rPr sz="1600">
                <a:solidFill>
                  <a:srgbClr val="007020"/>
                </a:solidFill>
                <a:latin typeface="Courier"/>
              </a:rPr>
              <a:t>&lt;-</a:t>
            </a:r>
            <a:r>
              <a:rPr sz="1600">
                <a:latin typeface="Courier"/>
              </a:rPr>
              <a:t> </a:t>
            </a:r>
            <a:r>
              <a:rPr sz="1600">
                <a:solidFill>
                  <a:srgbClr val="06287E"/>
                </a:solidFill>
                <a:latin typeface="Courier"/>
              </a:rPr>
              <a:t>rbinom</a:t>
            </a:r>
            <a:r>
              <a:rPr sz="1600">
                <a:latin typeface="Courier"/>
              </a:rPr>
              <a:t>(</a:t>
            </a:r>
            <a:r>
              <a:rPr sz="1600">
                <a:solidFill>
                  <a:srgbClr val="40A070"/>
                </a:solidFill>
                <a:latin typeface="Courier"/>
              </a:rPr>
              <a:t>24</a:t>
            </a:r>
            <a:r>
              <a:rPr sz="1600">
                <a:latin typeface="Courier"/>
              </a:rPr>
              <a:t>, </a:t>
            </a:r>
            <a:r>
              <a:rPr sz="1600">
                <a:solidFill>
                  <a:srgbClr val="40A070"/>
                </a:solidFill>
                <a:latin typeface="Courier"/>
              </a:rPr>
              <a:t>1</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20</a:t>
            </a:r>
            <a:r>
              <a:rPr sz="1600">
                <a:latin typeface="Courier"/>
              </a:rPr>
              <a:t>, .</a:t>
            </a:r>
            <a:r>
              <a:rPr sz="1600">
                <a:solidFill>
                  <a:srgbClr val="40A070"/>
                </a:solidFill>
                <a:latin typeface="Courier"/>
              </a:rPr>
              <a:t>65</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12</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clone: 1
type: Susceptible
survived: 0</a:t>
            </a:r>
          </a:p>
        </p:txBody>
      </p:sp>
    </p:spTree>
  </p:cSld>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exact: see the data</a:t>
            </a:r>
          </a:p>
        </p:txBody>
      </p:sp>
      <p:pic>
        <p:nvPicPr>
          <p:cNvPr descr="Course_files/modules/fisher_exact/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Fisher exact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beside = TRUE</a:t>
            </a:r>
            <a:r>
              <a:rPr/>
              <a:t> — Show each group’s two outcome counts.</a:t>
            </a:r>
          </a:p>
          <a:p>
            <a:pPr lvl="0" indent="0" marL="0">
              <a:buNone/>
            </a:pPr>
            <a:r>
              <a:rPr b="1"/>
              <a:t>col</a:t>
            </a:r>
            <a:r>
              <a:rPr/>
              <a:t> — Link outcome colors to the legend.</a:t>
            </a:r>
          </a:p>
          <a:p>
            <a:pPr lvl="0" indent="0" marL="0">
              <a:buNone/>
            </a:pPr>
            <a:r>
              <a:rPr b="1"/>
              <a:t>text</a:t>
            </a:r>
            <a:r>
              <a:rPr/>
              <a:t> — Put small counts directly on the bars.</a:t>
            </a:r>
          </a:p>
          <a:p>
            <a:pPr lvl="0" indent="0" marL="0">
              <a:buNone/>
            </a:pPr>
            <a:r>
              <a:rPr b="1"/>
              <a:t>ylim</a:t>
            </a:r>
            <a:r>
              <a:rPr/>
              <a:t> — Leave label space above the bars.</a:t>
            </a:r>
          </a:p>
        </p:txBody>
      </p:sp>
    </p:spTree>
  </p:cSld>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exact: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4</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a:t>
            </a:r>
            <a:br/>
            <a:r>
              <a:rPr sz="1600">
                <a:latin typeface="Courier"/>
              </a:rPr>
              <a:t>bars </a:t>
            </a:r>
            <a:r>
              <a:rPr sz="1600">
                <a:solidFill>
                  <a:srgbClr val="007020"/>
                </a:solidFill>
                <a:latin typeface="Courier"/>
              </a:rPr>
              <a:t>&lt;-</a:t>
            </a:r>
            <a:r>
              <a:rPr sz="1600">
                <a:latin typeface="Courier"/>
              </a:rPr>
              <a:t> </a:t>
            </a:r>
            <a:r>
              <a:rPr sz="1600">
                <a:solidFill>
                  <a:srgbClr val="06287E"/>
                </a:solidFill>
                <a:latin typeface="Courier"/>
              </a:rPr>
              <a:t>barplot</a:t>
            </a:r>
            <a:r>
              <a:rPr sz="1600">
                <a:latin typeface="Courier"/>
              </a:rPr>
              <a:t>(</a:t>
            </a:r>
            <a:r>
              <a:rPr sz="1600">
                <a:solidFill>
                  <a:srgbClr val="06287E"/>
                </a:solidFill>
                <a:latin typeface="Courier"/>
              </a:rPr>
              <a:t>t</a:t>
            </a:r>
            <a:r>
              <a:rPr sz="1600">
                <a:latin typeface="Courier"/>
              </a:rPr>
              <a:t>(tab), </a:t>
            </a:r>
            <a:r>
              <a:rPr sz="1600">
                <a:solidFill>
                  <a:srgbClr val="7D9029"/>
                </a:solidFill>
                <a:latin typeface="Courier"/>
              </a:rPr>
              <a:t>beside =</a:t>
            </a:r>
            <a:r>
              <a:rPr sz="1600">
                <a:latin typeface="Courier"/>
              </a:rPr>
              <a:t> </a:t>
            </a:r>
            <a:r>
              <a:rPr sz="1600">
                <a:solidFill>
                  <a:srgbClr val="880000"/>
                </a:solidFill>
                <a:latin typeface="Courier"/>
              </a:rPr>
              <a:t>TRUE</a:t>
            </a:r>
            <a:r>
              <a:rPr sz="1600">
                <a:latin typeface="Courier"/>
              </a:rPr>
              <a:t>, </a:t>
            </a:r>
            <a:r>
              <a:rPr sz="1600">
                <a:solidFill>
                  <a:srgbClr val="7D9029"/>
                </a:solidFill>
                <a:latin typeface="Courier"/>
              </a:rPr>
              <a:t>border =</a:t>
            </a:r>
            <a:r>
              <a:rPr sz="1600">
                <a:latin typeface="Courier"/>
              </a:rPr>
              <a:t> </a:t>
            </a:r>
            <a:r>
              <a:rPr sz="1600">
                <a:solidFill>
                  <a:srgbClr val="880000"/>
                </a:solidFill>
                <a:latin typeface="Courier"/>
              </a:rPr>
              <a:t>NA</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"#d5d5d5"</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ylim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06287E"/>
                </a:solidFill>
                <a:latin typeface="Courier"/>
              </a:rPr>
              <a:t>max</a:t>
            </a:r>
            <a:r>
              <a:rPr sz="1600">
                <a:latin typeface="Courier"/>
              </a:rPr>
              <a:t>(tab) </a:t>
            </a:r>
            <a:r>
              <a:rPr sz="1600">
                <a:solidFill>
                  <a:srgbClr val="4070A0"/>
                </a:solidFill>
                <a:latin typeface="Courier"/>
              </a:rPr>
              <a:t>+</a:t>
            </a:r>
            <a:r>
              <a:rPr sz="1600">
                <a:latin typeface="Courier"/>
              </a:rPr>
              <a:t> </a:t>
            </a:r>
            <a:r>
              <a:rPr sz="1600">
                <a:solidFill>
                  <a:srgbClr val="40A070"/>
                </a:solidFill>
                <a:latin typeface="Courier"/>
              </a:rPr>
              <a:t>3</a:t>
            </a:r>
            <a:r>
              <a:rPr sz="1600">
                <a:latin typeface="Courier"/>
              </a:rPr>
              <a:t>),</a:t>
            </a:r>
            <a:br/>
            <a:r>
              <a:rPr sz="1600">
                <a:latin typeface="Courier"/>
              </a:rPr>
              <a:t>  </a:t>
            </a:r>
            <a:r>
              <a:rPr sz="1600">
                <a:solidFill>
                  <a:srgbClr val="7D9029"/>
                </a:solidFill>
                <a:latin typeface="Courier"/>
              </a:rPr>
              <a:t>names.arg =</a:t>
            </a:r>
            <a:r>
              <a:rPr sz="1600">
                <a:latin typeface="Courier"/>
              </a:rPr>
              <a:t> </a:t>
            </a:r>
            <a:r>
              <a:rPr sz="1600">
                <a:solidFill>
                  <a:srgbClr val="06287E"/>
                </a:solidFill>
                <a:latin typeface="Courier"/>
              </a:rPr>
              <a:t>rownames</a:t>
            </a:r>
            <a:r>
              <a:rPr sz="1600">
                <a:latin typeface="Courier"/>
              </a:rPr>
              <a:t>(tab), </a:t>
            </a:r>
            <a:r>
              <a:rPr sz="1600">
                <a:solidFill>
                  <a:srgbClr val="7D9029"/>
                </a:solidFill>
                <a:latin typeface="Courier"/>
              </a:rPr>
              <a:t>ylab =</a:t>
            </a:r>
            <a:r>
              <a:rPr sz="1600">
                <a:latin typeface="Courier"/>
              </a:rPr>
              <a:t> </a:t>
            </a:r>
            <a:r>
              <a:rPr sz="1600">
                <a:solidFill>
                  <a:srgbClr val="4070A0"/>
                </a:solidFill>
                <a:latin typeface="Courier"/>
              </a:rPr>
              <a:t>"Clones"</a:t>
            </a:r>
            <a:r>
              <a:rPr sz="1600">
                <a:latin typeface="Courier"/>
              </a:rPr>
              <a:t>)</a:t>
            </a:r>
            <a:br/>
            <a:r>
              <a:rPr sz="1600">
                <a:solidFill>
                  <a:srgbClr val="06287E"/>
                </a:solidFill>
                <a:latin typeface="Courier"/>
              </a:rPr>
              <a:t>text</a:t>
            </a:r>
            <a:r>
              <a:rPr sz="1600">
                <a:latin typeface="Courier"/>
              </a:rPr>
              <a:t>(bars, </a:t>
            </a:r>
            <a:r>
              <a:rPr sz="1600">
                <a:solidFill>
                  <a:srgbClr val="06287E"/>
                </a:solidFill>
                <a:latin typeface="Courier"/>
              </a:rPr>
              <a:t>t</a:t>
            </a:r>
            <a:r>
              <a:rPr sz="1600">
                <a:latin typeface="Courier"/>
              </a:rPr>
              <a:t>(tab), </a:t>
            </a:r>
            <a:r>
              <a:rPr sz="1600">
                <a:solidFill>
                  <a:srgbClr val="7D9029"/>
                </a:solidFill>
                <a:latin typeface="Courier"/>
              </a:rPr>
              <a:t>labels =</a:t>
            </a:r>
            <a:r>
              <a:rPr sz="1600">
                <a:latin typeface="Courier"/>
              </a:rPr>
              <a:t> </a:t>
            </a:r>
            <a:r>
              <a:rPr sz="1600">
                <a:solidFill>
                  <a:srgbClr val="06287E"/>
                </a:solidFill>
                <a:latin typeface="Courier"/>
              </a:rPr>
              <a:t>c</a:t>
            </a:r>
            <a:r>
              <a:rPr sz="1600">
                <a:latin typeface="Courier"/>
              </a:rPr>
              <a:t>(</a:t>
            </a:r>
            <a:r>
              <a:rPr sz="1600">
                <a:solidFill>
                  <a:srgbClr val="06287E"/>
                </a:solidFill>
                <a:latin typeface="Courier"/>
              </a:rPr>
              <a:t>t</a:t>
            </a:r>
            <a:r>
              <a:rPr sz="1600">
                <a:latin typeface="Courier"/>
              </a:rPr>
              <a:t>(tab)), </a:t>
            </a:r>
            <a:r>
              <a:rPr sz="1600">
                <a:solidFill>
                  <a:srgbClr val="7D9029"/>
                </a:solidFill>
                <a:latin typeface="Courier"/>
              </a:rPr>
              <a:t>pos =</a:t>
            </a:r>
            <a:r>
              <a:rPr sz="1600">
                <a:latin typeface="Courier"/>
              </a:rPr>
              <a:t> </a:t>
            </a:r>
            <a:r>
              <a:rPr sz="1600">
                <a:solidFill>
                  <a:srgbClr val="40A070"/>
                </a:solidFill>
                <a:latin typeface="Courier"/>
              </a:rPr>
              <a:t>3</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"topright"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"Died"</a:t>
            </a:r>
            <a:r>
              <a:rPr sz="1600">
                <a:latin typeface="Courier"/>
              </a:rPr>
              <a:t>, </a:t>
            </a:r>
            <a:r>
              <a:rPr sz="1600">
                <a:solidFill>
                  <a:srgbClr val="4070A0"/>
                </a:solidFill>
                <a:latin typeface="Courier"/>
              </a:rPr>
              <a:t>"Survived"</a:t>
            </a:r>
            <a:r>
              <a:rPr sz="1600">
                <a:latin typeface="Courier"/>
              </a:rPr>
              <a:t>),</a:t>
            </a:r>
            <a:br/>
            <a:r>
              <a:rPr sz="1600">
                <a:latin typeface="Courier"/>
              </a:rPr>
              <a:t>       </a:t>
            </a:r>
            <a:r>
              <a:rPr sz="1600">
                <a:solidFill>
                  <a:srgbClr val="7D9029"/>
                </a:solidFill>
                <a:latin typeface="Courier"/>
              </a:rPr>
              <a:t>fill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"#d5d5d5"</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beside = TRUE</a:t>
            </a:r>
            <a:r>
              <a:rPr/>
              <a:t> — Show each group’s two outcome counts.</a:t>
            </a:r>
          </a:p>
          <a:p>
            <a:pPr lvl="0" indent="0" marL="0">
              <a:buNone/>
            </a:pPr>
            <a:r>
              <a:rPr b="1"/>
              <a:t>col</a:t>
            </a:r>
            <a:r>
              <a:rPr/>
              <a:t> — Link outcome colors to the legend.</a:t>
            </a:r>
          </a:p>
          <a:p>
            <a:pPr lvl="0" indent="0" marL="0">
              <a:buNone/>
            </a:pPr>
            <a:r>
              <a:rPr b="1"/>
              <a:t>text</a:t>
            </a:r>
            <a:r>
              <a:rPr/>
              <a:t> — Put small counts directly on the bars.</a:t>
            </a:r>
          </a:p>
          <a:p>
            <a:pPr lvl="0" indent="0" marL="0">
              <a:buNone/>
            </a:pPr>
            <a:r>
              <a:rPr b="1"/>
              <a:t>ylim</a:t>
            </a:r>
            <a:r>
              <a:rPr/>
              <a:t> — Leave label space above the bars.</a:t>
            </a:r>
          </a:p>
        </p:txBody>
      </p:sp>
    </p:spTree>
  </p:cSld>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exact: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Are survival odds associated with clone type?</a:t>
            </a:r>
          </a:p>
          <a:p>
            <a:pPr lvl="0" indent="0" marL="0">
              <a:buNone/>
            </a:pPr>
            <a:r>
              <a:rPr b="1"/>
              <a:t>Null / estimation target</a:t>
            </a:r>
          </a:p>
          <a:p>
            <a:pPr lvl="0" indent="0" marL="0">
              <a:buNone/>
            </a:pPr>
            <a:r>
              <a:rPr/>
              <a:t>The population odds ratio for clone type and survival is 1.</a:t>
            </a:r>
          </a:p>
        </p:txBody>
      </p:sp>
      <p:sp>
        <p:nvSpPr>
          <p:cNvPr id="4" name="Content Placeholder 3"/>
          <p:cNvSpPr>
            <a:spLocks noGrp="1"/>
          </p:cNvSpPr>
          <p:nvPr>
            <p:ph idx="2"/>
          </p:nvPr>
        </p:nvSpPr>
        <p:spPr/>
        <p:txBody>
          <a:bodyPr/>
          <a:lstStyle/>
          <a:p>
            <a:pPr lvl="0" indent="0" marL="0">
              <a:buNone/>
            </a:pPr>
            <a:r>
              <a:rPr b="1"/>
              <a:t>Relevant options</a:t>
            </a:r>
          </a:p>
          <a:p>
            <a:pPr lvl="0"/>
            <a:r>
              <a:rPr/>
              <a:t>Check the row and column order before interpreting the odds ratio.</a:t>
            </a:r>
          </a:p>
          <a:p>
            <a:pPr lvl="0"/>
            <a:r>
              <a:rPr/>
              <a:t>alternative = “two.sided” tests association in either direction.</a:t>
            </a:r>
          </a:p>
          <a:p>
            <a:pPr lvl="0"/>
            <a:r>
              <a:rPr/>
              <a:t>The confidence interval is for the odds ratio.</a:t>
            </a:r>
          </a:p>
        </p:txBody>
      </p:sp>
    </p:spTree>
  </p:cSld>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exact: assumptions</a:t>
            </a:r>
          </a:p>
        </p:txBody>
      </p:sp>
      <p:sp>
        <p:nvSpPr>
          <p:cNvPr id="3" name="Content Placeholder 2"/>
          <p:cNvSpPr>
            <a:spLocks noGrp="1"/>
          </p:cNvSpPr>
          <p:nvPr>
            <p:ph idx="1"/>
          </p:nvPr>
        </p:nvSpPr>
        <p:spPr/>
        <p:txBody>
          <a:bodyPr/>
          <a:lstStyle/>
          <a:p>
            <a:pPr lvl="0" indent="0" marL="0">
              <a:buNone/>
            </a:pPr>
            <a:r>
              <a:rPr b="1"/>
              <a:t>What matters here</a:t>
            </a:r>
          </a:p>
          <a:p>
            <a:pPr lvl="0"/>
            <a:r>
              <a:rPr/>
              <a:t>Each clone contributes one independent observation.</a:t>
            </a:r>
          </a:p>
          <a:p>
            <a:pPr lvl="0"/>
            <a:r>
              <a:rPr/>
              <a:t>Outcomes belong to exactly one table cell.</a:t>
            </a:r>
          </a:p>
          <a:p>
            <a:pPr lvl="0"/>
            <a:r>
              <a:rPr/>
              <a:t>Use an appropriate paired analysis for matched clones.</a:t>
            </a:r>
          </a:p>
        </p:txBody>
      </p:sp>
      <p:sp>
        <p:nvSpPr>
          <p:cNvPr id="4" name="Content Placeholder 3"/>
          <p:cNvSpPr>
            <a:spLocks noGrp="1"/>
          </p:cNvSpPr>
          <p:nvPr>
            <p:ph idx="2"/>
          </p:nvPr>
        </p:nvSpPr>
        <p:spPr/>
        <p:txBody>
          <a:bodyPr/>
          <a:lstStyle/>
          <a:p>
            <a:pPr lvl="0" indent="0" marL="0">
              <a:buNone/>
            </a:pPr>
            <a:r>
              <a:rPr b="1"/>
              <a:t>Parametric responses</a:t>
            </a:r>
          </a:p>
          <a:p>
            <a:pPr lvl="0"/>
            <a:r>
              <a:rPr/>
              <a:t>Logistic regression can add predictors; sparse-data methods may be needed.</a:t>
            </a:r>
          </a:p>
          <a:p>
            <a:pPr lvl="0"/>
            <a:r>
              <a:rPr/>
              <a:t>More observations improve precision when the interval is wide.</a:t>
            </a:r>
          </a:p>
          <a:p>
            <a:pPr lvl="0" indent="0" marL="0">
              <a:buNone/>
            </a:pPr>
            <a:r>
              <a:rPr b="1"/>
              <a:t>Nonparametric responses</a:t>
            </a:r>
          </a:p>
          <a:p>
            <a:pPr lvl="0"/>
            <a:r>
              <a:rPr/>
              <a:t>Fisher’s test already provides exact conditional inference.</a:t>
            </a:r>
          </a:p>
          <a:p>
            <a:pPr lvl="0"/>
            <a:r>
              <a:rPr/>
              <a:t>Use an exact paired test for discordant matched pairs.</a:t>
            </a:r>
          </a:p>
        </p:txBody>
      </p:sp>
    </p:spTree>
  </p:cSld>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exact: run and read</a:t>
            </a:r>
          </a:p>
        </p:txBody>
      </p:sp>
      <p:sp>
        <p:nvSpPr>
          <p:cNvPr id="3" name="Content Placeholder 2"/>
          <p:cNvSpPr>
            <a:spLocks noGrp="1"/>
          </p:cNvSpPr>
          <p:nvPr>
            <p:ph idx="1"/>
          </p:nvPr>
        </p:nvSpPr>
        <p:spPr/>
        <p:txBody>
          <a:bodyPr/>
          <a:lstStyle/>
          <a:p>
            <a:pPr lvl="0" indent="0">
              <a:buNone/>
              <a:defRPr sz="1600"/>
            </a:pPr>
            <a:r>
              <a:rPr sz="1600">
                <a:latin typeface="Courier"/>
              </a:rPr>
              <a:t>tab </a:t>
            </a:r>
            <a:r>
              <a:rPr sz="1600">
                <a:solidFill>
                  <a:srgbClr val="007020"/>
                </a:solidFill>
                <a:latin typeface="Courier"/>
              </a:rPr>
              <a:t>&lt;-</a:t>
            </a:r>
            <a:r>
              <a:rPr sz="1600">
                <a:latin typeface="Courier"/>
              </a:rPr>
              <a:t> </a:t>
            </a:r>
            <a:r>
              <a:rPr sz="1600">
                <a:solidFill>
                  <a:srgbClr val="06287E"/>
                </a:solidFill>
                <a:latin typeface="Courier"/>
              </a:rPr>
              <a:t>table</a:t>
            </a:r>
            <a:r>
              <a:rPr sz="1600">
                <a:latin typeface="Courier"/>
              </a:rPr>
              <a:t>(</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type,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"Susceptible"</a:t>
            </a:r>
            <a:r>
              <a:rPr sz="1600">
                <a:latin typeface="Courier"/>
              </a:rPr>
              <a:t>, </a:t>
            </a:r>
            <a:r>
              <a:rPr sz="1600">
                <a:solidFill>
                  <a:srgbClr val="4070A0"/>
                </a:solidFill>
                <a:latin typeface="Courier"/>
              </a:rPr>
              <a:t>"Resistant"</a:t>
            </a:r>
            <a:r>
              <a:rPr sz="1600">
                <a:latin typeface="Courier"/>
              </a:rPr>
              <a:t>)),</a:t>
            </a:r>
            <a:b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survived,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1</a:t>
            </a:r>
            <a:r>
              <a:rPr sz="1600">
                <a:latin typeface="Courier"/>
              </a:rPr>
              <a:t>)))</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fisher.test</a:t>
            </a:r>
            <a:r>
              <a:rPr sz="1600">
                <a:latin typeface="Courier"/>
              </a:rPr>
              <a:t>(tab, </a:t>
            </a:r>
            <a:r>
              <a:rPr sz="1600">
                <a:solidFill>
                  <a:srgbClr val="7D9029"/>
                </a:solidFill>
                <a:latin typeface="Courier"/>
              </a:rPr>
              <a:t>alternative =</a:t>
            </a:r>
            <a:r>
              <a:rPr sz="1600">
                <a:latin typeface="Courier"/>
              </a:rPr>
              <a:t> </a:t>
            </a:r>
            <a:r>
              <a:rPr sz="1600">
                <a:solidFill>
                  <a:srgbClr val="4070A0"/>
                </a:solidFill>
                <a:latin typeface="Courier"/>
              </a:rPr>
              <a:t>"two.sided"</a:t>
            </a:r>
            <a:r>
              <a:rPr sz="1600">
                <a:latin typeface="Courier"/>
              </a:rPr>
              <a:t>)</a:t>
            </a:r>
            <a:br/>
            <a:r>
              <a:rPr sz="1600">
                <a:latin typeface="Courier"/>
              </a:rPr>
              <a:t>odds_ratio </a:t>
            </a:r>
            <a:r>
              <a:rPr sz="1600">
                <a:solidFill>
                  <a:srgbClr val="007020"/>
                </a:solidFill>
                <a:latin typeface="Courier"/>
              </a:rPr>
              <a:t>&lt;-</a:t>
            </a:r>
            <a:r>
              <a:rPr sz="1600">
                <a:latin typeface="Courier"/>
              </a:rPr>
              <a:t> </a:t>
            </a:r>
            <a:r>
              <a:rPr sz="1600">
                <a:solidFill>
                  <a:srgbClr val="06287E"/>
                </a:solidFill>
                <a:latin typeface="Courier"/>
              </a:rPr>
              <a:t>unname</a:t>
            </a:r>
            <a:r>
              <a:rPr sz="1600">
                <a:latin typeface="Courier"/>
              </a:rPr>
              <a:t>(fit</a:t>
            </a:r>
            <a:r>
              <a:rPr sz="1600">
                <a:solidFill>
                  <a:srgbClr val="4070A0"/>
                </a:solidFill>
                <a:latin typeface="Courier"/>
              </a:rPr>
              <a:t>$</a:t>
            </a:r>
            <a:r>
              <a:rPr sz="1600">
                <a:latin typeface="Courier"/>
              </a:rPr>
              <a:t>estimate)</a:t>
            </a:r>
            <a:br/>
            <a:r>
              <a:rPr sz="1600">
                <a:latin typeface="Courier"/>
              </a:rPr>
              <a:t>ci </a:t>
            </a:r>
            <a:r>
              <a:rPr sz="1600">
                <a:solidFill>
                  <a:srgbClr val="007020"/>
                </a:solidFill>
                <a:latin typeface="Courier"/>
              </a:rPr>
              <a:t>&lt;-</a:t>
            </a:r>
            <a:r>
              <a:rPr sz="1600">
                <a:latin typeface="Courier"/>
              </a:rPr>
              <a:t> fit</a:t>
            </a:r>
            <a:r>
              <a:rPr sz="1600">
                <a:solidFill>
                  <a:srgbClr val="4070A0"/>
                </a:solidFill>
                <a:latin typeface="Courier"/>
              </a:rPr>
              <a:t>$</a:t>
            </a:r>
            <a:r>
              <a:rPr sz="1600">
                <a:latin typeface="Courier"/>
              </a:rPr>
              <a:t>conf.int</a:t>
            </a:r>
          </a:p>
        </p:txBody>
      </p:sp>
      <p:sp>
        <p:nvSpPr>
          <p:cNvPr id="4" name="Content Placeholder 3"/>
          <p:cNvSpPr>
            <a:spLocks noGrp="1"/>
          </p:cNvSpPr>
          <p:nvPr>
            <p:ph idx="2"/>
          </p:nvPr>
        </p:nvSpPr>
        <p:spPr/>
        <p:txBody>
          <a:bodyPr/>
          <a:lstStyle/>
          <a:p>
            <a:pPr lvl="0" indent="0" marL="0">
              <a:buNone/>
            </a:pPr>
            <a:r>
              <a:rPr b="1"/>
              <a:t>Generated results</a:t>
            </a:r>
          </a:p>
          <a:p>
            <a:pPr lvl="0"/>
            <a:r>
              <a:rPr/>
              <a:t>Survivors: susceptible 2/12; resistant 7/12</a:t>
            </a:r>
          </a:p>
          <a:p>
            <a:pPr lvl="0"/>
            <a:r>
              <a:rPr/>
              <a:t>Survival odds ratio (resistant / susceptible): 6.395</a:t>
            </a:r>
          </a:p>
          <a:p>
            <a:pPr lvl="0"/>
            <a:r>
              <a:rPr/>
              <a:t>95% exact CI: 0.810 to 85.671</a:t>
            </a:r>
          </a:p>
          <a:p>
            <a:pPr lvl="0"/>
            <a:r>
              <a:rPr/>
              <a:t>Two-sided exact p = 0.08938</a:t>
            </a:r>
          </a:p>
        </p:txBody>
      </p:sp>
    </p:spTree>
  </p:cSld>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Fisher exact: interpret</a:t>
            </a:r>
          </a:p>
        </p:txBody>
      </p:sp>
      <p:sp>
        <p:nvSpPr>
          <p:cNvPr id="3" name="Content Placeholder 2"/>
          <p:cNvSpPr>
            <a:spLocks noGrp="1"/>
          </p:cNvSpPr>
          <p:nvPr>
            <p:ph idx="1"/>
          </p:nvPr>
        </p:nvSpPr>
        <p:spPr/>
        <p:txBody>
          <a:bodyPr/>
          <a:lstStyle/>
          <a:p>
            <a:pPr lvl="0" indent="0" marL="0">
              <a:buNone/>
            </a:pPr>
            <a:r>
              <a:rPr/>
              <a:t>The resistant-to-susceptible survival odds ratio was 6.39 (95% exact CI 0.81–85.67; p = 0.0894). A wide interval reflects limited information from these small groups; odds are not probabilities.</a:t>
            </a:r>
          </a:p>
          <a:p>
            <a:pPr lvl="0" indent="0" marL="0">
              <a:buNone/>
            </a:pPr>
            <a:r>
              <a:rPr b="1"/>
              <a:t>Discuss:</a:t>
            </a:r>
            <a:r>
              <a:rPr/>
              <a:t> Why is an odds ratio of 3 not the same as a threefold survival probability?</a:t>
            </a:r>
          </a:p>
        </p:txBody>
      </p:sp>
    </p:spTree>
  </p:cSld>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McNemar: the data</a:t>
            </a:r>
          </a:p>
        </p:txBody>
      </p:sp>
      <p:sp>
        <p:nvSpPr>
          <p:cNvPr id="3" name="Content Placeholder 2"/>
          <p:cNvSpPr>
            <a:spLocks noGrp="1"/>
          </p:cNvSpPr>
          <p:nvPr>
            <p:ph idx="1"/>
          </p:nvPr>
        </p:nvSpPr>
        <p:spPr/>
        <p:txBody>
          <a:bodyPr/>
          <a:lstStyle/>
          <a:p>
            <a:pPr lvl="0" indent="0" marL="0">
              <a:buNone/>
            </a:pPr>
            <a:r>
              <a:rPr/>
              <a:t>Antibody detection before and after an exposure season</a:t>
            </a:r>
          </a:p>
          <a:p>
            <a:pPr lvl="0"/>
            <a:r>
              <a:rPr/>
              <a:t>A binary response at two times</a:t>
            </a:r>
          </a:p>
          <a:p>
            <a:pPr lvl="0"/>
            <a:r>
              <a:rPr/>
              <a:t>Each mouse supplies a matched pair</a:t>
            </a:r>
          </a:p>
          <a:p>
            <a:pPr lvl="0"/>
            <a:r>
              <a:rPr/>
              <a:t>Discordant pairs determine evidence for a change</a:t>
            </a:r>
          </a:p>
        </p:txBody>
      </p:sp>
      <p:sp>
        <p:nvSpPr>
          <p:cNvPr id="4" name="Content Placeholder 3"/>
          <p:cNvSpPr>
            <a:spLocks noGrp="1"/>
          </p:cNvSpPr>
          <p:nvPr>
            <p:ph idx="2"/>
          </p:nvPr>
        </p:nvSpPr>
        <p:spPr/>
        <p:txBody>
          <a:bodyPr/>
          <a:lstStyle/>
          <a:p>
            <a:pPr lvl="0" indent="0" marL="0">
              <a:buNone/>
            </a:pPr>
            <a:r>
              <a:rPr b="1"/>
              <a:t>Other data like these</a:t>
            </a:r>
          </a:p>
          <a:p>
            <a:pPr lvl="0"/>
            <a:r>
              <a:rPr/>
              <a:t>Diagnostic results from two assays</a:t>
            </a:r>
          </a:p>
          <a:p>
            <a:pPr lvl="0"/>
            <a:r>
              <a:rPr/>
              <a:t>Presence before and after treatment</a:t>
            </a:r>
          </a:p>
          <a:p>
            <a:pPr lvl="0"/>
            <a:r>
              <a:rPr/>
              <a:t>Two yes/no preferences from each animal</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McNemar: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3107</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mouse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80</a:t>
            </a:r>
            <a:r>
              <a:rPr sz="1600">
                <a:latin typeface="Courier"/>
              </a:rPr>
              <a:t>, </a:t>
            </a:r>
            <a:r>
              <a:rPr sz="1600">
                <a:solidFill>
                  <a:srgbClr val="7D9029"/>
                </a:solidFill>
                <a:latin typeface="Courier"/>
              </a:rPr>
              <a:t>before =</a:t>
            </a:r>
            <a:r>
              <a:rPr sz="1600">
                <a:latin typeface="Courier"/>
              </a:rPr>
              <a:t> </a:t>
            </a:r>
            <a:r>
              <a:rPr sz="1600">
                <a:solidFill>
                  <a:srgbClr val="06287E"/>
                </a:solidFill>
                <a:latin typeface="Courier"/>
              </a:rPr>
              <a:t>rbinom</a:t>
            </a:r>
            <a:r>
              <a:rPr sz="1600">
                <a:latin typeface="Courier"/>
              </a:rPr>
              <a:t>(</a:t>
            </a:r>
            <a:r>
              <a:rPr sz="1600">
                <a:solidFill>
                  <a:srgbClr val="40A070"/>
                </a:solidFill>
                <a:latin typeface="Courier"/>
              </a:rPr>
              <a:t>80</a:t>
            </a:r>
            <a:r>
              <a:rPr sz="1600">
                <a:latin typeface="Courier"/>
              </a:rPr>
              <a:t>, </a:t>
            </a:r>
            <a:r>
              <a:rPr sz="1600">
                <a:solidFill>
                  <a:srgbClr val="40A070"/>
                </a:solidFill>
                <a:latin typeface="Courier"/>
              </a:rPr>
              <a:t>1</a:t>
            </a:r>
            <a:r>
              <a:rPr sz="1600">
                <a:latin typeface="Courier"/>
              </a:rPr>
              <a:t>, .</a:t>
            </a:r>
            <a:r>
              <a:rPr sz="1600">
                <a:solidFill>
                  <a:srgbClr val="40A070"/>
                </a:solidFill>
                <a:latin typeface="Courier"/>
              </a:rPr>
              <a:t>45</a:t>
            </a:r>
            <a:r>
              <a:rPr sz="1600">
                <a:latin typeface="Courier"/>
              </a:rPr>
              <a:t>))</a:t>
            </a:r>
            <a:br/>
            <a:r>
              <a:rPr sz="1600">
                <a:latin typeface="Courier"/>
              </a:rPr>
              <a:t>d</a:t>
            </a:r>
            <a:r>
              <a:rPr sz="1600">
                <a:solidFill>
                  <a:srgbClr val="4070A0"/>
                </a:solidFill>
                <a:latin typeface="Courier"/>
              </a:rPr>
              <a:t>$</a:t>
            </a:r>
            <a:r>
              <a:rPr sz="1600">
                <a:latin typeface="Courier"/>
              </a:rPr>
              <a:t>after </a:t>
            </a:r>
            <a:r>
              <a:rPr sz="1600">
                <a:solidFill>
                  <a:srgbClr val="007020"/>
                </a:solidFill>
                <a:latin typeface="Courier"/>
              </a:rPr>
              <a:t>&lt;-</a:t>
            </a:r>
            <a:r>
              <a:rPr sz="1600">
                <a:latin typeface="Courier"/>
              </a:rPr>
              <a:t> </a:t>
            </a:r>
            <a:r>
              <a:rPr sz="1600">
                <a:solidFill>
                  <a:srgbClr val="06287E"/>
                </a:solidFill>
                <a:latin typeface="Courier"/>
              </a:rPr>
              <a:t>rbinom</a:t>
            </a:r>
            <a:r>
              <a:rPr sz="1600">
                <a:latin typeface="Courier"/>
              </a:rPr>
              <a:t>(</a:t>
            </a:r>
            <a:r>
              <a:rPr sz="1600">
                <a:solidFill>
                  <a:srgbClr val="40A070"/>
                </a:solidFill>
                <a:latin typeface="Courier"/>
              </a:rPr>
              <a:t>80</a:t>
            </a:r>
            <a:r>
              <a:rPr sz="1600">
                <a:latin typeface="Courier"/>
              </a:rPr>
              <a:t>, </a:t>
            </a:r>
            <a:r>
              <a:rPr sz="1600">
                <a:solidFill>
                  <a:srgbClr val="40A070"/>
                </a:solidFill>
                <a:latin typeface="Courier"/>
              </a:rPr>
              <a:t>1</a:t>
            </a:r>
            <a:r>
              <a:rPr sz="1600">
                <a:latin typeface="Courier"/>
              </a:rPr>
              <a:t>, </a:t>
            </a:r>
            <a:r>
              <a:rPr sz="1600">
                <a:solidFill>
                  <a:srgbClr val="06287E"/>
                </a:solidFill>
                <a:latin typeface="Courier"/>
              </a:rPr>
              <a:t>ifelse</a:t>
            </a:r>
            <a:r>
              <a:rPr sz="1600">
                <a:latin typeface="Courier"/>
              </a:rPr>
              <a:t>(d</a:t>
            </a:r>
            <a:r>
              <a:rPr sz="1600">
                <a:solidFill>
                  <a:srgbClr val="4070A0"/>
                </a:solidFill>
                <a:latin typeface="Courier"/>
              </a:rPr>
              <a:t>$</a:t>
            </a:r>
            <a:r>
              <a:rPr sz="1600">
                <a:latin typeface="Courier"/>
              </a:rPr>
              <a:t>before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40A070"/>
                </a:solidFill>
                <a:latin typeface="Courier"/>
              </a:rPr>
              <a:t>85</a:t>
            </a:r>
            <a:r>
              <a:rPr sz="1600">
                <a:latin typeface="Courier"/>
              </a:rPr>
              <a:t>, .</a:t>
            </a:r>
            <a:r>
              <a:rPr sz="1600">
                <a:solidFill>
                  <a:srgbClr val="40A070"/>
                </a:solidFill>
                <a:latin typeface="Courier"/>
              </a:rPr>
              <a:t>35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mouse: 1
before: 1
after: 1</a:t>
            </a:r>
          </a:p>
        </p:txBody>
      </p:sp>
    </p:spTree>
  </p:cSld>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McNemar: see the data</a:t>
            </a:r>
          </a:p>
        </p:txBody>
      </p:sp>
      <p:pic>
        <p:nvPicPr>
          <p:cNvPr descr="Course_files/modules/mcnemar/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McNemar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barplot</a:t>
            </a:r>
            <a:r>
              <a:rPr/>
              <a:t> — Focus on the discordant pairs that drive the test.</a:t>
            </a:r>
          </a:p>
          <a:p>
            <a:pPr lvl="0" indent="0" marL="0">
              <a:buNone/>
            </a:pPr>
            <a:r>
              <a:rPr b="1"/>
              <a:t>names.arg</a:t>
            </a:r>
            <a:r>
              <a:rPr/>
              <a:t> — Describe the direction of change.</a:t>
            </a:r>
          </a:p>
          <a:p>
            <a:pPr lvl="0" indent="0" marL="0">
              <a:buNone/>
            </a:pPr>
            <a:r>
              <a:rPr b="1"/>
              <a:t>text</a:t>
            </a:r>
            <a:r>
              <a:rPr/>
              <a:t> — Label the observed transition counts.</a:t>
            </a:r>
          </a:p>
          <a:p>
            <a:pPr lvl="0" indent="0" marL="0">
              <a:buNone/>
            </a:pPr>
            <a:r>
              <a:rPr b="1"/>
              <a:t>mtext</a:t>
            </a:r>
            <a:r>
              <a:rPr/>
              <a:t> — Report the number of unchanged pairs.</a:t>
            </a:r>
          </a:p>
        </p:txBody>
      </p:sp>
    </p:spTree>
  </p:cSld>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McNemar: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3</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a:t>
            </a:r>
            <a:br/>
            <a:r>
              <a:rPr sz="1600">
                <a:latin typeface="Courier"/>
              </a:rPr>
              <a:t>counts </a:t>
            </a:r>
            <a:r>
              <a:rPr sz="1600">
                <a:solidFill>
                  <a:srgbClr val="007020"/>
                </a:solidFill>
                <a:latin typeface="Courier"/>
              </a:rPr>
              <a:t>&lt;-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"Positive → negative"</a:t>
            </a:r>
            <a:r>
              <a:rPr sz="1600">
                <a:latin typeface="Courier"/>
              </a:rPr>
              <a:t> </a:t>
            </a:r>
            <a:r>
              <a:rPr sz="1600">
                <a:solidFill>
                  <a:srgbClr val="007020"/>
                </a:solidFill>
                <a:latin typeface="Courier"/>
              </a:rPr>
              <a:t>=</a:t>
            </a:r>
            <a:r>
              <a:rPr sz="1600">
                <a:latin typeface="Courier"/>
              </a:rPr>
              <a:t> lost, </a:t>
            </a:r>
            <a:r>
              <a:rPr sz="1600">
                <a:solidFill>
                  <a:srgbClr val="4070A0"/>
                </a:solidFill>
                <a:latin typeface="Courier"/>
              </a:rPr>
              <a:t>"Negative → positive"</a:t>
            </a:r>
            <a:r>
              <a:rPr sz="1600">
                <a:latin typeface="Courier"/>
              </a:rPr>
              <a:t> </a:t>
            </a:r>
            <a:r>
              <a:rPr sz="1600">
                <a:solidFill>
                  <a:srgbClr val="007020"/>
                </a:solidFill>
                <a:latin typeface="Courier"/>
              </a:rPr>
              <a:t>=</a:t>
            </a:r>
            <a:r>
              <a:rPr sz="1600">
                <a:latin typeface="Courier"/>
              </a:rPr>
              <a:t> gained)</a:t>
            </a:r>
            <a:br/>
            <a:r>
              <a:rPr sz="1600">
                <a:latin typeface="Courier"/>
              </a:rPr>
              <a:t>bars </a:t>
            </a:r>
            <a:r>
              <a:rPr sz="1600">
                <a:solidFill>
                  <a:srgbClr val="007020"/>
                </a:solidFill>
                <a:latin typeface="Courier"/>
              </a:rPr>
              <a:t>&lt;-</a:t>
            </a:r>
            <a:r>
              <a:rPr sz="1600">
                <a:latin typeface="Courier"/>
              </a:rPr>
              <a:t> </a:t>
            </a:r>
            <a:r>
              <a:rPr sz="1600">
                <a:solidFill>
                  <a:srgbClr val="06287E"/>
                </a:solidFill>
                <a:latin typeface="Courier"/>
              </a:rPr>
              <a:t>barplot</a:t>
            </a:r>
            <a:r>
              <a:rPr sz="1600">
                <a:latin typeface="Courier"/>
              </a:rPr>
              <a:t>(counts,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"#b96735"</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border =</a:t>
            </a:r>
            <a:r>
              <a:rPr sz="1600">
                <a:latin typeface="Courier"/>
              </a:rPr>
              <a:t> </a:t>
            </a:r>
            <a:r>
              <a:rPr sz="1600">
                <a:solidFill>
                  <a:srgbClr val="880000"/>
                </a:solidFill>
                <a:latin typeface="Courier"/>
              </a:rPr>
              <a:t>NA</a:t>
            </a:r>
            <a:r>
              <a:rPr sz="1600">
                <a:latin typeface="Courier"/>
              </a:rPr>
              <a:t>,</a:t>
            </a:r>
            <a:br/>
            <a:r>
              <a:rPr sz="1600">
                <a:latin typeface="Courier"/>
              </a:rPr>
              <a:t>                </a:t>
            </a:r>
            <a:r>
              <a:rPr sz="1600">
                <a:solidFill>
                  <a:srgbClr val="7D9029"/>
                </a:solidFill>
                <a:latin typeface="Courier"/>
              </a:rPr>
              <a:t>ylim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06287E"/>
                </a:solidFill>
                <a:latin typeface="Courier"/>
              </a:rPr>
              <a:t>max</a:t>
            </a:r>
            <a:r>
              <a:rPr sz="1600">
                <a:latin typeface="Courier"/>
              </a:rPr>
              <a:t>(counts) </a:t>
            </a:r>
            <a:r>
              <a:rPr sz="1600">
                <a:solidFill>
                  <a:srgbClr val="4070A0"/>
                </a:solidFill>
                <a:latin typeface="Courier"/>
              </a:rPr>
              <a:t>*</a:t>
            </a:r>
            <a:r>
              <a:rPr sz="1600">
                <a:latin typeface="Courier"/>
              </a:rPr>
              <a:t> </a:t>
            </a:r>
            <a:r>
              <a:rPr sz="1600">
                <a:solidFill>
                  <a:srgbClr val="40A070"/>
                </a:solidFill>
                <a:latin typeface="Courier"/>
              </a:rPr>
              <a:t>1.25</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"Discordant mouse pairs"</a:t>
            </a:r>
            <a:r>
              <a:rPr sz="1600">
                <a:latin typeface="Courier"/>
              </a:rPr>
              <a:t>)</a:t>
            </a:r>
            <a:br/>
            <a:r>
              <a:rPr sz="1600">
                <a:solidFill>
                  <a:srgbClr val="06287E"/>
                </a:solidFill>
                <a:latin typeface="Courier"/>
              </a:rPr>
              <a:t>text</a:t>
            </a:r>
            <a:r>
              <a:rPr sz="1600">
                <a:latin typeface="Courier"/>
              </a:rPr>
              <a:t>(bars, counts, </a:t>
            </a:r>
            <a:r>
              <a:rPr sz="1600">
                <a:solidFill>
                  <a:srgbClr val="7D9029"/>
                </a:solidFill>
                <a:latin typeface="Courier"/>
              </a:rPr>
              <a:t>labels =</a:t>
            </a:r>
            <a:r>
              <a:rPr sz="1600">
                <a:latin typeface="Courier"/>
              </a:rPr>
              <a:t> counts, </a:t>
            </a:r>
            <a:r>
              <a:rPr sz="1600">
                <a:solidFill>
                  <a:srgbClr val="7D9029"/>
                </a:solidFill>
                <a:latin typeface="Courier"/>
              </a:rPr>
              <a:t>pos =</a:t>
            </a:r>
            <a:r>
              <a:rPr sz="1600">
                <a:latin typeface="Courier"/>
              </a:rPr>
              <a:t> </a:t>
            </a:r>
            <a:r>
              <a:rPr sz="1600">
                <a:solidFill>
                  <a:srgbClr val="40A070"/>
                </a:solidFill>
                <a:latin typeface="Courier"/>
              </a:rPr>
              <a:t>3</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1.2</a:t>
            </a:r>
            <a:r>
              <a:rPr sz="1600">
                <a:latin typeface="Courier"/>
              </a:rPr>
              <a:t>)</a:t>
            </a:r>
            <a:br/>
            <a:r>
              <a:rPr sz="1600">
                <a:solidFill>
                  <a:srgbClr val="06287E"/>
                </a:solidFill>
                <a:latin typeface="Courier"/>
              </a:rPr>
              <a:t>mtext</a:t>
            </a:r>
            <a:r>
              <a:rPr sz="1600">
                <a:latin typeface="Courier"/>
              </a:rPr>
              <a:t>(</a:t>
            </a:r>
            <a:r>
              <a:rPr sz="1600">
                <a:solidFill>
                  <a:srgbClr val="06287E"/>
                </a:solidFill>
                <a:latin typeface="Courier"/>
              </a:rPr>
              <a:t>paste</a:t>
            </a:r>
            <a:r>
              <a:rPr sz="1600">
                <a:latin typeface="Courier"/>
              </a:rPr>
              <a:t>(</a:t>
            </a:r>
            <a:r>
              <a:rPr sz="1600">
                <a:solidFill>
                  <a:srgbClr val="06287E"/>
                </a:solidFill>
                <a:latin typeface="Courier"/>
              </a:rPr>
              <a:t>sum</a:t>
            </a:r>
            <a:r>
              <a:rPr sz="1600">
                <a:latin typeface="Courier"/>
              </a:rPr>
              <a:t>(</a:t>
            </a:r>
            <a:r>
              <a:rPr sz="1600">
                <a:solidFill>
                  <a:srgbClr val="06287E"/>
                </a:solidFill>
                <a:latin typeface="Courier"/>
              </a:rPr>
              <a:t>diag</a:t>
            </a:r>
            <a:r>
              <a:rPr sz="1600">
                <a:latin typeface="Courier"/>
              </a:rPr>
              <a:t>(tab)), </a:t>
            </a:r>
            <a:r>
              <a:rPr sz="1600">
                <a:solidFill>
                  <a:srgbClr val="4070A0"/>
                </a:solidFill>
                <a:latin typeface="Courier"/>
              </a:rPr>
              <a:t>"mice unchanged; paired measurements stay together"</a:t>
            </a:r>
            <a:r>
              <a:rPr sz="1600">
                <a:latin typeface="Courier"/>
              </a:rPr>
              <a:t>),</a:t>
            </a:r>
            <a:br/>
            <a:r>
              <a:rPr sz="1600">
                <a:latin typeface="Courier"/>
              </a:rPr>
              <a:t>      </a:t>
            </a:r>
            <a:r>
              <a:rPr sz="1600">
                <a:solidFill>
                  <a:srgbClr val="7D9029"/>
                </a:solidFill>
                <a:latin typeface="Courier"/>
              </a:rPr>
              <a:t>side =</a:t>
            </a:r>
            <a:r>
              <a:rPr sz="1600">
                <a:latin typeface="Courier"/>
              </a:rPr>
              <a:t> </a:t>
            </a:r>
            <a:r>
              <a:rPr sz="1600">
                <a:solidFill>
                  <a:srgbClr val="40A070"/>
                </a:solidFill>
                <a:latin typeface="Courier"/>
              </a:rPr>
              <a:t>3</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9</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barplot</a:t>
            </a:r>
            <a:r>
              <a:rPr/>
              <a:t> — Focus on the discordant pairs that drive the test.</a:t>
            </a:r>
          </a:p>
          <a:p>
            <a:pPr lvl="0" indent="0" marL="0">
              <a:buNone/>
            </a:pPr>
            <a:r>
              <a:rPr b="1"/>
              <a:t>names.arg</a:t>
            </a:r>
            <a:r>
              <a:rPr/>
              <a:t> — Describe the direction of change.</a:t>
            </a:r>
          </a:p>
          <a:p>
            <a:pPr lvl="0" indent="0" marL="0">
              <a:buNone/>
            </a:pPr>
            <a:r>
              <a:rPr b="1"/>
              <a:t>text</a:t>
            </a:r>
            <a:r>
              <a:rPr/>
              <a:t> — Label the observed transition counts.</a:t>
            </a:r>
          </a:p>
          <a:p>
            <a:pPr lvl="0" indent="0" marL="0">
              <a:buNone/>
            </a:pPr>
            <a:r>
              <a:rPr b="1"/>
              <a:t>mtext</a:t>
            </a:r>
            <a:r>
              <a:rPr/>
              <a:t> — Report the number of unchanged pairs.</a:t>
            </a:r>
          </a:p>
        </p:txBody>
      </p:sp>
    </p:spTree>
  </p:cSld>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McNemar: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the marginal probability of antibody detection change between visits?</a:t>
            </a:r>
          </a:p>
          <a:p>
            <a:pPr lvl="0" indent="0" marL="0">
              <a:buNone/>
            </a:pPr>
            <a:r>
              <a:rPr b="1"/>
              <a:t>Null / estimation target</a:t>
            </a:r>
          </a:p>
          <a:p>
            <a:pPr lvl="0" indent="0" marL="0">
              <a:buNone/>
            </a:pPr>
            <a:r>
              <a:rPr/>
              <a:t>The probability of changing from negative to positive equals that of changing from positive to negative.</a:t>
            </a:r>
          </a:p>
        </p:txBody>
      </p:sp>
      <p:sp>
        <p:nvSpPr>
          <p:cNvPr id="4" name="Content Placeholder 3"/>
          <p:cNvSpPr>
            <a:spLocks noGrp="1"/>
          </p:cNvSpPr>
          <p:nvPr>
            <p:ph idx="2"/>
          </p:nvPr>
        </p:nvSpPr>
        <p:spPr/>
        <p:txBody>
          <a:bodyPr/>
          <a:lstStyle/>
          <a:p>
            <a:pPr lvl="0" indent="0" marL="0">
              <a:buNone/>
            </a:pPr>
            <a:r>
              <a:rPr b="1"/>
              <a:t>Relevant options</a:t>
            </a:r>
          </a:p>
          <a:p>
            <a:pPr lvl="0"/>
            <a:r>
              <a:rPr/>
              <a:t>Build a paired 2 × 2 table: before by after.</a:t>
            </a:r>
          </a:p>
          <a:p>
            <a:pPr lvl="0"/>
            <a:r>
              <a:rPr/>
              <a:t>correct = FALSE uses the uncorrected approximation.</a:t>
            </a:r>
          </a:p>
          <a:p>
            <a:pPr lvl="0"/>
            <a:r>
              <a:rPr/>
              <a:t>Use binom.test on discordant pairs for an exact version.</a:t>
            </a:r>
          </a:p>
        </p:txBody>
      </p:sp>
    </p:spTree>
  </p:cSld>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McNemar: assumptions</a:t>
            </a:r>
          </a:p>
        </p:txBody>
      </p:sp>
      <p:sp>
        <p:nvSpPr>
          <p:cNvPr id="3" name="Content Placeholder 2"/>
          <p:cNvSpPr>
            <a:spLocks noGrp="1"/>
          </p:cNvSpPr>
          <p:nvPr>
            <p:ph idx="1"/>
          </p:nvPr>
        </p:nvSpPr>
        <p:spPr/>
        <p:txBody>
          <a:bodyPr/>
          <a:lstStyle/>
          <a:p>
            <a:pPr lvl="0" indent="0" marL="0">
              <a:buNone/>
            </a:pPr>
            <a:r>
              <a:rPr b="1"/>
              <a:t>What matters here</a:t>
            </a:r>
          </a:p>
          <a:p>
            <a:pPr lvl="0"/>
            <a:r>
              <a:rPr/>
              <a:t>Pairs are independent across mice.</a:t>
            </a:r>
          </a:p>
          <a:p>
            <a:pPr lvl="0"/>
            <a:r>
              <a:rPr/>
              <a:t>Measurements are correctly matched within mice.</a:t>
            </a:r>
          </a:p>
          <a:p>
            <a:pPr lvl="0"/>
            <a:r>
              <a:rPr/>
              <a:t>The asymptotic test needs enough discordant pairs.</a:t>
            </a:r>
          </a:p>
        </p:txBody>
      </p:sp>
      <p:sp>
        <p:nvSpPr>
          <p:cNvPr id="4" name="Content Placeholder 3"/>
          <p:cNvSpPr>
            <a:spLocks noGrp="1"/>
          </p:cNvSpPr>
          <p:nvPr>
            <p:ph idx="2"/>
          </p:nvPr>
        </p:nvSpPr>
        <p:spPr/>
        <p:txBody>
          <a:bodyPr/>
          <a:lstStyle/>
          <a:p>
            <a:pPr lvl="0" indent="0" marL="0">
              <a:buNone/>
            </a:pPr>
            <a:r>
              <a:rPr b="1"/>
              <a:t>Parametric responses</a:t>
            </a:r>
          </a:p>
          <a:p>
            <a:pPr lvl="0"/>
            <a:r>
              <a:rPr/>
              <a:t>Use a repeated-measures logistic model for predictors or more times.</a:t>
            </a:r>
          </a:p>
          <a:p>
            <a:pPr lvl="0"/>
            <a:r>
              <a:rPr/>
              <a:t>Use GEE when a population-average effect is the target.</a:t>
            </a:r>
          </a:p>
          <a:p>
            <a:pPr lvl="0" indent="0" marL="0">
              <a:buNone/>
            </a:pPr>
            <a:r>
              <a:rPr b="1"/>
              <a:t>Nonparametric responses</a:t>
            </a:r>
          </a:p>
          <a:p>
            <a:pPr lvl="0"/>
            <a:r>
              <a:rPr/>
              <a:t>Use the exact binomial test on discordant pairs when counts are small.</a:t>
            </a:r>
          </a:p>
          <a:p>
            <a:pPr lvl="0"/>
            <a:r>
              <a:rPr/>
              <a:t>A two-proportion test would discard the pairing.</a:t>
            </a:r>
          </a:p>
        </p:txBody>
      </p:sp>
    </p:spTree>
  </p:cSld>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McNemar: run and read</a:t>
            </a:r>
          </a:p>
        </p:txBody>
      </p:sp>
      <p:sp>
        <p:nvSpPr>
          <p:cNvPr id="3" name="Content Placeholder 2"/>
          <p:cNvSpPr>
            <a:spLocks noGrp="1"/>
          </p:cNvSpPr>
          <p:nvPr>
            <p:ph idx="1"/>
          </p:nvPr>
        </p:nvSpPr>
        <p:spPr/>
        <p:txBody>
          <a:bodyPr/>
          <a:lstStyle/>
          <a:p>
            <a:pPr lvl="0" indent="0">
              <a:buNone/>
              <a:defRPr sz="1600"/>
            </a:pPr>
            <a:r>
              <a:rPr sz="1600">
                <a:latin typeface="Courier"/>
              </a:rPr>
              <a:t>tab </a:t>
            </a:r>
            <a:r>
              <a:rPr sz="1600">
                <a:solidFill>
                  <a:srgbClr val="007020"/>
                </a:solidFill>
                <a:latin typeface="Courier"/>
              </a:rPr>
              <a:t>&lt;-</a:t>
            </a:r>
            <a:r>
              <a:rPr sz="1600">
                <a:latin typeface="Courier"/>
              </a:rPr>
              <a:t> </a:t>
            </a:r>
            <a:r>
              <a:rPr sz="1600">
                <a:solidFill>
                  <a:srgbClr val="06287E"/>
                </a:solidFill>
                <a:latin typeface="Courier"/>
              </a:rPr>
              <a:t>table</a:t>
            </a:r>
            <a:r>
              <a:rPr sz="1600">
                <a:latin typeface="Courier"/>
              </a:rPr>
              <a:t>(</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before, </a:t>
            </a:r>
            <a:r>
              <a:rPr sz="1600">
                <a:solidFill>
                  <a:srgbClr val="7D9029"/>
                </a:solidFill>
                <a:latin typeface="Courier"/>
              </a:rPr>
              <a:t>levels =</a:t>
            </a:r>
            <a:r>
              <a:rPr sz="1600">
                <a:latin typeface="Courier"/>
              </a:rPr>
              <a:t> </a:t>
            </a:r>
            <a:r>
              <a:rPr sz="1600">
                <a:solidFill>
                  <a:srgbClr val="40A070"/>
                </a:solidFill>
                <a:latin typeface="Courier"/>
              </a:rPr>
              <a:t>0</a:t>
            </a:r>
            <a:r>
              <a:rPr sz="1600">
                <a:solidFill>
                  <a:srgbClr val="4070A0"/>
                </a:solidFill>
                <a:latin typeface="Courier"/>
              </a:rPr>
              <a:t>:</a:t>
            </a:r>
            <a:r>
              <a:rPr sz="1600">
                <a:solidFill>
                  <a:srgbClr val="40A070"/>
                </a:solidFill>
                <a:latin typeface="Courier"/>
              </a:rPr>
              <a:t>1</a:t>
            </a:r>
            <a:r>
              <a:rPr sz="1600">
                <a:latin typeface="Courier"/>
              </a:rPr>
              <a:t>),</a:t>
            </a:r>
            <a:b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after, </a:t>
            </a:r>
            <a:r>
              <a:rPr sz="1600">
                <a:solidFill>
                  <a:srgbClr val="7D9029"/>
                </a:solidFill>
                <a:latin typeface="Courier"/>
              </a:rPr>
              <a:t>levels =</a:t>
            </a:r>
            <a:r>
              <a:rPr sz="1600">
                <a:latin typeface="Courier"/>
              </a:rPr>
              <a:t> </a:t>
            </a:r>
            <a:r>
              <a:rPr sz="1600">
                <a:solidFill>
                  <a:srgbClr val="40A070"/>
                </a:solidFill>
                <a:latin typeface="Courier"/>
              </a:rPr>
              <a:t>0</a:t>
            </a:r>
            <a:r>
              <a:rPr sz="1600">
                <a:solidFill>
                  <a:srgbClr val="4070A0"/>
                </a:solidFill>
                <a:latin typeface="Courier"/>
              </a:rPr>
              <a:t>:</a:t>
            </a:r>
            <a:r>
              <a:rPr sz="1600">
                <a:solidFill>
                  <a:srgbClr val="40A070"/>
                </a:solidFill>
                <a:latin typeface="Courier"/>
              </a:rPr>
              <a:t>1</a:t>
            </a:r>
            <a:r>
              <a:rPr sz="1600">
                <a:latin typeface="Courier"/>
              </a:rPr>
              <a:t>))</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mcnemar.test</a:t>
            </a:r>
            <a:r>
              <a:rPr sz="1600">
                <a:latin typeface="Courier"/>
              </a:rPr>
              <a:t>(tab, </a:t>
            </a:r>
            <a:r>
              <a:rPr sz="1600">
                <a:solidFill>
                  <a:srgbClr val="7D9029"/>
                </a:solidFill>
                <a:latin typeface="Courier"/>
              </a:rPr>
              <a:t>correct =</a:t>
            </a:r>
            <a:r>
              <a:rPr sz="1600">
                <a:latin typeface="Courier"/>
              </a:rPr>
              <a:t> </a:t>
            </a:r>
            <a:r>
              <a:rPr sz="1600">
                <a:solidFill>
                  <a:srgbClr val="880000"/>
                </a:solidFill>
                <a:latin typeface="Courier"/>
              </a:rPr>
              <a:t>FALSE</a:t>
            </a:r>
            <a:r>
              <a:rPr sz="1600">
                <a:latin typeface="Courier"/>
              </a:rPr>
              <a:t>)</a:t>
            </a:r>
            <a:br/>
            <a:r>
              <a:rPr sz="1600">
                <a:latin typeface="Courier"/>
              </a:rPr>
              <a:t>gained </a:t>
            </a:r>
            <a:r>
              <a:rPr sz="1600">
                <a:solidFill>
                  <a:srgbClr val="007020"/>
                </a:solidFill>
                <a:latin typeface="Courier"/>
              </a:rPr>
              <a:t>&lt;-</a:t>
            </a:r>
            <a:r>
              <a:rPr sz="1600">
                <a:latin typeface="Courier"/>
              </a:rPr>
              <a:t> tab[</a:t>
            </a:r>
            <a:r>
              <a:rPr sz="1600">
                <a:solidFill>
                  <a:srgbClr val="40A070"/>
                </a:solidFill>
                <a:latin typeface="Courier"/>
              </a:rPr>
              <a:t>1</a:t>
            </a:r>
            <a:r>
              <a:rPr sz="1600">
                <a:latin typeface="Courier"/>
              </a:rPr>
              <a:t>, </a:t>
            </a:r>
            <a:r>
              <a:rPr sz="1600">
                <a:solidFill>
                  <a:srgbClr val="40A070"/>
                </a:solidFill>
                <a:latin typeface="Courier"/>
              </a:rPr>
              <a:t>2</a:t>
            </a:r>
            <a:r>
              <a:rPr sz="1600">
                <a:latin typeface="Courier"/>
              </a:rPr>
              <a:t>]</a:t>
            </a:r>
            <a:br/>
            <a:r>
              <a:rPr sz="1600">
                <a:latin typeface="Courier"/>
              </a:rPr>
              <a:t>lost </a:t>
            </a:r>
            <a:r>
              <a:rPr sz="1600">
                <a:solidFill>
                  <a:srgbClr val="007020"/>
                </a:solidFill>
                <a:latin typeface="Courier"/>
              </a:rPr>
              <a:t>&lt;-</a:t>
            </a:r>
            <a:r>
              <a:rPr sz="1600">
                <a:latin typeface="Courier"/>
              </a:rPr>
              <a:t> tab[</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a:t>
            </a:r>
            <a:br/>
            <a:r>
              <a:rPr sz="1600">
                <a:latin typeface="Courier"/>
              </a:rPr>
              <a:t>exact </a:t>
            </a:r>
            <a:r>
              <a:rPr sz="1600">
                <a:solidFill>
                  <a:srgbClr val="007020"/>
                </a:solidFill>
                <a:latin typeface="Courier"/>
              </a:rPr>
              <a:t>&lt;-</a:t>
            </a:r>
            <a:r>
              <a:rPr sz="1600">
                <a:latin typeface="Courier"/>
              </a:rPr>
              <a:t> </a:t>
            </a:r>
            <a:r>
              <a:rPr sz="1600">
                <a:solidFill>
                  <a:srgbClr val="06287E"/>
                </a:solidFill>
                <a:latin typeface="Courier"/>
              </a:rPr>
              <a:t>binom.test</a:t>
            </a:r>
            <a:r>
              <a:rPr sz="1600">
                <a:latin typeface="Courier"/>
              </a:rPr>
              <a:t>(gained, gained </a:t>
            </a:r>
            <a:r>
              <a:rPr sz="1600">
                <a:solidFill>
                  <a:srgbClr val="4070A0"/>
                </a:solidFill>
                <a:latin typeface="Courier"/>
              </a:rPr>
              <a:t>+</a:t>
            </a:r>
            <a:r>
              <a:rPr sz="1600">
                <a:latin typeface="Courier"/>
              </a:rPr>
              <a:t> lost, </a:t>
            </a:r>
            <a:r>
              <a:rPr sz="1600">
                <a:solidFill>
                  <a:srgbClr val="7D9029"/>
                </a:solidFill>
                <a:latin typeface="Courier"/>
              </a:rPr>
              <a:t>p =</a:t>
            </a:r>
            <a:r>
              <a:rPr sz="1600">
                <a:latin typeface="Courier"/>
              </a:rPr>
              <a:t> .</a:t>
            </a:r>
            <a:r>
              <a:rPr sz="1600">
                <a:solidFill>
                  <a:srgbClr val="40A070"/>
                </a:solidFill>
                <a:latin typeface="Courier"/>
              </a:rPr>
              <a:t>5</a:t>
            </a:r>
            <a:r>
              <a:rPr sz="1600">
                <a:latin typeface="Courier"/>
              </a:rPr>
              <a:t>)</a:t>
            </a:r>
            <a:br/>
            <a:r>
              <a:rPr sz="1600">
                <a:latin typeface="Courier"/>
              </a:rPr>
              <a:t>change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(d</a:t>
            </a:r>
            <a:r>
              <a:rPr sz="1600">
                <a:solidFill>
                  <a:srgbClr val="4070A0"/>
                </a:solidFill>
                <a:latin typeface="Courier"/>
              </a:rPr>
              <a:t>$</a:t>
            </a:r>
            <a:r>
              <a:rPr sz="1600">
                <a:latin typeface="Courier"/>
              </a:rPr>
              <a:t>after) </a:t>
            </a:r>
            <a:r>
              <a:rPr sz="1600">
                <a:solidFill>
                  <a:srgbClr val="4070A0"/>
                </a:solidFill>
                <a:latin typeface="Courier"/>
              </a:rPr>
              <a:t>-</a:t>
            </a:r>
            <a:r>
              <a:rPr sz="1600">
                <a:latin typeface="Courier"/>
              </a:rPr>
              <a:t> </a:t>
            </a:r>
            <a:r>
              <a:rPr sz="1600">
                <a:solidFill>
                  <a:srgbClr val="06287E"/>
                </a:solidFill>
                <a:latin typeface="Courier"/>
              </a:rPr>
              <a:t>mean</a:t>
            </a:r>
            <a:r>
              <a:rPr sz="1600">
                <a:latin typeface="Courier"/>
              </a:rPr>
              <a:t>(d</a:t>
            </a:r>
            <a:r>
              <a:rPr sz="1600">
                <a:solidFill>
                  <a:srgbClr val="4070A0"/>
                </a:solidFill>
                <a:latin typeface="Courier"/>
              </a:rPr>
              <a:t>$</a:t>
            </a:r>
            <a:r>
              <a:rPr sz="1600">
                <a:latin typeface="Courier"/>
              </a:rPr>
              <a:t>before)</a:t>
            </a:r>
          </a:p>
        </p:txBody>
      </p:sp>
      <p:sp>
        <p:nvSpPr>
          <p:cNvPr id="4" name="Content Placeholder 3"/>
          <p:cNvSpPr>
            <a:spLocks noGrp="1"/>
          </p:cNvSpPr>
          <p:nvPr>
            <p:ph idx="2"/>
          </p:nvPr>
        </p:nvSpPr>
        <p:spPr/>
        <p:txBody>
          <a:bodyPr/>
          <a:lstStyle/>
          <a:p>
            <a:pPr lvl="0" indent="0" marL="0">
              <a:buNone/>
            </a:pPr>
            <a:r>
              <a:rPr b="1"/>
              <a:t>Generated results</a:t>
            </a:r>
          </a:p>
          <a:p>
            <a:pPr lvl="0"/>
            <a:r>
              <a:rPr/>
              <a:t>Gained detection: 10; lost detection: 5</a:t>
            </a:r>
          </a:p>
          <a:p>
            <a:pPr lvl="0"/>
            <a:r>
              <a:rPr/>
              <a:t>Before: 0.438; after: 0.500</a:t>
            </a:r>
          </a:p>
          <a:p>
            <a:pPr lvl="0"/>
            <a:r>
              <a:rPr/>
              <a:t>Change: 0.062</a:t>
            </a:r>
          </a:p>
          <a:p>
            <a:pPr lvl="0"/>
            <a:r>
              <a:rPr/>
              <a:t>McNemar p = 0.1967; exact paired p = 0.3018</a:t>
            </a:r>
          </a:p>
        </p:txBody>
      </p:sp>
    </p:spTree>
  </p:cSld>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McNemar: interpret</a:t>
            </a:r>
          </a:p>
        </p:txBody>
      </p:sp>
      <p:sp>
        <p:nvSpPr>
          <p:cNvPr id="3" name="Content Placeholder 2"/>
          <p:cNvSpPr>
            <a:spLocks noGrp="1"/>
          </p:cNvSpPr>
          <p:nvPr>
            <p:ph idx="1"/>
          </p:nvPr>
        </p:nvSpPr>
        <p:spPr/>
        <p:txBody>
          <a:bodyPr/>
          <a:lstStyle/>
          <a:p>
            <a:pPr lvl="0" indent="0" marL="0">
              <a:buNone/>
            </a:pPr>
            <a:r>
              <a:rPr/>
              <a:t>Detection changed from 43.8% to 50.0% (change 6.2 percentage points). There were 10 gains and 5 losses; McNemar p = 0.197 and exact paired p = 0.302. The comparison preserves mouse identity.</a:t>
            </a:r>
          </a:p>
          <a:p>
            <a:pPr lvl="0" indent="0" marL="0">
              <a:buNone/>
            </a:pPr>
            <a:r>
              <a:rPr b="1"/>
              <a:t>Discuss:</a:t>
            </a:r>
            <a:r>
              <a:rPr/>
              <a:t> Which two cells would be exchanged if the visits were reversed, and would a two-sided p-value change?</a:t>
            </a:r>
          </a:p>
        </p:txBody>
      </p:sp>
    </p:spTree>
  </p:cSld>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Cochran Q: the data</a:t>
            </a:r>
          </a:p>
        </p:txBody>
      </p:sp>
      <p:sp>
        <p:nvSpPr>
          <p:cNvPr id="3" name="Content Placeholder 2"/>
          <p:cNvSpPr>
            <a:spLocks noGrp="1"/>
          </p:cNvSpPr>
          <p:nvPr>
            <p:ph idx="1"/>
          </p:nvPr>
        </p:nvSpPr>
        <p:spPr/>
        <p:txBody>
          <a:bodyPr/>
          <a:lstStyle/>
          <a:p>
            <a:pPr lvl="0" indent="0" marL="0">
              <a:buNone/>
            </a:pPr>
            <a:r>
              <a:rPr/>
              <a:t>Bee visits to three floral odors</a:t>
            </a:r>
          </a:p>
          <a:p>
            <a:pPr lvl="0"/>
            <a:r>
              <a:rPr/>
              <a:t>Binary visit/no visit response</a:t>
            </a:r>
          </a:p>
          <a:p>
            <a:pPr lvl="0"/>
            <a:r>
              <a:rPr/>
              <a:t>Three matched conditions for every bee</a:t>
            </a:r>
          </a:p>
          <a:p>
            <a:pPr lvl="0"/>
            <a:r>
              <a:rPr/>
              <a:t>Independent bees; repeated responses within a bee</a:t>
            </a:r>
          </a:p>
        </p:txBody>
      </p:sp>
      <p:sp>
        <p:nvSpPr>
          <p:cNvPr id="4" name="Content Placeholder 3"/>
          <p:cNvSpPr>
            <a:spLocks noGrp="1"/>
          </p:cNvSpPr>
          <p:nvPr>
            <p:ph idx="2"/>
          </p:nvPr>
        </p:nvSpPr>
        <p:spPr/>
        <p:txBody>
          <a:bodyPr/>
          <a:lstStyle/>
          <a:p>
            <a:pPr lvl="0" indent="0" marL="0">
              <a:buNone/>
            </a:pPr>
            <a:r>
              <a:rPr b="1"/>
              <a:t>Other data like these</a:t>
            </a:r>
          </a:p>
          <a:p>
            <a:pPr lvl="0"/>
            <a:r>
              <a:rPr/>
              <a:t>Three diagnostic assays per sample</a:t>
            </a:r>
          </a:p>
          <a:p>
            <a:pPr lvl="0"/>
            <a:r>
              <a:rPr/>
              <a:t>Detection under three protocols</a:t>
            </a:r>
          </a:p>
          <a:p>
            <a:pPr lvl="0"/>
            <a:r>
              <a:rPr/>
              <a:t>Presence across three paired surveys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Cochran Q: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3108</a:t>
            </a:r>
            <a:r>
              <a:rPr sz="1600">
                <a:latin typeface="Courier"/>
              </a:rPr>
              <a:t>)</a:t>
            </a:r>
            <a:br/>
            <a:r>
              <a:rPr sz="1600">
                <a:latin typeface="Courier"/>
              </a:rPr>
              <a:t>bee_effect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60</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8</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bee =</a:t>
            </a:r>
            <a:r>
              <a:rPr sz="1600">
                <a:latin typeface="Courier"/>
              </a:rPr>
              <a:t> </a:t>
            </a:r>
            <a:r>
              <a:rPr sz="1600">
                <a:solidFill>
                  <a:srgbClr val="06287E"/>
                </a:solidFill>
                <a:latin typeface="Courier"/>
              </a:rPr>
              <a:t>rep</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60</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3</a:t>
            </a:r>
            <a:r>
              <a:rPr sz="1600">
                <a:latin typeface="Courier"/>
              </a:rPr>
              <a:t>),</a:t>
            </a:r>
            <a:br/>
            <a:r>
              <a:rPr sz="1600">
                <a:latin typeface="Courier"/>
              </a:rPr>
              <a:t>                </a:t>
            </a:r>
            <a:r>
              <a:rPr sz="1600">
                <a:solidFill>
                  <a:srgbClr val="7D9029"/>
                </a:solidFill>
                <a:latin typeface="Courier"/>
              </a:rPr>
              <a:t>odor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"A"</a:t>
            </a:r>
            <a:r>
              <a:rPr sz="1600">
                <a:latin typeface="Courier"/>
              </a:rPr>
              <a:t>, </a:t>
            </a:r>
            <a:r>
              <a:rPr sz="1600">
                <a:solidFill>
                  <a:srgbClr val="4070A0"/>
                </a:solidFill>
                <a:latin typeface="Courier"/>
              </a:rPr>
              <a:t>"B"</a:t>
            </a:r>
            <a:r>
              <a:rPr sz="1600">
                <a:latin typeface="Courier"/>
              </a:rPr>
              <a:t>, </a:t>
            </a:r>
            <a:r>
              <a:rPr sz="1600">
                <a:solidFill>
                  <a:srgbClr val="4070A0"/>
                </a:solidFill>
                <a:latin typeface="Courier"/>
              </a:rPr>
              <a:t>"C"</a:t>
            </a:r>
            <a:r>
              <a:rPr sz="1600">
                <a:latin typeface="Courier"/>
              </a:rPr>
              <a:t>), </a:t>
            </a:r>
            <a:r>
              <a:rPr sz="1600">
                <a:solidFill>
                  <a:srgbClr val="40A070"/>
                </a:solidFill>
                <a:latin typeface="Courier"/>
              </a:rPr>
              <a:t>60</a:t>
            </a:r>
            <a:r>
              <a:rPr sz="1600">
                <a:latin typeface="Courier"/>
              </a:rPr>
              <a:t>))</a:t>
            </a:r>
            <a:br/>
            <a:r>
              <a:rPr sz="1600">
                <a:latin typeface="Courier"/>
              </a:rPr>
              <a:t>d</a:t>
            </a:r>
            <a:r>
              <a:rPr sz="1600">
                <a:solidFill>
                  <a:srgbClr val="4070A0"/>
                </a:solidFill>
                <a:latin typeface="Courier"/>
              </a:rPr>
              <a:t>$</a:t>
            </a:r>
            <a:r>
              <a:rPr sz="1600">
                <a:latin typeface="Courier"/>
              </a:rPr>
              <a:t>visit </a:t>
            </a:r>
            <a:r>
              <a:rPr sz="1600">
                <a:solidFill>
                  <a:srgbClr val="007020"/>
                </a:solidFill>
                <a:latin typeface="Courier"/>
              </a:rPr>
              <a:t>&lt;-</a:t>
            </a:r>
            <a:r>
              <a:rPr sz="1600">
                <a:latin typeface="Courier"/>
              </a:rPr>
              <a:t> </a:t>
            </a:r>
            <a:r>
              <a:rPr sz="1600">
                <a:solidFill>
                  <a:srgbClr val="06287E"/>
                </a:solidFill>
                <a:latin typeface="Courier"/>
              </a:rPr>
              <a:t>rbinom</a:t>
            </a:r>
            <a:r>
              <a:rPr sz="1600">
                <a:latin typeface="Courier"/>
              </a:rPr>
              <a:t>(</a:t>
            </a:r>
            <a:r>
              <a:rPr sz="1600">
                <a:solidFill>
                  <a:srgbClr val="40A070"/>
                </a:solidFill>
                <a:latin typeface="Courier"/>
              </a:rPr>
              <a:t>180</a:t>
            </a:r>
            <a:r>
              <a:rPr sz="1600">
                <a:latin typeface="Courier"/>
              </a:rPr>
              <a:t>, </a:t>
            </a:r>
            <a:r>
              <a:rPr sz="1600">
                <a:solidFill>
                  <a:srgbClr val="40A070"/>
                </a:solidFill>
                <a:latin typeface="Courier"/>
              </a:rPr>
              <a:t>1</a:t>
            </a:r>
            <a:r>
              <a:rPr sz="1600">
                <a:latin typeface="Courier"/>
              </a:rPr>
              <a:t>,</a:t>
            </a:r>
            <a:br/>
            <a:r>
              <a:rPr sz="1600">
                <a:latin typeface="Courier"/>
              </a:rPr>
              <a:t>  </a:t>
            </a:r>
            <a:r>
              <a:rPr sz="1600">
                <a:solidFill>
                  <a:srgbClr val="06287E"/>
                </a:solidFill>
                <a:latin typeface="Courier"/>
              </a:rPr>
              <a:t>plogis</a:t>
            </a:r>
            <a:r>
              <a:rPr sz="1600">
                <a:latin typeface="Courier"/>
              </a:rPr>
              <a:t>(</a:t>
            </a:r>
            <a:r>
              <a:rPr sz="1600">
                <a:solidFill>
                  <a:srgbClr val="4070A0"/>
                </a:solidFill>
                <a:latin typeface="Courier"/>
              </a:rPr>
              <a:t>-</a:t>
            </a:r>
            <a:r>
              <a:rPr sz="1600">
                <a:latin typeface="Courier"/>
              </a:rPr>
              <a:t>.</a:t>
            </a:r>
            <a:r>
              <a:rPr sz="1600">
                <a:solidFill>
                  <a:srgbClr val="40A070"/>
                </a:solidFill>
                <a:latin typeface="Courier"/>
              </a:rPr>
              <a:t>7</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rep</a:t>
            </a:r>
            <a:r>
              <a:rPr sz="1600">
                <a:latin typeface="Courier"/>
              </a:rPr>
              <a:t>(bee_effect, </a:t>
            </a:r>
            <a:r>
              <a:rPr sz="1600">
                <a:solidFill>
                  <a:srgbClr val="7D9029"/>
                </a:solidFill>
                <a:latin typeface="Courier"/>
              </a:rPr>
              <a:t>each =</a:t>
            </a:r>
            <a:r>
              <a:rPr sz="1600">
                <a:latin typeface="Courier"/>
              </a:rPr>
              <a:t> </a:t>
            </a:r>
            <a:r>
              <a:rPr sz="1600">
                <a:solidFill>
                  <a:srgbClr val="40A070"/>
                </a:solidFill>
                <a:latin typeface="Courier"/>
              </a:rPr>
              <a:t>3</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1</a:t>
            </a:r>
            <a:r>
              <a:rPr sz="1600">
                <a:latin typeface="Courier"/>
              </a:rPr>
              <a:t>), </a:t>
            </a:r>
            <a:r>
              <a:rPr sz="1600">
                <a:solidFill>
                  <a:srgbClr val="40A070"/>
                </a:solidFill>
                <a:latin typeface="Courier"/>
              </a:rPr>
              <a:t>60</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bee: 1
odor: A
visit: 0</a:t>
            </a:r>
          </a:p>
        </p:txBody>
      </p:sp>
    </p:spTree>
  </p:cSld>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Cochran Q: see the data</a:t>
            </a:r>
          </a:p>
        </p:txBody>
      </p:sp>
      <p:pic>
        <p:nvPicPr>
          <p:cNvPr descr="Course_files/modules/cochran_q/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Cochran’s Q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arrows</a:t>
            </a:r>
            <a:r>
              <a:rPr/>
              <a:t> — Show separate probability intervals for each odor.</a:t>
            </a:r>
          </a:p>
          <a:p>
            <a:pPr lvl="0" indent="0" marL="0">
              <a:buNone/>
            </a:pPr>
            <a:r>
              <a:rPr b="1"/>
              <a:t>ylim</a:t>
            </a:r>
            <a:r>
              <a:rPr/>
              <a:t> — Use the full 0–1 scale.</a:t>
            </a:r>
          </a:p>
          <a:p>
            <a:pPr lvl="0" indent="0" marL="0">
              <a:buNone/>
            </a:pPr>
            <a:r>
              <a:rPr b="1"/>
              <a:t>axis</a:t>
            </a:r>
            <a:r>
              <a:rPr/>
              <a:t> — Name the repeated conditions.</a:t>
            </a:r>
          </a:p>
          <a:p>
            <a:pPr lvl="0" indent="0" marL="0">
              <a:buNone/>
            </a:pPr>
            <a:r>
              <a:rPr b="1"/>
              <a:t>mtext</a:t>
            </a:r>
            <a:r>
              <a:rPr/>
              <a:t> — Remind the reader that all conditions use the same bees.</a:t>
            </a:r>
          </a:p>
        </p:txBody>
      </p:sp>
    </p:spTree>
  </p:cSld>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Cochran Q: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4</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3</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a:t>
            </a:r>
            <a:br/>
            <a:r>
              <a:rPr sz="1600">
                <a:solidFill>
                  <a:srgbClr val="06287E"/>
                </a:solidFill>
                <a:latin typeface="Courier"/>
              </a:rPr>
              <a:t>plot</a:t>
            </a:r>
            <a:r>
              <a:rPr sz="1600">
                <a:latin typeface="Courier"/>
              </a:rPr>
              <a:t>(</a:t>
            </a:r>
            <a:r>
              <a:rPr sz="1600">
                <a:solidFill>
                  <a:srgbClr val="40A070"/>
                </a:solidFill>
                <a:latin typeface="Courier"/>
              </a:rPr>
              <a:t>1</a:t>
            </a:r>
            <a:r>
              <a:rPr sz="1600">
                <a:solidFill>
                  <a:srgbClr val="4070A0"/>
                </a:solidFill>
                <a:latin typeface="Courier"/>
              </a:rPr>
              <a:t>:</a:t>
            </a:r>
            <a:r>
              <a:rPr sz="1600">
                <a:latin typeface="Courier"/>
              </a:rPr>
              <a:t>k, rates, </a:t>
            </a:r>
            <a:r>
              <a:rPr sz="1600">
                <a:solidFill>
                  <a:srgbClr val="7D9029"/>
                </a:solidFill>
                <a:latin typeface="Courier"/>
              </a:rPr>
              <a:t>xlim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k </a:t>
            </a:r>
            <a:r>
              <a:rPr sz="1600">
                <a:solidFill>
                  <a:srgbClr val="4070A0"/>
                </a:solidFill>
                <a:latin typeface="Courier"/>
              </a:rPr>
              <a:t>+</a:t>
            </a:r>
            <a:r>
              <a:rPr sz="1600">
                <a:latin typeface="Courier"/>
              </a:rPr>
              <a:t> .</a:t>
            </a:r>
            <a:r>
              <a:rPr sz="1600">
                <a:solidFill>
                  <a:srgbClr val="40A070"/>
                </a:solidFill>
                <a:latin typeface="Courier"/>
              </a:rPr>
              <a:t>5</a:t>
            </a:r>
            <a:r>
              <a:rPr sz="1600">
                <a:latin typeface="Courier"/>
              </a:rPr>
              <a:t>), </a:t>
            </a:r>
            <a:r>
              <a:rPr sz="1600">
                <a:solidFill>
                  <a:srgbClr val="7D9029"/>
                </a:solidFill>
                <a:latin typeface="Courier"/>
              </a:rPr>
              <a:t>ylim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1</a:t>
            </a:r>
            <a:r>
              <a:rPr sz="1600">
                <a:latin typeface="Courier"/>
              </a:rPr>
              <a:t>),</a:t>
            </a:r>
            <a:br/>
            <a:r>
              <a:rPr sz="1600">
                <a:latin typeface="Courier"/>
              </a:rPr>
              <a:t>     </a:t>
            </a:r>
            <a:r>
              <a:rPr sz="1600">
                <a:solidFill>
                  <a:srgbClr val="7D9029"/>
                </a:solidFill>
                <a:latin typeface="Courier"/>
              </a:rPr>
              <a:t>xaxt =</a:t>
            </a:r>
            <a:r>
              <a:rPr sz="1600">
                <a:latin typeface="Courier"/>
              </a:rPr>
              <a:t> </a:t>
            </a:r>
            <a:r>
              <a:rPr sz="1600">
                <a:solidFill>
                  <a:srgbClr val="4070A0"/>
                </a:solidFill>
                <a:latin typeface="Courier"/>
              </a:rPr>
              <a:t>"n"</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"Floral odor"</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"Visit probability"</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b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21</a:t>
            </a:r>
            <a:r>
              <a:rPr sz="1600">
                <a:latin typeface="Courier"/>
              </a:rPr>
              <a:t>, </a:t>
            </a:r>
            <a:r>
              <a:rPr sz="1600">
                <a:solidFill>
                  <a:srgbClr val="7D9029"/>
                </a:solidFill>
                <a:latin typeface="Courier"/>
              </a:rPr>
              <a:t>bg =</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arrows</a:t>
            </a:r>
            <a:r>
              <a:rPr sz="1600">
                <a:latin typeface="Courier"/>
              </a:rPr>
              <a:t>(</a:t>
            </a:r>
            <a:r>
              <a:rPr sz="1600">
                <a:solidFill>
                  <a:srgbClr val="40A070"/>
                </a:solidFill>
                <a:latin typeface="Courier"/>
              </a:rPr>
              <a:t>1</a:t>
            </a:r>
            <a:r>
              <a:rPr sz="1600">
                <a:solidFill>
                  <a:srgbClr val="4070A0"/>
                </a:solidFill>
                <a:latin typeface="Courier"/>
              </a:rPr>
              <a:t>:</a:t>
            </a:r>
            <a:r>
              <a:rPr sz="1600">
                <a:latin typeface="Courier"/>
              </a:rPr>
              <a:t>k, ci[</a:t>
            </a:r>
            <a:r>
              <a:rPr sz="1600">
                <a:solidFill>
                  <a:srgbClr val="40A070"/>
                </a:solidFill>
                <a:latin typeface="Courier"/>
              </a:rPr>
              <a:t>1</a:t>
            </a:r>
            <a:r>
              <a:rPr sz="1600">
                <a:latin typeface="Courier"/>
              </a:rPr>
              <a:t>, ], </a:t>
            </a:r>
            <a:r>
              <a:rPr sz="1600">
                <a:solidFill>
                  <a:srgbClr val="40A070"/>
                </a:solidFill>
                <a:latin typeface="Courier"/>
              </a:rPr>
              <a:t>1</a:t>
            </a:r>
            <a:r>
              <a:rPr sz="1600">
                <a:solidFill>
                  <a:srgbClr val="4070A0"/>
                </a:solidFill>
                <a:latin typeface="Courier"/>
              </a:rPr>
              <a:t>:</a:t>
            </a:r>
            <a:r>
              <a:rPr sz="1600">
                <a:latin typeface="Courier"/>
              </a:rPr>
              <a:t>k, ci[</a:t>
            </a:r>
            <a:r>
              <a:rPr sz="1600">
                <a:solidFill>
                  <a:srgbClr val="40A070"/>
                </a:solidFill>
                <a:latin typeface="Courier"/>
              </a:rPr>
              <a:t>2</a:t>
            </a:r>
            <a:r>
              <a:rPr sz="1600">
                <a:latin typeface="Courier"/>
              </a:rPr>
              <a:t>, ], </a:t>
            </a:r>
            <a:r>
              <a:rPr sz="1600">
                <a:solidFill>
                  <a:srgbClr val="7D9029"/>
                </a:solidFill>
                <a:latin typeface="Courier"/>
              </a:rPr>
              <a:t>code =</a:t>
            </a:r>
            <a:r>
              <a:rPr sz="1600">
                <a:latin typeface="Courier"/>
              </a:rPr>
              <a:t> </a:t>
            </a:r>
            <a:r>
              <a:rPr sz="1600">
                <a:solidFill>
                  <a:srgbClr val="40A070"/>
                </a:solidFill>
                <a:latin typeface="Courier"/>
              </a:rPr>
              <a:t>3</a:t>
            </a:r>
            <a:r>
              <a:rPr sz="1600">
                <a:latin typeface="Courier"/>
              </a:rPr>
              <a:t>, </a:t>
            </a:r>
            <a:r>
              <a:rPr sz="1600">
                <a:solidFill>
                  <a:srgbClr val="7D9029"/>
                </a:solidFill>
                <a:latin typeface="Courier"/>
              </a:rPr>
              <a:t>angle =</a:t>
            </a:r>
            <a:r>
              <a:rPr sz="1600">
                <a:latin typeface="Courier"/>
              </a:rPr>
              <a:t> </a:t>
            </a:r>
            <a:r>
              <a:rPr sz="1600">
                <a:solidFill>
                  <a:srgbClr val="40A070"/>
                </a:solidFill>
                <a:latin typeface="Courier"/>
              </a:rPr>
              <a:t>90</a:t>
            </a:r>
            <a:r>
              <a:rPr sz="1600">
                <a:latin typeface="Courier"/>
              </a:rPr>
              <a:t>, </a:t>
            </a:r>
            <a:r>
              <a:rPr sz="1600">
                <a:solidFill>
                  <a:srgbClr val="7D9029"/>
                </a:solidFill>
                <a:latin typeface="Courier"/>
              </a:rPr>
              <a:t>length =</a:t>
            </a:r>
            <a:r>
              <a:rPr sz="1600">
                <a:latin typeface="Courier"/>
              </a:rPr>
              <a:t> .</a:t>
            </a:r>
            <a:r>
              <a:rPr sz="1600">
                <a:solidFill>
                  <a:srgbClr val="40A070"/>
                </a:solidFill>
                <a:latin typeface="Courier"/>
              </a:rPr>
              <a:t>1</a:t>
            </a:r>
            <a:r>
              <a:rPr sz="1600">
                <a:latin typeface="Courier"/>
              </a:rPr>
              <a:t>)</a:t>
            </a:r>
            <a:br/>
            <a:r>
              <a:rPr sz="1600">
                <a:solidFill>
                  <a:srgbClr val="06287E"/>
                </a:solidFill>
                <a:latin typeface="Courier"/>
              </a:rPr>
              <a:t>axis</a:t>
            </a:r>
            <a:r>
              <a:rPr sz="1600">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solidFill>
                  <a:srgbClr val="4070A0"/>
                </a:solidFill>
                <a:latin typeface="Courier"/>
              </a:rPr>
              <a:t>:</a:t>
            </a:r>
            <a:r>
              <a:rPr sz="1600">
                <a:latin typeface="Courier"/>
              </a:rPr>
              <a:t>k, </a:t>
            </a:r>
            <a:r>
              <a:rPr sz="1600">
                <a:solidFill>
                  <a:srgbClr val="06287E"/>
                </a:solidFill>
                <a:latin typeface="Courier"/>
              </a:rPr>
              <a:t>colnames</a:t>
            </a:r>
            <a:r>
              <a:rPr sz="1600">
                <a:latin typeface="Courier"/>
              </a:rPr>
              <a:t>(wide))</a:t>
            </a:r>
            <a:br/>
            <a:r>
              <a:rPr sz="1600">
                <a:solidFill>
                  <a:srgbClr val="06287E"/>
                </a:solidFill>
                <a:latin typeface="Courier"/>
              </a:rPr>
              <a:t>mtext</a:t>
            </a:r>
            <a:r>
              <a:rPr sz="1600">
                <a:latin typeface="Courier"/>
              </a:rPr>
              <a:t>(</a:t>
            </a:r>
            <a:r>
              <a:rPr sz="1600">
                <a:solidFill>
                  <a:srgbClr val="4070A0"/>
                </a:solidFill>
                <a:latin typeface="Courier"/>
              </a:rPr>
              <a:t>"Same 60 bees in every condition; intervals describe each probability"</a:t>
            </a:r>
            <a:r>
              <a:rPr sz="1600">
                <a:latin typeface="Courier"/>
              </a:rPr>
              <a:t>,</a:t>
            </a:r>
            <a:br/>
            <a:r>
              <a:rPr sz="1600">
                <a:latin typeface="Courier"/>
              </a:rPr>
              <a:t>      </a:t>
            </a:r>
            <a:r>
              <a:rPr sz="1600">
                <a:solidFill>
                  <a:srgbClr val="7D9029"/>
                </a:solidFill>
                <a:latin typeface="Courier"/>
              </a:rPr>
              <a:t>side =</a:t>
            </a:r>
            <a:r>
              <a:rPr sz="1600">
                <a:latin typeface="Courier"/>
              </a:rPr>
              <a:t> </a:t>
            </a:r>
            <a:r>
              <a:rPr sz="1600">
                <a:solidFill>
                  <a:srgbClr val="40A070"/>
                </a:solidFill>
                <a:latin typeface="Courier"/>
              </a:rPr>
              <a:t>3</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85</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arrows</a:t>
            </a:r>
            <a:r>
              <a:rPr/>
              <a:t> — Show separate probability intervals for each odor.</a:t>
            </a:r>
          </a:p>
          <a:p>
            <a:pPr lvl="0" indent="0" marL="0">
              <a:buNone/>
            </a:pPr>
            <a:r>
              <a:rPr b="1"/>
              <a:t>ylim</a:t>
            </a:r>
            <a:r>
              <a:rPr/>
              <a:t> — Use the full 0–1 scale.</a:t>
            </a:r>
          </a:p>
          <a:p>
            <a:pPr lvl="0" indent="0" marL="0">
              <a:buNone/>
            </a:pPr>
            <a:r>
              <a:rPr b="1"/>
              <a:t>axis</a:t>
            </a:r>
            <a:r>
              <a:rPr/>
              <a:t> — Name the repeated conditions.</a:t>
            </a:r>
          </a:p>
          <a:p>
            <a:pPr lvl="0" indent="0" marL="0">
              <a:buNone/>
            </a:pPr>
            <a:r>
              <a:rPr b="1"/>
              <a:t>mtext</a:t>
            </a:r>
            <a:r>
              <a:rPr/>
              <a:t> — Remind the reader that all conditions use the same bees.</a:t>
            </a:r>
          </a:p>
        </p:txBody>
      </p:sp>
    </p:spTree>
  </p:cSld>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Cochran Q: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Are marginal visit probabilities equal for all three odors?</a:t>
            </a:r>
          </a:p>
          <a:p>
            <a:pPr lvl="0" indent="0" marL="0">
              <a:buNone/>
            </a:pPr>
            <a:r>
              <a:rPr b="1"/>
              <a:t>Null / estimation target</a:t>
            </a:r>
          </a:p>
          <a:p>
            <a:pPr lvl="0" indent="0" marL="0">
              <a:buNone/>
            </a:pPr>
            <a:r>
              <a:rPr/>
              <a:t>The three odor conditions have equal marginal probabilities of a visit.</a:t>
            </a:r>
          </a:p>
        </p:txBody>
      </p:sp>
      <p:sp>
        <p:nvSpPr>
          <p:cNvPr id="4" name="Content Placeholder 3"/>
          <p:cNvSpPr>
            <a:spLocks noGrp="1"/>
          </p:cNvSpPr>
          <p:nvPr>
            <p:ph idx="2"/>
          </p:nvPr>
        </p:nvSpPr>
        <p:spPr/>
        <p:txBody>
          <a:bodyPr/>
          <a:lstStyle/>
          <a:p>
            <a:pPr lvl="0" indent="0" marL="0">
              <a:buNone/>
            </a:pPr>
            <a:r>
              <a:rPr b="1"/>
              <a:t>Relevant options</a:t>
            </a:r>
          </a:p>
          <a:p>
            <a:pPr lvl="0"/>
            <a:r>
              <a:rPr/>
              <a:t>Keep one row per bee in the matched outcome matrix.</a:t>
            </a:r>
          </a:p>
          <a:p>
            <a:pPr lvl="0"/>
            <a:r>
              <a:rPr/>
              <a:t>Q uses a chi-square reference with k − 1 degrees of freedom.</a:t>
            </a:r>
          </a:p>
          <a:p>
            <a:pPr lvl="0"/>
            <a:r>
              <a:rPr/>
              <a:t>An omnibus result needs planned or adjusted follow-up comparisons.</a:t>
            </a:r>
          </a:p>
        </p:txBody>
      </p:sp>
    </p:spTree>
  </p:cSld>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Cochran Q: assumptions</a:t>
            </a:r>
          </a:p>
        </p:txBody>
      </p:sp>
      <p:sp>
        <p:nvSpPr>
          <p:cNvPr id="3" name="Content Placeholder 2"/>
          <p:cNvSpPr>
            <a:spLocks noGrp="1"/>
          </p:cNvSpPr>
          <p:nvPr>
            <p:ph idx="1"/>
          </p:nvPr>
        </p:nvSpPr>
        <p:spPr/>
        <p:txBody>
          <a:bodyPr/>
          <a:lstStyle/>
          <a:p>
            <a:pPr lvl="0" indent="0" marL="0">
              <a:buNone/>
            </a:pPr>
            <a:r>
              <a:rPr b="1"/>
              <a:t>What matters here</a:t>
            </a:r>
          </a:p>
          <a:p>
            <a:pPr lvl="0"/>
            <a:r>
              <a:rPr/>
              <a:t>Bees are independent of one another.</a:t>
            </a:r>
          </a:p>
          <a:p>
            <a:pPr lvl="0"/>
            <a:r>
              <a:rPr/>
              <a:t>Each bee has a complete matched set.</a:t>
            </a:r>
          </a:p>
          <a:p>
            <a:pPr lvl="0"/>
            <a:r>
              <a:rPr/>
              <a:t>Condition order and carryover are addressed by the design.</a:t>
            </a:r>
          </a:p>
        </p:txBody>
      </p:sp>
      <p:sp>
        <p:nvSpPr>
          <p:cNvPr id="4" name="Content Placeholder 3"/>
          <p:cNvSpPr>
            <a:spLocks noGrp="1"/>
          </p:cNvSpPr>
          <p:nvPr>
            <p:ph idx="2"/>
          </p:nvPr>
        </p:nvSpPr>
        <p:spPr/>
        <p:txBody>
          <a:bodyPr/>
          <a:lstStyle/>
          <a:p>
            <a:pPr lvl="0" indent="0" marL="0">
              <a:buNone/>
            </a:pPr>
            <a:r>
              <a:rPr b="1"/>
              <a:t>Parametric responses</a:t>
            </a:r>
          </a:p>
          <a:p>
            <a:pPr lvl="0"/>
            <a:r>
              <a:rPr/>
              <a:t>Use repeated-measures logistic regression to model predictors.</a:t>
            </a:r>
          </a:p>
          <a:p>
            <a:pPr lvl="0"/>
            <a:r>
              <a:rPr/>
              <a:t>Use binary GEE for population-average comparisons.</a:t>
            </a:r>
          </a:p>
          <a:p>
            <a:pPr lvl="0" indent="0" marL="0">
              <a:buNone/>
            </a:pPr>
            <a:r>
              <a:rPr b="1"/>
              <a:t>Nonparametric responses</a:t>
            </a:r>
          </a:p>
          <a:p>
            <a:pPr lvl="0"/>
            <a:r>
              <a:rPr/>
              <a:t>Q is a nonparametric matched binary test.</a:t>
            </a:r>
          </a:p>
          <a:p>
            <a:pPr lvl="0"/>
            <a:r>
              <a:rPr/>
              <a:t>Within-bee randomization can be used if justified by the design.</a:t>
            </a:r>
          </a:p>
        </p:txBody>
      </p:sp>
    </p:spTree>
  </p:cSld>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Cochran Q: run and read</a:t>
            </a:r>
          </a:p>
        </p:txBody>
      </p:sp>
      <p:sp>
        <p:nvSpPr>
          <p:cNvPr id="3" name="Content Placeholder 2"/>
          <p:cNvSpPr>
            <a:spLocks noGrp="1"/>
          </p:cNvSpPr>
          <p:nvPr>
            <p:ph idx="1"/>
          </p:nvPr>
        </p:nvSpPr>
        <p:spPr/>
        <p:txBody>
          <a:bodyPr/>
          <a:lstStyle/>
          <a:p>
            <a:pPr lvl="0" indent="0">
              <a:buNone/>
              <a:defRPr sz="1600"/>
            </a:pPr>
            <a:r>
              <a:rPr sz="1600">
                <a:latin typeface="Courier"/>
              </a:rPr>
              <a:t>wide </a:t>
            </a:r>
            <a:r>
              <a:rPr sz="1600">
                <a:solidFill>
                  <a:srgbClr val="007020"/>
                </a:solidFill>
                <a:latin typeface="Courier"/>
              </a:rPr>
              <a:t>&lt;-</a:t>
            </a:r>
            <a:r>
              <a:rPr sz="1600">
                <a:latin typeface="Courier"/>
              </a:rPr>
              <a:t> </a:t>
            </a:r>
            <a:r>
              <a:rPr sz="1600">
                <a:solidFill>
                  <a:srgbClr val="06287E"/>
                </a:solidFill>
                <a:latin typeface="Courier"/>
              </a:rPr>
              <a:t>xtabs</a:t>
            </a:r>
            <a:r>
              <a:rPr sz="1600">
                <a:latin typeface="Courier"/>
              </a:rPr>
              <a:t>(visit </a:t>
            </a:r>
            <a:r>
              <a:rPr sz="1600">
                <a:solidFill>
                  <a:srgbClr val="4070A0"/>
                </a:solidFill>
                <a:latin typeface="Courier"/>
              </a:rPr>
              <a:t>~</a:t>
            </a:r>
            <a:r>
              <a:rPr sz="1600">
                <a:latin typeface="Courier"/>
              </a:rPr>
              <a:t> bee </a:t>
            </a:r>
            <a:r>
              <a:rPr sz="1600">
                <a:solidFill>
                  <a:srgbClr val="4070A0"/>
                </a:solidFill>
                <a:latin typeface="Courier"/>
              </a:rPr>
              <a:t>+</a:t>
            </a:r>
            <a:r>
              <a:rPr sz="1600">
                <a:latin typeface="Courier"/>
              </a:rPr>
              <a:t> odor, </a:t>
            </a:r>
            <a:r>
              <a:rPr sz="1600">
                <a:solidFill>
                  <a:srgbClr val="7D9029"/>
                </a:solidFill>
                <a:latin typeface="Courier"/>
              </a:rPr>
              <a:t>data =</a:t>
            </a:r>
            <a:r>
              <a:rPr sz="1600">
                <a:latin typeface="Courier"/>
              </a:rPr>
              <a:t> d)</a:t>
            </a:r>
            <a:br/>
            <a:r>
              <a:rPr sz="1600">
                <a:latin typeface="Courier"/>
              </a:rPr>
              <a:t>k </a:t>
            </a:r>
            <a:r>
              <a:rPr sz="1600">
                <a:solidFill>
                  <a:srgbClr val="007020"/>
                </a:solidFill>
                <a:latin typeface="Courier"/>
              </a:rPr>
              <a:t>&lt;-</a:t>
            </a:r>
            <a:r>
              <a:rPr sz="1600">
                <a:latin typeface="Courier"/>
              </a:rPr>
              <a:t> </a:t>
            </a:r>
            <a:r>
              <a:rPr sz="1600">
                <a:solidFill>
                  <a:srgbClr val="06287E"/>
                </a:solidFill>
                <a:latin typeface="Courier"/>
              </a:rPr>
              <a:t>ncol</a:t>
            </a:r>
            <a:r>
              <a:rPr sz="1600">
                <a:latin typeface="Courier"/>
              </a:rPr>
              <a:t>(wide)</a:t>
            </a:r>
            <a:br/>
            <a:r>
              <a:rPr sz="1600">
                <a:latin typeface="Courier"/>
              </a:rPr>
              <a:t>C </a:t>
            </a:r>
            <a:r>
              <a:rPr sz="1600">
                <a:solidFill>
                  <a:srgbClr val="007020"/>
                </a:solidFill>
                <a:latin typeface="Courier"/>
              </a:rPr>
              <a:t>&lt;-</a:t>
            </a:r>
            <a:r>
              <a:rPr sz="1600">
                <a:latin typeface="Courier"/>
              </a:rPr>
              <a:t> </a:t>
            </a:r>
            <a:r>
              <a:rPr sz="1600">
                <a:solidFill>
                  <a:srgbClr val="06287E"/>
                </a:solidFill>
                <a:latin typeface="Courier"/>
              </a:rPr>
              <a:t>colSums</a:t>
            </a:r>
            <a:r>
              <a:rPr sz="1600">
                <a:latin typeface="Courier"/>
              </a:rPr>
              <a:t>(wide)</a:t>
            </a:r>
            <a:br/>
            <a:r>
              <a:rPr sz="1600">
                <a:latin typeface="Courier"/>
              </a:rPr>
              <a:t>R </a:t>
            </a:r>
            <a:r>
              <a:rPr sz="1600">
                <a:solidFill>
                  <a:srgbClr val="007020"/>
                </a:solidFill>
                <a:latin typeface="Courier"/>
              </a:rPr>
              <a:t>&lt;-</a:t>
            </a:r>
            <a:r>
              <a:rPr sz="1600">
                <a:latin typeface="Courier"/>
              </a:rPr>
              <a:t> </a:t>
            </a:r>
            <a:r>
              <a:rPr sz="1600">
                <a:solidFill>
                  <a:srgbClr val="06287E"/>
                </a:solidFill>
                <a:latin typeface="Courier"/>
              </a:rPr>
              <a:t>rowSums</a:t>
            </a:r>
            <a:r>
              <a:rPr sz="1600">
                <a:latin typeface="Courier"/>
              </a:rPr>
              <a:t>(wide)</a:t>
            </a:r>
            <a:br/>
            <a:r>
              <a:rPr sz="1600">
                <a:latin typeface="Courier"/>
              </a:rPr>
              <a:t>Q </a:t>
            </a:r>
            <a:r>
              <a:rPr sz="1600">
                <a:solidFill>
                  <a:srgbClr val="007020"/>
                </a:solidFill>
                <a:latin typeface="Courier"/>
              </a:rPr>
              <a:t>&lt;-</a:t>
            </a:r>
            <a:r>
              <a:rPr sz="1600">
                <a:latin typeface="Courier"/>
              </a:rPr>
              <a:t> (k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(k </a:t>
            </a:r>
            <a:r>
              <a:rPr sz="1600">
                <a:solidFill>
                  <a:srgbClr val="4070A0"/>
                </a:solidFill>
                <a:latin typeface="Courier"/>
              </a:rPr>
              <a:t>*</a:t>
            </a:r>
            <a:r>
              <a:rPr sz="1600">
                <a:latin typeface="Courier"/>
              </a:rPr>
              <a:t> </a:t>
            </a:r>
            <a:r>
              <a:rPr sz="1600">
                <a:solidFill>
                  <a:srgbClr val="06287E"/>
                </a:solidFill>
                <a:latin typeface="Courier"/>
              </a:rPr>
              <a:t>sum</a:t>
            </a:r>
            <a:r>
              <a:rPr sz="1600">
                <a:latin typeface="Courier"/>
              </a:rPr>
              <a:t>(C</a:t>
            </a:r>
            <a:r>
              <a:rPr sz="1600">
                <a:solidFill>
                  <a:srgbClr val="4070A0"/>
                </a:solidFill>
                <a:latin typeface="Courier"/>
              </a:rPr>
              <a:t>^</a:t>
            </a:r>
            <a:r>
              <a:rPr sz="1600">
                <a:solidFill>
                  <a:srgbClr val="40A070"/>
                </a:solidFill>
                <a:latin typeface="Courier"/>
              </a:rPr>
              <a:t>2</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sum</a:t>
            </a:r>
            <a:r>
              <a:rPr sz="1600">
                <a:latin typeface="Courier"/>
              </a:rPr>
              <a:t>(C)</a:t>
            </a:r>
            <a:r>
              <a:rPr sz="1600">
                <a:solidFill>
                  <a:srgbClr val="4070A0"/>
                </a:solidFill>
                <a:latin typeface="Courier"/>
              </a:rPr>
              <a:t>^</a:t>
            </a:r>
            <a:r>
              <a:rPr sz="1600">
                <a:solidFill>
                  <a:srgbClr val="40A070"/>
                </a:solidFill>
                <a:latin typeface="Courier"/>
              </a:rPr>
              <a:t>2</a:t>
            </a:r>
            <a:r>
              <a:rPr sz="1600">
                <a:latin typeface="Courier"/>
              </a:rPr>
              <a:t>) </a:t>
            </a:r>
            <a:r>
              <a:rPr sz="1600">
                <a:solidFill>
                  <a:srgbClr val="4070A0"/>
                </a:solidFill>
                <a:latin typeface="Courier"/>
              </a:rPr>
              <a:t>/</a:t>
            </a:r>
            <a:br/>
            <a:r>
              <a:rPr sz="1600">
                <a:latin typeface="Courier"/>
              </a:rPr>
              <a:t>     (k </a:t>
            </a:r>
            <a:r>
              <a:rPr sz="1600">
                <a:solidFill>
                  <a:srgbClr val="4070A0"/>
                </a:solidFill>
                <a:latin typeface="Courier"/>
              </a:rPr>
              <a:t>*</a:t>
            </a:r>
            <a:r>
              <a:rPr sz="1600">
                <a:latin typeface="Courier"/>
              </a:rPr>
              <a:t> </a:t>
            </a:r>
            <a:r>
              <a:rPr sz="1600">
                <a:solidFill>
                  <a:srgbClr val="06287E"/>
                </a:solidFill>
                <a:latin typeface="Courier"/>
              </a:rPr>
              <a:t>sum</a:t>
            </a:r>
            <a:r>
              <a:rPr sz="1600">
                <a:latin typeface="Courier"/>
              </a:rPr>
              <a:t>(R) </a:t>
            </a:r>
            <a:r>
              <a:rPr sz="1600">
                <a:solidFill>
                  <a:srgbClr val="4070A0"/>
                </a:solidFill>
                <a:latin typeface="Courier"/>
              </a:rPr>
              <a:t>-</a:t>
            </a:r>
            <a:r>
              <a:rPr sz="1600">
                <a:latin typeface="Courier"/>
              </a:rPr>
              <a:t> </a:t>
            </a:r>
            <a:r>
              <a:rPr sz="1600">
                <a:solidFill>
                  <a:srgbClr val="06287E"/>
                </a:solidFill>
                <a:latin typeface="Courier"/>
              </a:rPr>
              <a:t>sum</a:t>
            </a:r>
            <a:r>
              <a:rPr sz="1600">
                <a:latin typeface="Courier"/>
              </a:rPr>
              <a:t>(R</a:t>
            </a:r>
            <a:r>
              <a:rPr sz="1600">
                <a:solidFill>
                  <a:srgbClr val="4070A0"/>
                </a:solidFill>
                <a:latin typeface="Courier"/>
              </a:rPr>
              <a:t>^</a:t>
            </a:r>
            <a:r>
              <a:rPr sz="1600">
                <a:solidFill>
                  <a:srgbClr val="40A070"/>
                </a:solidFill>
                <a:latin typeface="Courier"/>
              </a:rPr>
              <a:t>2</a:t>
            </a:r>
            <a:r>
              <a:rPr sz="1600">
                <a:latin typeface="Courier"/>
              </a:rPr>
              <a:t>))</a:t>
            </a:r>
            <a:br/>
            <a:r>
              <a:rPr sz="1600">
                <a:latin typeface="Courier"/>
              </a:rPr>
              <a:t>p_value </a:t>
            </a:r>
            <a:r>
              <a:rPr sz="1600">
                <a:solidFill>
                  <a:srgbClr val="007020"/>
                </a:solidFill>
                <a:latin typeface="Courier"/>
              </a:rPr>
              <a:t>&lt;-</a:t>
            </a:r>
            <a:r>
              <a:rPr sz="1600">
                <a:latin typeface="Courier"/>
              </a:rPr>
              <a:t> </a:t>
            </a:r>
            <a:r>
              <a:rPr sz="1600">
                <a:solidFill>
                  <a:srgbClr val="06287E"/>
                </a:solidFill>
                <a:latin typeface="Courier"/>
              </a:rPr>
              <a:t>pchisq</a:t>
            </a:r>
            <a:r>
              <a:rPr sz="1600">
                <a:latin typeface="Courier"/>
              </a:rPr>
              <a:t>(Q, </a:t>
            </a:r>
            <a:r>
              <a:rPr sz="1600">
                <a:solidFill>
                  <a:srgbClr val="7D9029"/>
                </a:solidFill>
                <a:latin typeface="Courier"/>
              </a:rPr>
              <a:t>df =</a:t>
            </a:r>
            <a:r>
              <a:rPr sz="1600">
                <a:latin typeface="Courier"/>
              </a:rPr>
              <a:t> k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lower.tail =</a:t>
            </a:r>
            <a:r>
              <a:rPr sz="1600">
                <a:latin typeface="Courier"/>
              </a:rPr>
              <a:t> </a:t>
            </a:r>
            <a:r>
              <a:rPr sz="1600">
                <a:solidFill>
                  <a:srgbClr val="880000"/>
                </a:solidFill>
                <a:latin typeface="Courier"/>
              </a:rPr>
              <a:t>FALSE</a:t>
            </a:r>
            <a:r>
              <a:rPr sz="1600">
                <a:latin typeface="Courier"/>
              </a:rPr>
              <a:t>)</a:t>
            </a:r>
            <a:br/>
            <a:r>
              <a:rPr sz="1600">
                <a:latin typeface="Courier"/>
              </a:rPr>
              <a:t>rates </a:t>
            </a:r>
            <a:r>
              <a:rPr sz="1600">
                <a:solidFill>
                  <a:srgbClr val="007020"/>
                </a:solidFill>
                <a:latin typeface="Courier"/>
              </a:rPr>
              <a:t>&lt;-</a:t>
            </a:r>
            <a:r>
              <a:rPr sz="1600">
                <a:latin typeface="Courier"/>
              </a:rPr>
              <a:t> C </a:t>
            </a:r>
            <a:r>
              <a:rPr sz="1600">
                <a:solidFill>
                  <a:srgbClr val="4070A0"/>
                </a:solidFill>
                <a:latin typeface="Courier"/>
              </a:rPr>
              <a:t>/</a:t>
            </a:r>
            <a:r>
              <a:rPr sz="1600">
                <a:latin typeface="Courier"/>
              </a:rPr>
              <a:t> </a:t>
            </a:r>
            <a:r>
              <a:rPr sz="1600">
                <a:solidFill>
                  <a:srgbClr val="06287E"/>
                </a:solidFill>
                <a:latin typeface="Courier"/>
              </a:rPr>
              <a:t>nrow</a:t>
            </a:r>
            <a:r>
              <a:rPr sz="1600">
                <a:latin typeface="Courier"/>
              </a:rPr>
              <a:t>(wide)</a:t>
            </a:r>
            <a:br/>
            <a:r>
              <a:rPr sz="1600">
                <a:latin typeface="Courier"/>
              </a:rPr>
              <a:t>ci </a:t>
            </a:r>
            <a:r>
              <a:rPr sz="1600">
                <a:solidFill>
                  <a:srgbClr val="007020"/>
                </a:solidFill>
                <a:latin typeface="Courier"/>
              </a:rPr>
              <a:t>&lt;-</a:t>
            </a:r>
            <a:r>
              <a:rPr sz="1600">
                <a:latin typeface="Courier"/>
              </a:rPr>
              <a:t> </a:t>
            </a:r>
            <a:r>
              <a:rPr sz="1600">
                <a:solidFill>
                  <a:srgbClr val="06287E"/>
                </a:solidFill>
                <a:latin typeface="Courier"/>
              </a:rPr>
              <a:t>sapply</a:t>
            </a:r>
            <a:r>
              <a:rPr sz="1600">
                <a:latin typeface="Courier"/>
              </a:rPr>
              <a:t>(</a:t>
            </a:r>
            <a:r>
              <a:rPr sz="1600">
                <a:solidFill>
                  <a:srgbClr val="40A070"/>
                </a:solidFill>
                <a:latin typeface="Courier"/>
              </a:rPr>
              <a:t>1</a:t>
            </a:r>
            <a:r>
              <a:rPr sz="1600">
                <a:solidFill>
                  <a:srgbClr val="4070A0"/>
                </a:solidFill>
                <a:latin typeface="Courier"/>
              </a:rPr>
              <a:t>:</a:t>
            </a:r>
            <a:r>
              <a:rPr sz="1600">
                <a:latin typeface="Courier"/>
              </a:rPr>
              <a:t>k, </a:t>
            </a:r>
            <a:r>
              <a:rPr b="1" sz="1600">
                <a:solidFill>
                  <a:srgbClr val="007020"/>
                </a:solidFill>
                <a:latin typeface="Courier"/>
              </a:rPr>
              <a:t>function</a:t>
            </a:r>
            <a:r>
              <a:rPr sz="1600">
                <a:latin typeface="Courier"/>
              </a:rPr>
              <a:t>(j) </a:t>
            </a:r>
            <a:r>
              <a:rPr sz="1600">
                <a:solidFill>
                  <a:srgbClr val="06287E"/>
                </a:solidFill>
                <a:latin typeface="Courier"/>
              </a:rPr>
              <a:t>binom.test</a:t>
            </a:r>
            <a:r>
              <a:rPr sz="1600">
                <a:latin typeface="Courier"/>
              </a:rPr>
              <a:t>(C[j], </a:t>
            </a:r>
            <a:r>
              <a:rPr sz="1600">
                <a:solidFill>
                  <a:srgbClr val="06287E"/>
                </a:solidFill>
                <a:latin typeface="Courier"/>
              </a:rPr>
              <a:t>nrow</a:t>
            </a:r>
            <a:r>
              <a:rPr sz="1600">
                <a:latin typeface="Courier"/>
              </a:rPr>
              <a:t>(wide))</a:t>
            </a:r>
            <a:r>
              <a:rPr sz="1600">
                <a:solidFill>
                  <a:srgbClr val="4070A0"/>
                </a:solidFill>
                <a:latin typeface="Courier"/>
              </a:rPr>
              <a:t>$</a:t>
            </a:r>
            <a:r>
              <a:rPr sz="1600">
                <a:latin typeface="Courier"/>
              </a:rPr>
              <a:t>conf.int)</a:t>
            </a:r>
          </a:p>
        </p:txBody>
      </p:sp>
      <p:sp>
        <p:nvSpPr>
          <p:cNvPr id="4" name="Content Placeholder 3"/>
          <p:cNvSpPr>
            <a:spLocks noGrp="1"/>
          </p:cNvSpPr>
          <p:nvPr>
            <p:ph idx="2"/>
          </p:nvPr>
        </p:nvSpPr>
        <p:spPr/>
        <p:txBody>
          <a:bodyPr/>
          <a:lstStyle/>
          <a:p>
            <a:pPr lvl="0" indent="0" marL="0">
              <a:buNone/>
            </a:pPr>
            <a:r>
              <a:rPr b="1"/>
              <a:t>Generated results</a:t>
            </a:r>
          </a:p>
          <a:p>
            <a:pPr lvl="0"/>
            <a:r>
              <a:rPr/>
              <a:t>Matched bees: 60; conditions: 3</a:t>
            </a:r>
          </a:p>
          <a:p>
            <a:pPr lvl="0"/>
            <a:r>
              <a:rPr/>
              <a:t>Visit probabilities: 0.317, 0.417, 0.517</a:t>
            </a:r>
          </a:p>
          <a:p>
            <a:pPr lvl="0"/>
            <a:r>
              <a:rPr/>
              <a:t>Q = 5.143; df = 2</a:t>
            </a:r>
          </a:p>
          <a:p>
            <a:pPr lvl="0"/>
            <a:r>
              <a:rPr/>
              <a:t>Omnibus p = 0.07643</a:t>
            </a:r>
          </a:p>
        </p:txBody>
      </p:sp>
    </p:spTree>
  </p:cSld>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Cochran Q: interpret</a:t>
            </a:r>
          </a:p>
        </p:txBody>
      </p:sp>
      <p:sp>
        <p:nvSpPr>
          <p:cNvPr id="3" name="Content Placeholder 2"/>
          <p:cNvSpPr>
            <a:spLocks noGrp="1"/>
          </p:cNvSpPr>
          <p:nvPr>
            <p:ph idx="1"/>
          </p:nvPr>
        </p:nvSpPr>
        <p:spPr/>
        <p:txBody>
          <a:bodyPr/>
          <a:lstStyle/>
          <a:p>
            <a:pPr lvl="0" indent="0" marL="0">
              <a:buNone/>
            </a:pPr>
            <a:r>
              <a:rPr/>
              <a:t>Visit probabilities were 31.7%, 41.7%, 51.7%. Cochran Q(2) = 5.14, p = 0.0764 tests equality across all odors while retaining matching. It does not identify which odor pairs differ.</a:t>
            </a:r>
          </a:p>
          <a:p>
            <a:pPr lvl="0" indent="0" marL="0">
              <a:buNone/>
            </a:pPr>
            <a:r>
              <a:rPr b="1"/>
              <a:t>Discuss:</a:t>
            </a:r>
            <a:r>
              <a:rPr/>
              <a:t> Why is an ordinary independence chi-square test inappropriate for these repeated visits?</a:t>
            </a:r>
          </a:p>
        </p:txBody>
      </p:sp>
    </p:spTree>
  </p:cSld>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Logistic regression: the data</a:t>
            </a:r>
          </a:p>
        </p:txBody>
      </p:sp>
      <p:sp>
        <p:nvSpPr>
          <p:cNvPr id="3" name="Content Placeholder 2"/>
          <p:cNvSpPr>
            <a:spLocks noGrp="1"/>
          </p:cNvSpPr>
          <p:nvPr>
            <p:ph idx="1"/>
          </p:nvPr>
        </p:nvSpPr>
        <p:spPr/>
        <p:txBody>
          <a:bodyPr/>
          <a:lstStyle/>
          <a:p>
            <a:pPr lvl="0" indent="0" marL="0">
              <a:buNone/>
            </a:pPr>
            <a:r>
              <a:rPr/>
              <a:t>Hybrid viability across parental divergence</a:t>
            </a:r>
          </a:p>
          <a:p>
            <a:pPr lvl="0"/>
            <a:r>
              <a:rPr/>
              <a:t>Binary viability outcome</a:t>
            </a:r>
          </a:p>
          <a:p>
            <a:pPr lvl="0"/>
            <a:r>
              <a:rPr/>
              <a:t>Continuous predictor: parental divergence (%)</a:t>
            </a:r>
          </a:p>
          <a:p>
            <a:pPr lvl="0"/>
            <a:r>
              <a:rPr/>
              <a:t>Model a probability through log odds</a:t>
            </a:r>
          </a:p>
        </p:txBody>
      </p:sp>
      <p:sp>
        <p:nvSpPr>
          <p:cNvPr id="4" name="Content Placeholder 3"/>
          <p:cNvSpPr>
            <a:spLocks noGrp="1"/>
          </p:cNvSpPr>
          <p:nvPr>
            <p:ph idx="2"/>
          </p:nvPr>
        </p:nvSpPr>
        <p:spPr/>
        <p:txBody>
          <a:bodyPr/>
          <a:lstStyle/>
          <a:p>
            <a:pPr lvl="0" indent="0" marL="0">
              <a:buNone/>
            </a:pPr>
            <a:r>
              <a:rPr b="1"/>
              <a:t>Other data like these</a:t>
            </a:r>
          </a:p>
          <a:p>
            <a:pPr lvl="0"/>
            <a:r>
              <a:rPr/>
              <a:t>Infection versus dose</a:t>
            </a:r>
          </a:p>
          <a:p>
            <a:pPr lvl="0"/>
            <a:r>
              <a:rPr/>
              <a:t>Germination versus temperature</a:t>
            </a:r>
          </a:p>
          <a:p>
            <a:pPr lvl="0"/>
            <a:r>
              <a:rPr/>
              <a:t>Marker expression versus concentration</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Logistic regression: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3110</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cross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160</a:t>
            </a:r>
            <a:r>
              <a:rPr sz="1600">
                <a:latin typeface="Courier"/>
              </a:rPr>
              <a:t>, </a:t>
            </a:r>
            <a:r>
              <a:rPr sz="1600">
                <a:solidFill>
                  <a:srgbClr val="7D9029"/>
                </a:solidFill>
                <a:latin typeface="Courier"/>
              </a:rPr>
              <a:t>divergence =</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160</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8</a:t>
            </a:r>
            <a:r>
              <a:rPr sz="1600">
                <a:latin typeface="Courier"/>
              </a:rPr>
              <a:t>))</a:t>
            </a:r>
            <a:br/>
            <a:r>
              <a:rPr sz="1600">
                <a:latin typeface="Courier"/>
              </a:rPr>
              <a:t>d</a:t>
            </a:r>
            <a:r>
              <a:rPr sz="1600">
                <a:solidFill>
                  <a:srgbClr val="4070A0"/>
                </a:solidFill>
                <a:latin typeface="Courier"/>
              </a:rPr>
              <a:t>$</a:t>
            </a:r>
            <a:r>
              <a:rPr sz="1600">
                <a:latin typeface="Courier"/>
              </a:rPr>
              <a:t>viable </a:t>
            </a:r>
            <a:r>
              <a:rPr sz="1600">
                <a:solidFill>
                  <a:srgbClr val="007020"/>
                </a:solidFill>
                <a:latin typeface="Courier"/>
              </a:rPr>
              <a:t>&lt;-</a:t>
            </a:r>
            <a:r>
              <a:rPr sz="1600">
                <a:latin typeface="Courier"/>
              </a:rPr>
              <a:t> </a:t>
            </a:r>
            <a:r>
              <a:rPr sz="1600">
                <a:solidFill>
                  <a:srgbClr val="06287E"/>
                </a:solidFill>
                <a:latin typeface="Courier"/>
              </a:rPr>
              <a:t>rbinom</a:t>
            </a:r>
            <a:r>
              <a:rPr sz="1600">
                <a:latin typeface="Courier"/>
              </a:rPr>
              <a:t>(</a:t>
            </a:r>
            <a:r>
              <a:rPr sz="1600">
                <a:solidFill>
                  <a:srgbClr val="40A070"/>
                </a:solidFill>
                <a:latin typeface="Courier"/>
              </a:rPr>
              <a:t>160</a:t>
            </a:r>
            <a:r>
              <a:rPr sz="1600">
                <a:latin typeface="Courier"/>
              </a:rPr>
              <a:t>, </a:t>
            </a:r>
            <a:r>
              <a:rPr sz="1600">
                <a:solidFill>
                  <a:srgbClr val="40A070"/>
                </a:solidFill>
                <a:latin typeface="Courier"/>
              </a:rPr>
              <a:t>1</a:t>
            </a:r>
            <a:r>
              <a:rPr sz="1600">
                <a:latin typeface="Courier"/>
              </a:rPr>
              <a:t>, </a:t>
            </a:r>
            <a:r>
              <a:rPr sz="1600">
                <a:solidFill>
                  <a:srgbClr val="06287E"/>
                </a:solidFill>
                <a:latin typeface="Courier"/>
              </a:rPr>
              <a:t>plogis</a:t>
            </a:r>
            <a:r>
              <a:rPr sz="1600">
                <a:latin typeface="Courier"/>
              </a:rPr>
              <a:t>(</a:t>
            </a:r>
            <a:r>
              <a:rPr sz="1600">
                <a:solidFill>
                  <a:srgbClr val="40A070"/>
                </a:solidFill>
                <a:latin typeface="Courier"/>
              </a:rPr>
              <a:t>1.9</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5</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divergence))</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cross: 1
divergence: 5.034
viable: 0</a:t>
            </a:r>
          </a:p>
        </p:txBody>
      </p:sp>
    </p:spTree>
  </p:cSld>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Logistic regression: see the data</a:t>
            </a:r>
          </a:p>
        </p:txBody>
      </p:sp>
      <p:pic>
        <p:nvPicPr>
          <p:cNvPr descr="Course_files/modules/logistic/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Logistic regression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geom_jitter(height)</a:t>
            </a:r>
            <a:r>
              <a:rPr/>
              <a:t> — Separate overlapping binary outcomes slightly.</a:t>
            </a:r>
          </a:p>
          <a:p>
            <a:pPr lvl="0" indent="0" marL="0">
              <a:buNone/>
            </a:pPr>
            <a:r>
              <a:rPr b="1"/>
              <a:t>geom_ribbon</a:t>
            </a:r>
            <a:r>
              <a:rPr/>
              <a:t> — Display a confidence band for the modeled probability.</a:t>
            </a:r>
          </a:p>
          <a:p>
            <a:pPr lvl="0" indent="0" marL="0">
              <a:buNone/>
            </a:pPr>
            <a:r>
              <a:rPr b="1"/>
              <a:t>type = “link”</a:t>
            </a:r>
            <a:r>
              <a:rPr/>
              <a:t> — Compute intervals on the logit scale, then transform.</a:t>
            </a:r>
          </a:p>
          <a:p>
            <a:pPr lvl="0" indent="0" marL="0">
              <a:buNone/>
            </a:pPr>
            <a:r>
              <a:rPr b="1"/>
              <a:t>coord_cartesian</a:t>
            </a:r>
            <a:r>
              <a:rPr/>
              <a:t> — Keep the probability display near 0–1.</a:t>
            </a:r>
          </a:p>
        </p:txBody>
      </p:sp>
    </p:spTree>
  </p:cSld>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Logistic regression: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ggplot2</a:t>
            </a:r>
            <a:r>
              <a:rPr sz="1600">
                <a:solidFill>
                  <a:srgbClr val="4070A0"/>
                </a:solidFill>
                <a:latin typeface="Courier"/>
              </a:rPr>
              <a:t>::</a:t>
            </a:r>
            <a:r>
              <a:rPr sz="1600">
                <a:solidFill>
                  <a:srgbClr val="06287E"/>
                </a:solidFill>
                <a:latin typeface="Courier"/>
              </a:rPr>
              <a:t>ggplot</a:t>
            </a:r>
            <a:r>
              <a:rPr sz="1600">
                <a:latin typeface="Courier"/>
              </a:rPr>
              <a:t>(d, ggplot2</a:t>
            </a:r>
            <a:r>
              <a:rPr sz="1600">
                <a:solidFill>
                  <a:srgbClr val="4070A0"/>
                </a:solidFill>
                <a:latin typeface="Courier"/>
              </a:rPr>
              <a:t>::</a:t>
            </a:r>
            <a:r>
              <a:rPr sz="1600">
                <a:solidFill>
                  <a:srgbClr val="06287E"/>
                </a:solidFill>
                <a:latin typeface="Courier"/>
              </a:rPr>
              <a:t>aes</a:t>
            </a:r>
            <a:r>
              <a:rPr sz="1600">
                <a:latin typeface="Courier"/>
              </a:rPr>
              <a:t>(divergence, viable))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geom_jitter</a:t>
            </a:r>
            <a:r>
              <a:rPr sz="1600">
                <a:latin typeface="Courier"/>
              </a:rPr>
              <a:t>(</a:t>
            </a:r>
            <a:r>
              <a:rPr sz="1600">
                <a:solidFill>
                  <a:srgbClr val="7D9029"/>
                </a:solidFill>
                <a:latin typeface="Courier"/>
              </a:rPr>
              <a:t>width =</a:t>
            </a:r>
            <a:r>
              <a:rPr sz="1600">
                <a:latin typeface="Courier"/>
              </a:rPr>
              <a:t> </a:t>
            </a:r>
            <a:r>
              <a:rPr sz="1600">
                <a:solidFill>
                  <a:srgbClr val="40A070"/>
                </a:solidFill>
                <a:latin typeface="Courier"/>
              </a:rPr>
              <a:t>0</a:t>
            </a:r>
            <a:r>
              <a:rPr sz="1600">
                <a:latin typeface="Courier"/>
              </a:rPr>
              <a:t>, </a:t>
            </a:r>
            <a:r>
              <a:rPr sz="1600">
                <a:solidFill>
                  <a:srgbClr val="7D9029"/>
                </a:solidFill>
                <a:latin typeface="Courier"/>
              </a:rPr>
              <a:t>height =</a:t>
            </a:r>
            <a:r>
              <a:rPr sz="1600">
                <a:latin typeface="Courier"/>
              </a:rPr>
              <a:t> .</a:t>
            </a:r>
            <a:r>
              <a:rPr sz="1600">
                <a:solidFill>
                  <a:srgbClr val="40A070"/>
                </a:solidFill>
                <a:latin typeface="Courier"/>
              </a:rPr>
              <a:t>025</a:t>
            </a:r>
            <a:r>
              <a:rPr sz="1600">
                <a:latin typeface="Courier"/>
              </a:rPr>
              <a:t>, </a:t>
            </a:r>
            <a:r>
              <a:rPr sz="1600">
                <a:solidFill>
                  <a:srgbClr val="7D9029"/>
                </a:solidFill>
                <a:latin typeface="Courier"/>
              </a:rPr>
              <a:t>alpha =</a:t>
            </a:r>
            <a:r>
              <a:rPr sz="1600">
                <a:latin typeface="Courier"/>
              </a:rPr>
              <a:t> .</a:t>
            </a:r>
            <a:r>
              <a:rPr sz="1600">
                <a:solidFill>
                  <a:srgbClr val="40A070"/>
                </a:solidFill>
                <a:latin typeface="Courier"/>
              </a:rPr>
              <a:t>35</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"#126887"</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geom_ribbon</a:t>
            </a:r>
            <a:r>
              <a:rPr sz="1600">
                <a:latin typeface="Courier"/>
              </a:rPr>
              <a:t>(</a:t>
            </a:r>
            <a:r>
              <a:rPr sz="1600">
                <a:solidFill>
                  <a:srgbClr val="7D9029"/>
                </a:solidFill>
                <a:latin typeface="Courier"/>
              </a:rPr>
              <a:t>data =</a:t>
            </a:r>
            <a:r>
              <a:rPr sz="1600">
                <a:latin typeface="Courier"/>
              </a:rPr>
              <a:t> grid, ggplot2</a:t>
            </a:r>
            <a:r>
              <a:rPr sz="1600">
                <a:solidFill>
                  <a:srgbClr val="4070A0"/>
                </a:solidFill>
                <a:latin typeface="Courier"/>
              </a:rPr>
              <a:t>::</a:t>
            </a:r>
            <a:r>
              <a:rPr sz="1600">
                <a:solidFill>
                  <a:srgbClr val="06287E"/>
                </a:solidFill>
                <a:latin typeface="Courier"/>
              </a:rPr>
              <a:t>aes</a:t>
            </a:r>
            <a:r>
              <a:rPr sz="1600">
                <a:latin typeface="Courier"/>
              </a:rPr>
              <a:t>(</a:t>
            </a:r>
            <a:r>
              <a:rPr sz="1600">
                <a:solidFill>
                  <a:srgbClr val="7D9029"/>
                </a:solidFill>
                <a:latin typeface="Courier"/>
              </a:rPr>
              <a:t>x =</a:t>
            </a:r>
            <a:r>
              <a:rPr sz="1600">
                <a:latin typeface="Courier"/>
              </a:rPr>
              <a:t> divergence, </a:t>
            </a:r>
            <a:r>
              <a:rPr sz="1600">
                <a:solidFill>
                  <a:srgbClr val="7D9029"/>
                </a:solidFill>
                <a:latin typeface="Courier"/>
              </a:rPr>
              <a:t>ymin =</a:t>
            </a:r>
            <a:r>
              <a:rPr sz="1600">
                <a:latin typeface="Courier"/>
              </a:rPr>
              <a:t> lower,</a:t>
            </a:r>
            <a:br/>
            <a:r>
              <a:rPr sz="1600">
                <a:latin typeface="Courier"/>
              </a:rPr>
              <a:t>    </a:t>
            </a:r>
            <a:r>
              <a:rPr sz="1600">
                <a:solidFill>
                  <a:srgbClr val="7D9029"/>
                </a:solidFill>
                <a:latin typeface="Courier"/>
              </a:rPr>
              <a:t>ymax =</a:t>
            </a:r>
            <a:r>
              <a:rPr sz="1600">
                <a:latin typeface="Courier"/>
              </a:rPr>
              <a:t> upper), </a:t>
            </a:r>
            <a:r>
              <a:rPr sz="1600">
                <a:solidFill>
                  <a:srgbClr val="7D9029"/>
                </a:solidFill>
                <a:latin typeface="Courier"/>
              </a:rPr>
              <a:t>inherit.aes =</a:t>
            </a:r>
            <a:r>
              <a:rPr sz="1600">
                <a:latin typeface="Courier"/>
              </a:rPr>
              <a:t> </a:t>
            </a:r>
            <a:r>
              <a:rPr sz="1600">
                <a:solidFill>
                  <a:srgbClr val="880000"/>
                </a:solidFill>
                <a:latin typeface="Courier"/>
              </a:rPr>
              <a:t>FALSE</a:t>
            </a:r>
            <a:r>
              <a:rPr sz="1600">
                <a:latin typeface="Courier"/>
              </a:rPr>
              <a:t>, </a:t>
            </a:r>
            <a:r>
              <a:rPr sz="1600">
                <a:solidFill>
                  <a:srgbClr val="7D9029"/>
                </a:solidFill>
                <a:latin typeface="Courier"/>
              </a:rPr>
              <a:t>fill =</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alpha =</a:t>
            </a:r>
            <a:r>
              <a:rPr sz="1600">
                <a:latin typeface="Courier"/>
              </a:rPr>
              <a:t> .</a:t>
            </a:r>
            <a:r>
              <a:rPr sz="1600">
                <a:solidFill>
                  <a:srgbClr val="40A070"/>
                </a:solidFill>
                <a:latin typeface="Courier"/>
              </a:rPr>
              <a:t>17</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geom_line</a:t>
            </a:r>
            <a:r>
              <a:rPr sz="1600">
                <a:latin typeface="Courier"/>
              </a:rPr>
              <a:t>(</a:t>
            </a:r>
            <a:r>
              <a:rPr sz="1600">
                <a:solidFill>
                  <a:srgbClr val="7D9029"/>
                </a:solidFill>
                <a:latin typeface="Courier"/>
              </a:rPr>
              <a:t>data =</a:t>
            </a:r>
            <a:r>
              <a:rPr sz="1600">
                <a:latin typeface="Courier"/>
              </a:rPr>
              <a:t> grid, ggplot2</a:t>
            </a:r>
            <a:r>
              <a:rPr sz="1600">
                <a:solidFill>
                  <a:srgbClr val="4070A0"/>
                </a:solidFill>
                <a:latin typeface="Courier"/>
              </a:rPr>
              <a:t>::</a:t>
            </a:r>
            <a:r>
              <a:rPr sz="1600">
                <a:solidFill>
                  <a:srgbClr val="06287E"/>
                </a:solidFill>
                <a:latin typeface="Courier"/>
              </a:rPr>
              <a:t>aes</a:t>
            </a:r>
            <a:r>
              <a:rPr sz="1600">
                <a:latin typeface="Courier"/>
              </a:rPr>
              <a:t>(</a:t>
            </a:r>
            <a:r>
              <a:rPr sz="1600">
                <a:solidFill>
                  <a:srgbClr val="7D9029"/>
                </a:solidFill>
                <a:latin typeface="Courier"/>
              </a:rPr>
              <a:t>y =</a:t>
            </a:r>
            <a:r>
              <a:rPr sz="1600">
                <a:latin typeface="Courier"/>
              </a:rPr>
              <a:t> probability),</a:t>
            </a:r>
            <a:b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linewidth =</a:t>
            </a:r>
            <a:r>
              <a:rPr sz="1600">
                <a:latin typeface="Courier"/>
              </a:rPr>
              <a:t> </a:t>
            </a:r>
            <a:r>
              <a:rPr sz="1600">
                <a:solidFill>
                  <a:srgbClr val="40A070"/>
                </a:solidFill>
                <a:latin typeface="Courier"/>
              </a:rPr>
              <a:t>1.2</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coord_cartesian</a:t>
            </a:r>
            <a:r>
              <a:rPr sz="1600">
                <a:latin typeface="Courier"/>
              </a:rPr>
              <a:t>(</a:t>
            </a:r>
            <a:r>
              <a:rPr sz="1600">
                <a:solidFill>
                  <a:srgbClr val="7D9029"/>
                </a:solidFill>
                <a:latin typeface="Courier"/>
              </a:rPr>
              <a:t>ylim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t>
            </a:r>
            <a:r>
              <a:rPr sz="1600">
                <a:latin typeface="Courier"/>
              </a:rPr>
              <a:t>.</a:t>
            </a:r>
            <a:r>
              <a:rPr sz="1600">
                <a:solidFill>
                  <a:srgbClr val="40A070"/>
                </a:solidFill>
                <a:latin typeface="Courier"/>
              </a:rPr>
              <a:t>04</a:t>
            </a:r>
            <a:r>
              <a:rPr sz="1600">
                <a:latin typeface="Courier"/>
              </a:rPr>
              <a:t>, </a:t>
            </a:r>
            <a:r>
              <a:rPr sz="1600">
                <a:solidFill>
                  <a:srgbClr val="40A070"/>
                </a:solidFill>
                <a:latin typeface="Courier"/>
              </a:rPr>
              <a:t>1.04</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"Parental divergence (%)"</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"Hybrid viability probability"</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17</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geom_jitter(height)</a:t>
            </a:r>
            <a:r>
              <a:rPr/>
              <a:t> — Separate overlapping binary outcomes slightly.</a:t>
            </a:r>
          </a:p>
          <a:p>
            <a:pPr lvl="0" indent="0" marL="0">
              <a:buNone/>
            </a:pPr>
            <a:r>
              <a:rPr b="1"/>
              <a:t>geom_ribbon</a:t>
            </a:r>
            <a:r>
              <a:rPr/>
              <a:t> — Display a confidence band for the modeled probability.</a:t>
            </a:r>
          </a:p>
          <a:p>
            <a:pPr lvl="0" indent="0" marL="0">
              <a:buNone/>
            </a:pPr>
            <a:r>
              <a:rPr b="1"/>
              <a:t>type = “link”</a:t>
            </a:r>
            <a:r>
              <a:rPr/>
              <a:t> — Compute intervals on the logit scale, then transform.</a:t>
            </a:r>
          </a:p>
          <a:p>
            <a:pPr lvl="0" indent="0" marL="0">
              <a:buNone/>
            </a:pPr>
            <a:r>
              <a:rPr b="1"/>
              <a:t>coord_cartesian</a:t>
            </a:r>
            <a:r>
              <a:rPr/>
              <a:t> — Keep the probability display near 0–1.</a:t>
            </a:r>
          </a:p>
        </p:txBody>
      </p:sp>
    </p:spTree>
  </p:cSld>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Logistic regression: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viability probability change with parental divergence?</a:t>
            </a:r>
          </a:p>
          <a:p>
            <a:pPr lvl="0" indent="0" marL="0">
              <a:buNone/>
            </a:pPr>
            <a:r>
              <a:rPr b="1"/>
              <a:t>Null / estimation target</a:t>
            </a:r>
          </a:p>
          <a:p>
            <a:pPr lvl="0" indent="0" marL="0">
              <a:buNone/>
            </a:pPr>
            <a:r>
              <a:rPr/>
              <a:t>The divergence coefficient is zero: modeled viability odds do not change with divergence.</a:t>
            </a:r>
          </a:p>
        </p:txBody>
      </p:sp>
      <p:sp>
        <p:nvSpPr>
          <p:cNvPr id="4" name="Content Placeholder 3"/>
          <p:cNvSpPr>
            <a:spLocks noGrp="1"/>
          </p:cNvSpPr>
          <p:nvPr>
            <p:ph idx="2"/>
          </p:nvPr>
        </p:nvSpPr>
        <p:spPr/>
        <p:txBody>
          <a:bodyPr/>
          <a:lstStyle/>
          <a:p>
            <a:pPr lvl="0" indent="0" marL="0">
              <a:buNone/>
            </a:pPr>
            <a:r>
              <a:rPr b="1"/>
              <a:t>Relevant options</a:t>
            </a:r>
          </a:p>
          <a:p>
            <a:pPr lvl="0"/>
            <a:r>
              <a:rPr/>
              <a:t>family = binomial(link = “logit”)</a:t>
            </a:r>
          </a:p>
          <a:p>
            <a:pPr lvl="0"/>
            <a:r>
              <a:rPr/>
              <a:t>A 1-unit coefficient is a log odds change, not a probability change.</a:t>
            </a:r>
          </a:p>
          <a:p>
            <a:pPr lvl="0"/>
            <a:r>
              <a:rPr/>
              <a:t>predict(…, type = “response”) returns probabilities.</a:t>
            </a:r>
          </a:p>
        </p:txBody>
      </p:sp>
    </p:spTree>
  </p:cSld>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Logistic regression: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Offspring are independent in this simulation.</a:t>
            </a:r>
          </a:p>
          <a:p>
            <a:pPr lvl="0"/>
            <a:r>
              <a:rPr/>
              <a:t>The specified predictor relationship is linear on the logit scale.</a:t>
            </a:r>
          </a:p>
          <a:p>
            <a:pPr lvl="0"/>
            <a:r>
              <a:rPr/>
              <a:t>Separation or sparse outcomes can destabilize estimates.</a:t>
            </a:r>
          </a:p>
        </p:txBody>
      </p:sp>
      <p:sp>
        <p:nvSpPr>
          <p:cNvPr id="4" name="Content Placeholder 3"/>
          <p:cNvSpPr>
            <a:spLocks noGrp="1"/>
          </p:cNvSpPr>
          <p:nvPr>
            <p:ph idx="2"/>
          </p:nvPr>
        </p:nvSpPr>
        <p:spPr/>
        <p:txBody>
          <a:bodyPr/>
          <a:lstStyle/>
          <a:p>
            <a:pPr lvl="0" indent="0" marL="0">
              <a:buNone/>
            </a:pPr>
            <a:r>
              <a:rPr b="1"/>
              <a:t>Parametric responses</a:t>
            </a:r>
          </a:p>
          <a:p>
            <a:pPr lvl="0"/>
            <a:r>
              <a:rPr/>
              <a:t>Add a justified nonlinear term if the logit relationship bends.</a:t>
            </a:r>
          </a:p>
          <a:p>
            <a:pPr lvl="0"/>
            <a:r>
              <a:rPr/>
              <a:t>Use a mixed logistic model for several offspring per cross.</a:t>
            </a:r>
          </a:p>
          <a:p>
            <a:pPr lvl="0" indent="0" marL="0">
              <a:buNone/>
            </a:pPr>
            <a:r>
              <a:rPr b="1"/>
              <a:t>Nonparametric responses</a:t>
            </a:r>
          </a:p>
          <a:p>
            <a:pPr lvl="0"/>
            <a:r>
              <a:rPr/>
              <a:t>A suitable randomization test must preserve the assignment structure.</a:t>
            </a:r>
          </a:p>
          <a:p>
            <a:pPr lvl="0"/>
            <a:r>
              <a:rPr/>
              <a:t>There is no rank-test substitute that keeps this probability model and question.</a:t>
            </a:r>
          </a:p>
        </p:txBody>
      </p:sp>
    </p:spTree>
  </p:cSld>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Logistic regression: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glm</a:t>
            </a:r>
            <a:r>
              <a:rPr sz="1600">
                <a:latin typeface="Courier"/>
              </a:rPr>
              <a:t>(viable </a:t>
            </a:r>
            <a:r>
              <a:rPr sz="1600">
                <a:solidFill>
                  <a:srgbClr val="4070A0"/>
                </a:solidFill>
                <a:latin typeface="Courier"/>
              </a:rPr>
              <a:t>~</a:t>
            </a:r>
            <a:r>
              <a:rPr sz="1600">
                <a:latin typeface="Courier"/>
              </a:rPr>
              <a:t> divergence, </a:t>
            </a:r>
            <a:r>
              <a:rPr sz="1600">
                <a:solidFill>
                  <a:srgbClr val="7D9029"/>
                </a:solidFill>
                <a:latin typeface="Courier"/>
              </a:rPr>
              <a:t>data =</a:t>
            </a:r>
            <a:r>
              <a:rPr sz="1600">
                <a:latin typeface="Courier"/>
              </a:rPr>
              <a:t> d, </a:t>
            </a:r>
            <a:r>
              <a:rPr sz="1600">
                <a:solidFill>
                  <a:srgbClr val="7D9029"/>
                </a:solidFill>
                <a:latin typeface="Courier"/>
              </a:rPr>
              <a:t>family =</a:t>
            </a:r>
            <a:r>
              <a:rPr sz="1600">
                <a:latin typeface="Courier"/>
              </a:rPr>
              <a:t> binomial)</a:t>
            </a:r>
            <a:br/>
            <a:r>
              <a:rPr sz="1600">
                <a:latin typeface="Courier"/>
              </a:rPr>
              <a:t>test </a:t>
            </a:r>
            <a:r>
              <a:rPr sz="1600">
                <a:solidFill>
                  <a:srgbClr val="007020"/>
                </a:solidFill>
                <a:latin typeface="Courier"/>
              </a:rPr>
              <a:t>&lt;-</a:t>
            </a:r>
            <a:r>
              <a:rPr sz="1600">
                <a:latin typeface="Courier"/>
              </a:rPr>
              <a:t> </a:t>
            </a:r>
            <a:r>
              <a:rPr sz="1600">
                <a:solidFill>
                  <a:srgbClr val="06287E"/>
                </a:solidFill>
                <a:latin typeface="Courier"/>
              </a:rPr>
              <a:t>drop1</a:t>
            </a:r>
            <a:r>
              <a:rPr sz="1600">
                <a:latin typeface="Courier"/>
              </a:rPr>
              <a:t>(fit, </a:t>
            </a:r>
            <a:r>
              <a:rPr sz="1600">
                <a:solidFill>
                  <a:srgbClr val="7D9029"/>
                </a:solidFill>
                <a:latin typeface="Courier"/>
              </a:rPr>
              <a:t>test =</a:t>
            </a:r>
            <a:r>
              <a:rPr sz="1600">
                <a:latin typeface="Courier"/>
              </a:rPr>
              <a:t> </a:t>
            </a:r>
            <a:r>
              <a:rPr sz="1600">
                <a:solidFill>
                  <a:srgbClr val="4070A0"/>
                </a:solidFill>
                <a:latin typeface="Courier"/>
              </a:rPr>
              <a:t>"Chisq"</a:t>
            </a:r>
            <a:r>
              <a:rPr sz="1600">
                <a:latin typeface="Courier"/>
              </a:rPr>
              <a:t>)</a:t>
            </a:r>
            <a:br/>
            <a:r>
              <a:rPr sz="1600">
                <a:latin typeface="Courier"/>
              </a:rPr>
              <a:t>p_value </a:t>
            </a:r>
            <a:r>
              <a:rPr sz="1600">
                <a:solidFill>
                  <a:srgbClr val="007020"/>
                </a:solidFill>
                <a:latin typeface="Courier"/>
              </a:rPr>
              <a:t>&lt;-</a:t>
            </a:r>
            <a:r>
              <a:rPr sz="1600">
                <a:latin typeface="Courier"/>
              </a:rPr>
              <a:t> test[</a:t>
            </a:r>
            <a:r>
              <a:rPr sz="1600">
                <a:solidFill>
                  <a:srgbClr val="4070A0"/>
                </a:solidFill>
                <a:latin typeface="Courier"/>
              </a:rPr>
              <a:t>"divergence"</a:t>
            </a:r>
            <a:r>
              <a:rPr sz="1600">
                <a:latin typeface="Courier"/>
              </a:rPr>
              <a:t>, </a:t>
            </a:r>
            <a:r>
              <a:rPr sz="1600">
                <a:solidFill>
                  <a:srgbClr val="4070A0"/>
                </a:solidFill>
                <a:latin typeface="Courier"/>
              </a:rPr>
              <a:t>"Pr(&gt;Chi)"</a:t>
            </a:r>
            <a:r>
              <a:rPr sz="1600">
                <a:latin typeface="Courier"/>
              </a:rPr>
              <a:t>]</a:t>
            </a:r>
            <a:br/>
            <a:r>
              <a:rPr sz="1600">
                <a:latin typeface="Courier"/>
              </a:rPr>
              <a:t>b </a:t>
            </a:r>
            <a:r>
              <a:rPr sz="1600">
                <a:solidFill>
                  <a:srgbClr val="007020"/>
                </a:solidFill>
                <a:latin typeface="Courier"/>
              </a:rPr>
              <a:t>&lt;-</a:t>
            </a:r>
            <a:r>
              <a:rPr sz="1600">
                <a:latin typeface="Courier"/>
              </a:rPr>
              <a:t> </a:t>
            </a:r>
            <a:r>
              <a:rPr sz="1600">
                <a:solidFill>
                  <a:srgbClr val="06287E"/>
                </a:solidFill>
                <a:latin typeface="Courier"/>
              </a:rPr>
              <a:t>coef</a:t>
            </a:r>
            <a:r>
              <a:rPr sz="1600">
                <a:latin typeface="Courier"/>
              </a:rPr>
              <a:t>(fit)[</a:t>
            </a:r>
            <a:r>
              <a:rPr sz="1600">
                <a:solidFill>
                  <a:srgbClr val="4070A0"/>
                </a:solidFill>
                <a:latin typeface="Courier"/>
              </a:rPr>
              <a:t>"divergence"</a:t>
            </a:r>
            <a:r>
              <a:rPr sz="1600">
                <a:latin typeface="Courier"/>
              </a:rPr>
              <a:t>]</a:t>
            </a:r>
            <a:br/>
            <a:r>
              <a:rPr sz="1600">
                <a:latin typeface="Courier"/>
              </a:rPr>
              <a:t>se </a:t>
            </a:r>
            <a:r>
              <a:rPr sz="1600">
                <a:solidFill>
                  <a:srgbClr val="007020"/>
                </a:solidFill>
                <a:latin typeface="Courier"/>
              </a:rPr>
              <a:t>&lt;-</a:t>
            </a:r>
            <a:r>
              <a:rPr sz="1600">
                <a:latin typeface="Courier"/>
              </a:rPr>
              <a:t> </a:t>
            </a:r>
            <a:r>
              <a:rPr sz="1600">
                <a:solidFill>
                  <a:srgbClr val="06287E"/>
                </a:solidFill>
                <a:latin typeface="Courier"/>
              </a:rPr>
              <a:t>sqrt</a:t>
            </a:r>
            <a:r>
              <a:rPr sz="1600">
                <a:latin typeface="Courier"/>
              </a:rPr>
              <a:t>(</a:t>
            </a:r>
            <a:r>
              <a:rPr sz="1600">
                <a:solidFill>
                  <a:srgbClr val="06287E"/>
                </a:solidFill>
                <a:latin typeface="Courier"/>
              </a:rPr>
              <a:t>vcov</a:t>
            </a:r>
            <a:r>
              <a:rPr sz="1600">
                <a:latin typeface="Courier"/>
              </a:rPr>
              <a:t>(fit)[</a:t>
            </a:r>
            <a:r>
              <a:rPr sz="1600">
                <a:solidFill>
                  <a:srgbClr val="4070A0"/>
                </a:solidFill>
                <a:latin typeface="Courier"/>
              </a:rPr>
              <a:t>"divergence"</a:t>
            </a:r>
            <a:r>
              <a:rPr sz="1600">
                <a:latin typeface="Courier"/>
              </a:rPr>
              <a:t>, </a:t>
            </a:r>
            <a:r>
              <a:rPr sz="1600">
                <a:solidFill>
                  <a:srgbClr val="4070A0"/>
                </a:solidFill>
                <a:latin typeface="Courier"/>
              </a:rPr>
              <a:t>"divergence"</a:t>
            </a:r>
            <a:r>
              <a:rPr sz="1600">
                <a:latin typeface="Courier"/>
              </a:rPr>
              <a:t>])</a:t>
            </a:r>
            <a:br/>
            <a:r>
              <a:rPr sz="1600">
                <a:latin typeface="Courier"/>
              </a:rPr>
              <a:t>odds_ratio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(b)</a:t>
            </a:r>
            <a:br/>
            <a:r>
              <a:rPr sz="1600">
                <a:latin typeface="Courier"/>
              </a:rPr>
              <a:t>ci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(b </a:t>
            </a:r>
            <a:r>
              <a:rPr sz="1600">
                <a:solidFill>
                  <a:srgbClr val="4070A0"/>
                </a:solidFill>
                <a:latin typeface="Courier"/>
              </a:rPr>
              <a: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1.96</a:t>
            </a:r>
            <a:r>
              <a:rPr sz="1600">
                <a:latin typeface="Courier"/>
              </a:rPr>
              <a:t> </a:t>
            </a:r>
            <a:r>
              <a:rPr sz="1600">
                <a:solidFill>
                  <a:srgbClr val="4070A0"/>
                </a:solidFill>
                <a:latin typeface="Courier"/>
              </a:rPr>
              <a:t>*</a:t>
            </a:r>
            <a:r>
              <a:rPr sz="1600">
                <a:latin typeface="Courier"/>
              </a:rPr>
              <a:t> se)</a:t>
            </a:r>
          </a:p>
        </p:txBody>
      </p:sp>
      <p:sp>
        <p:nvSpPr>
          <p:cNvPr id="4" name="Content Placeholder 3"/>
          <p:cNvSpPr>
            <a:spLocks noGrp="1"/>
          </p:cNvSpPr>
          <p:nvPr>
            <p:ph idx="2"/>
          </p:nvPr>
        </p:nvSpPr>
        <p:spPr/>
        <p:txBody>
          <a:bodyPr/>
          <a:lstStyle/>
          <a:p>
            <a:pPr lvl="0" indent="0" marL="0">
              <a:buNone/>
            </a:pPr>
            <a:r>
              <a:rPr b="1"/>
              <a:t>Generated results</a:t>
            </a:r>
          </a:p>
          <a:p>
            <a:pPr lvl="0"/>
            <a:r>
              <a:rPr/>
              <a:t>Divergence coefficient: -0.464</a:t>
            </a:r>
          </a:p>
          <a:p>
            <a:pPr lvl="0"/>
            <a:r>
              <a:rPr/>
              <a:t>Odds ratio per percentage point: 0.629</a:t>
            </a:r>
          </a:p>
          <a:p>
            <a:pPr lvl="0"/>
            <a:r>
              <a:rPr/>
              <a:t>95% Wald CI for odds ratio: 0.528 to 0.749</a:t>
            </a:r>
          </a:p>
          <a:p>
            <a:pPr lvl="0"/>
            <a:r>
              <a:rPr/>
              <a:t>Likelihood-ratio p = 6.573e-09</a:t>
            </a:r>
          </a:p>
        </p:txBody>
      </p:sp>
    </p:spTree>
  </p:cSld>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Logistic regression: interpret</a:t>
            </a:r>
          </a:p>
        </p:txBody>
      </p:sp>
      <p:sp>
        <p:nvSpPr>
          <p:cNvPr id="3" name="Content Placeholder 2"/>
          <p:cNvSpPr>
            <a:spLocks noGrp="1"/>
          </p:cNvSpPr>
          <p:nvPr>
            <p:ph idx="1"/>
          </p:nvPr>
        </p:nvSpPr>
        <p:spPr/>
        <p:txBody>
          <a:bodyPr/>
          <a:lstStyle/>
          <a:p>
            <a:pPr lvl="0" indent="0" marL="0">
              <a:buNone/>
            </a:pPr>
            <a:r>
              <a:rPr/>
              <a:t>Each additional percentage point of divergence multiplied modeled viability odds by 0.63 (95% Wald CI 0.53–0.75; likelihood-ratio p = 6.57e-09). The curve translates odds into probabilities; this association alone does not establish causation.</a:t>
            </a:r>
          </a:p>
          <a:p>
            <a:pPr lvl="0" indent="0" marL="0">
              <a:buNone/>
            </a:pPr>
            <a:r>
              <a:rPr b="1"/>
              <a:t>Discuss:</a:t>
            </a:r>
            <a:r>
              <a:rPr/>
              <a:t> If several offspring came from each cross, what independent unit would the current analysis ignore?</a:t>
            </a:r>
          </a:p>
        </p:txBody>
      </p:sp>
    </p:spTree>
  </p:cSld>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Multinomial regression: the data</a:t>
            </a:r>
          </a:p>
        </p:txBody>
      </p:sp>
      <p:sp>
        <p:nvSpPr>
          <p:cNvPr id="3" name="Content Placeholder 2"/>
          <p:cNvSpPr>
            <a:spLocks noGrp="1"/>
          </p:cNvSpPr>
          <p:nvPr>
            <p:ph idx="1"/>
          </p:nvPr>
        </p:nvSpPr>
        <p:spPr/>
        <p:txBody>
          <a:bodyPr/>
          <a:lstStyle/>
          <a:p>
            <a:pPr lvl="0" indent="0" marL="0">
              <a:buNone/>
            </a:pPr>
            <a:r>
              <a:rPr/>
              <a:t>Fish use of three unordered feeding microhabitats</a:t>
            </a:r>
          </a:p>
          <a:p>
            <a:pPr lvl="0"/>
            <a:r>
              <a:rPr/>
              <a:t>One unordered outcome with three categories</a:t>
            </a:r>
          </a:p>
          <a:p>
            <a:pPr lvl="0"/>
            <a:r>
              <a:rPr/>
              <a:t>Two independent food-availability groups</a:t>
            </a:r>
          </a:p>
          <a:p>
            <a:pPr lvl="0"/>
            <a:r>
              <a:rPr/>
              <a:t>Model all category probabilities jointly</a:t>
            </a:r>
          </a:p>
        </p:txBody>
      </p:sp>
      <p:sp>
        <p:nvSpPr>
          <p:cNvPr id="4" name="Content Placeholder 3"/>
          <p:cNvSpPr>
            <a:spLocks noGrp="1"/>
          </p:cNvSpPr>
          <p:nvPr>
            <p:ph idx="2"/>
          </p:nvPr>
        </p:nvSpPr>
        <p:spPr/>
        <p:txBody>
          <a:bodyPr/>
          <a:lstStyle/>
          <a:p>
            <a:pPr lvl="0" indent="0" marL="0">
              <a:buNone/>
            </a:pPr>
            <a:r>
              <a:rPr b="1"/>
              <a:t>Other data like these</a:t>
            </a:r>
          </a:p>
          <a:p>
            <a:pPr lvl="0"/>
            <a:r>
              <a:rPr/>
              <a:t>Colony morphology classes</a:t>
            </a:r>
          </a:p>
          <a:p>
            <a:pPr lvl="0"/>
            <a:r>
              <a:rPr/>
              <a:t>Host species choice</a:t>
            </a:r>
          </a:p>
          <a:p>
            <a:pPr lvl="0"/>
            <a:r>
              <a:rPr/>
              <a:t>Unordered cell fates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Multinomial regression: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3114</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food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"Low"</a:t>
            </a:r>
            <a:r>
              <a:rPr sz="1600">
                <a:latin typeface="Courier"/>
              </a:rPr>
              <a:t>, </a:t>
            </a:r>
            <a:r>
              <a:rPr sz="1600">
                <a:solidFill>
                  <a:srgbClr val="4070A0"/>
                </a:solidFill>
                <a:latin typeface="Courier"/>
              </a:rPr>
              <a:t>"High"</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120</a:t>
            </a:r>
            <a:r>
              <a:rPr sz="1600">
                <a:latin typeface="Courier"/>
              </a:rPr>
              <a:t>))</a:t>
            </a:r>
            <a:br/>
            <a:r>
              <a:rPr sz="1600">
                <a:latin typeface="Courier"/>
              </a:rPr>
              <a:t>d</a:t>
            </a:r>
            <a:r>
              <a:rPr sz="1600">
                <a:solidFill>
                  <a:srgbClr val="4070A0"/>
                </a:solidFill>
                <a:latin typeface="Courier"/>
              </a:rPr>
              <a:t>$</a:t>
            </a:r>
            <a:r>
              <a:rPr sz="1600">
                <a:latin typeface="Courier"/>
              </a:rPr>
              <a:t>choice </a:t>
            </a:r>
            <a:r>
              <a:rPr sz="1600">
                <a:solidFill>
                  <a:srgbClr val="007020"/>
                </a:solidFill>
                <a:latin typeface="Courier"/>
              </a:rPr>
              <a:t>&lt;-</a:t>
            </a:r>
            <a:r>
              <a:rPr sz="1600">
                <a:latin typeface="Courier"/>
              </a:rPr>
              <a:t> </a:t>
            </a:r>
            <a:r>
              <a:rPr sz="1600">
                <a:solidFill>
                  <a:srgbClr val="06287E"/>
                </a:solidFill>
                <a:latin typeface="Courier"/>
              </a:rPr>
              <a:t>c</a:t>
            </a:r>
            <a:r>
              <a:rPr sz="1600">
                <a:latin typeface="Courier"/>
              </a:rPr>
              <a:t>(</a:t>
            </a:r>
            <a:r>
              <a:rPr sz="1600">
                <a:solidFill>
                  <a:srgbClr val="06287E"/>
                </a:solidFill>
                <a:latin typeface="Courier"/>
              </a:rPr>
              <a:t>sample</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"Open"</a:t>
            </a:r>
            <a:r>
              <a:rPr sz="1600">
                <a:latin typeface="Courier"/>
              </a:rPr>
              <a:t>, </a:t>
            </a:r>
            <a:r>
              <a:rPr sz="1600">
                <a:solidFill>
                  <a:srgbClr val="4070A0"/>
                </a:solidFill>
                <a:latin typeface="Courier"/>
              </a:rPr>
              <a:t>"Shelter"</a:t>
            </a:r>
            <a:r>
              <a:rPr sz="1600">
                <a:latin typeface="Courier"/>
              </a:rPr>
              <a:t>, </a:t>
            </a:r>
            <a:r>
              <a:rPr sz="1600">
                <a:solidFill>
                  <a:srgbClr val="4070A0"/>
                </a:solidFill>
                <a:latin typeface="Courier"/>
              </a:rPr>
              <a:t>"Surface"</a:t>
            </a:r>
            <a:r>
              <a:rPr sz="1600">
                <a:latin typeface="Courier"/>
              </a:rPr>
              <a:t>), </a:t>
            </a:r>
            <a:r>
              <a:rPr sz="1600">
                <a:solidFill>
                  <a:srgbClr val="40A070"/>
                </a:solidFill>
                <a:latin typeface="Courier"/>
              </a:rPr>
              <a:t>120</a:t>
            </a:r>
            <a:r>
              <a:rPr sz="1600">
                <a:latin typeface="Courier"/>
              </a:rPr>
              <a:t>, </a:t>
            </a:r>
            <a:r>
              <a:rPr sz="1600">
                <a:solidFill>
                  <a:srgbClr val="880000"/>
                </a:solidFill>
                <a:latin typeface="Courier"/>
              </a:rPr>
              <a:t>TRUE</a:t>
            </a:r>
            <a:r>
              <a:rPr sz="1600">
                <a:latin typeface="Courier"/>
              </a:rPr>
              <a:t>,</a:t>
            </a:r>
            <a:br/>
            <a:r>
              <a:rPr sz="1600">
                <a:latin typeface="Courier"/>
              </a:rPr>
              <a:t>                      </a:t>
            </a:r>
            <a:r>
              <a:rPr sz="1600">
                <a:solidFill>
                  <a:srgbClr val="7D9029"/>
                </a:solidFill>
                <a:latin typeface="Courier"/>
              </a:rPr>
              <a:t>prob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25</a:t>
            </a:r>
            <a:r>
              <a:rPr sz="1600">
                <a:latin typeface="Courier"/>
              </a:rPr>
              <a:t>, .</a:t>
            </a:r>
            <a:r>
              <a:rPr sz="1600">
                <a:solidFill>
                  <a:srgbClr val="40A070"/>
                </a:solidFill>
                <a:latin typeface="Courier"/>
              </a:rPr>
              <a:t>50</a:t>
            </a:r>
            <a:r>
              <a:rPr sz="1600">
                <a:latin typeface="Courier"/>
              </a:rPr>
              <a:t>, .</a:t>
            </a:r>
            <a:r>
              <a:rPr sz="1600">
                <a:solidFill>
                  <a:srgbClr val="40A070"/>
                </a:solidFill>
                <a:latin typeface="Courier"/>
              </a:rPr>
              <a:t>25</a:t>
            </a:r>
            <a:r>
              <a:rPr sz="1600">
                <a:latin typeface="Courier"/>
              </a:rPr>
              <a:t>)),</a:t>
            </a:r>
            <a:br/>
            <a:r>
              <a:rPr sz="1600">
                <a:latin typeface="Courier"/>
              </a:rPr>
              <a:t>              </a:t>
            </a:r>
            <a:r>
              <a:rPr sz="1600">
                <a:solidFill>
                  <a:srgbClr val="06287E"/>
                </a:solidFill>
                <a:latin typeface="Courier"/>
              </a:rPr>
              <a:t>sample</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"Open"</a:t>
            </a:r>
            <a:r>
              <a:rPr sz="1600">
                <a:latin typeface="Courier"/>
              </a:rPr>
              <a:t>, </a:t>
            </a:r>
            <a:r>
              <a:rPr sz="1600">
                <a:solidFill>
                  <a:srgbClr val="4070A0"/>
                </a:solidFill>
                <a:latin typeface="Courier"/>
              </a:rPr>
              <a:t>"Shelter"</a:t>
            </a:r>
            <a:r>
              <a:rPr sz="1600">
                <a:latin typeface="Courier"/>
              </a:rPr>
              <a:t>, </a:t>
            </a:r>
            <a:r>
              <a:rPr sz="1600">
                <a:solidFill>
                  <a:srgbClr val="4070A0"/>
                </a:solidFill>
                <a:latin typeface="Courier"/>
              </a:rPr>
              <a:t>"Surface"</a:t>
            </a:r>
            <a:r>
              <a:rPr sz="1600">
                <a:latin typeface="Courier"/>
              </a:rPr>
              <a:t>), </a:t>
            </a:r>
            <a:r>
              <a:rPr sz="1600">
                <a:solidFill>
                  <a:srgbClr val="40A070"/>
                </a:solidFill>
                <a:latin typeface="Courier"/>
              </a:rPr>
              <a:t>120</a:t>
            </a:r>
            <a:r>
              <a:rPr sz="1600">
                <a:latin typeface="Courier"/>
              </a:rPr>
              <a:t>, </a:t>
            </a:r>
            <a:r>
              <a:rPr sz="1600">
                <a:solidFill>
                  <a:srgbClr val="880000"/>
                </a:solidFill>
                <a:latin typeface="Courier"/>
              </a:rPr>
              <a:t>TRUE</a:t>
            </a:r>
            <a:r>
              <a:rPr sz="1600">
                <a:latin typeface="Courier"/>
              </a:rPr>
              <a:t>,</a:t>
            </a:r>
            <a:br/>
            <a:r>
              <a:rPr sz="1600">
                <a:latin typeface="Courier"/>
              </a:rPr>
              <a:t>                      </a:t>
            </a:r>
            <a:r>
              <a:rPr sz="1600">
                <a:solidFill>
                  <a:srgbClr val="7D9029"/>
                </a:solidFill>
                <a:latin typeface="Courier"/>
              </a:rPr>
              <a:t>prob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50</a:t>
            </a:r>
            <a:r>
              <a:rPr sz="1600">
                <a:latin typeface="Courier"/>
              </a:rPr>
              <a:t>, .</a:t>
            </a:r>
            <a:r>
              <a:rPr sz="1600">
                <a:solidFill>
                  <a:srgbClr val="40A070"/>
                </a:solidFill>
                <a:latin typeface="Courier"/>
              </a:rPr>
              <a:t>30</a:t>
            </a:r>
            <a:r>
              <a:rPr sz="1600">
                <a:latin typeface="Courier"/>
              </a:rPr>
              <a:t>, .</a:t>
            </a:r>
            <a:r>
              <a:rPr sz="1600">
                <a:solidFill>
                  <a:srgbClr val="40A070"/>
                </a:solidFill>
                <a:latin typeface="Courier"/>
              </a:rPr>
              <a:t>20</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food: Low
choice: Surface</a:t>
            </a:r>
          </a:p>
        </p:txBody>
      </p:sp>
    </p:spTree>
  </p:cSld>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Multinomial regression: see the data</a:t>
            </a:r>
          </a:p>
        </p:txBody>
      </p:sp>
      <p:pic>
        <p:nvPicPr>
          <p:cNvPr descr="Course_files/modules/multinomial/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Multinomial logistic regression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position = “fill”</a:t>
            </a:r>
            <a:r>
              <a:rPr/>
              <a:t> — Compare distributions of choices.</a:t>
            </a:r>
          </a:p>
          <a:p>
            <a:pPr lvl="0" indent="0" marL="0">
              <a:buNone/>
            </a:pPr>
            <a:r>
              <a:rPr b="1"/>
              <a:t>scale_fill_manual</a:t>
            </a:r>
            <a:r>
              <a:rPr/>
              <a:t> — Use distinct, consistent category colors.</a:t>
            </a:r>
          </a:p>
          <a:p>
            <a:pPr lvl="0" indent="0" marL="0">
              <a:buNone/>
            </a:pPr>
            <a:r>
              <a:rPr b="1"/>
              <a:t>labs(fill)</a:t>
            </a:r>
            <a:r>
              <a:rPr/>
              <a:t> — Name the biological response in the legend.</a:t>
            </a:r>
          </a:p>
          <a:p>
            <a:pPr lvl="0" indent="0" marL="0">
              <a:buNone/>
            </a:pPr>
            <a:r>
              <a:rPr b="1"/>
              <a:t>width</a:t>
            </a:r>
            <a:r>
              <a:rPr/>
              <a:t> — Leave breathing room between bars.</a:t>
            </a:r>
          </a:p>
        </p:txBody>
      </p:sp>
    </p:spTree>
  </p:cSld>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Multinomial regression: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ggplot2</a:t>
            </a:r>
            <a:r>
              <a:rPr sz="1600">
                <a:solidFill>
                  <a:srgbClr val="4070A0"/>
                </a:solidFill>
                <a:latin typeface="Courier"/>
              </a:rPr>
              <a:t>::</a:t>
            </a:r>
            <a:r>
              <a:rPr sz="1600">
                <a:solidFill>
                  <a:srgbClr val="06287E"/>
                </a:solidFill>
                <a:latin typeface="Courier"/>
              </a:rPr>
              <a:t>ggplot</a:t>
            </a:r>
            <a:r>
              <a:rPr sz="1600">
                <a:latin typeface="Courier"/>
              </a:rPr>
              <a:t>(d, ggplot2</a:t>
            </a:r>
            <a:r>
              <a:rPr sz="1600">
                <a:solidFill>
                  <a:srgbClr val="4070A0"/>
                </a:solidFill>
                <a:latin typeface="Courier"/>
              </a:rPr>
              <a:t>::</a:t>
            </a:r>
            <a:r>
              <a:rPr sz="1600">
                <a:solidFill>
                  <a:srgbClr val="06287E"/>
                </a:solidFill>
                <a:latin typeface="Courier"/>
              </a:rPr>
              <a:t>aes</a:t>
            </a:r>
            <a:r>
              <a:rPr sz="1600">
                <a:latin typeface="Courier"/>
              </a:rPr>
              <a:t>(food, </a:t>
            </a:r>
            <a:r>
              <a:rPr sz="1600">
                <a:solidFill>
                  <a:srgbClr val="7D9029"/>
                </a:solidFill>
                <a:latin typeface="Courier"/>
              </a:rPr>
              <a:t>fill =</a:t>
            </a:r>
            <a:r>
              <a:rPr sz="1600">
                <a:latin typeface="Courier"/>
              </a:rPr>
              <a:t> choice))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geom_bar</a:t>
            </a:r>
            <a:r>
              <a:rPr sz="1600">
                <a:latin typeface="Courier"/>
              </a:rPr>
              <a:t>(</a:t>
            </a:r>
            <a:r>
              <a:rPr sz="1600">
                <a:solidFill>
                  <a:srgbClr val="7D9029"/>
                </a:solidFill>
                <a:latin typeface="Courier"/>
              </a:rPr>
              <a:t>position =</a:t>
            </a:r>
            <a:r>
              <a:rPr sz="1600">
                <a:latin typeface="Courier"/>
              </a:rPr>
              <a:t> </a:t>
            </a:r>
            <a:r>
              <a:rPr sz="1600">
                <a:solidFill>
                  <a:srgbClr val="4070A0"/>
                </a:solidFill>
                <a:latin typeface="Courier"/>
              </a:rPr>
              <a:t>"fill"</a:t>
            </a:r>
            <a:r>
              <a:rPr sz="1600">
                <a:latin typeface="Courier"/>
              </a:rPr>
              <a:t>, </a:t>
            </a:r>
            <a:r>
              <a:rPr sz="1600">
                <a:solidFill>
                  <a:srgbClr val="7D9029"/>
                </a:solidFill>
                <a:latin typeface="Courier"/>
              </a:rPr>
              <a:t>width =</a:t>
            </a:r>
            <a:r>
              <a:rPr sz="1600">
                <a:latin typeface="Courier"/>
              </a:rPr>
              <a:t> .</a:t>
            </a:r>
            <a:r>
              <a:rPr sz="1600">
                <a:solidFill>
                  <a:srgbClr val="40A070"/>
                </a:solidFill>
                <a:latin typeface="Courier"/>
              </a:rPr>
              <a:t>65</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scale_fill_manual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7D9029"/>
                </a:solidFill>
                <a:latin typeface="Courier"/>
              </a:rPr>
              <a:t>Open =</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Shelter =</a:t>
            </a:r>
            <a:r>
              <a:rPr sz="1600">
                <a:latin typeface="Courier"/>
              </a:rPr>
              <a:t> </a:t>
            </a:r>
            <a:r>
              <a:rPr sz="1600">
                <a:solidFill>
                  <a:srgbClr val="4070A0"/>
                </a:solidFill>
                <a:latin typeface="Courier"/>
              </a:rPr>
              <a:t>"#b96735"</a:t>
            </a:r>
            <a:r>
              <a:rPr sz="1600">
                <a:latin typeface="Courier"/>
              </a:rPr>
              <a:t>,</a:t>
            </a:r>
            <a:br/>
            <a:r>
              <a:rPr sz="1600">
                <a:latin typeface="Courier"/>
              </a:rPr>
              <a:t>                                       </a:t>
            </a:r>
            <a:r>
              <a:rPr sz="1600">
                <a:solidFill>
                  <a:srgbClr val="7D9029"/>
                </a:solidFill>
                <a:latin typeface="Courier"/>
              </a:rPr>
              <a:t>Surface =</a:t>
            </a:r>
            <a:r>
              <a:rPr sz="1600">
                <a:latin typeface="Courier"/>
              </a:rPr>
              <a:t> </a:t>
            </a:r>
            <a:r>
              <a:rPr sz="1600">
                <a:solidFill>
                  <a:srgbClr val="4070A0"/>
                </a:solidFill>
                <a:latin typeface="Courier"/>
              </a:rPr>
              <a:t>"#a4b3ad"</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"Food availability"</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"Choice probability"</a:t>
            </a:r>
            <a:r>
              <a:rPr sz="1600">
                <a:latin typeface="Courier"/>
              </a:rPr>
              <a:t>, </a:t>
            </a:r>
            <a:r>
              <a:rPr sz="1600">
                <a:solidFill>
                  <a:srgbClr val="7D9029"/>
                </a:solidFill>
                <a:latin typeface="Courier"/>
              </a:rPr>
              <a:t>fill =</a:t>
            </a:r>
            <a:r>
              <a:rPr sz="1600">
                <a:latin typeface="Courier"/>
              </a:rPr>
              <a:t> </a:t>
            </a:r>
            <a:r>
              <a:rPr sz="1600">
                <a:solidFill>
                  <a:srgbClr val="4070A0"/>
                </a:solidFill>
                <a:latin typeface="Courier"/>
              </a:rPr>
              <a:t>"Microhabitat"</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17</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theme</a:t>
            </a:r>
            <a:r>
              <a:rPr sz="1600">
                <a:latin typeface="Courier"/>
              </a:rPr>
              <a:t>(</a:t>
            </a:r>
            <a:r>
              <a:rPr sz="1600">
                <a:solidFill>
                  <a:srgbClr val="7D9029"/>
                </a:solidFill>
                <a:latin typeface="Courier"/>
              </a:rPr>
              <a:t>legend.position =</a:t>
            </a:r>
            <a:r>
              <a:rPr sz="1600">
                <a:latin typeface="Courier"/>
              </a:rPr>
              <a:t> </a:t>
            </a:r>
            <a:r>
              <a:rPr sz="1600">
                <a:solidFill>
                  <a:srgbClr val="4070A0"/>
                </a:solidFill>
                <a:latin typeface="Courier"/>
              </a:rPr>
              <a:t>"top"</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position = “fill”</a:t>
            </a:r>
            <a:r>
              <a:rPr/>
              <a:t> — Compare distributions of choices.</a:t>
            </a:r>
          </a:p>
          <a:p>
            <a:pPr lvl="0" indent="0" marL="0">
              <a:buNone/>
            </a:pPr>
            <a:r>
              <a:rPr b="1"/>
              <a:t>scale_fill_manual</a:t>
            </a:r>
            <a:r>
              <a:rPr/>
              <a:t> — Use distinct, consistent category colors.</a:t>
            </a:r>
          </a:p>
          <a:p>
            <a:pPr lvl="0" indent="0" marL="0">
              <a:buNone/>
            </a:pPr>
            <a:r>
              <a:rPr b="1"/>
              <a:t>labs(fill)</a:t>
            </a:r>
            <a:r>
              <a:rPr/>
              <a:t> — Name the biological response in the legend.</a:t>
            </a:r>
          </a:p>
          <a:p>
            <a:pPr lvl="0" indent="0" marL="0">
              <a:buNone/>
            </a:pPr>
            <a:r>
              <a:rPr b="1"/>
              <a:t>width</a:t>
            </a:r>
            <a:r>
              <a:rPr/>
              <a:t> — Leave breathing room between bars.</a:t>
            </a:r>
          </a:p>
        </p:txBody>
      </p:sp>
    </p:spTree>
  </p:cSld>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Multinomial regression: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food availability change the distribution of feeding microhabitat choices?</a:t>
            </a:r>
          </a:p>
          <a:p>
            <a:pPr lvl="0" indent="0" marL="0">
              <a:buNone/>
            </a:pPr>
            <a:r>
              <a:rPr b="1"/>
              <a:t>Null / estimation target</a:t>
            </a:r>
          </a:p>
          <a:p>
            <a:pPr lvl="0" indent="0" marL="0">
              <a:buNone/>
            </a:pPr>
            <a:r>
              <a:rPr/>
              <a:t>All nonreference food coefficients are zero; microhabitat probabilities are the same under low and high food.</a:t>
            </a:r>
          </a:p>
        </p:txBody>
      </p:sp>
      <p:sp>
        <p:nvSpPr>
          <p:cNvPr id="4" name="Content Placeholder 3"/>
          <p:cNvSpPr>
            <a:spLocks noGrp="1"/>
          </p:cNvSpPr>
          <p:nvPr>
            <p:ph idx="2"/>
          </p:nvPr>
        </p:nvSpPr>
        <p:spPr/>
        <p:txBody>
          <a:bodyPr/>
          <a:lstStyle/>
          <a:p>
            <a:pPr lvl="0" indent="0" marL="0">
              <a:buNone/>
            </a:pPr>
            <a:r>
              <a:rPr b="1"/>
              <a:t>Relevant options</a:t>
            </a:r>
          </a:p>
          <a:p>
            <a:pPr lvl="0"/>
            <a:r>
              <a:rPr/>
              <a:t>Choose the outcome reference category deliberately.</a:t>
            </a:r>
          </a:p>
          <a:p>
            <a:pPr lvl="0"/>
            <a:r>
              <a:rPr/>
              <a:t>Fit the same data for the full and null models.</a:t>
            </a:r>
          </a:p>
          <a:p>
            <a:pPr lvl="0"/>
            <a:r>
              <a:rPr/>
              <a:t>Use a joint likelihood-ratio test for the multi-coefficient predictor.</a:t>
            </a:r>
          </a:p>
        </p:txBody>
      </p:sp>
    </p:spTree>
  </p:cSld>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Multinomial regression: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Fish contribute independent choices.</a:t>
            </a:r>
          </a:p>
          <a:p>
            <a:pPr lvl="0"/>
            <a:r>
              <a:rPr/>
              <a:t>Categories are mutually exclusive and sufficiently populated.</a:t>
            </a:r>
          </a:p>
          <a:p>
            <a:pPr lvl="0"/>
            <a:r>
              <a:rPr/>
              <a:t>The multinomial model’s relative-odds structure is appropriate.</a:t>
            </a:r>
          </a:p>
        </p:txBody>
      </p:sp>
      <p:sp>
        <p:nvSpPr>
          <p:cNvPr id="4" name="Content Placeholder 3"/>
          <p:cNvSpPr>
            <a:spLocks noGrp="1"/>
          </p:cNvSpPr>
          <p:nvPr>
            <p:ph idx="2"/>
          </p:nvPr>
        </p:nvSpPr>
        <p:spPr/>
        <p:txBody>
          <a:bodyPr/>
          <a:lstStyle/>
          <a:p>
            <a:pPr lvl="0" indent="0" marL="0">
              <a:buNone/>
            </a:pPr>
            <a:r>
              <a:rPr b="1"/>
              <a:t>Parametric responses</a:t>
            </a:r>
          </a:p>
          <a:p>
            <a:pPr lvl="0"/>
            <a:r>
              <a:rPr/>
              <a:t>Use a richer multinomial model for additional predictors.</a:t>
            </a:r>
          </a:p>
          <a:p>
            <a:pPr lvl="0"/>
            <a:r>
              <a:rPr/>
              <a:t>Use a model for dependent choices when observations repeat.</a:t>
            </a:r>
          </a:p>
          <a:p>
            <a:pPr lvl="0" indent="0" marL="0">
              <a:buNone/>
            </a:pPr>
            <a:r>
              <a:rPr b="1"/>
              <a:t>Nonparametric responses</a:t>
            </a:r>
          </a:p>
          <a:p>
            <a:pPr lvl="0"/>
            <a:r>
              <a:rPr/>
              <a:t>A contingency-table test answers the same no-association question with one categorical predictor.</a:t>
            </a:r>
          </a:p>
          <a:p>
            <a:pPr lvl="0"/>
            <a:r>
              <a:rPr/>
              <a:t>A randomization test must follow the food-assignment design.</a:t>
            </a:r>
          </a:p>
        </p:txBody>
      </p:sp>
    </p:spTree>
  </p:cSld>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Multinomial regression: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food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food,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"Low"</a:t>
            </a:r>
            <a:r>
              <a:rPr sz="1600">
                <a:latin typeface="Courier"/>
              </a:rPr>
              <a:t>, </a:t>
            </a:r>
            <a:r>
              <a:rPr sz="1600">
                <a:solidFill>
                  <a:srgbClr val="4070A0"/>
                </a:solidFill>
                <a:latin typeface="Courier"/>
              </a:rPr>
              <a:t>"High"</a:t>
            </a:r>
            <a:r>
              <a:rPr sz="1600">
                <a:latin typeface="Courier"/>
              </a:rPr>
              <a:t>))</a:t>
            </a:r>
            <a:br/>
            <a:r>
              <a:rPr sz="1600">
                <a:latin typeface="Courier"/>
              </a:rPr>
              <a:t>d</a:t>
            </a:r>
            <a:r>
              <a:rPr sz="1600">
                <a:solidFill>
                  <a:srgbClr val="4070A0"/>
                </a:solidFill>
                <a:latin typeface="Courier"/>
              </a:rPr>
              <a:t>$</a:t>
            </a:r>
            <a:r>
              <a:rPr sz="1600">
                <a:latin typeface="Courier"/>
              </a:rPr>
              <a:t>choice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choice,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"Open"</a:t>
            </a:r>
            <a:r>
              <a:rPr sz="1600">
                <a:latin typeface="Courier"/>
              </a:rPr>
              <a:t>, </a:t>
            </a:r>
            <a:r>
              <a:rPr sz="1600">
                <a:solidFill>
                  <a:srgbClr val="4070A0"/>
                </a:solidFill>
                <a:latin typeface="Courier"/>
              </a:rPr>
              <a:t>"Shelter"</a:t>
            </a:r>
            <a:r>
              <a:rPr sz="1600">
                <a:latin typeface="Courier"/>
              </a:rPr>
              <a:t>, </a:t>
            </a:r>
            <a:r>
              <a:rPr sz="1600">
                <a:solidFill>
                  <a:srgbClr val="4070A0"/>
                </a:solidFill>
                <a:latin typeface="Courier"/>
              </a:rPr>
              <a:t>"Surface"</a:t>
            </a:r>
            <a:r>
              <a:rPr sz="1600">
                <a:latin typeface="Courier"/>
              </a:rPr>
              <a:t>))</a:t>
            </a:r>
            <a:br/>
            <a:r>
              <a:rPr sz="1600">
                <a:latin typeface="Courier"/>
              </a:rPr>
              <a:t>fit </a:t>
            </a:r>
            <a:r>
              <a:rPr sz="1600">
                <a:solidFill>
                  <a:srgbClr val="007020"/>
                </a:solidFill>
                <a:latin typeface="Courier"/>
              </a:rPr>
              <a:t>&lt;-</a:t>
            </a:r>
            <a:r>
              <a:rPr sz="1600">
                <a:latin typeface="Courier"/>
              </a:rPr>
              <a:t> nnet</a:t>
            </a:r>
            <a:r>
              <a:rPr sz="1600">
                <a:solidFill>
                  <a:srgbClr val="4070A0"/>
                </a:solidFill>
                <a:latin typeface="Courier"/>
              </a:rPr>
              <a:t>::</a:t>
            </a:r>
            <a:r>
              <a:rPr sz="1600">
                <a:solidFill>
                  <a:srgbClr val="06287E"/>
                </a:solidFill>
                <a:latin typeface="Courier"/>
              </a:rPr>
              <a:t>multinom</a:t>
            </a:r>
            <a:r>
              <a:rPr sz="1600">
                <a:latin typeface="Courier"/>
              </a:rPr>
              <a:t>(choice </a:t>
            </a:r>
            <a:r>
              <a:rPr sz="1600">
                <a:solidFill>
                  <a:srgbClr val="4070A0"/>
                </a:solidFill>
                <a:latin typeface="Courier"/>
              </a:rPr>
              <a:t>~</a:t>
            </a:r>
            <a:r>
              <a:rPr sz="1600">
                <a:latin typeface="Courier"/>
              </a:rPr>
              <a:t> food, </a:t>
            </a:r>
            <a:r>
              <a:rPr sz="1600">
                <a:solidFill>
                  <a:srgbClr val="7D9029"/>
                </a:solidFill>
                <a:latin typeface="Courier"/>
              </a:rPr>
              <a:t>data =</a:t>
            </a:r>
            <a:r>
              <a:rPr sz="1600">
                <a:latin typeface="Courier"/>
              </a:rPr>
              <a:t> d, </a:t>
            </a:r>
            <a:r>
              <a:rPr sz="1600">
                <a:solidFill>
                  <a:srgbClr val="7D9029"/>
                </a:solidFill>
                <a:latin typeface="Courier"/>
              </a:rPr>
              <a:t>trace =</a:t>
            </a:r>
            <a:r>
              <a:rPr sz="1600">
                <a:latin typeface="Courier"/>
              </a:rPr>
              <a:t> </a:t>
            </a:r>
            <a:r>
              <a:rPr sz="1600">
                <a:solidFill>
                  <a:srgbClr val="880000"/>
                </a:solidFill>
                <a:latin typeface="Courier"/>
              </a:rPr>
              <a:t>FALSE</a:t>
            </a:r>
            <a:r>
              <a:rPr sz="1600">
                <a:latin typeface="Courier"/>
              </a:rPr>
              <a:t>)</a:t>
            </a:r>
            <a:br/>
            <a:r>
              <a:rPr sz="1600">
                <a:latin typeface="Courier"/>
              </a:rPr>
              <a:t>fit0 </a:t>
            </a:r>
            <a:r>
              <a:rPr sz="1600">
                <a:solidFill>
                  <a:srgbClr val="007020"/>
                </a:solidFill>
                <a:latin typeface="Courier"/>
              </a:rPr>
              <a:t>&lt;-</a:t>
            </a:r>
            <a:r>
              <a:rPr sz="1600">
                <a:latin typeface="Courier"/>
              </a:rPr>
              <a:t> nnet</a:t>
            </a:r>
            <a:r>
              <a:rPr sz="1600">
                <a:solidFill>
                  <a:srgbClr val="4070A0"/>
                </a:solidFill>
                <a:latin typeface="Courier"/>
              </a:rPr>
              <a:t>::</a:t>
            </a:r>
            <a:r>
              <a:rPr sz="1600">
                <a:solidFill>
                  <a:srgbClr val="06287E"/>
                </a:solidFill>
                <a:latin typeface="Courier"/>
              </a:rPr>
              <a:t>multinom</a:t>
            </a:r>
            <a:r>
              <a:rPr sz="1600">
                <a:latin typeface="Courier"/>
              </a:rPr>
              <a:t>(choice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data =</a:t>
            </a:r>
            <a:r>
              <a:rPr sz="1600">
                <a:latin typeface="Courier"/>
              </a:rPr>
              <a:t> d, </a:t>
            </a:r>
            <a:r>
              <a:rPr sz="1600">
                <a:solidFill>
                  <a:srgbClr val="7D9029"/>
                </a:solidFill>
                <a:latin typeface="Courier"/>
              </a:rPr>
              <a:t>trace =</a:t>
            </a:r>
            <a:r>
              <a:rPr sz="1600">
                <a:latin typeface="Courier"/>
              </a:rPr>
              <a:t> </a:t>
            </a:r>
            <a:r>
              <a:rPr sz="1600">
                <a:solidFill>
                  <a:srgbClr val="880000"/>
                </a:solidFill>
                <a:latin typeface="Courier"/>
              </a:rPr>
              <a:t>FALSE</a:t>
            </a:r>
            <a:r>
              <a:rPr sz="1600">
                <a:latin typeface="Courier"/>
              </a:rPr>
              <a:t>)</a:t>
            </a:r>
            <a:br/>
            <a:r>
              <a:rPr sz="1600">
                <a:latin typeface="Courier"/>
              </a:rPr>
              <a:t>LR </a:t>
            </a:r>
            <a:r>
              <a:rPr sz="1600">
                <a:solidFill>
                  <a:srgbClr val="007020"/>
                </a:solidFill>
                <a:latin typeface="Courier"/>
              </a:rPr>
              <a:t>&lt;-</a:t>
            </a:r>
            <a:r>
              <a:rPr sz="1600">
                <a:latin typeface="Courier"/>
              </a:rPr>
              <a:t> </a:t>
            </a:r>
            <a:r>
              <a:rPr sz="1600">
                <a:solidFill>
                  <a:srgbClr val="40A070"/>
                </a:solidFill>
                <a:latin typeface="Courier"/>
              </a:rPr>
              <a:t>2</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as.numeric</a:t>
            </a:r>
            <a:r>
              <a:rPr sz="1600">
                <a:latin typeface="Courier"/>
              </a:rPr>
              <a:t>(</a:t>
            </a:r>
            <a:r>
              <a:rPr sz="1600">
                <a:solidFill>
                  <a:srgbClr val="06287E"/>
                </a:solidFill>
                <a:latin typeface="Courier"/>
              </a:rPr>
              <a:t>logLik</a:t>
            </a:r>
            <a:r>
              <a:rPr sz="1600">
                <a:latin typeface="Courier"/>
              </a:rPr>
              <a:t>(fit) </a:t>
            </a:r>
            <a:r>
              <a:rPr sz="1600">
                <a:solidFill>
                  <a:srgbClr val="4070A0"/>
                </a:solidFill>
                <a:latin typeface="Courier"/>
              </a:rPr>
              <a:t>-</a:t>
            </a:r>
            <a:r>
              <a:rPr sz="1600">
                <a:latin typeface="Courier"/>
              </a:rPr>
              <a:t> </a:t>
            </a:r>
            <a:r>
              <a:rPr sz="1600">
                <a:solidFill>
                  <a:srgbClr val="06287E"/>
                </a:solidFill>
                <a:latin typeface="Courier"/>
              </a:rPr>
              <a:t>logLik</a:t>
            </a:r>
            <a:r>
              <a:rPr sz="1600">
                <a:latin typeface="Courier"/>
              </a:rPr>
              <a:t>(fit0))</a:t>
            </a:r>
            <a:br/>
            <a:r>
              <a:rPr sz="1600">
                <a:latin typeface="Courier"/>
              </a:rPr>
              <a:t>df </a:t>
            </a:r>
            <a:r>
              <a:rPr sz="1600">
                <a:solidFill>
                  <a:srgbClr val="007020"/>
                </a:solidFill>
                <a:latin typeface="Courier"/>
              </a:rPr>
              <a:t>&lt;-</a:t>
            </a:r>
            <a:r>
              <a:rPr sz="1600">
                <a:latin typeface="Courier"/>
              </a:rPr>
              <a:t> </a:t>
            </a:r>
            <a:r>
              <a:rPr sz="1600">
                <a:solidFill>
                  <a:srgbClr val="06287E"/>
                </a:solidFill>
                <a:latin typeface="Courier"/>
              </a:rPr>
              <a:t>attr</a:t>
            </a:r>
            <a:r>
              <a:rPr sz="1600">
                <a:latin typeface="Courier"/>
              </a:rPr>
              <a:t>(</a:t>
            </a:r>
            <a:r>
              <a:rPr sz="1600">
                <a:solidFill>
                  <a:srgbClr val="06287E"/>
                </a:solidFill>
                <a:latin typeface="Courier"/>
              </a:rPr>
              <a:t>logLik</a:t>
            </a:r>
            <a:r>
              <a:rPr sz="1600">
                <a:latin typeface="Courier"/>
              </a:rPr>
              <a:t>(fit), </a:t>
            </a:r>
            <a:r>
              <a:rPr sz="1600">
                <a:solidFill>
                  <a:srgbClr val="4070A0"/>
                </a:solidFill>
                <a:latin typeface="Courier"/>
              </a:rPr>
              <a:t>"df"</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attr</a:t>
            </a:r>
            <a:r>
              <a:rPr sz="1600">
                <a:latin typeface="Courier"/>
              </a:rPr>
              <a:t>(</a:t>
            </a:r>
            <a:r>
              <a:rPr sz="1600">
                <a:solidFill>
                  <a:srgbClr val="06287E"/>
                </a:solidFill>
                <a:latin typeface="Courier"/>
              </a:rPr>
              <a:t>logLik</a:t>
            </a:r>
            <a:r>
              <a:rPr sz="1600">
                <a:latin typeface="Courier"/>
              </a:rPr>
              <a:t>(fit0), </a:t>
            </a:r>
            <a:r>
              <a:rPr sz="1600">
                <a:solidFill>
                  <a:srgbClr val="4070A0"/>
                </a:solidFill>
                <a:latin typeface="Courier"/>
              </a:rPr>
              <a:t>"df"</a:t>
            </a:r>
            <a:r>
              <a:rPr sz="1600">
                <a:latin typeface="Courier"/>
              </a:rPr>
              <a:t>)</a:t>
            </a:r>
            <a:br/>
            <a:r>
              <a:rPr sz="1600">
                <a:latin typeface="Courier"/>
              </a:rPr>
              <a:t>p_value </a:t>
            </a:r>
            <a:r>
              <a:rPr sz="1600">
                <a:solidFill>
                  <a:srgbClr val="007020"/>
                </a:solidFill>
                <a:latin typeface="Courier"/>
              </a:rPr>
              <a:t>&lt;-</a:t>
            </a:r>
            <a:r>
              <a:rPr sz="1600">
                <a:latin typeface="Courier"/>
              </a:rPr>
              <a:t> </a:t>
            </a:r>
            <a:r>
              <a:rPr sz="1600">
                <a:solidFill>
                  <a:srgbClr val="06287E"/>
                </a:solidFill>
                <a:latin typeface="Courier"/>
              </a:rPr>
              <a:t>pchisq</a:t>
            </a:r>
            <a:r>
              <a:rPr sz="1600">
                <a:latin typeface="Courier"/>
              </a:rPr>
              <a:t>(LR, df, </a:t>
            </a:r>
            <a:r>
              <a:rPr sz="1600">
                <a:solidFill>
                  <a:srgbClr val="7D9029"/>
                </a:solidFill>
                <a:latin typeface="Courier"/>
              </a:rPr>
              <a:t>lower.tail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Low-food probabilities: 0.217, 0.508, 0.275</a:t>
            </a:r>
          </a:p>
          <a:p>
            <a:pPr lvl="0"/>
            <a:r>
              <a:rPr/>
              <a:t>High-food probabilities: 0.475, 0.292, 0.233</a:t>
            </a:r>
          </a:p>
          <a:p>
            <a:pPr lvl="0"/>
            <a:r>
              <a:rPr/>
              <a:t>Likelihood ratio = 19.404; df = 2</a:t>
            </a:r>
          </a:p>
          <a:p>
            <a:pPr lvl="0"/>
            <a:r>
              <a:rPr/>
              <a:t>Joint p = 6.115e-05</a:t>
            </a:r>
          </a:p>
        </p:txBody>
      </p:sp>
    </p:spTree>
  </p:cSld>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Multinomial regression: interpret</a:t>
            </a:r>
          </a:p>
        </p:txBody>
      </p:sp>
      <p:sp>
        <p:nvSpPr>
          <p:cNvPr id="3" name="Content Placeholder 2"/>
          <p:cNvSpPr>
            <a:spLocks noGrp="1"/>
          </p:cNvSpPr>
          <p:nvPr>
            <p:ph idx="1"/>
          </p:nvPr>
        </p:nvSpPr>
        <p:spPr/>
        <p:txBody>
          <a:bodyPr/>
          <a:lstStyle/>
          <a:p>
            <a:pPr lvl="0" indent="0" marL="0">
              <a:buNone/>
            </a:pPr>
            <a:r>
              <a:rPr/>
              <a:t>Predicted probabilities for open/shelter/surface were 0.22/0.51/0.28 under low food and 0.48/0.29/0.23 under high food. The joint likelihood-ratio test gives chi-square(2) = 19.40, p = 6.11e-05; it tests the whole distribution of choices.</a:t>
            </a:r>
          </a:p>
          <a:p>
            <a:pPr lvl="0" indent="0" marL="0">
              <a:buNone/>
            </a:pPr>
            <a:r>
              <a:rPr b="1"/>
              <a:t>Discuss:</a:t>
            </a:r>
            <a:r>
              <a:rPr/>
              <a:t> Why does one food predictor require two coefficients when the response has three unordered categories?</a:t>
            </a:r>
          </a:p>
        </p:txBody>
      </p:sp>
    </p:spTree>
  </p:cSld>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regression: the data</a:t>
            </a:r>
          </a:p>
        </p:txBody>
      </p:sp>
      <p:sp>
        <p:nvSpPr>
          <p:cNvPr id="3" name="Content Placeholder 2"/>
          <p:cNvSpPr>
            <a:spLocks noGrp="1"/>
          </p:cNvSpPr>
          <p:nvPr>
            <p:ph idx="1"/>
          </p:nvPr>
        </p:nvSpPr>
        <p:spPr/>
        <p:txBody>
          <a:bodyPr/>
          <a:lstStyle/>
          <a:p>
            <a:pPr lvl="0" indent="0" marL="0">
              <a:buNone/>
            </a:pPr>
            <a:r>
              <a:rPr/>
              <a:t>Coral bleaching severity along a temperature gradient</a:t>
            </a:r>
          </a:p>
          <a:p>
            <a:pPr lvl="0"/>
            <a:r>
              <a:rPr/>
              <a:t>Ordered categories: none, mild, moderate, severe</a:t>
            </a:r>
          </a:p>
          <a:p>
            <a:pPr lvl="0"/>
            <a:r>
              <a:rPr/>
              <a:t>Continuous temperature predictor</a:t>
            </a:r>
          </a:p>
          <a:p>
            <a:pPr lvl="0"/>
            <a:r>
              <a:rPr/>
              <a:t>Distances between score levels are not assumed equal</a:t>
            </a:r>
          </a:p>
        </p:txBody>
      </p:sp>
      <p:sp>
        <p:nvSpPr>
          <p:cNvPr id="4" name="Content Placeholder 3"/>
          <p:cNvSpPr>
            <a:spLocks noGrp="1"/>
          </p:cNvSpPr>
          <p:nvPr>
            <p:ph idx="2"/>
          </p:nvPr>
        </p:nvSpPr>
        <p:spPr/>
        <p:txBody>
          <a:bodyPr/>
          <a:lstStyle/>
          <a:p>
            <a:pPr lvl="0" indent="0" marL="0">
              <a:buNone/>
            </a:pPr>
            <a:r>
              <a:rPr b="1"/>
              <a:t>Other data like these</a:t>
            </a:r>
          </a:p>
          <a:p>
            <a:pPr lvl="0"/>
            <a:r>
              <a:rPr/>
              <a:t>Ordered disease grades</a:t>
            </a:r>
          </a:p>
          <a:p>
            <a:pPr lvl="0"/>
            <a:r>
              <a:rPr/>
              <a:t>Behavioral response intensity classes</a:t>
            </a:r>
          </a:p>
          <a:p>
            <a:pPr lvl="0"/>
            <a:r>
              <a:rPr/>
              <a:t>Developmental stage ratings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regression: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3115</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fragment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180</a:t>
            </a:r>
            <a:r>
              <a:rPr sz="1600">
                <a:latin typeface="Courier"/>
              </a:rPr>
              <a:t>, </a:t>
            </a:r>
            <a:r>
              <a:rPr sz="1600">
                <a:solidFill>
                  <a:srgbClr val="7D9029"/>
                </a:solidFill>
                <a:latin typeface="Courier"/>
              </a:rPr>
              <a:t>temperature =</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180</a:t>
            </a:r>
            <a:r>
              <a:rPr sz="1600">
                <a:latin typeface="Courier"/>
              </a:rPr>
              <a:t>, </a:t>
            </a:r>
            <a:r>
              <a:rPr sz="1600">
                <a:solidFill>
                  <a:srgbClr val="40A070"/>
                </a:solidFill>
                <a:latin typeface="Courier"/>
              </a:rPr>
              <a:t>26</a:t>
            </a:r>
            <a:r>
              <a:rPr sz="1600">
                <a:latin typeface="Courier"/>
              </a:rPr>
              <a:t>, </a:t>
            </a:r>
            <a:r>
              <a:rPr sz="1600">
                <a:solidFill>
                  <a:srgbClr val="40A070"/>
                </a:solidFill>
                <a:latin typeface="Courier"/>
              </a:rPr>
              <a:t>32</a:t>
            </a:r>
            <a:r>
              <a:rPr sz="1600">
                <a:latin typeface="Courier"/>
              </a:rPr>
              <a:t>))</a:t>
            </a:r>
            <a:br/>
            <a:r>
              <a:rPr sz="1600">
                <a:latin typeface="Courier"/>
              </a:rPr>
              <a:t>latent </a:t>
            </a:r>
            <a:r>
              <a:rPr sz="1600">
                <a:solidFill>
                  <a:srgbClr val="007020"/>
                </a:solidFill>
                <a:latin typeface="Courier"/>
              </a:rPr>
              <a:t>&lt;-</a:t>
            </a:r>
            <a:r>
              <a:rPr sz="1600">
                <a:latin typeface="Courier"/>
              </a:rPr>
              <a:t> .</a:t>
            </a:r>
            <a:r>
              <a:rPr sz="1600">
                <a:solidFill>
                  <a:srgbClr val="40A070"/>
                </a:solidFill>
                <a:latin typeface="Courier"/>
              </a:rPr>
              <a:t>8</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temperature </a:t>
            </a:r>
            <a:r>
              <a:rPr sz="1600">
                <a:solidFill>
                  <a:srgbClr val="4070A0"/>
                </a:solidFill>
                <a:latin typeface="Courier"/>
              </a:rPr>
              <a:t>-</a:t>
            </a:r>
            <a:r>
              <a:rPr sz="1600">
                <a:latin typeface="Courier"/>
              </a:rPr>
              <a:t> </a:t>
            </a:r>
            <a:r>
              <a:rPr sz="1600">
                <a:solidFill>
                  <a:srgbClr val="40A070"/>
                </a:solidFill>
                <a:latin typeface="Courier"/>
              </a:rPr>
              <a:t>28</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rlogis</a:t>
            </a:r>
            <a:r>
              <a:rPr sz="1600">
                <a:latin typeface="Courier"/>
              </a:rPr>
              <a:t>(</a:t>
            </a:r>
            <a:r>
              <a:rPr sz="1600">
                <a:solidFill>
                  <a:srgbClr val="40A070"/>
                </a:solidFill>
                <a:latin typeface="Courier"/>
              </a:rPr>
              <a:t>180</a:t>
            </a:r>
            <a:r>
              <a:rPr sz="1600">
                <a:latin typeface="Courier"/>
              </a:rPr>
              <a:t>)</a:t>
            </a:r>
            <a:br/>
            <a:r>
              <a:rPr sz="1600">
                <a:latin typeface="Courier"/>
              </a:rPr>
              <a:t>d</a:t>
            </a:r>
            <a:r>
              <a:rPr sz="1600">
                <a:solidFill>
                  <a:srgbClr val="4070A0"/>
                </a:solidFill>
                <a:latin typeface="Courier"/>
              </a:rPr>
              <a:t>$</a:t>
            </a:r>
            <a:r>
              <a:rPr sz="1600">
                <a:latin typeface="Courier"/>
              </a:rPr>
              <a:t>severity </a:t>
            </a:r>
            <a:r>
              <a:rPr sz="1600">
                <a:solidFill>
                  <a:srgbClr val="007020"/>
                </a:solidFill>
                <a:latin typeface="Courier"/>
              </a:rPr>
              <a:t>&lt;-</a:t>
            </a:r>
            <a:r>
              <a:rPr sz="1600">
                <a:latin typeface="Courier"/>
              </a:rPr>
              <a:t> </a:t>
            </a:r>
            <a:r>
              <a:rPr sz="1600">
                <a:solidFill>
                  <a:srgbClr val="06287E"/>
                </a:solidFill>
                <a:latin typeface="Courier"/>
              </a:rPr>
              <a:t>cut</a:t>
            </a:r>
            <a:r>
              <a:rPr sz="1600">
                <a:latin typeface="Courier"/>
              </a:rPr>
              <a:t>(latent, </a:t>
            </a:r>
            <a:r>
              <a:rPr sz="1600">
                <a:solidFill>
                  <a:srgbClr val="06287E"/>
                </a:solidFill>
                <a:latin typeface="Courier"/>
              </a:rPr>
              <a:t>c</a:t>
            </a:r>
            <a:r>
              <a:rPr sz="1600">
                <a:latin typeface="Courier"/>
              </a:rPr>
              <a:t>(</a:t>
            </a:r>
            <a:r>
              <a:rPr sz="1600">
                <a:solidFill>
                  <a:srgbClr val="4070A0"/>
                </a:solidFill>
                <a:latin typeface="Courier"/>
              </a:rPr>
              <a:t>-</a:t>
            </a:r>
            <a:r>
              <a:rPr sz="1600">
                <a:solidFill>
                  <a:srgbClr val="880000"/>
                </a:solidFill>
                <a:latin typeface="Courier"/>
              </a:rPr>
              <a:t>Inf</a:t>
            </a:r>
            <a:r>
              <a:rPr sz="1600">
                <a:latin typeface="Courier"/>
              </a:rPr>
              <a:t>, </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40A070"/>
                </a:solidFill>
                <a:latin typeface="Courier"/>
              </a:rPr>
              <a:t>7</a:t>
            </a:r>
            <a:r>
              <a:rPr sz="1600">
                <a:latin typeface="Courier"/>
              </a:rPr>
              <a:t>, </a:t>
            </a:r>
            <a:r>
              <a:rPr sz="1600">
                <a:solidFill>
                  <a:srgbClr val="40A070"/>
                </a:solidFill>
                <a:latin typeface="Courier"/>
              </a:rPr>
              <a:t>2.2</a:t>
            </a:r>
            <a:r>
              <a:rPr sz="1600">
                <a:latin typeface="Courier"/>
              </a:rPr>
              <a:t>, </a:t>
            </a:r>
            <a:r>
              <a:rPr sz="1600">
                <a:solidFill>
                  <a:srgbClr val="880000"/>
                </a:solidFill>
                <a:latin typeface="Courier"/>
              </a:rPr>
              <a:t>Inf</a:t>
            </a:r>
            <a:r>
              <a:rPr sz="1600">
                <a:latin typeface="Courier"/>
              </a:rPr>
              <a:t>),</a:t>
            </a:r>
            <a:br/>
            <a:r>
              <a:rPr sz="1600">
                <a:latin typeface="Courier"/>
              </a:rPr>
              <a:t>                  </a:t>
            </a:r>
            <a:r>
              <a:rPr sz="1600">
                <a:solidFill>
                  <a:srgbClr val="7D9029"/>
                </a:solidFill>
                <a:latin typeface="Courier"/>
              </a:rPr>
              <a:t>labels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"None"</a:t>
            </a:r>
            <a:r>
              <a:rPr sz="1600">
                <a:latin typeface="Courier"/>
              </a:rPr>
              <a:t>, </a:t>
            </a:r>
            <a:r>
              <a:rPr sz="1600">
                <a:solidFill>
                  <a:srgbClr val="4070A0"/>
                </a:solidFill>
                <a:latin typeface="Courier"/>
              </a:rPr>
              <a:t>"Mild"</a:t>
            </a:r>
            <a:r>
              <a:rPr sz="1600">
                <a:latin typeface="Courier"/>
              </a:rPr>
              <a:t>, </a:t>
            </a:r>
            <a:r>
              <a:rPr sz="1600">
                <a:solidFill>
                  <a:srgbClr val="4070A0"/>
                </a:solidFill>
                <a:latin typeface="Courier"/>
              </a:rPr>
              <a:t>"Moderate"</a:t>
            </a:r>
            <a:r>
              <a:rPr sz="1600">
                <a:latin typeface="Courier"/>
              </a:rPr>
              <a:t>, </a:t>
            </a:r>
            <a:r>
              <a:rPr sz="1600">
                <a:solidFill>
                  <a:srgbClr val="4070A0"/>
                </a:solidFill>
                <a:latin typeface="Courier"/>
              </a:rPr>
              <a:t>"Severe"</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fragment: 1
temperature: 28.15
severity: Moderate</a:t>
            </a:r>
          </a:p>
        </p:txBody>
      </p:sp>
    </p:spTree>
  </p:cSld>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regression: see the data</a:t>
            </a:r>
          </a:p>
        </p:txBody>
      </p:sp>
      <p:pic>
        <p:nvPicPr>
          <p:cNvPr descr="Course_files/modules/ordinal_logistic/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Ordinal logistic regression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color = severity</a:t>
            </a:r>
            <a:r>
              <a:rPr/>
              <a:t> — Track each ordered category’s probability.</a:t>
            </a:r>
          </a:p>
          <a:p>
            <a:pPr lvl="0" indent="0" marL="0">
              <a:buNone/>
            </a:pPr>
            <a:r>
              <a:rPr b="1"/>
              <a:t>geom_line</a:t>
            </a:r>
            <a:r>
              <a:rPr/>
              <a:t> — Show probabilities across the temperature gradient.</a:t>
            </a:r>
          </a:p>
          <a:p>
            <a:pPr lvl="0" indent="0" marL="0">
              <a:buNone/>
            </a:pPr>
            <a:r>
              <a:rPr b="1"/>
              <a:t>scale_color_manual</a:t>
            </a:r>
            <a:r>
              <a:rPr/>
              <a:t> — Use an ordered color progression.</a:t>
            </a:r>
          </a:p>
          <a:p>
            <a:pPr lvl="0" indent="0" marL="0">
              <a:buNone/>
            </a:pPr>
            <a:r>
              <a:rPr b="1"/>
              <a:t>ylim(0, 1)</a:t>
            </a:r>
            <a:r>
              <a:rPr/>
              <a:t> — Keep probabilities on their natural scale.</a:t>
            </a:r>
          </a:p>
        </p:txBody>
      </p:sp>
    </p:spTree>
  </p:cSld>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regression: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ggplot2</a:t>
            </a:r>
            <a:r>
              <a:rPr sz="1600">
                <a:solidFill>
                  <a:srgbClr val="4070A0"/>
                </a:solidFill>
                <a:latin typeface="Courier"/>
              </a:rPr>
              <a:t>::</a:t>
            </a:r>
            <a:r>
              <a:rPr sz="1600">
                <a:solidFill>
                  <a:srgbClr val="06287E"/>
                </a:solidFill>
                <a:latin typeface="Courier"/>
              </a:rPr>
              <a:t>ggplot</a:t>
            </a:r>
            <a:r>
              <a:rPr sz="1600">
                <a:latin typeface="Courier"/>
              </a:rPr>
              <a:t>(plot_data, ggplot2</a:t>
            </a:r>
            <a:r>
              <a:rPr sz="1600">
                <a:solidFill>
                  <a:srgbClr val="4070A0"/>
                </a:solidFill>
                <a:latin typeface="Courier"/>
              </a:rPr>
              <a:t>::</a:t>
            </a:r>
            <a:r>
              <a:rPr sz="1600">
                <a:solidFill>
                  <a:srgbClr val="06287E"/>
                </a:solidFill>
                <a:latin typeface="Courier"/>
              </a:rPr>
              <a:t>aes</a:t>
            </a:r>
            <a:r>
              <a:rPr sz="1600">
                <a:latin typeface="Courier"/>
              </a:rPr>
              <a:t>(temperature, probability,</a:t>
            </a:r>
            <a:br/>
            <a:r>
              <a:rPr sz="1600">
                <a:latin typeface="Courier"/>
              </a:rPr>
              <a:t>                                            </a:t>
            </a:r>
            <a:r>
              <a:rPr sz="1600">
                <a:solidFill>
                  <a:srgbClr val="7D9029"/>
                </a:solidFill>
                <a:latin typeface="Courier"/>
              </a:rPr>
              <a:t>color =</a:t>
            </a:r>
            <a:r>
              <a:rPr sz="1600">
                <a:latin typeface="Courier"/>
              </a:rPr>
              <a:t> severity))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geom_line</a:t>
            </a:r>
            <a:r>
              <a:rPr sz="1600">
                <a:latin typeface="Courier"/>
              </a:rPr>
              <a:t>(</a:t>
            </a:r>
            <a:r>
              <a:rPr sz="1600">
                <a:solidFill>
                  <a:srgbClr val="7D9029"/>
                </a:solidFill>
                <a:latin typeface="Courier"/>
              </a:rPr>
              <a:t>linewidth =</a:t>
            </a:r>
            <a:r>
              <a:rPr sz="1600">
                <a:latin typeface="Courier"/>
              </a:rPr>
              <a:t> </a:t>
            </a:r>
            <a:r>
              <a:rPr sz="1600">
                <a:solidFill>
                  <a:srgbClr val="40A070"/>
                </a:solidFill>
                <a:latin typeface="Courier"/>
              </a:rPr>
              <a:t>1.3</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scale_color_manual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7D9029"/>
                </a:solidFill>
                <a:latin typeface="Courier"/>
              </a:rPr>
              <a:t>None =</a:t>
            </a:r>
            <a:r>
              <a:rPr sz="1600">
                <a:latin typeface="Courier"/>
              </a:rPr>
              <a:t> </a:t>
            </a:r>
            <a:r>
              <a:rPr sz="1600">
                <a:solidFill>
                  <a:srgbClr val="4070A0"/>
                </a:solidFill>
                <a:latin typeface="Courier"/>
              </a:rPr>
              <a:t>"#6b8581"</a:t>
            </a:r>
            <a:r>
              <a:rPr sz="1600">
                <a:latin typeface="Courier"/>
              </a:rPr>
              <a:t>, </a:t>
            </a:r>
            <a:r>
              <a:rPr sz="1600">
                <a:solidFill>
                  <a:srgbClr val="7D9029"/>
                </a:solidFill>
                <a:latin typeface="Courier"/>
              </a:rPr>
              <a:t>Mild =</a:t>
            </a:r>
            <a:r>
              <a:rPr sz="1600">
                <a:latin typeface="Courier"/>
              </a:rPr>
              <a:t> </a:t>
            </a:r>
            <a:r>
              <a:rPr sz="1600">
                <a:solidFill>
                  <a:srgbClr val="4070A0"/>
                </a:solidFill>
                <a:latin typeface="Courier"/>
              </a:rPr>
              <a:t>"#126887"</a:t>
            </a:r>
            <a:r>
              <a:rPr sz="1600">
                <a:latin typeface="Courier"/>
              </a:rPr>
              <a:t>,</a:t>
            </a:r>
            <a:br/>
            <a:r>
              <a:rPr sz="1600">
                <a:latin typeface="Courier"/>
              </a:rPr>
              <a:t>                                        </a:t>
            </a:r>
            <a:r>
              <a:rPr sz="1600">
                <a:solidFill>
                  <a:srgbClr val="7D9029"/>
                </a:solidFill>
                <a:latin typeface="Courier"/>
              </a:rPr>
              <a:t>Moderate =</a:t>
            </a:r>
            <a:r>
              <a:rPr sz="1600">
                <a:latin typeface="Courier"/>
              </a:rPr>
              <a:t> </a:t>
            </a:r>
            <a:r>
              <a:rPr sz="1600">
                <a:solidFill>
                  <a:srgbClr val="4070A0"/>
                </a:solidFill>
                <a:latin typeface="Courier"/>
              </a:rPr>
              <a:t>"#b96735"</a:t>
            </a:r>
            <a:r>
              <a:rPr sz="1600">
                <a:latin typeface="Courier"/>
              </a:rPr>
              <a:t>, </a:t>
            </a:r>
            <a:r>
              <a:rPr sz="1600">
                <a:solidFill>
                  <a:srgbClr val="7D9029"/>
                </a:solidFill>
                <a:latin typeface="Courier"/>
              </a:rPr>
              <a:t>Severe =</a:t>
            </a:r>
            <a:r>
              <a:rPr sz="1600">
                <a:latin typeface="Courier"/>
              </a:rPr>
              <a:t> </a:t>
            </a:r>
            <a:r>
              <a:rPr sz="1600">
                <a:solidFill>
                  <a:srgbClr val="4070A0"/>
                </a:solidFill>
                <a:latin typeface="Courier"/>
              </a:rPr>
              <a:t>"#682b35"</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ylim</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"Temperature (°C)"</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"Predicted category probability"</a:t>
            </a:r>
            <a:r>
              <a:rPr sz="1600">
                <a:latin typeface="Courier"/>
              </a:rPr>
              <a:t>,</a:t>
            </a:r>
            <a:b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"Bleaching severity"</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17</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theme</a:t>
            </a:r>
            <a:r>
              <a:rPr sz="1600">
                <a:latin typeface="Courier"/>
              </a:rPr>
              <a:t>(</a:t>
            </a:r>
            <a:r>
              <a:rPr sz="1600">
                <a:solidFill>
                  <a:srgbClr val="7D9029"/>
                </a:solidFill>
                <a:latin typeface="Courier"/>
              </a:rPr>
              <a:t>legend.position =</a:t>
            </a:r>
            <a:r>
              <a:rPr sz="1600">
                <a:latin typeface="Courier"/>
              </a:rPr>
              <a:t> </a:t>
            </a:r>
            <a:r>
              <a:rPr sz="1600">
                <a:solidFill>
                  <a:srgbClr val="4070A0"/>
                </a:solidFill>
                <a:latin typeface="Courier"/>
              </a:rPr>
              <a:t>"top"</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color = severity</a:t>
            </a:r>
            <a:r>
              <a:rPr/>
              <a:t> — Track each ordered category’s probability.</a:t>
            </a:r>
          </a:p>
          <a:p>
            <a:pPr lvl="0" indent="0" marL="0">
              <a:buNone/>
            </a:pPr>
            <a:r>
              <a:rPr b="1"/>
              <a:t>geom_line</a:t>
            </a:r>
            <a:r>
              <a:rPr/>
              <a:t> — Show probabilities across the temperature gradient.</a:t>
            </a:r>
          </a:p>
          <a:p>
            <a:pPr lvl="0" indent="0" marL="0">
              <a:buNone/>
            </a:pPr>
            <a:r>
              <a:rPr b="1"/>
              <a:t>scale_color_manual</a:t>
            </a:r>
            <a:r>
              <a:rPr/>
              <a:t> — Use an ordered color progression.</a:t>
            </a:r>
          </a:p>
          <a:p>
            <a:pPr lvl="0" indent="0" marL="0">
              <a:buNone/>
            </a:pPr>
            <a:r>
              <a:rPr b="1"/>
              <a:t>ylim(0, 1)</a:t>
            </a:r>
            <a:r>
              <a:rPr/>
              <a:t> — Keep probabilities on their natural scale.</a:t>
            </a:r>
          </a:p>
        </p:txBody>
      </p:sp>
    </p:spTree>
  </p:cSld>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regression: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temperature shift bleaching severity toward higher ordered categories?</a:t>
            </a:r>
          </a:p>
          <a:p>
            <a:pPr lvl="0" indent="0" marL="0">
              <a:buNone/>
            </a:pPr>
            <a:r>
              <a:rPr b="1"/>
              <a:t>Null / estimation target</a:t>
            </a:r>
          </a:p>
          <a:p>
            <a:pPr lvl="0" indent="0" marL="0">
              <a:buNone/>
            </a:pPr>
            <a:r>
              <a:rPr/>
              <a:t>The common temperature coefficient is zero; the modeled severity distribution does not change with temperature.</a:t>
            </a:r>
          </a:p>
        </p:txBody>
      </p:sp>
      <p:sp>
        <p:nvSpPr>
          <p:cNvPr id="4" name="Content Placeholder 3"/>
          <p:cNvSpPr>
            <a:spLocks noGrp="1"/>
          </p:cNvSpPr>
          <p:nvPr>
            <p:ph idx="2"/>
          </p:nvPr>
        </p:nvSpPr>
        <p:spPr/>
        <p:txBody>
          <a:bodyPr/>
          <a:lstStyle/>
          <a:p>
            <a:pPr lvl="0" indent="0" marL="0">
              <a:buNone/>
            </a:pPr>
            <a:r>
              <a:rPr b="1"/>
              <a:t>Relevant options</a:t>
            </a:r>
          </a:p>
          <a:p>
            <a:pPr lvl="0"/>
            <a:r>
              <a:rPr/>
              <a:t>Mark the response as ordered in the correct direction.</a:t>
            </a:r>
          </a:p>
          <a:p>
            <a:pPr lvl="0"/>
            <a:r>
              <a:rPr/>
              <a:t>link = “logit” fits cumulative proportional odds.</a:t>
            </a:r>
          </a:p>
          <a:p>
            <a:pPr lvl="0"/>
            <a:r>
              <a:rPr/>
              <a:t>exp(coefficient) compares odds of higher versus lower severity.</a:t>
            </a:r>
          </a:p>
        </p:txBody>
      </p:sp>
    </p:spTree>
  </p:cSld>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regression: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Coral fragments are independent.</a:t>
            </a:r>
          </a:p>
          <a:p>
            <a:pPr lvl="0"/>
            <a:r>
              <a:rPr/>
              <a:t>A common temperature effect across cumulative thresholds is plausible.</a:t>
            </a:r>
          </a:p>
          <a:p>
            <a:pPr lvl="0"/>
            <a:r>
              <a:rPr/>
              <a:t>The predictor relationship on the logit scale is appropriate.</a:t>
            </a:r>
          </a:p>
        </p:txBody>
      </p:sp>
      <p:sp>
        <p:nvSpPr>
          <p:cNvPr id="4" name="Content Placeholder 3"/>
          <p:cNvSpPr>
            <a:spLocks noGrp="1"/>
          </p:cNvSpPr>
          <p:nvPr>
            <p:ph idx="2"/>
          </p:nvPr>
        </p:nvSpPr>
        <p:spPr/>
        <p:txBody>
          <a:bodyPr/>
          <a:lstStyle/>
          <a:p>
            <a:pPr lvl="0" indent="0" marL="0">
              <a:buNone/>
            </a:pPr>
            <a:r>
              <a:rPr b="1"/>
              <a:t>Parametric responses</a:t>
            </a:r>
          </a:p>
          <a:p>
            <a:pPr lvl="0"/>
            <a:r>
              <a:rPr/>
              <a:t>Use partial proportional-odds or multinomial models if the common effect fails.</a:t>
            </a:r>
          </a:p>
          <a:p>
            <a:pPr lvl="0"/>
            <a:r>
              <a:rPr/>
              <a:t>Use an ordinal mixed model for clustered fragments.</a:t>
            </a:r>
          </a:p>
          <a:p>
            <a:pPr lvl="0" indent="0" marL="0">
              <a:buNone/>
            </a:pPr>
            <a:r>
              <a:rPr b="1"/>
              <a:t>Nonparametric responses</a:t>
            </a:r>
          </a:p>
          <a:p>
            <a:pPr lvl="0"/>
            <a:r>
              <a:rPr/>
              <a:t>Spearman association can address monotonic ordering with a different null.</a:t>
            </a:r>
          </a:p>
          <a:p>
            <a:pPr lvl="0"/>
            <a:r>
              <a:rPr/>
              <a:t>A design-based permutation test must preserve the treatment structure.</a:t>
            </a:r>
          </a:p>
        </p:txBody>
      </p:sp>
    </p:spTree>
  </p:cSld>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regression: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severity </a:t>
            </a:r>
            <a:r>
              <a:rPr sz="1600">
                <a:solidFill>
                  <a:srgbClr val="007020"/>
                </a:solidFill>
                <a:latin typeface="Courier"/>
              </a:rPr>
              <a:t>&lt;-</a:t>
            </a:r>
            <a:r>
              <a:rPr sz="1600">
                <a:latin typeface="Courier"/>
              </a:rPr>
              <a:t> </a:t>
            </a:r>
            <a:r>
              <a:rPr sz="1600">
                <a:solidFill>
                  <a:srgbClr val="06287E"/>
                </a:solidFill>
                <a:latin typeface="Courier"/>
              </a:rPr>
              <a:t>ordered</a:t>
            </a:r>
            <a:r>
              <a:rPr sz="1600">
                <a:latin typeface="Courier"/>
              </a:rPr>
              <a:t>(d</a:t>
            </a:r>
            <a:r>
              <a:rPr sz="1600">
                <a:solidFill>
                  <a:srgbClr val="4070A0"/>
                </a:solidFill>
                <a:latin typeface="Courier"/>
              </a:rPr>
              <a:t>$</a:t>
            </a:r>
            <a:r>
              <a:rPr sz="1600">
                <a:latin typeface="Courier"/>
              </a:rPr>
              <a:t>severity,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"None"</a:t>
            </a:r>
            <a:r>
              <a:rPr sz="1600">
                <a:latin typeface="Courier"/>
              </a:rPr>
              <a:t>, </a:t>
            </a:r>
            <a:r>
              <a:rPr sz="1600">
                <a:solidFill>
                  <a:srgbClr val="4070A0"/>
                </a:solidFill>
                <a:latin typeface="Courier"/>
              </a:rPr>
              <a:t>"Mild"</a:t>
            </a:r>
            <a:r>
              <a:rPr sz="1600">
                <a:latin typeface="Courier"/>
              </a:rPr>
              <a:t>, </a:t>
            </a:r>
            <a:r>
              <a:rPr sz="1600">
                <a:solidFill>
                  <a:srgbClr val="4070A0"/>
                </a:solidFill>
                <a:latin typeface="Courier"/>
              </a:rPr>
              <a:t>"Moderate"</a:t>
            </a:r>
            <a:r>
              <a:rPr sz="1600">
                <a:latin typeface="Courier"/>
              </a:rPr>
              <a:t>, </a:t>
            </a:r>
            <a:r>
              <a:rPr sz="1600">
                <a:solidFill>
                  <a:srgbClr val="4070A0"/>
                </a:solidFill>
                <a:latin typeface="Courier"/>
              </a:rPr>
              <a:t>"Severe"</a:t>
            </a:r>
            <a:r>
              <a:rPr sz="1600">
                <a:latin typeface="Courier"/>
              </a:rPr>
              <a:t>))</a:t>
            </a:r>
            <a:br/>
            <a:r>
              <a:rPr sz="1600">
                <a:latin typeface="Courier"/>
              </a:rPr>
              <a:t>fit </a:t>
            </a:r>
            <a:r>
              <a:rPr sz="1600">
                <a:solidFill>
                  <a:srgbClr val="007020"/>
                </a:solidFill>
                <a:latin typeface="Courier"/>
              </a:rPr>
              <a:t>&lt;-</a:t>
            </a:r>
            <a:r>
              <a:rPr sz="1600">
                <a:latin typeface="Courier"/>
              </a:rPr>
              <a:t> ordinal</a:t>
            </a:r>
            <a:r>
              <a:rPr sz="1600">
                <a:solidFill>
                  <a:srgbClr val="4070A0"/>
                </a:solidFill>
                <a:latin typeface="Courier"/>
              </a:rPr>
              <a:t>::</a:t>
            </a:r>
            <a:r>
              <a:rPr sz="1600">
                <a:solidFill>
                  <a:srgbClr val="06287E"/>
                </a:solidFill>
                <a:latin typeface="Courier"/>
              </a:rPr>
              <a:t>clm</a:t>
            </a:r>
            <a:r>
              <a:rPr sz="1600">
                <a:latin typeface="Courier"/>
              </a:rPr>
              <a:t>(severity </a:t>
            </a:r>
            <a:r>
              <a:rPr sz="1600">
                <a:solidFill>
                  <a:srgbClr val="4070A0"/>
                </a:solidFill>
                <a:latin typeface="Courier"/>
              </a:rPr>
              <a:t>~</a:t>
            </a:r>
            <a:r>
              <a:rPr sz="1600">
                <a:latin typeface="Courier"/>
              </a:rPr>
              <a:t> temperature, </a:t>
            </a:r>
            <a:r>
              <a:rPr sz="1600">
                <a:solidFill>
                  <a:srgbClr val="7D9029"/>
                </a:solidFill>
                <a:latin typeface="Courier"/>
              </a:rPr>
              <a:t>data =</a:t>
            </a:r>
            <a:r>
              <a:rPr sz="1600">
                <a:latin typeface="Courier"/>
              </a:rPr>
              <a:t> d, </a:t>
            </a:r>
            <a:r>
              <a:rPr sz="1600">
                <a:solidFill>
                  <a:srgbClr val="7D9029"/>
                </a:solidFill>
                <a:latin typeface="Courier"/>
              </a:rPr>
              <a:t>link =</a:t>
            </a:r>
            <a:r>
              <a:rPr sz="1600">
                <a:latin typeface="Courier"/>
              </a:rPr>
              <a:t> </a:t>
            </a:r>
            <a:r>
              <a:rPr sz="1600">
                <a:solidFill>
                  <a:srgbClr val="4070A0"/>
                </a:solidFill>
                <a:latin typeface="Courier"/>
              </a:rPr>
              <a:t>"logit"</a:t>
            </a:r>
            <a:r>
              <a:rPr sz="1600">
                <a:latin typeface="Courier"/>
              </a:rPr>
              <a:t>)</a:t>
            </a:r>
            <a:br/>
            <a:r>
              <a:rPr sz="1600">
                <a:latin typeface="Courier"/>
              </a:rPr>
              <a:t>fit0 </a:t>
            </a:r>
            <a:r>
              <a:rPr sz="1600">
                <a:solidFill>
                  <a:srgbClr val="007020"/>
                </a:solidFill>
                <a:latin typeface="Courier"/>
              </a:rPr>
              <a:t>&lt;-</a:t>
            </a:r>
            <a:r>
              <a:rPr sz="1600">
                <a:latin typeface="Courier"/>
              </a:rPr>
              <a:t> ordinal</a:t>
            </a:r>
            <a:r>
              <a:rPr sz="1600">
                <a:solidFill>
                  <a:srgbClr val="4070A0"/>
                </a:solidFill>
                <a:latin typeface="Courier"/>
              </a:rPr>
              <a:t>::</a:t>
            </a:r>
            <a:r>
              <a:rPr sz="1600">
                <a:solidFill>
                  <a:srgbClr val="06287E"/>
                </a:solidFill>
                <a:latin typeface="Courier"/>
              </a:rPr>
              <a:t>clm</a:t>
            </a:r>
            <a:r>
              <a:rPr sz="1600">
                <a:latin typeface="Courier"/>
              </a:rPr>
              <a:t>(severity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data =</a:t>
            </a:r>
            <a:r>
              <a:rPr sz="1600">
                <a:latin typeface="Courier"/>
              </a:rPr>
              <a:t> d, </a:t>
            </a:r>
            <a:r>
              <a:rPr sz="1600">
                <a:solidFill>
                  <a:srgbClr val="7D9029"/>
                </a:solidFill>
                <a:latin typeface="Courier"/>
              </a:rPr>
              <a:t>link =</a:t>
            </a:r>
            <a:r>
              <a:rPr sz="1600">
                <a:latin typeface="Courier"/>
              </a:rPr>
              <a:t> </a:t>
            </a:r>
            <a:r>
              <a:rPr sz="1600">
                <a:solidFill>
                  <a:srgbClr val="4070A0"/>
                </a:solidFill>
                <a:latin typeface="Courier"/>
              </a:rPr>
              <a:t>"logit"</a:t>
            </a:r>
            <a:r>
              <a:rPr sz="1600">
                <a:latin typeface="Courier"/>
              </a:rPr>
              <a:t>)</a:t>
            </a:r>
            <a:br/>
            <a:r>
              <a:rPr sz="1600">
                <a:latin typeface="Courier"/>
              </a:rPr>
              <a:t>LR </a:t>
            </a:r>
            <a:r>
              <a:rPr sz="1600">
                <a:solidFill>
                  <a:srgbClr val="007020"/>
                </a:solidFill>
                <a:latin typeface="Courier"/>
              </a:rPr>
              <a:t>&lt;-</a:t>
            </a:r>
            <a:r>
              <a:rPr sz="1600">
                <a:latin typeface="Courier"/>
              </a:rPr>
              <a:t> </a:t>
            </a:r>
            <a:r>
              <a:rPr sz="1600">
                <a:solidFill>
                  <a:srgbClr val="40A070"/>
                </a:solidFill>
                <a:latin typeface="Courier"/>
              </a:rPr>
              <a:t>2</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as.numeric</a:t>
            </a:r>
            <a:r>
              <a:rPr sz="1600">
                <a:latin typeface="Courier"/>
              </a:rPr>
              <a:t>(</a:t>
            </a:r>
            <a:r>
              <a:rPr sz="1600">
                <a:solidFill>
                  <a:srgbClr val="06287E"/>
                </a:solidFill>
                <a:latin typeface="Courier"/>
              </a:rPr>
              <a:t>logLik</a:t>
            </a:r>
            <a:r>
              <a:rPr sz="1600">
                <a:latin typeface="Courier"/>
              </a:rPr>
              <a:t>(fit) </a:t>
            </a:r>
            <a:r>
              <a:rPr sz="1600">
                <a:solidFill>
                  <a:srgbClr val="4070A0"/>
                </a:solidFill>
                <a:latin typeface="Courier"/>
              </a:rPr>
              <a:t>-</a:t>
            </a:r>
            <a:r>
              <a:rPr sz="1600">
                <a:latin typeface="Courier"/>
              </a:rPr>
              <a:t> </a:t>
            </a:r>
            <a:r>
              <a:rPr sz="1600">
                <a:solidFill>
                  <a:srgbClr val="06287E"/>
                </a:solidFill>
                <a:latin typeface="Courier"/>
              </a:rPr>
              <a:t>logLik</a:t>
            </a:r>
            <a:r>
              <a:rPr sz="1600">
                <a:latin typeface="Courier"/>
              </a:rPr>
              <a:t>(fit0))</a:t>
            </a:r>
            <a:br/>
            <a:r>
              <a:rPr sz="1600">
                <a:latin typeface="Courier"/>
              </a:rPr>
              <a:t>p_value </a:t>
            </a:r>
            <a:r>
              <a:rPr sz="1600">
                <a:solidFill>
                  <a:srgbClr val="007020"/>
                </a:solidFill>
                <a:latin typeface="Courier"/>
              </a:rPr>
              <a:t>&lt;-</a:t>
            </a:r>
            <a:r>
              <a:rPr sz="1600">
                <a:latin typeface="Courier"/>
              </a:rPr>
              <a:t> </a:t>
            </a:r>
            <a:r>
              <a:rPr sz="1600">
                <a:solidFill>
                  <a:srgbClr val="06287E"/>
                </a:solidFill>
                <a:latin typeface="Courier"/>
              </a:rPr>
              <a:t>pchisq</a:t>
            </a:r>
            <a:r>
              <a:rPr sz="1600">
                <a:latin typeface="Courier"/>
              </a:rPr>
              <a:t>(LR, </a:t>
            </a:r>
            <a:r>
              <a:rPr sz="1600">
                <a:solidFill>
                  <a:srgbClr val="7D9029"/>
                </a:solidFill>
                <a:latin typeface="Courier"/>
              </a:rPr>
              <a:t>df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lower.tail =</a:t>
            </a:r>
            <a:r>
              <a:rPr sz="1600">
                <a:latin typeface="Courier"/>
              </a:rPr>
              <a:t> </a:t>
            </a:r>
            <a:r>
              <a:rPr sz="1600">
                <a:solidFill>
                  <a:srgbClr val="880000"/>
                </a:solidFill>
                <a:latin typeface="Courier"/>
              </a:rPr>
              <a:t>FALSE</a:t>
            </a:r>
            <a:r>
              <a:rPr sz="1600">
                <a:latin typeface="Courier"/>
              </a:rPr>
              <a:t>)</a:t>
            </a:r>
            <a:br/>
            <a:r>
              <a:rPr sz="1600">
                <a:latin typeface="Courier"/>
              </a:rPr>
              <a:t>b </a:t>
            </a:r>
            <a:r>
              <a:rPr sz="1600">
                <a:solidFill>
                  <a:srgbClr val="007020"/>
                </a:solidFill>
                <a:latin typeface="Courier"/>
              </a:rPr>
              <a:t>&lt;-</a:t>
            </a:r>
            <a:r>
              <a:rPr sz="1600">
                <a:latin typeface="Courier"/>
              </a:rPr>
              <a:t> fit</a:t>
            </a:r>
            <a:r>
              <a:rPr sz="1600">
                <a:solidFill>
                  <a:srgbClr val="4070A0"/>
                </a:solidFill>
                <a:latin typeface="Courier"/>
              </a:rPr>
              <a:t>$</a:t>
            </a:r>
            <a:r>
              <a:rPr sz="1600">
                <a:latin typeface="Courier"/>
              </a:rPr>
              <a:t>beta[</a:t>
            </a:r>
            <a:r>
              <a:rPr sz="1600">
                <a:solidFill>
                  <a:srgbClr val="4070A0"/>
                </a:solidFill>
                <a:latin typeface="Courier"/>
              </a:rPr>
              <a:t>"temperature"</a:t>
            </a:r>
            <a:r>
              <a:rPr sz="1600">
                <a:latin typeface="Courier"/>
              </a:rPr>
              <a:t>]</a:t>
            </a:r>
            <a:br/>
            <a:r>
              <a:rPr sz="1600">
                <a:latin typeface="Courier"/>
              </a:rPr>
              <a:t>se </a:t>
            </a:r>
            <a:r>
              <a:rPr sz="1600">
                <a:solidFill>
                  <a:srgbClr val="007020"/>
                </a:solidFill>
                <a:latin typeface="Courier"/>
              </a:rPr>
              <a:t>&lt;-</a:t>
            </a:r>
            <a:r>
              <a:rPr sz="1600">
                <a:latin typeface="Courier"/>
              </a:rPr>
              <a:t> </a:t>
            </a:r>
            <a:r>
              <a:rPr sz="1600">
                <a:solidFill>
                  <a:srgbClr val="06287E"/>
                </a:solidFill>
                <a:latin typeface="Courier"/>
              </a:rPr>
              <a:t>sqrt</a:t>
            </a:r>
            <a:r>
              <a:rPr sz="1600">
                <a:latin typeface="Courier"/>
              </a:rPr>
              <a:t>(</a:t>
            </a:r>
            <a:r>
              <a:rPr sz="1600">
                <a:solidFill>
                  <a:srgbClr val="06287E"/>
                </a:solidFill>
                <a:latin typeface="Courier"/>
              </a:rPr>
              <a:t>vcov</a:t>
            </a:r>
            <a:r>
              <a:rPr sz="1600">
                <a:latin typeface="Courier"/>
              </a:rPr>
              <a:t>(fit)[</a:t>
            </a:r>
            <a:r>
              <a:rPr sz="1600">
                <a:solidFill>
                  <a:srgbClr val="4070A0"/>
                </a:solidFill>
                <a:latin typeface="Courier"/>
              </a:rPr>
              <a:t>"temperature"</a:t>
            </a:r>
            <a:r>
              <a:rPr sz="1600">
                <a:latin typeface="Courier"/>
              </a:rPr>
              <a:t>, </a:t>
            </a:r>
            <a:r>
              <a:rPr sz="1600">
                <a:solidFill>
                  <a:srgbClr val="4070A0"/>
                </a:solidFill>
                <a:latin typeface="Courier"/>
              </a:rPr>
              <a:t>"temperature"</a:t>
            </a:r>
            <a:r>
              <a:rPr sz="1600">
                <a:latin typeface="Courier"/>
              </a:rPr>
              <a:t>])</a:t>
            </a:r>
            <a:br/>
            <a:r>
              <a:rPr sz="1600">
                <a:latin typeface="Courier"/>
              </a:rPr>
              <a:t>odds_ratio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(b)</a:t>
            </a:r>
            <a:br/>
            <a:r>
              <a:rPr sz="1600">
                <a:latin typeface="Courier"/>
              </a:rPr>
              <a:t>ci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(b </a:t>
            </a:r>
            <a:r>
              <a:rPr sz="1600">
                <a:solidFill>
                  <a:srgbClr val="4070A0"/>
                </a:solidFill>
                <a:latin typeface="Courier"/>
              </a:rPr>
              <a: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1.96</a:t>
            </a:r>
            <a:r>
              <a:rPr sz="1600">
                <a:latin typeface="Courier"/>
              </a:rPr>
              <a:t> </a:t>
            </a:r>
            <a:r>
              <a:rPr sz="1600">
                <a:solidFill>
                  <a:srgbClr val="4070A0"/>
                </a:solidFill>
                <a:latin typeface="Courier"/>
              </a:rPr>
              <a:t>*</a:t>
            </a:r>
            <a:r>
              <a:rPr sz="1600">
                <a:latin typeface="Courier"/>
              </a:rPr>
              <a:t> se)</a:t>
            </a:r>
          </a:p>
        </p:txBody>
      </p:sp>
      <p:sp>
        <p:nvSpPr>
          <p:cNvPr id="4" name="Content Placeholder 3"/>
          <p:cNvSpPr>
            <a:spLocks noGrp="1"/>
          </p:cNvSpPr>
          <p:nvPr>
            <p:ph idx="2"/>
          </p:nvPr>
        </p:nvSpPr>
        <p:spPr/>
        <p:txBody>
          <a:bodyPr/>
          <a:lstStyle/>
          <a:p>
            <a:pPr lvl="0" indent="0" marL="0">
              <a:buNone/>
            </a:pPr>
            <a:r>
              <a:rPr b="1"/>
              <a:t>Generated results</a:t>
            </a:r>
          </a:p>
          <a:p>
            <a:pPr lvl="0"/>
            <a:r>
              <a:rPr/>
              <a:t>Common odds ratio per 1°C: 2.613</a:t>
            </a:r>
          </a:p>
          <a:p>
            <a:pPr lvl="0"/>
            <a:r>
              <a:rPr/>
              <a:t>95% Wald CI: 2.105 to 3.244</a:t>
            </a:r>
          </a:p>
          <a:p>
            <a:pPr lvl="0"/>
            <a:r>
              <a:rPr/>
              <a:t>Likelihood ratio = 97.836; df = 1</a:t>
            </a:r>
          </a:p>
          <a:p>
            <a:pPr lvl="0"/>
            <a:r>
              <a:rPr/>
              <a:t>p = 4.544e-23</a:t>
            </a:r>
          </a:p>
        </p:txBody>
      </p:sp>
    </p:spTree>
  </p:cSld>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regression: interpret</a:t>
            </a:r>
          </a:p>
        </p:txBody>
      </p:sp>
      <p:sp>
        <p:nvSpPr>
          <p:cNvPr id="3" name="Content Placeholder 2"/>
          <p:cNvSpPr>
            <a:spLocks noGrp="1"/>
          </p:cNvSpPr>
          <p:nvPr>
            <p:ph idx="1"/>
          </p:nvPr>
        </p:nvSpPr>
        <p:spPr/>
        <p:txBody>
          <a:bodyPr/>
          <a:lstStyle/>
          <a:p>
            <a:pPr lvl="0" indent="0" marL="0">
              <a:buNone/>
            </a:pPr>
            <a:r>
              <a:rPr/>
              <a:t>Each 1°C increase multiplied the modeled odds of higher rather than lower bleaching severity by 2.61 (95% Wald CI 2.11–3.24; likelihood-ratio p = 4.54e-23), assuming the same temperature effect across thresholds.</a:t>
            </a:r>
          </a:p>
          <a:p>
            <a:pPr lvl="0" indent="0" marL="0">
              <a:buNone/>
            </a:pPr>
            <a:r>
              <a:rPr b="1"/>
              <a:t>Discuss:</a:t>
            </a:r>
            <a:r>
              <a:rPr/>
              <a:t> Why would treating none/mild/moderate/severe as equally spaced numbers add an assumption?</a:t>
            </a:r>
          </a:p>
        </p:txBody>
      </p:sp>
    </p:spTree>
  </p:cSld>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Poisson: the data</a:t>
            </a:r>
          </a:p>
        </p:txBody>
      </p:sp>
      <p:sp>
        <p:nvSpPr>
          <p:cNvPr id="3" name="Content Placeholder 2"/>
          <p:cNvSpPr>
            <a:spLocks noGrp="1"/>
          </p:cNvSpPr>
          <p:nvPr>
            <p:ph idx="1"/>
          </p:nvPr>
        </p:nvSpPr>
        <p:spPr/>
        <p:txBody>
          <a:bodyPr/>
          <a:lstStyle/>
          <a:p>
            <a:pPr lvl="0" indent="0" marL="0">
              <a:buNone/>
            </a:pPr>
            <a:r>
              <a:rPr/>
              <a:t>De novo mutations in sequenced microbial lineages</a:t>
            </a:r>
          </a:p>
          <a:p>
            <a:pPr lvl="0"/>
            <a:r>
              <a:rPr/>
              <a:t>Nonnegative mutation counts</a:t>
            </a:r>
          </a:p>
          <a:p>
            <a:pPr lvl="0"/>
            <a:r>
              <a:rPr/>
              <a:t>Known exposure: callable megabases</a:t>
            </a:r>
          </a:p>
          <a:p>
            <a:pPr lvl="0"/>
            <a:r>
              <a:rPr/>
              <a:t>Target: mutations per megabase, compared with a benchmark</a:t>
            </a:r>
          </a:p>
        </p:txBody>
      </p:sp>
      <p:sp>
        <p:nvSpPr>
          <p:cNvPr id="4" name="Content Placeholder 3"/>
          <p:cNvSpPr>
            <a:spLocks noGrp="1"/>
          </p:cNvSpPr>
          <p:nvPr>
            <p:ph idx="2"/>
          </p:nvPr>
        </p:nvSpPr>
        <p:spPr/>
        <p:txBody>
          <a:bodyPr/>
          <a:lstStyle/>
          <a:p>
            <a:pPr lvl="0" indent="0" marL="0">
              <a:buNone/>
            </a:pPr>
            <a:r>
              <a:rPr b="1"/>
              <a:t>Other data like these</a:t>
            </a:r>
          </a:p>
          <a:p>
            <a:pPr lvl="0"/>
            <a:r>
              <a:rPr/>
              <a:t>Colonies per milliliter</a:t>
            </a:r>
          </a:p>
          <a:p>
            <a:pPr lvl="0"/>
            <a:r>
              <a:rPr/>
              <a:t>Rare events per observation hour</a:t>
            </a:r>
          </a:p>
          <a:p>
            <a:pPr lvl="0"/>
            <a:r>
              <a:rPr/>
              <a:t>Parasites per surveyed area</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Poisson: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3109</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lineage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60</a:t>
            </a:r>
            <a:r>
              <a:rPr sz="1600">
                <a:latin typeface="Courier"/>
              </a:rPr>
              <a:t>, </a:t>
            </a:r>
            <a:r>
              <a:rPr sz="1600">
                <a:solidFill>
                  <a:srgbClr val="7D9029"/>
                </a:solidFill>
                <a:latin typeface="Courier"/>
              </a:rPr>
              <a:t>megabases =</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60</a:t>
            </a:r>
            <a:r>
              <a:rPr sz="1600">
                <a:latin typeface="Courier"/>
              </a:rPr>
              <a:t>, </a:t>
            </a:r>
            <a:r>
              <a:rPr sz="1600">
                <a:solidFill>
                  <a:srgbClr val="40A070"/>
                </a:solidFill>
                <a:latin typeface="Courier"/>
              </a:rPr>
              <a:t>8</a:t>
            </a:r>
            <a:r>
              <a:rPr sz="1600">
                <a:latin typeface="Courier"/>
              </a:rPr>
              <a:t>, </a:t>
            </a:r>
            <a:r>
              <a:rPr sz="1600">
                <a:solidFill>
                  <a:srgbClr val="40A070"/>
                </a:solidFill>
                <a:latin typeface="Courier"/>
              </a:rPr>
              <a:t>20</a:t>
            </a:r>
            <a:r>
              <a:rPr sz="1600">
                <a:latin typeface="Courier"/>
              </a:rPr>
              <a:t>))</a:t>
            </a:r>
            <a:br/>
            <a:r>
              <a:rPr sz="1600">
                <a:latin typeface="Courier"/>
              </a:rPr>
              <a:t>d</a:t>
            </a:r>
            <a:r>
              <a:rPr sz="1600">
                <a:solidFill>
                  <a:srgbClr val="4070A0"/>
                </a:solidFill>
                <a:latin typeface="Courier"/>
              </a:rPr>
              <a:t>$</a:t>
            </a:r>
            <a:r>
              <a:rPr sz="1600">
                <a:latin typeface="Courier"/>
              </a:rPr>
              <a:t>mutations </a:t>
            </a:r>
            <a:r>
              <a:rPr sz="1600">
                <a:solidFill>
                  <a:srgbClr val="007020"/>
                </a:solidFill>
                <a:latin typeface="Courier"/>
              </a:rPr>
              <a:t>&lt;-</a:t>
            </a:r>
            <a:r>
              <a:rPr sz="1600">
                <a:latin typeface="Courier"/>
              </a:rPr>
              <a:t> </a:t>
            </a:r>
            <a:r>
              <a:rPr sz="1600">
                <a:solidFill>
                  <a:srgbClr val="06287E"/>
                </a:solidFill>
                <a:latin typeface="Courier"/>
              </a:rPr>
              <a:t>rpois</a:t>
            </a:r>
            <a:r>
              <a:rPr sz="1600">
                <a:latin typeface="Courier"/>
              </a:rPr>
              <a:t>(</a:t>
            </a:r>
            <a:r>
              <a:rPr sz="1600">
                <a:solidFill>
                  <a:srgbClr val="40A070"/>
                </a:solidFill>
                <a:latin typeface="Courier"/>
              </a:rPr>
              <a:t>60</a:t>
            </a:r>
            <a:r>
              <a:rPr sz="1600">
                <a:latin typeface="Courier"/>
              </a:rPr>
              <a:t>, .</a:t>
            </a:r>
            <a:r>
              <a:rPr sz="1600">
                <a:solidFill>
                  <a:srgbClr val="40A070"/>
                </a:solidFill>
                <a:latin typeface="Courier"/>
              </a:rPr>
              <a:t>40</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megabases)</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lineage: 1
megabases: 14.79
mutations: 7</a:t>
            </a:r>
          </a:p>
        </p:txBody>
      </p:sp>
    </p:spTree>
  </p:cSld>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Poisson: see the data</a:t>
            </a:r>
          </a:p>
        </p:txBody>
      </p:sp>
      <p:pic>
        <p:nvPicPr>
          <p:cNvPr descr="Course_files/modules/poisson_exact/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Exact Poisson rate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abline(a = 0, b = rate)</a:t>
            </a:r>
            <a:r>
              <a:rPr/>
              <a:t> — A rate becomes a count-versus-exposure slope.</a:t>
            </a:r>
          </a:p>
          <a:p>
            <a:pPr lvl="0" indent="0" marL="0">
              <a:buNone/>
            </a:pPr>
            <a:r>
              <a:rPr b="1"/>
              <a:t>pch / col</a:t>
            </a:r>
            <a:r>
              <a:rPr/>
              <a:t> — Use readable points with modest transparency.</a:t>
            </a:r>
          </a:p>
          <a:p>
            <a:pPr lvl="0" indent="0" marL="0">
              <a:buNone/>
            </a:pPr>
            <a:r>
              <a:rPr b="1"/>
              <a:t>legend</a:t>
            </a:r>
            <a:r>
              <a:rPr/>
              <a:t> — Distinguish the null and estimated rates.</a:t>
            </a:r>
          </a:p>
          <a:p>
            <a:pPr lvl="0" indent="0" marL="0">
              <a:buNone/>
            </a:pPr>
            <a:r>
              <a:rPr b="1"/>
              <a:t>xlab</a:t>
            </a:r>
            <a:r>
              <a:rPr/>
              <a:t> — Show exposure units explicitly.</a:t>
            </a:r>
          </a:p>
        </p:txBody>
      </p:sp>
    </p:spTree>
  </p:cSld>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Poisson: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a:t>
            </a:r>
            <a:br/>
            <a:r>
              <a:rPr sz="1600">
                <a:solidFill>
                  <a:srgbClr val="06287E"/>
                </a:solidFill>
                <a:latin typeface="Courier"/>
              </a:rPr>
              <a:t>plot</a:t>
            </a:r>
            <a:r>
              <a:rPr sz="1600">
                <a:latin typeface="Courier"/>
              </a:rPr>
              <a:t>(d</a:t>
            </a:r>
            <a:r>
              <a:rPr sz="1600">
                <a:solidFill>
                  <a:srgbClr val="4070A0"/>
                </a:solidFill>
                <a:latin typeface="Courier"/>
              </a:rPr>
              <a:t>$</a:t>
            </a:r>
            <a:r>
              <a:rPr sz="1600">
                <a:latin typeface="Courier"/>
              </a:rPr>
              <a:t>megabases, d</a:t>
            </a:r>
            <a:r>
              <a:rPr sz="1600">
                <a:solidFill>
                  <a:srgbClr val="4070A0"/>
                </a:solidFill>
                <a:latin typeface="Courier"/>
              </a:rPr>
              <a:t>$</a:t>
            </a:r>
            <a:r>
              <a:rPr sz="1600">
                <a:latin typeface="Courier"/>
              </a:rPr>
              <a:t>mutations, </a:t>
            </a:r>
            <a:r>
              <a:rPr sz="1600">
                <a:solidFill>
                  <a:srgbClr val="7D9029"/>
                </a:solidFill>
                <a:latin typeface="Courier"/>
              </a:rPr>
              <a:t>pch =</a:t>
            </a:r>
            <a:r>
              <a:rPr sz="1600">
                <a:latin typeface="Courier"/>
              </a:rPr>
              <a:t> </a:t>
            </a:r>
            <a:r>
              <a:rPr sz="1600">
                <a:solidFill>
                  <a:srgbClr val="40A070"/>
                </a:solidFill>
                <a:latin typeface="Courier"/>
              </a:rPr>
              <a:t>16</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"#126887AA"</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"Callable sequence (megabases)"</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"Mutation count"</a:t>
            </a:r>
            <a:r>
              <a:rPr sz="1600">
                <a:latin typeface="Courier"/>
              </a:rPr>
              <a:t>,</a:t>
            </a:r>
            <a:br/>
            <a:r>
              <a:rPr sz="1600">
                <a:latin typeface="Courier"/>
              </a:rPr>
              <a:t>     </a:t>
            </a:r>
            <a:r>
              <a:rPr sz="1600">
                <a:solidFill>
                  <a:srgbClr val="7D9029"/>
                </a:solidFill>
                <a:latin typeface="Courier"/>
              </a:rPr>
              <a:t>xlim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06287E"/>
                </a:solidFill>
                <a:latin typeface="Courier"/>
              </a:rPr>
              <a:t>max</a:t>
            </a:r>
            <a:r>
              <a:rPr sz="1600">
                <a:latin typeface="Courier"/>
              </a:rPr>
              <a:t>(d</a:t>
            </a:r>
            <a:r>
              <a:rPr sz="1600">
                <a:solidFill>
                  <a:srgbClr val="4070A0"/>
                </a:solidFill>
                <a:latin typeface="Courier"/>
              </a:rPr>
              <a:t>$</a:t>
            </a:r>
            <a:r>
              <a:rPr sz="1600">
                <a:latin typeface="Courier"/>
              </a:rPr>
              <a:t>megabases)), </a:t>
            </a:r>
            <a:r>
              <a:rPr sz="1600">
                <a:solidFill>
                  <a:srgbClr val="7D9029"/>
                </a:solidFill>
                <a:latin typeface="Courier"/>
              </a:rPr>
              <a:t>ylim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06287E"/>
                </a:solidFill>
                <a:latin typeface="Courier"/>
              </a:rPr>
              <a:t>max</a:t>
            </a:r>
            <a:r>
              <a:rPr sz="1600">
                <a:latin typeface="Courier"/>
              </a:rPr>
              <a:t>(d</a:t>
            </a:r>
            <a:r>
              <a:rPr sz="1600">
                <a:solidFill>
                  <a:srgbClr val="4070A0"/>
                </a:solidFill>
                <a:latin typeface="Courier"/>
              </a:rPr>
              <a:t>$</a:t>
            </a:r>
            <a:r>
              <a:rPr sz="1600">
                <a:latin typeface="Courier"/>
              </a:rPr>
              <a:t>mutations)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a:t>
            </a:r>
            <a:br/>
            <a:r>
              <a:rPr sz="1600">
                <a:solidFill>
                  <a:srgbClr val="06287E"/>
                </a:solidFill>
                <a:latin typeface="Courier"/>
              </a:rPr>
              <a:t>abline</a:t>
            </a:r>
            <a:r>
              <a:rPr sz="1600">
                <a:latin typeface="Courier"/>
              </a:rPr>
              <a:t>(</a:t>
            </a:r>
            <a:r>
              <a:rPr sz="1600">
                <a:solidFill>
                  <a:srgbClr val="7D9029"/>
                </a:solidFill>
                <a:latin typeface="Courier"/>
              </a:rPr>
              <a:t>a =</a:t>
            </a:r>
            <a:r>
              <a:rPr sz="1600">
                <a:latin typeface="Courier"/>
              </a:rPr>
              <a:t> </a:t>
            </a:r>
            <a:r>
              <a:rPr sz="1600">
                <a:solidFill>
                  <a:srgbClr val="40A070"/>
                </a:solidFill>
                <a:latin typeface="Courier"/>
              </a:rPr>
              <a:t>0</a:t>
            </a:r>
            <a:r>
              <a:rPr sz="1600">
                <a:latin typeface="Courier"/>
              </a:rPr>
              <a:t>, </a:t>
            </a:r>
            <a:r>
              <a:rPr sz="1600">
                <a:solidFill>
                  <a:srgbClr val="7D9029"/>
                </a:solidFill>
                <a:latin typeface="Courier"/>
              </a:rPr>
              <a:t>b =</a:t>
            </a:r>
            <a:r>
              <a:rPr sz="1600">
                <a:latin typeface="Courier"/>
              </a:rPr>
              <a:t> .</a:t>
            </a:r>
            <a:r>
              <a:rPr sz="1600">
                <a:solidFill>
                  <a:srgbClr val="40A070"/>
                </a:solidFill>
                <a:latin typeface="Courier"/>
              </a:rPr>
              <a:t>25</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"#777777"</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abline</a:t>
            </a:r>
            <a:r>
              <a:rPr sz="1600">
                <a:latin typeface="Courier"/>
              </a:rPr>
              <a:t>(</a:t>
            </a:r>
            <a:r>
              <a:rPr sz="1600">
                <a:solidFill>
                  <a:srgbClr val="7D9029"/>
                </a:solidFill>
                <a:latin typeface="Courier"/>
              </a:rPr>
              <a:t>a =</a:t>
            </a:r>
            <a:r>
              <a:rPr sz="1600">
                <a:latin typeface="Courier"/>
              </a:rPr>
              <a:t> </a:t>
            </a:r>
            <a:r>
              <a:rPr sz="1600">
                <a:solidFill>
                  <a:srgbClr val="40A070"/>
                </a:solidFill>
                <a:latin typeface="Courier"/>
              </a:rPr>
              <a:t>0</a:t>
            </a:r>
            <a:r>
              <a:rPr sz="1600">
                <a:latin typeface="Courier"/>
              </a:rPr>
              <a:t>, </a:t>
            </a:r>
            <a:r>
              <a:rPr sz="1600">
                <a:solidFill>
                  <a:srgbClr val="7D9029"/>
                </a:solidFill>
                <a:latin typeface="Courier"/>
              </a:rPr>
              <a:t>b =</a:t>
            </a:r>
            <a:r>
              <a:rPr sz="1600">
                <a:latin typeface="Courier"/>
              </a:rPr>
              <a:t> rate, </a:t>
            </a:r>
            <a:r>
              <a:rPr sz="1600">
                <a:solidFill>
                  <a:srgbClr val="7D9029"/>
                </a:solidFill>
                <a:latin typeface="Courier"/>
              </a:rPr>
              <a:t>col =</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3</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"Null rate = 0.25"</a:t>
            </a:r>
            <a:r>
              <a:rPr sz="1600">
                <a:latin typeface="Courier"/>
              </a:rPr>
              <a:t>, </a:t>
            </a:r>
            <a:r>
              <a:rPr sz="1600">
                <a:solidFill>
                  <a:srgbClr val="4070A0"/>
                </a:solidFill>
                <a:latin typeface="Courier"/>
              </a:rPr>
              <a:t>"Estimated rate"</a:t>
            </a:r>
            <a:r>
              <a:rPr sz="1600">
                <a:latin typeface="Courier"/>
              </a:rPr>
              <a:t>),</a:t>
            </a:r>
            <a:br/>
            <a:r>
              <a:rPr sz="1600">
                <a:latin typeface="Courier"/>
              </a:rPr>
              <a:t>       </a:t>
            </a:r>
            <a:r>
              <a:rPr sz="1600">
                <a:solidFill>
                  <a:srgbClr val="7D9029"/>
                </a:solidFill>
                <a:latin typeface="Courier"/>
              </a:rPr>
              <a:t>lty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lwd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2</a:t>
            </a:r>
            <a:r>
              <a:rPr sz="1600">
                <a:latin typeface="Courier"/>
              </a:rPr>
              <a:t>, </a:t>
            </a:r>
            <a:r>
              <a:rPr sz="1600">
                <a:solidFill>
                  <a:srgbClr val="40A070"/>
                </a:solidFill>
                <a:latin typeface="Courier"/>
              </a:rPr>
              <a:t>3</a:t>
            </a:r>
            <a:r>
              <a:rPr sz="1600">
                <a:latin typeface="Courier"/>
              </a:rPr>
              <a:t>),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"#777777"</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abline(a = 0, b = rate)</a:t>
            </a:r>
            <a:r>
              <a:rPr/>
              <a:t> — A rate becomes a count-versus-exposure slope.</a:t>
            </a:r>
          </a:p>
          <a:p>
            <a:pPr lvl="0" indent="0" marL="0">
              <a:buNone/>
            </a:pPr>
            <a:r>
              <a:rPr b="1"/>
              <a:t>pch / col</a:t>
            </a:r>
            <a:r>
              <a:rPr/>
              <a:t> — Use readable points with modest transparency.</a:t>
            </a:r>
          </a:p>
          <a:p>
            <a:pPr lvl="0" indent="0" marL="0">
              <a:buNone/>
            </a:pPr>
            <a:r>
              <a:rPr b="1"/>
              <a:t>legend</a:t>
            </a:r>
            <a:r>
              <a:rPr/>
              <a:t> — Distinguish the null and estimated rates.</a:t>
            </a:r>
          </a:p>
          <a:p>
            <a:pPr lvl="0" indent="0" marL="0">
              <a:buNone/>
            </a:pPr>
            <a:r>
              <a:rPr b="1"/>
              <a:t>xlab</a:t>
            </a:r>
            <a:r>
              <a:rPr/>
              <a:t> — Show exposure units explicitly.</a:t>
            </a:r>
          </a:p>
        </p:txBody>
      </p:sp>
    </p:spTree>
  </p:cSld>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Poisson: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the mutation rate differ from 0.25 mutations per callable megabase?</a:t>
            </a:r>
          </a:p>
          <a:p>
            <a:pPr lvl="0" indent="0" marL="0">
              <a:buNone/>
            </a:pPr>
            <a:r>
              <a:rPr b="1"/>
              <a:t>Null / estimation target</a:t>
            </a:r>
          </a:p>
          <a:p>
            <a:pPr lvl="0" indent="0" marL="0">
              <a:buNone/>
            </a:pPr>
            <a:r>
              <a:rPr/>
              <a:t>The common mutation rate is 0.25 per callable megabase.</a:t>
            </a:r>
          </a:p>
        </p:txBody>
      </p:sp>
      <p:sp>
        <p:nvSpPr>
          <p:cNvPr id="4" name="Content Placeholder 3"/>
          <p:cNvSpPr>
            <a:spLocks noGrp="1"/>
          </p:cNvSpPr>
          <p:nvPr>
            <p:ph idx="2"/>
          </p:nvPr>
        </p:nvSpPr>
        <p:spPr/>
        <p:txBody>
          <a:bodyPr/>
          <a:lstStyle/>
          <a:p>
            <a:pPr lvl="0" indent="0" marL="0">
              <a:buNone/>
            </a:pPr>
            <a:r>
              <a:rPr b="1"/>
              <a:t>Relevant options</a:t>
            </a:r>
          </a:p>
          <a:p>
            <a:pPr lvl="0"/>
            <a:r>
              <a:rPr/>
              <a:t>x = total events; T = total exposure</a:t>
            </a:r>
          </a:p>
          <a:p>
            <a:pPr lvl="0"/>
            <a:r>
              <a:rPr/>
              <a:t>r = the null rate in the same exposure units</a:t>
            </a:r>
          </a:p>
          <a:p>
            <a:pPr lvl="0"/>
            <a:r>
              <a:rPr/>
              <a:t>alternative = “two.sided” compares either direction</a:t>
            </a:r>
          </a:p>
        </p:txBody>
      </p:sp>
    </p:spTree>
  </p:cSld>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Poisson: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Events follow a Poisson process at a common rate.</a:t>
            </a:r>
          </a:p>
          <a:p>
            <a:pPr lvl="0"/>
            <a:r>
              <a:rPr/>
              <a:t>Lineages contribute independent counts.</a:t>
            </a:r>
          </a:p>
          <a:p>
            <a:pPr lvl="0"/>
            <a:r>
              <a:rPr/>
              <a:t>Exposure is measured correctly; extra heterogeneity can inflate variance.</a:t>
            </a:r>
          </a:p>
        </p:txBody>
      </p:sp>
      <p:sp>
        <p:nvSpPr>
          <p:cNvPr id="4" name="Content Placeholder 3"/>
          <p:cNvSpPr>
            <a:spLocks noGrp="1"/>
          </p:cNvSpPr>
          <p:nvPr>
            <p:ph idx="2"/>
          </p:nvPr>
        </p:nvSpPr>
        <p:spPr/>
        <p:txBody>
          <a:bodyPr/>
          <a:lstStyle/>
          <a:p>
            <a:pPr lvl="0" indent="0" marL="0">
              <a:buNone/>
            </a:pPr>
            <a:r>
              <a:rPr b="1"/>
              <a:t>Parametric responses</a:t>
            </a:r>
          </a:p>
          <a:p>
            <a:pPr lvl="0"/>
            <a:r>
              <a:rPr/>
              <a:t>Use a Poisson GLM with log-exposure offset for predictors.</a:t>
            </a:r>
          </a:p>
          <a:p>
            <a:pPr lvl="0"/>
            <a:r>
              <a:rPr/>
              <a:t>Use negative binomial or quasi-Poisson for extra variation.</a:t>
            </a:r>
          </a:p>
          <a:p>
            <a:pPr lvl="0" indent="0" marL="0">
              <a:buNone/>
            </a:pPr>
            <a:r>
              <a:rPr b="1"/>
              <a:t>Nonparametric responses</a:t>
            </a:r>
          </a:p>
          <a:p>
            <a:pPr lvl="0"/>
            <a:r>
              <a:rPr/>
              <a:t>A lineage-level bootstrap can estimate rate uncertainty with many lineages.</a:t>
            </a:r>
          </a:p>
          <a:p>
            <a:pPr lvl="0"/>
            <a:r>
              <a:rPr/>
              <a:t>A count rank test does not automatically compare rates when exposures differ.</a:t>
            </a:r>
          </a:p>
        </p:txBody>
      </p:sp>
    </p:spTree>
  </p:cSld>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Poisson: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poisson.test</a:t>
            </a:r>
            <a:r>
              <a:rPr sz="1600">
                <a:latin typeface="Courier"/>
              </a:rPr>
              <a:t>(</a:t>
            </a:r>
            <a:r>
              <a:rPr sz="1600">
                <a:solidFill>
                  <a:srgbClr val="06287E"/>
                </a:solidFill>
                <a:latin typeface="Courier"/>
              </a:rPr>
              <a:t>sum</a:t>
            </a:r>
            <a:r>
              <a:rPr sz="1600">
                <a:latin typeface="Courier"/>
              </a:rPr>
              <a:t>(d</a:t>
            </a:r>
            <a:r>
              <a:rPr sz="1600">
                <a:solidFill>
                  <a:srgbClr val="4070A0"/>
                </a:solidFill>
                <a:latin typeface="Courier"/>
              </a:rPr>
              <a:t>$</a:t>
            </a:r>
            <a:r>
              <a:rPr sz="1600">
                <a:latin typeface="Courier"/>
              </a:rPr>
              <a:t>mutations), </a:t>
            </a:r>
            <a:r>
              <a:rPr sz="1600">
                <a:solidFill>
                  <a:srgbClr val="7D9029"/>
                </a:solidFill>
                <a:latin typeface="Courier"/>
              </a:rPr>
              <a:t>T =</a:t>
            </a:r>
            <a:r>
              <a:rPr sz="1600">
                <a:latin typeface="Courier"/>
              </a:rPr>
              <a:t> </a:t>
            </a:r>
            <a:r>
              <a:rPr sz="1600">
                <a:solidFill>
                  <a:srgbClr val="06287E"/>
                </a:solidFill>
                <a:latin typeface="Courier"/>
              </a:rPr>
              <a:t>sum</a:t>
            </a:r>
            <a:r>
              <a:rPr sz="1600">
                <a:latin typeface="Courier"/>
              </a:rPr>
              <a:t>(d</a:t>
            </a:r>
            <a:r>
              <a:rPr sz="1600">
                <a:solidFill>
                  <a:srgbClr val="4070A0"/>
                </a:solidFill>
                <a:latin typeface="Courier"/>
              </a:rPr>
              <a:t>$</a:t>
            </a:r>
            <a:r>
              <a:rPr sz="1600">
                <a:latin typeface="Courier"/>
              </a:rPr>
              <a:t>megabases),</a:t>
            </a:r>
            <a:br/>
            <a:r>
              <a:rPr sz="1600">
                <a:latin typeface="Courier"/>
              </a:rPr>
              <a:t>                    </a:t>
            </a:r>
            <a:r>
              <a:rPr sz="1600">
                <a:solidFill>
                  <a:srgbClr val="7D9029"/>
                </a:solidFill>
                <a:latin typeface="Courier"/>
              </a:rPr>
              <a:t>r =</a:t>
            </a:r>
            <a:r>
              <a:rPr sz="1600">
                <a:latin typeface="Courier"/>
              </a:rPr>
              <a:t> .</a:t>
            </a:r>
            <a:r>
              <a:rPr sz="1600">
                <a:solidFill>
                  <a:srgbClr val="40A070"/>
                </a:solidFill>
                <a:latin typeface="Courier"/>
              </a:rPr>
              <a:t>25</a:t>
            </a:r>
            <a:r>
              <a:rPr sz="1600">
                <a:latin typeface="Courier"/>
              </a:rPr>
              <a:t>, </a:t>
            </a:r>
            <a:r>
              <a:rPr sz="1600">
                <a:solidFill>
                  <a:srgbClr val="7D9029"/>
                </a:solidFill>
                <a:latin typeface="Courier"/>
              </a:rPr>
              <a:t>alternative =</a:t>
            </a:r>
            <a:r>
              <a:rPr sz="1600">
                <a:latin typeface="Courier"/>
              </a:rPr>
              <a:t> </a:t>
            </a:r>
            <a:r>
              <a:rPr sz="1600">
                <a:solidFill>
                  <a:srgbClr val="4070A0"/>
                </a:solidFill>
                <a:latin typeface="Courier"/>
              </a:rPr>
              <a:t>"two.sided"</a:t>
            </a:r>
            <a:r>
              <a:rPr sz="1600">
                <a:latin typeface="Courier"/>
              </a:rPr>
              <a:t>)</a:t>
            </a:r>
            <a:br/>
            <a:r>
              <a:rPr sz="1600">
                <a:latin typeface="Courier"/>
              </a:rPr>
              <a:t>rate </a:t>
            </a:r>
            <a:r>
              <a:rPr sz="1600">
                <a:solidFill>
                  <a:srgbClr val="007020"/>
                </a:solidFill>
                <a:latin typeface="Courier"/>
              </a:rPr>
              <a:t>&lt;-</a:t>
            </a:r>
            <a:r>
              <a:rPr sz="1600">
                <a:latin typeface="Courier"/>
              </a:rPr>
              <a:t> </a:t>
            </a:r>
            <a:r>
              <a:rPr sz="1600">
                <a:solidFill>
                  <a:srgbClr val="06287E"/>
                </a:solidFill>
                <a:latin typeface="Courier"/>
              </a:rPr>
              <a:t>sum</a:t>
            </a:r>
            <a:r>
              <a:rPr sz="1600">
                <a:latin typeface="Courier"/>
              </a:rPr>
              <a:t>(d</a:t>
            </a:r>
            <a:r>
              <a:rPr sz="1600">
                <a:solidFill>
                  <a:srgbClr val="4070A0"/>
                </a:solidFill>
                <a:latin typeface="Courier"/>
              </a:rPr>
              <a:t>$</a:t>
            </a:r>
            <a:r>
              <a:rPr sz="1600">
                <a:latin typeface="Courier"/>
              </a:rPr>
              <a:t>mutations) </a:t>
            </a:r>
            <a:r>
              <a:rPr sz="1600">
                <a:solidFill>
                  <a:srgbClr val="4070A0"/>
                </a:solidFill>
                <a:latin typeface="Courier"/>
              </a:rPr>
              <a:t>/</a:t>
            </a:r>
            <a:r>
              <a:rPr sz="1600">
                <a:latin typeface="Courier"/>
              </a:rPr>
              <a:t> </a:t>
            </a:r>
            <a:r>
              <a:rPr sz="1600">
                <a:solidFill>
                  <a:srgbClr val="06287E"/>
                </a:solidFill>
                <a:latin typeface="Courier"/>
              </a:rPr>
              <a:t>sum</a:t>
            </a:r>
            <a:r>
              <a:rPr sz="1600">
                <a:latin typeface="Courier"/>
              </a:rPr>
              <a:t>(d</a:t>
            </a:r>
            <a:r>
              <a:rPr sz="1600">
                <a:solidFill>
                  <a:srgbClr val="4070A0"/>
                </a:solidFill>
                <a:latin typeface="Courier"/>
              </a:rPr>
              <a:t>$</a:t>
            </a:r>
            <a:r>
              <a:rPr sz="1600">
                <a:latin typeface="Courier"/>
              </a:rPr>
              <a:t>megabases)</a:t>
            </a:r>
            <a:br/>
            <a:r>
              <a:rPr sz="1600">
                <a:latin typeface="Courier"/>
              </a:rPr>
              <a:t>ci </a:t>
            </a:r>
            <a:r>
              <a:rPr sz="1600">
                <a:solidFill>
                  <a:srgbClr val="007020"/>
                </a:solidFill>
                <a:latin typeface="Courier"/>
              </a:rPr>
              <a:t>&lt;-</a:t>
            </a:r>
            <a:r>
              <a:rPr sz="1600">
                <a:latin typeface="Courier"/>
              </a:rPr>
              <a:t> fit</a:t>
            </a:r>
            <a:r>
              <a:rPr sz="1600">
                <a:solidFill>
                  <a:srgbClr val="4070A0"/>
                </a:solidFill>
                <a:latin typeface="Courier"/>
              </a:rPr>
              <a:t>$</a:t>
            </a:r>
            <a:r>
              <a:rPr sz="1600">
                <a:latin typeface="Courier"/>
              </a:rPr>
              <a:t>conf.int</a:t>
            </a:r>
          </a:p>
        </p:txBody>
      </p:sp>
      <p:sp>
        <p:nvSpPr>
          <p:cNvPr id="4" name="Content Placeholder 3"/>
          <p:cNvSpPr>
            <a:spLocks noGrp="1"/>
          </p:cNvSpPr>
          <p:nvPr>
            <p:ph idx="2"/>
          </p:nvPr>
        </p:nvSpPr>
        <p:spPr/>
        <p:txBody>
          <a:bodyPr/>
          <a:lstStyle/>
          <a:p>
            <a:pPr lvl="0" indent="0" marL="0">
              <a:buNone/>
            </a:pPr>
            <a:r>
              <a:rPr b="1"/>
              <a:t>Generated results</a:t>
            </a:r>
          </a:p>
          <a:p>
            <a:pPr lvl="0"/>
            <a:r>
              <a:rPr/>
              <a:t>Events: 345; exposure: 845.0 Mb</a:t>
            </a:r>
          </a:p>
          <a:p>
            <a:pPr lvl="0"/>
            <a:r>
              <a:rPr/>
              <a:t>Rate: 0.408 mutations/Mb</a:t>
            </a:r>
          </a:p>
          <a:p>
            <a:pPr lvl="0"/>
            <a:r>
              <a:rPr/>
              <a:t>95% exact CI: 0.366 to 0.454</a:t>
            </a:r>
          </a:p>
          <a:p>
            <a:pPr lvl="0"/>
            <a:r>
              <a:rPr/>
              <a:t>Exact p = 3.246e-17</a:t>
            </a:r>
          </a:p>
        </p:txBody>
      </p:sp>
    </p:spTree>
  </p:cSld>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Exact Poisson: interpret</a:t>
            </a:r>
          </a:p>
        </p:txBody>
      </p:sp>
      <p:sp>
        <p:nvSpPr>
          <p:cNvPr id="3" name="Content Placeholder 2"/>
          <p:cNvSpPr>
            <a:spLocks noGrp="1"/>
          </p:cNvSpPr>
          <p:nvPr>
            <p:ph idx="1"/>
          </p:nvPr>
        </p:nvSpPr>
        <p:spPr/>
        <p:txBody>
          <a:bodyPr/>
          <a:lstStyle/>
          <a:p>
            <a:pPr lvl="0" indent="0" marL="0">
              <a:buNone/>
            </a:pPr>
            <a:r>
              <a:rPr/>
              <a:t>The mutation rate was 0.408 per callable Mb (95% exact CI 0.366–0.454; p = 3.25e-17 against 0.25/Mb). Pooling counts is justified here by the common-rate Poisson model.</a:t>
            </a:r>
          </a:p>
          <a:p>
            <a:pPr lvl="0" indent="0" marL="0">
              <a:buNone/>
            </a:pPr>
            <a:r>
              <a:rPr b="1"/>
              <a:t>Discuss:</a:t>
            </a:r>
            <a:r>
              <a:rPr/>
              <a:t> How would the estimated rate and its units change if exposure were entered in kilobases?</a:t>
            </a:r>
          </a:p>
        </p:txBody>
      </p:sp>
    </p:spTree>
  </p:cSld>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Poisson regression: the data</a:t>
            </a:r>
          </a:p>
        </p:txBody>
      </p:sp>
      <p:sp>
        <p:nvSpPr>
          <p:cNvPr id="3" name="Content Placeholder 2"/>
          <p:cNvSpPr>
            <a:spLocks noGrp="1"/>
          </p:cNvSpPr>
          <p:nvPr>
            <p:ph idx="1"/>
          </p:nvPr>
        </p:nvSpPr>
        <p:spPr/>
        <p:txBody>
          <a:bodyPr/>
          <a:lstStyle/>
          <a:p>
            <a:pPr lvl="0" indent="0" marL="0">
              <a:buNone/>
            </a:pPr>
            <a:r>
              <a:rPr/>
              <a:t>Coral recruit counts and live coral cover</a:t>
            </a:r>
          </a:p>
          <a:p>
            <a:pPr lvl="0"/>
            <a:r>
              <a:rPr/>
              <a:t>Nonnegative counts per transect</a:t>
            </a:r>
          </a:p>
          <a:p>
            <a:pPr lvl="0"/>
            <a:r>
              <a:rPr/>
              <a:t>Known area exposure in square meters</a:t>
            </a:r>
          </a:p>
          <a:p>
            <a:pPr lvl="0"/>
            <a:r>
              <a:rPr/>
              <a:t>Continuous predictor: live coral cover (%)</a:t>
            </a:r>
          </a:p>
        </p:txBody>
      </p:sp>
      <p:sp>
        <p:nvSpPr>
          <p:cNvPr id="4" name="Content Placeholder 3"/>
          <p:cNvSpPr>
            <a:spLocks noGrp="1"/>
          </p:cNvSpPr>
          <p:nvPr>
            <p:ph idx="2"/>
          </p:nvPr>
        </p:nvSpPr>
        <p:spPr/>
        <p:txBody>
          <a:bodyPr/>
          <a:lstStyle/>
          <a:p>
            <a:pPr lvl="0" indent="0" marL="0">
              <a:buNone/>
            </a:pPr>
            <a:r>
              <a:rPr b="1"/>
              <a:t>Other data like these</a:t>
            </a:r>
          </a:p>
          <a:p>
            <a:pPr lvl="0"/>
            <a:r>
              <a:rPr/>
              <a:t>Mutations per callable base</a:t>
            </a:r>
          </a:p>
          <a:p>
            <a:pPr lvl="0"/>
            <a:r>
              <a:rPr/>
              <a:t>Colonies per volume of medium</a:t>
            </a:r>
          </a:p>
          <a:p>
            <a:pPr lvl="0"/>
            <a:r>
              <a:rPr/>
              <a:t>Encounters per hour of observation</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Poisson regression: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3111</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transect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120</a:t>
            </a:r>
            <a:r>
              <a:rPr sz="1600">
                <a:latin typeface="Courier"/>
              </a:rPr>
              <a:t>, </a:t>
            </a:r>
            <a:r>
              <a:rPr sz="1600">
                <a:solidFill>
                  <a:srgbClr val="7D9029"/>
                </a:solidFill>
                <a:latin typeface="Courier"/>
              </a:rPr>
              <a:t>cover =</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120</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80</a:t>
            </a:r>
            <a:r>
              <a:rPr sz="1600">
                <a:latin typeface="Courier"/>
              </a:rPr>
              <a:t>),</a:t>
            </a:r>
            <a:br/>
            <a:r>
              <a:rPr sz="1600">
                <a:latin typeface="Courier"/>
              </a:rPr>
              <a:t>                </a:t>
            </a:r>
            <a:r>
              <a:rPr sz="1600">
                <a:solidFill>
                  <a:srgbClr val="7D9029"/>
                </a:solidFill>
                <a:latin typeface="Courier"/>
              </a:rPr>
              <a:t>area =</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120</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8</a:t>
            </a:r>
            <a:r>
              <a:rPr sz="1600">
                <a:latin typeface="Courier"/>
              </a:rPr>
              <a:t>))</a:t>
            </a:r>
            <a:br/>
            <a:r>
              <a:rPr sz="1600">
                <a:latin typeface="Courier"/>
              </a:rPr>
              <a:t>d</a:t>
            </a:r>
            <a:r>
              <a:rPr sz="1600">
                <a:solidFill>
                  <a:srgbClr val="4070A0"/>
                </a:solidFill>
                <a:latin typeface="Courier"/>
              </a:rPr>
              <a:t>$</a:t>
            </a:r>
            <a:r>
              <a:rPr sz="1600">
                <a:latin typeface="Courier"/>
              </a:rPr>
              <a:t>recruits </a:t>
            </a:r>
            <a:r>
              <a:rPr sz="1600">
                <a:solidFill>
                  <a:srgbClr val="007020"/>
                </a:solidFill>
                <a:latin typeface="Courier"/>
              </a:rPr>
              <a:t>&lt;-</a:t>
            </a:r>
            <a:r>
              <a:rPr sz="1600">
                <a:latin typeface="Courier"/>
              </a:rPr>
              <a:t> </a:t>
            </a:r>
            <a:r>
              <a:rPr sz="1600">
                <a:solidFill>
                  <a:srgbClr val="06287E"/>
                </a:solidFill>
                <a:latin typeface="Courier"/>
              </a:rPr>
              <a:t>rpois</a:t>
            </a:r>
            <a:r>
              <a:rPr sz="1600">
                <a:latin typeface="Courier"/>
              </a:rPr>
              <a:t>(</a:t>
            </a:r>
            <a:r>
              <a:rPr sz="1600">
                <a:solidFill>
                  <a:srgbClr val="40A070"/>
                </a:solidFill>
                <a:latin typeface="Courier"/>
              </a:rPr>
              <a:t>120</a:t>
            </a:r>
            <a:r>
              <a:rPr sz="1600">
                <a:latin typeface="Courier"/>
              </a:rPr>
              <a:t>, d</a:t>
            </a:r>
            <a:r>
              <a:rPr sz="1600">
                <a:solidFill>
                  <a:srgbClr val="4070A0"/>
                </a:solidFill>
                <a:latin typeface="Courier"/>
              </a:rPr>
              <a:t>$</a:t>
            </a:r>
            <a:r>
              <a:rPr sz="1600">
                <a:latin typeface="Courier"/>
              </a:rPr>
              <a:t>area </a:t>
            </a:r>
            <a:r>
              <a:rPr sz="1600">
                <a:solidFill>
                  <a:srgbClr val="4070A0"/>
                </a:solidFill>
                <a:latin typeface="Courier"/>
              </a:rPr>
              <a:t>*</a:t>
            </a:r>
            <a:r>
              <a:rPr sz="1600">
                <a:latin typeface="Courier"/>
              </a:rPr>
              <a:t> </a:t>
            </a:r>
            <a:r>
              <a:rPr sz="1600">
                <a:solidFill>
                  <a:srgbClr val="06287E"/>
                </a:solidFill>
                <a:latin typeface="Courier"/>
              </a:rPr>
              <a:t>exp</a:t>
            </a:r>
            <a:r>
              <a:rPr sz="1600">
                <a:latin typeface="Courier"/>
              </a:rPr>
              <a:t>(</a:t>
            </a:r>
            <a:r>
              <a:rPr sz="1600">
                <a:solidFill>
                  <a:srgbClr val="4070A0"/>
                </a:solidFill>
                <a:latin typeface="Courier"/>
              </a:rPr>
              <a:t>-</a:t>
            </a:r>
            <a:r>
              <a:rPr sz="1600">
                <a:latin typeface="Courier"/>
              </a:rPr>
              <a:t>.</a:t>
            </a:r>
            <a:r>
              <a:rPr sz="1600">
                <a:solidFill>
                  <a:srgbClr val="40A070"/>
                </a:solidFill>
                <a:latin typeface="Courier"/>
              </a:rPr>
              <a:t>5</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016</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cover))</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transect: 1
cover: 56.65
area: 7.215
recruits: 15</a:t>
            </a:r>
          </a:p>
        </p:txBody>
      </p:sp>
    </p:spTree>
  </p:cSld>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Poisson regression: see the data</a:t>
            </a:r>
          </a:p>
        </p:txBody>
      </p:sp>
      <p:pic>
        <p:nvPicPr>
          <p:cNvPr descr="Course_files/modules/poisson_glm/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Poisson regression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count / area</a:t>
            </a:r>
            <a:r>
              <a:rPr/>
              <a:t> — Plot observed rates when exposures differ.</a:t>
            </a:r>
          </a:p>
          <a:p>
            <a:pPr lvl="0" indent="0" marL="0">
              <a:buNone/>
            </a:pPr>
            <a:r>
              <a:rPr b="1"/>
              <a:t>geom_point(alpha)</a:t>
            </a:r>
            <a:r>
              <a:rPr/>
              <a:t> — Reveal dense observations without hiding spread.</a:t>
            </a:r>
          </a:p>
          <a:p>
            <a:pPr lvl="0" indent="0" marL="0">
              <a:buNone/>
            </a:pPr>
            <a:r>
              <a:rPr b="1"/>
              <a:t>geom_line</a:t>
            </a:r>
            <a:r>
              <a:rPr/>
              <a:t> — Show the modeled rate at one unit of exposure.</a:t>
            </a:r>
          </a:p>
          <a:p>
            <a:pPr lvl="0" indent="0" marL="0">
              <a:buNone/>
            </a:pPr>
            <a:r>
              <a:rPr b="1"/>
              <a:t>linewidth</a:t>
            </a:r>
            <a:r>
              <a:rPr/>
              <a:t> — Make the fitted relationship easy to see.</a:t>
            </a:r>
          </a:p>
        </p:txBody>
      </p:sp>
    </p:spTree>
  </p:cSld>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Poisson regression: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ggplot2</a:t>
            </a:r>
            <a:r>
              <a:rPr sz="1600">
                <a:solidFill>
                  <a:srgbClr val="4070A0"/>
                </a:solidFill>
                <a:latin typeface="Courier"/>
              </a:rPr>
              <a:t>::</a:t>
            </a:r>
            <a:r>
              <a:rPr sz="1600">
                <a:solidFill>
                  <a:srgbClr val="06287E"/>
                </a:solidFill>
                <a:latin typeface="Courier"/>
              </a:rPr>
              <a:t>ggplot</a:t>
            </a:r>
            <a:r>
              <a:rPr sz="1600">
                <a:latin typeface="Courier"/>
              </a:rPr>
              <a:t>(d, ggplot2</a:t>
            </a:r>
            <a:r>
              <a:rPr sz="1600">
                <a:solidFill>
                  <a:srgbClr val="4070A0"/>
                </a:solidFill>
                <a:latin typeface="Courier"/>
              </a:rPr>
              <a:t>::</a:t>
            </a:r>
            <a:r>
              <a:rPr sz="1600">
                <a:solidFill>
                  <a:srgbClr val="06287E"/>
                </a:solidFill>
                <a:latin typeface="Courier"/>
              </a:rPr>
              <a:t>aes</a:t>
            </a:r>
            <a:r>
              <a:rPr sz="1600">
                <a:latin typeface="Courier"/>
              </a:rPr>
              <a:t>(cover, recruits </a:t>
            </a:r>
            <a:r>
              <a:rPr sz="1600">
                <a:solidFill>
                  <a:srgbClr val="4070A0"/>
                </a:solidFill>
                <a:latin typeface="Courier"/>
              </a:rPr>
              <a:t>/</a:t>
            </a:r>
            <a:r>
              <a:rPr sz="1600">
                <a:latin typeface="Courier"/>
              </a:rPr>
              <a:t> area))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geom_point</a:t>
            </a:r>
            <a:r>
              <a:rPr sz="1600">
                <a:latin typeface="Courier"/>
              </a:rPr>
              <a:t>(</a:t>
            </a:r>
            <a:r>
              <a:rPr sz="1600">
                <a:solidFill>
                  <a:srgbClr val="7D9029"/>
                </a:solidFill>
                <a:latin typeface="Courier"/>
              </a:rPr>
              <a:t>alpha =</a:t>
            </a:r>
            <a:r>
              <a:rPr sz="1600">
                <a:latin typeface="Courier"/>
              </a:rPr>
              <a:t> .</a:t>
            </a:r>
            <a:r>
              <a:rPr sz="1600">
                <a:solidFill>
                  <a:srgbClr val="40A070"/>
                </a:solidFill>
                <a:latin typeface="Courier"/>
              </a:rPr>
              <a:t>55</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"#555555"</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geom_line</a:t>
            </a:r>
            <a:r>
              <a:rPr sz="1600">
                <a:latin typeface="Courier"/>
              </a:rPr>
              <a:t>(</a:t>
            </a:r>
            <a:r>
              <a:rPr sz="1600">
                <a:solidFill>
                  <a:srgbClr val="7D9029"/>
                </a:solidFill>
                <a:latin typeface="Courier"/>
              </a:rPr>
              <a:t>data =</a:t>
            </a:r>
            <a:r>
              <a:rPr sz="1600">
                <a:latin typeface="Courier"/>
              </a:rPr>
              <a:t> grid, ggplot2</a:t>
            </a:r>
            <a:r>
              <a:rPr sz="1600">
                <a:solidFill>
                  <a:srgbClr val="4070A0"/>
                </a:solidFill>
                <a:latin typeface="Courier"/>
              </a:rPr>
              <a:t>::</a:t>
            </a:r>
            <a:r>
              <a:rPr sz="1600">
                <a:solidFill>
                  <a:srgbClr val="06287E"/>
                </a:solidFill>
                <a:latin typeface="Courier"/>
              </a:rPr>
              <a:t>aes</a:t>
            </a:r>
            <a:r>
              <a:rPr sz="1600">
                <a:latin typeface="Courier"/>
              </a:rPr>
              <a:t>(</a:t>
            </a:r>
            <a:r>
              <a:rPr sz="1600">
                <a:solidFill>
                  <a:srgbClr val="7D9029"/>
                </a:solidFill>
                <a:latin typeface="Courier"/>
              </a:rPr>
              <a:t>y =</a:t>
            </a:r>
            <a:r>
              <a:rPr sz="1600">
                <a:latin typeface="Courier"/>
              </a:rPr>
              <a:t> rate),</a:t>
            </a:r>
            <a:b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linewidth =</a:t>
            </a:r>
            <a:r>
              <a:rPr sz="1600">
                <a:latin typeface="Courier"/>
              </a:rPr>
              <a:t> </a:t>
            </a:r>
            <a:r>
              <a:rPr sz="1600">
                <a:solidFill>
                  <a:srgbClr val="40A070"/>
                </a:solidFill>
                <a:latin typeface="Courier"/>
              </a:rPr>
              <a:t>1.3</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"Live coral cover (%)"</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"Recruits per square meter"</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17</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count / area</a:t>
            </a:r>
            <a:r>
              <a:rPr/>
              <a:t> — Plot observed rates when exposures differ.</a:t>
            </a:r>
          </a:p>
          <a:p>
            <a:pPr lvl="0" indent="0" marL="0">
              <a:buNone/>
            </a:pPr>
            <a:r>
              <a:rPr b="1"/>
              <a:t>geom_point(alpha)</a:t>
            </a:r>
            <a:r>
              <a:rPr/>
              <a:t> — Reveal dense observations without hiding spread.</a:t>
            </a:r>
          </a:p>
          <a:p>
            <a:pPr lvl="0" indent="0" marL="0">
              <a:buNone/>
            </a:pPr>
            <a:r>
              <a:rPr b="1"/>
              <a:t>geom_line</a:t>
            </a:r>
            <a:r>
              <a:rPr/>
              <a:t> — Show the modeled rate at one unit of exposure.</a:t>
            </a:r>
          </a:p>
          <a:p>
            <a:pPr lvl="0" indent="0" marL="0">
              <a:buNone/>
            </a:pPr>
            <a:r>
              <a:rPr b="1"/>
              <a:t>linewidth</a:t>
            </a:r>
            <a:r>
              <a:rPr/>
              <a:t> — Make the fitted relationship easy to see.</a:t>
            </a:r>
          </a:p>
        </p:txBody>
      </p:sp>
    </p:spTree>
  </p:cSld>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Poisson regression: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recruit density change with live coral cover after accounting for surveyed area?</a:t>
            </a:r>
          </a:p>
          <a:p>
            <a:pPr lvl="0" indent="0" marL="0">
              <a:buNone/>
            </a:pPr>
            <a:r>
              <a:rPr b="1"/>
              <a:t>Null / estimation target</a:t>
            </a:r>
          </a:p>
          <a:p>
            <a:pPr lvl="0" indent="0" marL="0">
              <a:buNone/>
            </a:pPr>
            <a:r>
              <a:rPr/>
              <a:t>The coral-cover coefficient is zero: recruit rate per square meter is unrelated to cover in this model.</a:t>
            </a:r>
          </a:p>
        </p:txBody>
      </p:sp>
      <p:sp>
        <p:nvSpPr>
          <p:cNvPr id="4" name="Content Placeholder 3"/>
          <p:cNvSpPr>
            <a:spLocks noGrp="1"/>
          </p:cNvSpPr>
          <p:nvPr>
            <p:ph idx="2"/>
          </p:nvPr>
        </p:nvSpPr>
        <p:spPr/>
        <p:txBody>
          <a:bodyPr/>
          <a:lstStyle/>
          <a:p>
            <a:pPr lvl="0" indent="0" marL="0">
              <a:buNone/>
            </a:pPr>
            <a:r>
              <a:rPr b="1"/>
              <a:t>Relevant options</a:t>
            </a:r>
          </a:p>
          <a:p>
            <a:pPr lvl="0"/>
            <a:r>
              <a:rPr/>
              <a:t>family = poisson(link = “log”)</a:t>
            </a:r>
          </a:p>
          <a:p>
            <a:pPr lvl="0"/>
            <a:r>
              <a:rPr/>
              <a:t>offset(log(area)) fixes the exposure coefficient at 1.</a:t>
            </a:r>
          </a:p>
          <a:p>
            <a:pPr lvl="0"/>
            <a:r>
              <a:rPr/>
              <a:t>exp(10 * coefficient) is the rate ratio per 10 cover percentage points.</a:t>
            </a:r>
          </a:p>
        </p:txBody>
      </p:sp>
    </p:spTree>
  </p:cSld>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Poisson regression: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Transect counts are independent.</a:t>
            </a:r>
          </a:p>
          <a:p>
            <a:pPr lvl="0"/>
            <a:r>
              <a:rPr/>
              <a:t>The mean rate has the specified log-linear relationship.</a:t>
            </a:r>
          </a:p>
          <a:p>
            <a:pPr lvl="0"/>
            <a:r>
              <a:rPr/>
              <a:t>Conditional count variance is approximately the conditional mean.</a:t>
            </a:r>
          </a:p>
        </p:txBody>
      </p:sp>
      <p:sp>
        <p:nvSpPr>
          <p:cNvPr id="4" name="Content Placeholder 3"/>
          <p:cNvSpPr>
            <a:spLocks noGrp="1"/>
          </p:cNvSpPr>
          <p:nvPr>
            <p:ph idx="2"/>
          </p:nvPr>
        </p:nvSpPr>
        <p:spPr/>
        <p:txBody>
          <a:bodyPr/>
          <a:lstStyle/>
          <a:p>
            <a:pPr lvl="0" indent="0" marL="0">
              <a:buNone/>
            </a:pPr>
            <a:r>
              <a:rPr b="1"/>
              <a:t>Parametric responses</a:t>
            </a:r>
          </a:p>
          <a:p>
            <a:pPr lvl="0"/>
            <a:r>
              <a:rPr/>
              <a:t>Use negative binomial or quasi-Poisson for overdispersion.</a:t>
            </a:r>
          </a:p>
          <a:p>
            <a:pPr lvl="0"/>
            <a:r>
              <a:rPr/>
              <a:t>Add site effects or use a mixed count model for clustered transects.</a:t>
            </a:r>
          </a:p>
          <a:p>
            <a:pPr lvl="0" indent="0" marL="0">
              <a:buNone/>
            </a:pPr>
            <a:r>
              <a:rPr b="1"/>
              <a:t>Nonparametric responses</a:t>
            </a:r>
          </a:p>
          <a:p>
            <a:pPr lvl="0"/>
            <a:r>
              <a:rPr/>
              <a:t>A bootstrap should resample independent transects or sites.</a:t>
            </a:r>
          </a:p>
          <a:p>
            <a:pPr lvl="0"/>
            <a:r>
              <a:rPr/>
              <a:t>A rank test on raw counts does not adjust for unequal areas.</a:t>
            </a:r>
          </a:p>
        </p:txBody>
      </p:sp>
    </p:spTree>
  </p:cSld>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Poisson regression: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glm</a:t>
            </a:r>
            <a:r>
              <a:rPr sz="1600">
                <a:latin typeface="Courier"/>
              </a:rPr>
              <a:t>(recruits </a:t>
            </a:r>
            <a:r>
              <a:rPr sz="1600">
                <a:solidFill>
                  <a:srgbClr val="4070A0"/>
                </a:solidFill>
                <a:latin typeface="Courier"/>
              </a:rPr>
              <a:t>~</a:t>
            </a:r>
            <a:r>
              <a:rPr sz="1600">
                <a:latin typeface="Courier"/>
              </a:rPr>
              <a:t> cover </a:t>
            </a:r>
            <a:r>
              <a:rPr sz="1600">
                <a:solidFill>
                  <a:srgbClr val="4070A0"/>
                </a:solidFill>
                <a:latin typeface="Courier"/>
              </a:rPr>
              <a:t>+</a:t>
            </a:r>
            <a:r>
              <a:rPr sz="1600">
                <a:latin typeface="Courier"/>
              </a:rPr>
              <a:t> </a:t>
            </a:r>
            <a:r>
              <a:rPr sz="1600">
                <a:solidFill>
                  <a:srgbClr val="06287E"/>
                </a:solidFill>
                <a:latin typeface="Courier"/>
              </a:rPr>
              <a:t>offset</a:t>
            </a:r>
            <a:r>
              <a:rPr sz="1600">
                <a:latin typeface="Courier"/>
              </a:rPr>
              <a:t>(</a:t>
            </a:r>
            <a:r>
              <a:rPr sz="1600">
                <a:solidFill>
                  <a:srgbClr val="06287E"/>
                </a:solidFill>
                <a:latin typeface="Courier"/>
              </a:rPr>
              <a:t>log</a:t>
            </a:r>
            <a:r>
              <a:rPr sz="1600">
                <a:latin typeface="Courier"/>
              </a:rPr>
              <a:t>(area)),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family =</a:t>
            </a:r>
            <a:r>
              <a:rPr sz="1600">
                <a:latin typeface="Courier"/>
              </a:rPr>
              <a:t> poisson)</a:t>
            </a:r>
            <a:br/>
            <a:r>
              <a:rPr sz="1600">
                <a:latin typeface="Courier"/>
              </a:rPr>
              <a:t>p_value </a:t>
            </a:r>
            <a:r>
              <a:rPr sz="1600">
                <a:solidFill>
                  <a:srgbClr val="007020"/>
                </a:solidFill>
                <a:latin typeface="Courier"/>
              </a:rPr>
              <a:t>&lt;-</a:t>
            </a:r>
            <a:r>
              <a:rPr sz="1600">
                <a:latin typeface="Courier"/>
              </a:rPr>
              <a:t> </a:t>
            </a:r>
            <a:r>
              <a:rPr sz="1600">
                <a:solidFill>
                  <a:srgbClr val="06287E"/>
                </a:solidFill>
                <a:latin typeface="Courier"/>
              </a:rPr>
              <a:t>drop1</a:t>
            </a:r>
            <a:r>
              <a:rPr sz="1600">
                <a:latin typeface="Courier"/>
              </a:rPr>
              <a:t>(fit, </a:t>
            </a:r>
            <a:r>
              <a:rPr sz="1600">
                <a:solidFill>
                  <a:srgbClr val="7D9029"/>
                </a:solidFill>
                <a:latin typeface="Courier"/>
              </a:rPr>
              <a:t>test =</a:t>
            </a:r>
            <a:r>
              <a:rPr sz="1600">
                <a:latin typeface="Courier"/>
              </a:rPr>
              <a:t> </a:t>
            </a:r>
            <a:r>
              <a:rPr sz="1600">
                <a:solidFill>
                  <a:srgbClr val="4070A0"/>
                </a:solidFill>
                <a:latin typeface="Courier"/>
              </a:rPr>
              <a:t>"Chisq"</a:t>
            </a:r>
            <a:r>
              <a:rPr sz="1600">
                <a:latin typeface="Courier"/>
              </a:rPr>
              <a:t>)[</a:t>
            </a:r>
            <a:r>
              <a:rPr sz="1600">
                <a:solidFill>
                  <a:srgbClr val="4070A0"/>
                </a:solidFill>
                <a:latin typeface="Courier"/>
              </a:rPr>
              <a:t>"cover"</a:t>
            </a:r>
            <a:r>
              <a:rPr sz="1600">
                <a:latin typeface="Courier"/>
              </a:rPr>
              <a:t>, </a:t>
            </a:r>
            <a:r>
              <a:rPr sz="1600">
                <a:solidFill>
                  <a:srgbClr val="4070A0"/>
                </a:solidFill>
                <a:latin typeface="Courier"/>
              </a:rPr>
              <a:t>"Pr(&gt;Chi)"</a:t>
            </a:r>
            <a:r>
              <a:rPr sz="1600">
                <a:latin typeface="Courier"/>
              </a:rPr>
              <a:t>]</a:t>
            </a:r>
            <a:br/>
            <a:r>
              <a:rPr sz="1600">
                <a:latin typeface="Courier"/>
              </a:rPr>
              <a:t>b </a:t>
            </a:r>
            <a:r>
              <a:rPr sz="1600">
                <a:solidFill>
                  <a:srgbClr val="007020"/>
                </a:solidFill>
                <a:latin typeface="Courier"/>
              </a:rPr>
              <a:t>&lt;-</a:t>
            </a:r>
            <a:r>
              <a:rPr sz="1600">
                <a:latin typeface="Courier"/>
              </a:rPr>
              <a:t> </a:t>
            </a:r>
            <a:r>
              <a:rPr sz="1600">
                <a:solidFill>
                  <a:srgbClr val="06287E"/>
                </a:solidFill>
                <a:latin typeface="Courier"/>
              </a:rPr>
              <a:t>coef</a:t>
            </a:r>
            <a:r>
              <a:rPr sz="1600">
                <a:latin typeface="Courier"/>
              </a:rPr>
              <a:t>(fit)[</a:t>
            </a:r>
            <a:r>
              <a:rPr sz="1600">
                <a:solidFill>
                  <a:srgbClr val="4070A0"/>
                </a:solidFill>
                <a:latin typeface="Courier"/>
              </a:rPr>
              <a:t>"cover"</a:t>
            </a:r>
            <a:r>
              <a:rPr sz="1600">
                <a:latin typeface="Courier"/>
              </a:rPr>
              <a:t>]</a:t>
            </a:r>
            <a:br/>
            <a:r>
              <a:rPr sz="1600">
                <a:latin typeface="Courier"/>
              </a:rPr>
              <a:t>se </a:t>
            </a:r>
            <a:r>
              <a:rPr sz="1600">
                <a:solidFill>
                  <a:srgbClr val="007020"/>
                </a:solidFill>
                <a:latin typeface="Courier"/>
              </a:rPr>
              <a:t>&lt;-</a:t>
            </a:r>
            <a:r>
              <a:rPr sz="1600">
                <a:latin typeface="Courier"/>
              </a:rPr>
              <a:t> </a:t>
            </a:r>
            <a:r>
              <a:rPr sz="1600">
                <a:solidFill>
                  <a:srgbClr val="06287E"/>
                </a:solidFill>
                <a:latin typeface="Courier"/>
              </a:rPr>
              <a:t>sqrt</a:t>
            </a:r>
            <a:r>
              <a:rPr sz="1600">
                <a:latin typeface="Courier"/>
              </a:rPr>
              <a:t>(</a:t>
            </a:r>
            <a:r>
              <a:rPr sz="1600">
                <a:solidFill>
                  <a:srgbClr val="06287E"/>
                </a:solidFill>
                <a:latin typeface="Courier"/>
              </a:rPr>
              <a:t>vcov</a:t>
            </a:r>
            <a:r>
              <a:rPr sz="1600">
                <a:latin typeface="Courier"/>
              </a:rPr>
              <a:t>(fit)[</a:t>
            </a:r>
            <a:r>
              <a:rPr sz="1600">
                <a:solidFill>
                  <a:srgbClr val="4070A0"/>
                </a:solidFill>
                <a:latin typeface="Courier"/>
              </a:rPr>
              <a:t>"cover"</a:t>
            </a:r>
            <a:r>
              <a:rPr sz="1600">
                <a:latin typeface="Courier"/>
              </a:rPr>
              <a:t>, </a:t>
            </a:r>
            <a:r>
              <a:rPr sz="1600">
                <a:solidFill>
                  <a:srgbClr val="4070A0"/>
                </a:solidFill>
                <a:latin typeface="Courier"/>
              </a:rPr>
              <a:t>"cover"</a:t>
            </a:r>
            <a:r>
              <a:rPr sz="1600">
                <a:latin typeface="Courier"/>
              </a:rPr>
              <a:t>])</a:t>
            </a:r>
            <a:br/>
            <a:r>
              <a:rPr sz="1600">
                <a:latin typeface="Courier"/>
              </a:rPr>
              <a:t>rate_ratio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a:t>
            </a:r>
            <a:r>
              <a:rPr sz="1600">
                <a:solidFill>
                  <a:srgbClr val="40A070"/>
                </a:solidFill>
                <a:latin typeface="Courier"/>
              </a:rPr>
              <a:t>10</a:t>
            </a:r>
            <a:r>
              <a:rPr sz="1600">
                <a:latin typeface="Courier"/>
              </a:rPr>
              <a:t> </a:t>
            </a:r>
            <a:r>
              <a:rPr sz="1600">
                <a:solidFill>
                  <a:srgbClr val="4070A0"/>
                </a:solidFill>
                <a:latin typeface="Courier"/>
              </a:rPr>
              <a:t>*</a:t>
            </a:r>
            <a:r>
              <a:rPr sz="1600">
                <a:latin typeface="Courier"/>
              </a:rPr>
              <a:t> b)</a:t>
            </a:r>
            <a:br/>
            <a:r>
              <a:rPr sz="1600">
                <a:latin typeface="Courier"/>
              </a:rPr>
              <a:t>ci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a:t>
            </a:r>
            <a:r>
              <a:rPr sz="1600">
                <a:solidFill>
                  <a:srgbClr val="40A070"/>
                </a:solidFill>
                <a:latin typeface="Courier"/>
              </a:rPr>
              <a:t>10</a:t>
            </a:r>
            <a:r>
              <a:rPr sz="1600">
                <a:latin typeface="Courier"/>
              </a:rPr>
              <a:t> </a:t>
            </a:r>
            <a:r>
              <a:rPr sz="1600">
                <a:solidFill>
                  <a:srgbClr val="4070A0"/>
                </a:solidFill>
                <a:latin typeface="Courier"/>
              </a:rPr>
              <a:t>*</a:t>
            </a:r>
            <a:r>
              <a:rPr sz="1600">
                <a:latin typeface="Courier"/>
              </a:rPr>
              <a:t> (b </a:t>
            </a:r>
            <a:r>
              <a:rPr sz="1600">
                <a:solidFill>
                  <a:srgbClr val="4070A0"/>
                </a:solidFill>
                <a:latin typeface="Courier"/>
              </a:rPr>
              <a: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1.96</a:t>
            </a:r>
            <a:r>
              <a:rPr sz="1600">
                <a:latin typeface="Courier"/>
              </a:rPr>
              <a:t> </a:t>
            </a:r>
            <a:r>
              <a:rPr sz="1600">
                <a:solidFill>
                  <a:srgbClr val="4070A0"/>
                </a:solidFill>
                <a:latin typeface="Courier"/>
              </a:rPr>
              <a:t>*</a:t>
            </a:r>
            <a:r>
              <a:rPr sz="1600">
                <a:latin typeface="Courier"/>
              </a:rPr>
              <a:t> se))</a:t>
            </a:r>
            <a:br/>
            <a:r>
              <a:rPr sz="1600">
                <a:latin typeface="Courier"/>
              </a:rPr>
              <a:t>dispersion </a:t>
            </a:r>
            <a:r>
              <a:rPr sz="1600">
                <a:solidFill>
                  <a:srgbClr val="007020"/>
                </a:solidFill>
                <a:latin typeface="Courier"/>
              </a:rPr>
              <a:t>&lt;-</a:t>
            </a:r>
            <a:r>
              <a:rPr sz="1600">
                <a:latin typeface="Courier"/>
              </a:rPr>
              <a:t> </a:t>
            </a:r>
            <a:r>
              <a:rPr sz="1600">
                <a:solidFill>
                  <a:srgbClr val="06287E"/>
                </a:solidFill>
                <a:latin typeface="Courier"/>
              </a:rPr>
              <a:t>sum</a:t>
            </a:r>
            <a:r>
              <a:rPr sz="1600">
                <a:latin typeface="Courier"/>
              </a:rPr>
              <a:t>(</a:t>
            </a:r>
            <a:r>
              <a:rPr sz="1600">
                <a:solidFill>
                  <a:srgbClr val="06287E"/>
                </a:solidFill>
                <a:latin typeface="Courier"/>
              </a:rPr>
              <a:t>residuals</a:t>
            </a:r>
            <a:r>
              <a:rPr sz="1600">
                <a:latin typeface="Courier"/>
              </a:rPr>
              <a:t>(fit, </a:t>
            </a:r>
            <a:r>
              <a:rPr sz="1600">
                <a:solidFill>
                  <a:srgbClr val="7D9029"/>
                </a:solidFill>
                <a:latin typeface="Courier"/>
              </a:rPr>
              <a:t>type =</a:t>
            </a:r>
            <a:r>
              <a:rPr sz="1600">
                <a:latin typeface="Courier"/>
              </a:rPr>
              <a:t> </a:t>
            </a:r>
            <a:r>
              <a:rPr sz="1600">
                <a:solidFill>
                  <a:srgbClr val="4070A0"/>
                </a:solidFill>
                <a:latin typeface="Courier"/>
              </a:rPr>
              <a:t>"pearson"</a:t>
            </a:r>
            <a:r>
              <a:rPr sz="1600">
                <a:latin typeface="Courier"/>
              </a:rPr>
              <a:t>)</a:t>
            </a:r>
            <a:r>
              <a:rPr sz="1600">
                <a:solidFill>
                  <a:srgbClr val="4070A0"/>
                </a:solidFill>
                <a:latin typeface="Courier"/>
              </a:rPr>
              <a:t>^</a:t>
            </a:r>
            <a:r>
              <a:rPr sz="1600">
                <a:solidFill>
                  <a:srgbClr val="40A070"/>
                </a:solidFill>
                <a:latin typeface="Courier"/>
              </a:rPr>
              <a:t>2</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df.residual</a:t>
            </a:r>
            <a:r>
              <a:rPr sz="1600">
                <a:latin typeface="Courier"/>
              </a:rPr>
              <a:t>(fit)</a:t>
            </a:r>
          </a:p>
        </p:txBody>
      </p:sp>
      <p:sp>
        <p:nvSpPr>
          <p:cNvPr id="4" name="Content Placeholder 3"/>
          <p:cNvSpPr>
            <a:spLocks noGrp="1"/>
          </p:cNvSpPr>
          <p:nvPr>
            <p:ph idx="2"/>
          </p:nvPr>
        </p:nvSpPr>
        <p:spPr/>
        <p:txBody>
          <a:bodyPr/>
          <a:lstStyle/>
          <a:p>
            <a:pPr lvl="0" indent="0" marL="0">
              <a:buNone/>
            </a:pPr>
            <a:r>
              <a:rPr b="1"/>
              <a:t>Generated results</a:t>
            </a:r>
          </a:p>
          <a:p>
            <a:pPr lvl="0"/>
            <a:r>
              <a:rPr/>
              <a:t>Rate ratio per 10 cover points: 1.200</a:t>
            </a:r>
          </a:p>
          <a:p>
            <a:pPr lvl="0"/>
            <a:r>
              <a:rPr/>
              <a:t>95% Wald CI: 1.162 to 1.240</a:t>
            </a:r>
          </a:p>
          <a:p>
            <a:pPr lvl="0"/>
            <a:r>
              <a:rPr/>
              <a:t>Likelihood-ratio p = 2.64e-30</a:t>
            </a:r>
          </a:p>
          <a:p>
            <a:pPr lvl="0"/>
            <a:r>
              <a:rPr/>
              <a:t>Pearson dispersion diagnostic: 1.111</a:t>
            </a:r>
          </a:p>
        </p:txBody>
      </p:sp>
    </p:spTree>
  </p:cSld>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Poisson regression: interpret</a:t>
            </a:r>
          </a:p>
        </p:txBody>
      </p:sp>
      <p:sp>
        <p:nvSpPr>
          <p:cNvPr id="3" name="Content Placeholder 2"/>
          <p:cNvSpPr>
            <a:spLocks noGrp="1"/>
          </p:cNvSpPr>
          <p:nvPr>
            <p:ph idx="1"/>
          </p:nvPr>
        </p:nvSpPr>
        <p:spPr/>
        <p:txBody>
          <a:bodyPr/>
          <a:lstStyle/>
          <a:p>
            <a:pPr lvl="0" indent="0" marL="0">
              <a:buNone/>
            </a:pPr>
            <a:r>
              <a:rPr/>
              <a:t>A 10-percentage-point increase in coral cover multiplied modeled recruit density by 1.20 (95% Wald CI 1.16–1.24; p = 2.64e-30). Area is handled as exposure; the observational association is not a causal effect.</a:t>
            </a:r>
          </a:p>
          <a:p>
            <a:pPr lvl="0" indent="0" marL="0">
              <a:buNone/>
            </a:pPr>
            <a:r>
              <a:rPr b="1"/>
              <a:t>Discuss:</a:t>
            </a:r>
            <a:r>
              <a:rPr/>
              <a:t> Why should log(area) be an offset rather than an ordinary estimated slope when area is exposure?</a:t>
            </a:r>
          </a:p>
        </p:txBody>
      </p:sp>
    </p:spTree>
  </p:cSld>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Quasi-Poisson: the data</a:t>
            </a:r>
          </a:p>
        </p:txBody>
      </p:sp>
      <p:sp>
        <p:nvSpPr>
          <p:cNvPr id="3" name="Content Placeholder 2"/>
          <p:cNvSpPr>
            <a:spLocks noGrp="1"/>
          </p:cNvSpPr>
          <p:nvPr>
            <p:ph idx="1"/>
          </p:nvPr>
        </p:nvSpPr>
        <p:spPr/>
        <p:txBody>
          <a:bodyPr/>
          <a:lstStyle/>
          <a:p>
            <a:pPr lvl="0" indent="0" marL="0">
              <a:buNone/>
            </a:pPr>
            <a:r>
              <a:rPr/>
              <a:t>Bacterial colony counts with clumping</a:t>
            </a:r>
          </a:p>
          <a:p>
            <a:pPr lvl="0"/>
            <a:r>
              <a:rPr/>
              <a:t>Nonnegative colony counts with extra-Poisson spread</a:t>
            </a:r>
          </a:p>
          <a:p>
            <a:pPr lvl="0"/>
            <a:r>
              <a:rPr/>
              <a:t>Exposure: plated volume in milliliters</a:t>
            </a:r>
          </a:p>
          <a:p>
            <a:pPr lvl="0"/>
            <a:r>
              <a:rPr/>
              <a:t>Mean rate differs between low- and high-nutrient medium</a:t>
            </a:r>
          </a:p>
        </p:txBody>
      </p:sp>
      <p:sp>
        <p:nvSpPr>
          <p:cNvPr id="4" name="Content Placeholder 3"/>
          <p:cNvSpPr>
            <a:spLocks noGrp="1"/>
          </p:cNvSpPr>
          <p:nvPr>
            <p:ph idx="2"/>
          </p:nvPr>
        </p:nvSpPr>
        <p:spPr/>
        <p:txBody>
          <a:bodyPr/>
          <a:lstStyle/>
          <a:p>
            <a:pPr lvl="0" indent="0" marL="0">
              <a:buNone/>
            </a:pPr>
            <a:r>
              <a:rPr b="1"/>
              <a:t>Other data like these</a:t>
            </a:r>
          </a:p>
          <a:p>
            <a:pPr lvl="0"/>
            <a:r>
              <a:rPr/>
              <a:t>Counts with unmodeled clumping</a:t>
            </a:r>
          </a:p>
          <a:p>
            <a:pPr lvl="0"/>
            <a:r>
              <a:rPr/>
              <a:t>Offspring counts with overdispersion</a:t>
            </a:r>
          </a:p>
          <a:p>
            <a:pPr lvl="0"/>
            <a:r>
              <a:rPr/>
              <a:t>Encounters with extra variability</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Quasi-Poisson: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3113</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medium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"Low"</a:t>
            </a:r>
            <a:r>
              <a:rPr sz="1600">
                <a:latin typeface="Courier"/>
              </a:rPr>
              <a:t>, </a:t>
            </a:r>
            <a:r>
              <a:rPr sz="1600">
                <a:solidFill>
                  <a:srgbClr val="4070A0"/>
                </a:solidFill>
                <a:latin typeface="Courier"/>
              </a:rPr>
              <a:t>"High"</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60</a:t>
            </a:r>
            <a:r>
              <a:rPr sz="1600">
                <a:latin typeface="Courier"/>
              </a:rPr>
              <a:t>),</a:t>
            </a:r>
            <a:br/>
            <a:r>
              <a:rPr sz="1600">
                <a:latin typeface="Courier"/>
              </a:rPr>
              <a:t>                </a:t>
            </a:r>
            <a:r>
              <a:rPr sz="1600">
                <a:solidFill>
                  <a:srgbClr val="7D9029"/>
                </a:solidFill>
                <a:latin typeface="Courier"/>
              </a:rPr>
              <a:t>volume_ml =</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120</a:t>
            </a:r>
            <a:r>
              <a:rPr sz="1600">
                <a:latin typeface="Courier"/>
              </a:rPr>
              <a:t>, .</a:t>
            </a:r>
            <a:r>
              <a:rPr sz="1600">
                <a:solidFill>
                  <a:srgbClr val="40A070"/>
                </a:solidFill>
                <a:latin typeface="Courier"/>
              </a:rPr>
              <a:t>7</a:t>
            </a:r>
            <a:r>
              <a:rPr sz="1600">
                <a:latin typeface="Courier"/>
              </a:rPr>
              <a:t>, </a:t>
            </a:r>
            <a:r>
              <a:rPr sz="1600">
                <a:solidFill>
                  <a:srgbClr val="40A070"/>
                </a:solidFill>
                <a:latin typeface="Courier"/>
              </a:rPr>
              <a:t>1.3</a:t>
            </a:r>
            <a:r>
              <a:rPr sz="1600">
                <a:latin typeface="Courier"/>
              </a:rPr>
              <a:t>))</a:t>
            </a:r>
            <a:br/>
            <a:r>
              <a:rPr sz="1600">
                <a:latin typeface="Courier"/>
              </a:rPr>
              <a:t>mu </a:t>
            </a:r>
            <a:r>
              <a:rPr sz="1600">
                <a:solidFill>
                  <a:srgbClr val="007020"/>
                </a:solidFill>
                <a:latin typeface="Courier"/>
              </a:rPr>
              <a:t>&lt;-</a:t>
            </a:r>
            <a:r>
              <a:rPr sz="1600">
                <a:latin typeface="Courier"/>
              </a:rPr>
              <a:t> d</a:t>
            </a:r>
            <a:r>
              <a:rPr sz="1600">
                <a:solidFill>
                  <a:srgbClr val="4070A0"/>
                </a:solidFill>
                <a:latin typeface="Courier"/>
              </a:rPr>
              <a:t>$</a:t>
            </a:r>
            <a:r>
              <a:rPr sz="1600">
                <a:latin typeface="Courier"/>
              </a:rPr>
              <a:t>volume_ml </a:t>
            </a:r>
            <a:r>
              <a:rPr sz="1600">
                <a:solidFill>
                  <a:srgbClr val="4070A0"/>
                </a:solidFill>
                <a:latin typeface="Courier"/>
              </a:rPr>
              <a:t>*</a:t>
            </a:r>
            <a:r>
              <a:rPr sz="1600">
                <a:latin typeface="Courier"/>
              </a:rPr>
              <a:t> </a:t>
            </a:r>
            <a:r>
              <a:rPr sz="1600">
                <a:solidFill>
                  <a:srgbClr val="06287E"/>
                </a:solidFill>
                <a:latin typeface="Courier"/>
              </a:rPr>
              <a:t>exp</a:t>
            </a:r>
            <a:r>
              <a:rPr sz="1600">
                <a:latin typeface="Courier"/>
              </a:rPr>
              <a:t>(</a:t>
            </a:r>
            <a:r>
              <a:rPr sz="1600">
                <a:solidFill>
                  <a:srgbClr val="40A070"/>
                </a:solidFill>
                <a:latin typeface="Courier"/>
              </a:rPr>
              <a:t>2.4</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5</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medium </a:t>
            </a:r>
            <a:r>
              <a:rPr sz="1600">
                <a:solidFill>
                  <a:srgbClr val="4070A0"/>
                </a:solidFill>
                <a:latin typeface="Courier"/>
              </a:rPr>
              <a:t>==</a:t>
            </a:r>
            <a:r>
              <a:rPr sz="1600">
                <a:latin typeface="Courier"/>
              </a:rPr>
              <a:t> </a:t>
            </a:r>
            <a:r>
              <a:rPr sz="1600">
                <a:solidFill>
                  <a:srgbClr val="4070A0"/>
                </a:solidFill>
                <a:latin typeface="Courier"/>
              </a:rPr>
              <a:t>"High"</a:t>
            </a:r>
            <a:r>
              <a:rPr sz="1600">
                <a:latin typeface="Courier"/>
              </a:rPr>
              <a:t>))</a:t>
            </a:r>
            <a:br/>
            <a:r>
              <a:rPr sz="1600">
                <a:latin typeface="Courier"/>
              </a:rPr>
              <a:t>clumps </a:t>
            </a:r>
            <a:r>
              <a:rPr sz="1600">
                <a:solidFill>
                  <a:srgbClr val="007020"/>
                </a:solidFill>
                <a:latin typeface="Courier"/>
              </a:rPr>
              <a:t>&lt;-</a:t>
            </a:r>
            <a:r>
              <a:rPr sz="1600">
                <a:latin typeface="Courier"/>
              </a:rPr>
              <a:t> </a:t>
            </a:r>
            <a:r>
              <a:rPr sz="1600">
                <a:solidFill>
                  <a:srgbClr val="06287E"/>
                </a:solidFill>
                <a:latin typeface="Courier"/>
              </a:rPr>
              <a:t>rpois</a:t>
            </a:r>
            <a:r>
              <a:rPr sz="1600">
                <a:latin typeface="Courier"/>
              </a:rPr>
              <a:t>(</a:t>
            </a:r>
            <a:r>
              <a:rPr sz="1600">
                <a:solidFill>
                  <a:srgbClr val="40A070"/>
                </a:solidFill>
                <a:latin typeface="Courier"/>
              </a:rPr>
              <a:t>120</a:t>
            </a:r>
            <a:r>
              <a:rPr sz="1600">
                <a:latin typeface="Courier"/>
              </a:rPr>
              <a:t>, mu </a:t>
            </a:r>
            <a:r>
              <a:rPr sz="1600">
                <a:solidFill>
                  <a:srgbClr val="4070A0"/>
                </a:solidFill>
                <a:latin typeface="Courier"/>
              </a:rPr>
              <a:t>/</a:t>
            </a:r>
            <a:r>
              <a:rPr sz="1600">
                <a:latin typeface="Courier"/>
              </a:rPr>
              <a:t> </a:t>
            </a:r>
            <a:r>
              <a:rPr sz="1600">
                <a:solidFill>
                  <a:srgbClr val="40A070"/>
                </a:solidFill>
                <a:latin typeface="Courier"/>
              </a:rPr>
              <a:t>3</a:t>
            </a:r>
            <a:r>
              <a:rPr sz="1600">
                <a:latin typeface="Courier"/>
              </a:rPr>
              <a:t>)</a:t>
            </a:r>
            <a:br/>
            <a:r>
              <a:rPr sz="1600">
                <a:latin typeface="Courier"/>
              </a:rPr>
              <a:t>d</a:t>
            </a:r>
            <a:r>
              <a:rPr sz="1600">
                <a:solidFill>
                  <a:srgbClr val="4070A0"/>
                </a:solidFill>
                <a:latin typeface="Courier"/>
              </a:rPr>
              <a:t>$</a:t>
            </a:r>
            <a:r>
              <a:rPr sz="1600">
                <a:latin typeface="Courier"/>
              </a:rPr>
              <a:t>colonies </a:t>
            </a:r>
            <a:r>
              <a:rPr sz="1600">
                <a:solidFill>
                  <a:srgbClr val="007020"/>
                </a:solidFill>
                <a:latin typeface="Courier"/>
              </a:rPr>
              <a:t>&lt;-</a:t>
            </a:r>
            <a:r>
              <a:rPr sz="1600">
                <a:latin typeface="Courier"/>
              </a:rPr>
              <a:t> </a:t>
            </a:r>
            <a:r>
              <a:rPr sz="1600">
                <a:solidFill>
                  <a:srgbClr val="06287E"/>
                </a:solidFill>
                <a:latin typeface="Courier"/>
              </a:rPr>
              <a:t>rpois</a:t>
            </a:r>
            <a:r>
              <a:rPr sz="1600">
                <a:latin typeface="Courier"/>
              </a:rPr>
              <a:t>(</a:t>
            </a:r>
            <a:r>
              <a:rPr sz="1600">
                <a:solidFill>
                  <a:srgbClr val="40A070"/>
                </a:solidFill>
                <a:latin typeface="Courier"/>
              </a:rPr>
              <a:t>120</a:t>
            </a:r>
            <a:r>
              <a:rPr sz="1600">
                <a:latin typeface="Courier"/>
              </a:rPr>
              <a:t>, </a:t>
            </a:r>
            <a:r>
              <a:rPr sz="1600">
                <a:solidFill>
                  <a:srgbClr val="40A070"/>
                </a:solidFill>
                <a:latin typeface="Courier"/>
              </a:rPr>
              <a:t>3</a:t>
            </a:r>
            <a:r>
              <a:rPr sz="1600">
                <a:latin typeface="Courier"/>
              </a:rPr>
              <a:t> </a:t>
            </a:r>
            <a:r>
              <a:rPr sz="1600">
                <a:solidFill>
                  <a:srgbClr val="4070A0"/>
                </a:solidFill>
                <a:latin typeface="Courier"/>
              </a:rPr>
              <a:t>*</a:t>
            </a:r>
            <a:r>
              <a:rPr sz="1600">
                <a:latin typeface="Courier"/>
              </a:rPr>
              <a:t> clumps)</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medium: Low
volume_ml: 1.184
colonies: 7</a:t>
            </a:r>
          </a:p>
        </p:txBody>
      </p:sp>
    </p:spTree>
  </p:cSld>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Quasi-Poisson: see the data</a:t>
            </a:r>
          </a:p>
        </p:txBody>
      </p:sp>
      <p:pic>
        <p:nvPicPr>
          <p:cNvPr descr="Course_files/modules/quasipoisson/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Quasi-Poisson regression — simulated biological data</a:t>
            </a:r>
          </a:p>
        </p:txBody>
      </p:sp>
      <p:sp>
        <p:nvSpPr>
          <p:cNvPr id="4" name="Content Placeholder 3"/>
          <p:cNvSpPr>
            <a:spLocks noGrp="1"/>
          </p:cNvSpPr>
          <p:nvPr>
            <p:ph idx="2"/>
          </p:nvPr>
        </p:nvSpPr>
        <p:spPr/>
        <p:txBody>
          <a:bodyPr/>
          <a:lstStyle/>
          <a:p>
            <a:pPr lvl="0" indent="0" marL="0">
              <a:buNone/>
            </a:pPr>
            <a:r>
              <a:rPr b="1"/>
              <a:t>beeswarm arguments</a:t>
            </a:r>
          </a:p>
          <a:p>
            <a:pPr lvl="0" indent="0" marL="0">
              <a:buNone/>
            </a:pPr>
            <a:r>
              <a:rPr b="1"/>
              <a:t>pch</a:t>
            </a:r>
            <a:r>
              <a:rPr/>
              <a:t> — Filled points keep individual plates visible.</a:t>
            </a:r>
          </a:p>
          <a:p>
            <a:pPr lvl="0" indent="0" marL="0">
              <a:buNone/>
            </a:pPr>
            <a:r>
              <a:rPr b="1"/>
              <a:t>col</a:t>
            </a:r>
            <a:r>
              <a:rPr/>
              <a:t> — Match medium colors to group labels.</a:t>
            </a:r>
          </a:p>
          <a:p>
            <a:pPr lvl="0" indent="0" marL="0">
              <a:buNone/>
            </a:pPr>
            <a:r>
              <a:rPr b="1"/>
              <a:t>method = “swarm”</a:t>
            </a:r>
            <a:r>
              <a:rPr/>
              <a:t> — Spread points to avoid overlap.</a:t>
            </a:r>
          </a:p>
          <a:p>
            <a:pPr lvl="0" indent="0" marL="0">
              <a:buNone/>
            </a:pPr>
            <a:r>
              <a:rPr b="1"/>
              <a:t>cex</a:t>
            </a:r>
            <a:r>
              <a:rPr/>
              <a:t> — Balance visibility with crowding.</a:t>
            </a:r>
          </a:p>
        </p:txBody>
      </p:sp>
    </p:spTree>
  </p:cSld>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Quasi-Poisson: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4</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a:t>
            </a:r>
            <a:br/>
            <a:r>
              <a:rPr sz="1600">
                <a:latin typeface="Courier"/>
              </a:rPr>
              <a:t>beeswarm</a:t>
            </a:r>
            <a:r>
              <a:rPr sz="1600">
                <a:solidFill>
                  <a:srgbClr val="4070A0"/>
                </a:solidFill>
                <a:latin typeface="Courier"/>
              </a:rPr>
              <a:t>::</a:t>
            </a:r>
            <a:r>
              <a:rPr sz="1600">
                <a:solidFill>
                  <a:srgbClr val="06287E"/>
                </a:solidFill>
                <a:latin typeface="Courier"/>
              </a:rPr>
              <a:t>beeswarm</a:t>
            </a:r>
            <a:r>
              <a:rPr sz="1600">
                <a:latin typeface="Courier"/>
              </a:rPr>
              <a:t>(colonies </a:t>
            </a:r>
            <a:r>
              <a:rPr sz="1600">
                <a:solidFill>
                  <a:srgbClr val="4070A0"/>
                </a:solidFill>
                <a:latin typeface="Courier"/>
              </a:rPr>
              <a:t>/</a:t>
            </a:r>
            <a:r>
              <a:rPr sz="1600">
                <a:latin typeface="Courier"/>
              </a:rPr>
              <a:t> volume_ml </a:t>
            </a:r>
            <a:r>
              <a:rPr sz="1600">
                <a:solidFill>
                  <a:srgbClr val="4070A0"/>
                </a:solidFill>
                <a:latin typeface="Courier"/>
              </a:rPr>
              <a:t>~</a:t>
            </a:r>
            <a:r>
              <a:rPr sz="1600">
                <a:latin typeface="Courier"/>
              </a:rPr>
              <a:t> medium,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method =</a:t>
            </a:r>
            <a:r>
              <a:rPr sz="1600">
                <a:latin typeface="Courier"/>
              </a:rPr>
              <a:t> </a:t>
            </a:r>
            <a:r>
              <a:rPr sz="1600">
                <a:solidFill>
                  <a:srgbClr val="4070A0"/>
                </a:solidFill>
                <a:latin typeface="Courier"/>
              </a:rPr>
              <a:t>"swarm"</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16</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1.1</a:t>
            </a:r>
            <a:r>
              <a:rPr sz="1600">
                <a:latin typeface="Courier"/>
              </a:rPr>
              <a:t>,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"#b96735"</a:t>
            </a:r>
            <a:r>
              <a:rPr sz="1600">
                <a:latin typeface="Courier"/>
              </a:rPr>
              <a:t>, </a:t>
            </a:r>
            <a:r>
              <a:rPr sz="1600">
                <a:solidFill>
                  <a:srgbClr val="4070A0"/>
                </a:solidFill>
                <a:latin typeface="Courier"/>
              </a:rPr>
              <a:t>"#126887"</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"Nutrient medium"</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"Colonies per milliliter"</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br/>
            <a:r>
              <a:rPr sz="1600">
                <a:latin typeface="Courier"/>
              </a:rPr>
              <a:t>group_means </a:t>
            </a:r>
            <a:r>
              <a:rPr sz="1600">
                <a:solidFill>
                  <a:srgbClr val="007020"/>
                </a:solidFill>
                <a:latin typeface="Courier"/>
              </a:rPr>
              <a:t>&lt;-</a:t>
            </a:r>
            <a:r>
              <a:rPr sz="1600">
                <a:latin typeface="Courier"/>
              </a:rPr>
              <a:t> </a:t>
            </a:r>
            <a:r>
              <a:rPr sz="1600">
                <a:solidFill>
                  <a:srgbClr val="06287E"/>
                </a:solidFill>
                <a:latin typeface="Courier"/>
              </a:rPr>
              <a:t>tapply</a:t>
            </a:r>
            <a:r>
              <a:rPr sz="1600">
                <a:latin typeface="Courier"/>
              </a:rPr>
              <a:t>(d</a:t>
            </a:r>
            <a:r>
              <a:rPr sz="1600">
                <a:solidFill>
                  <a:srgbClr val="4070A0"/>
                </a:solidFill>
                <a:latin typeface="Courier"/>
              </a:rPr>
              <a:t>$</a:t>
            </a:r>
            <a:r>
              <a:rPr sz="1600">
                <a:latin typeface="Courier"/>
              </a:rPr>
              <a:t>colonies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volume_ml, d</a:t>
            </a:r>
            <a:r>
              <a:rPr sz="1600">
                <a:solidFill>
                  <a:srgbClr val="4070A0"/>
                </a:solidFill>
                <a:latin typeface="Courier"/>
              </a:rPr>
              <a:t>$</a:t>
            </a:r>
            <a:r>
              <a:rPr sz="1600">
                <a:latin typeface="Courier"/>
              </a:rPr>
              <a:t>medium, mean)</a:t>
            </a:r>
            <a:br/>
            <a:r>
              <a:rPr sz="1600">
                <a:solidFill>
                  <a:srgbClr val="06287E"/>
                </a:solidFill>
                <a:latin typeface="Courier"/>
              </a:rPr>
              <a:t>points</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 group_means,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4070A0"/>
                </a:solidFill>
                <a:latin typeface="Courier"/>
              </a:rPr>
              <a:t>"Black diamond: observed mean rate"</a:t>
            </a:r>
            <a:r>
              <a:rPr sz="1600">
                <a:latin typeface="Courier"/>
              </a:rPr>
              <a:t>, </a:t>
            </a:r>
            <a:r>
              <a:rPr sz="1600">
                <a:solidFill>
                  <a:srgbClr val="7D9029"/>
                </a:solidFill>
                <a:latin typeface="Courier"/>
              </a:rPr>
              <a:t>pch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pch</a:t>
            </a:r>
            <a:r>
              <a:rPr/>
              <a:t> — Filled points keep individual plates visible.</a:t>
            </a:r>
          </a:p>
          <a:p>
            <a:pPr lvl="0" indent="0" marL="0">
              <a:buNone/>
            </a:pPr>
            <a:r>
              <a:rPr b="1"/>
              <a:t>col</a:t>
            </a:r>
            <a:r>
              <a:rPr/>
              <a:t> — Match medium colors to group labels.</a:t>
            </a:r>
          </a:p>
          <a:p>
            <a:pPr lvl="0" indent="0" marL="0">
              <a:buNone/>
            </a:pPr>
            <a:r>
              <a:rPr b="1"/>
              <a:t>method = “swarm”</a:t>
            </a:r>
            <a:r>
              <a:rPr/>
              <a:t> — Spread points to avoid overlap.</a:t>
            </a:r>
          </a:p>
          <a:p>
            <a:pPr lvl="0" indent="0" marL="0">
              <a:buNone/>
            </a:pPr>
            <a:r>
              <a:rPr b="1"/>
              <a:t>cex</a:t>
            </a:r>
            <a:r>
              <a:rPr/>
              <a:t> — Balance visibility with crowding.</a:t>
            </a:r>
          </a:p>
        </p:txBody>
      </p:sp>
    </p:spTree>
  </p:cSld>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Quasi-Poisson: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mean colony density differ between media after accounting for plated volume?</a:t>
            </a:r>
          </a:p>
          <a:p>
            <a:pPr lvl="0" indent="0" marL="0">
              <a:buNone/>
            </a:pPr>
            <a:r>
              <a:rPr b="1"/>
              <a:t>Null / estimation target</a:t>
            </a:r>
          </a:p>
          <a:p>
            <a:pPr lvl="0" indent="0" marL="0">
              <a:buNone/>
            </a:pPr>
            <a:r>
              <a:rPr/>
              <a:t>The high-medium coefficient is zero: mean colony rates are equal between media.</a:t>
            </a:r>
          </a:p>
        </p:txBody>
      </p:sp>
      <p:sp>
        <p:nvSpPr>
          <p:cNvPr id="4" name="Content Placeholder 3"/>
          <p:cNvSpPr>
            <a:spLocks noGrp="1"/>
          </p:cNvSpPr>
          <p:nvPr>
            <p:ph idx="2"/>
          </p:nvPr>
        </p:nvSpPr>
        <p:spPr/>
        <p:txBody>
          <a:bodyPr/>
          <a:lstStyle/>
          <a:p>
            <a:pPr lvl="0" indent="0" marL="0">
              <a:buNone/>
            </a:pPr>
            <a:r>
              <a:rPr b="1"/>
              <a:t>Relevant options</a:t>
            </a:r>
          </a:p>
          <a:p>
            <a:pPr lvl="0"/>
            <a:r>
              <a:rPr/>
              <a:t>family = quasipoisson estimates a dispersion multiplier.</a:t>
            </a:r>
          </a:p>
          <a:p>
            <a:pPr lvl="0"/>
            <a:r>
              <a:rPr/>
              <a:t>Use t/F-based inference for the fitted dispersion.</a:t>
            </a:r>
          </a:p>
          <a:p>
            <a:pPr lvl="0"/>
            <a:r>
              <a:rPr/>
              <a:t>Quasi-likelihood does not provide ordinary likelihood AIC.</a:t>
            </a:r>
          </a:p>
        </p:txBody>
      </p:sp>
    </p:spTree>
  </p:cSld>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Quasi-Poisson: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Plated samples are independent.</a:t>
            </a:r>
          </a:p>
          <a:p>
            <a:pPr lvl="0"/>
            <a:r>
              <a:rPr/>
              <a:t>The specified log-mean model is appropriate.</a:t>
            </a:r>
          </a:p>
          <a:p>
            <a:pPr lvl="0"/>
            <a:r>
              <a:rPr/>
              <a:t>Variance is approximately a common multiple of the mean.</a:t>
            </a:r>
          </a:p>
        </p:txBody>
      </p:sp>
      <p:sp>
        <p:nvSpPr>
          <p:cNvPr id="4" name="Content Placeholder 3"/>
          <p:cNvSpPr>
            <a:spLocks noGrp="1"/>
          </p:cNvSpPr>
          <p:nvPr>
            <p:ph idx="2"/>
          </p:nvPr>
        </p:nvSpPr>
        <p:spPr/>
        <p:txBody>
          <a:bodyPr/>
          <a:lstStyle/>
          <a:p>
            <a:pPr lvl="0" indent="0" marL="0">
              <a:buNone/>
            </a:pPr>
            <a:r>
              <a:rPr b="1"/>
              <a:t>Parametric responses</a:t>
            </a:r>
          </a:p>
          <a:p>
            <a:pPr lvl="0"/>
            <a:r>
              <a:rPr/>
              <a:t>Negative binomial regression supplies an alternative variance relationship.</a:t>
            </a:r>
          </a:p>
          <a:p>
            <a:pPr lvl="0"/>
            <a:r>
              <a:rPr/>
              <a:t>Use a mixed model when plates share biological cultures.</a:t>
            </a:r>
          </a:p>
          <a:p>
            <a:pPr lvl="0" indent="0" marL="0">
              <a:buNone/>
            </a:pPr>
            <a:r>
              <a:rPr b="1"/>
              <a:t>Nonparametric responses</a:t>
            </a:r>
          </a:p>
          <a:p>
            <a:pPr lvl="0"/>
            <a:r>
              <a:rPr/>
              <a:t>A cluster-aware bootstrap can assess uncertainty.</a:t>
            </a:r>
          </a:p>
          <a:p>
            <a:pPr lvl="0"/>
            <a:r>
              <a:rPr/>
              <a:t>A rank-sum test on rates would target a different distributional question.</a:t>
            </a:r>
          </a:p>
        </p:txBody>
      </p:sp>
    </p:spTree>
  </p:cSld>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Quasi-Poisson: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medium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medium,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"Low"</a:t>
            </a:r>
            <a:r>
              <a:rPr sz="1600">
                <a:latin typeface="Courier"/>
              </a:rPr>
              <a:t>, </a:t>
            </a:r>
            <a:r>
              <a:rPr sz="1600">
                <a:solidFill>
                  <a:srgbClr val="4070A0"/>
                </a:solidFill>
                <a:latin typeface="Courier"/>
              </a:rPr>
              <a:t>"High"</a:t>
            </a:r>
            <a:r>
              <a:rPr sz="1600">
                <a:latin typeface="Courier"/>
              </a:rPr>
              <a:t>))</a:t>
            </a:r>
            <a:br/>
            <a:r>
              <a:rPr sz="1600">
                <a:latin typeface="Courier"/>
              </a:rPr>
              <a:t>fit </a:t>
            </a:r>
            <a:r>
              <a:rPr sz="1600">
                <a:solidFill>
                  <a:srgbClr val="007020"/>
                </a:solidFill>
                <a:latin typeface="Courier"/>
              </a:rPr>
              <a:t>&lt;-</a:t>
            </a:r>
            <a:r>
              <a:rPr sz="1600">
                <a:latin typeface="Courier"/>
              </a:rPr>
              <a:t> </a:t>
            </a:r>
            <a:r>
              <a:rPr sz="1600">
                <a:solidFill>
                  <a:srgbClr val="06287E"/>
                </a:solidFill>
                <a:latin typeface="Courier"/>
              </a:rPr>
              <a:t>glm</a:t>
            </a:r>
            <a:r>
              <a:rPr sz="1600">
                <a:latin typeface="Courier"/>
              </a:rPr>
              <a:t>(colonies </a:t>
            </a:r>
            <a:r>
              <a:rPr sz="1600">
                <a:solidFill>
                  <a:srgbClr val="4070A0"/>
                </a:solidFill>
                <a:latin typeface="Courier"/>
              </a:rPr>
              <a:t>~</a:t>
            </a:r>
            <a:r>
              <a:rPr sz="1600">
                <a:latin typeface="Courier"/>
              </a:rPr>
              <a:t> medium </a:t>
            </a:r>
            <a:r>
              <a:rPr sz="1600">
                <a:solidFill>
                  <a:srgbClr val="4070A0"/>
                </a:solidFill>
                <a:latin typeface="Courier"/>
              </a:rPr>
              <a:t>+</a:t>
            </a:r>
            <a:r>
              <a:rPr sz="1600">
                <a:latin typeface="Courier"/>
              </a:rPr>
              <a:t> </a:t>
            </a:r>
            <a:r>
              <a:rPr sz="1600">
                <a:solidFill>
                  <a:srgbClr val="06287E"/>
                </a:solidFill>
                <a:latin typeface="Courier"/>
              </a:rPr>
              <a:t>offset</a:t>
            </a:r>
            <a:r>
              <a:rPr sz="1600">
                <a:latin typeface="Courier"/>
              </a:rPr>
              <a:t>(</a:t>
            </a:r>
            <a:r>
              <a:rPr sz="1600">
                <a:solidFill>
                  <a:srgbClr val="06287E"/>
                </a:solidFill>
                <a:latin typeface="Courier"/>
              </a:rPr>
              <a:t>log</a:t>
            </a:r>
            <a:r>
              <a:rPr sz="1600">
                <a:latin typeface="Courier"/>
              </a:rPr>
              <a:t>(volume_ml)),</a:t>
            </a:r>
            <a:br/>
            <a:r>
              <a:rPr sz="1600">
                <a:latin typeface="Courier"/>
              </a:rPr>
              <a:t>           </a:t>
            </a:r>
            <a:r>
              <a:rPr sz="1600">
                <a:solidFill>
                  <a:srgbClr val="7D9029"/>
                </a:solidFill>
                <a:latin typeface="Courier"/>
              </a:rPr>
              <a:t>data =</a:t>
            </a:r>
            <a:r>
              <a:rPr sz="1600">
                <a:latin typeface="Courier"/>
              </a:rPr>
              <a:t> d, </a:t>
            </a:r>
            <a:r>
              <a:rPr sz="1600">
                <a:solidFill>
                  <a:srgbClr val="7D9029"/>
                </a:solidFill>
                <a:latin typeface="Courier"/>
              </a:rPr>
              <a:t>family =</a:t>
            </a:r>
            <a:r>
              <a:rPr sz="1600">
                <a:latin typeface="Courier"/>
              </a:rPr>
              <a:t> quasipoisson)</a:t>
            </a:r>
            <a:br/>
            <a:r>
              <a:rPr sz="1600">
                <a:latin typeface="Courier"/>
              </a:rPr>
              <a:t>b </a:t>
            </a:r>
            <a:r>
              <a:rPr sz="1600">
                <a:solidFill>
                  <a:srgbClr val="007020"/>
                </a:solidFill>
                <a:latin typeface="Courier"/>
              </a:rPr>
              <a:t>&lt;-</a:t>
            </a:r>
            <a:r>
              <a:rPr sz="1600">
                <a:latin typeface="Courier"/>
              </a:rPr>
              <a:t> </a:t>
            </a:r>
            <a:r>
              <a:rPr sz="1600">
                <a:solidFill>
                  <a:srgbClr val="06287E"/>
                </a:solidFill>
                <a:latin typeface="Courier"/>
              </a:rPr>
              <a:t>coef</a:t>
            </a:r>
            <a:r>
              <a:rPr sz="1600">
                <a:latin typeface="Courier"/>
              </a:rPr>
              <a:t>(fit)[</a:t>
            </a:r>
            <a:r>
              <a:rPr sz="1600">
                <a:solidFill>
                  <a:srgbClr val="4070A0"/>
                </a:solidFill>
                <a:latin typeface="Courier"/>
              </a:rPr>
              <a:t>"mediumHigh"</a:t>
            </a:r>
            <a:r>
              <a:rPr sz="1600">
                <a:latin typeface="Courier"/>
              </a:rPr>
              <a:t>]</a:t>
            </a:r>
            <a:br/>
            <a:r>
              <a:rPr sz="1600">
                <a:latin typeface="Courier"/>
              </a:rPr>
              <a:t>se </a:t>
            </a:r>
            <a:r>
              <a:rPr sz="1600">
                <a:solidFill>
                  <a:srgbClr val="007020"/>
                </a:solidFill>
                <a:latin typeface="Courier"/>
              </a:rPr>
              <a:t>&lt;-</a:t>
            </a:r>
            <a:r>
              <a:rPr sz="1600">
                <a:latin typeface="Courier"/>
              </a:rPr>
              <a:t> </a:t>
            </a:r>
            <a:r>
              <a:rPr sz="1600">
                <a:solidFill>
                  <a:srgbClr val="06287E"/>
                </a:solidFill>
                <a:latin typeface="Courier"/>
              </a:rPr>
              <a:t>sqrt</a:t>
            </a:r>
            <a:r>
              <a:rPr sz="1600">
                <a:latin typeface="Courier"/>
              </a:rPr>
              <a:t>(</a:t>
            </a:r>
            <a:r>
              <a:rPr sz="1600">
                <a:solidFill>
                  <a:srgbClr val="06287E"/>
                </a:solidFill>
                <a:latin typeface="Courier"/>
              </a:rPr>
              <a:t>vcov</a:t>
            </a:r>
            <a:r>
              <a:rPr sz="1600">
                <a:latin typeface="Courier"/>
              </a:rPr>
              <a:t>(fit)[</a:t>
            </a:r>
            <a:r>
              <a:rPr sz="1600">
                <a:solidFill>
                  <a:srgbClr val="4070A0"/>
                </a:solidFill>
                <a:latin typeface="Courier"/>
              </a:rPr>
              <a:t>"mediumHigh"</a:t>
            </a:r>
            <a:r>
              <a:rPr sz="1600">
                <a:latin typeface="Courier"/>
              </a:rPr>
              <a:t>, </a:t>
            </a:r>
            <a:r>
              <a:rPr sz="1600">
                <a:solidFill>
                  <a:srgbClr val="4070A0"/>
                </a:solidFill>
                <a:latin typeface="Courier"/>
              </a:rPr>
              <a:t>"mediumHigh"</a:t>
            </a:r>
            <a:r>
              <a:rPr sz="1600">
                <a:latin typeface="Courier"/>
              </a:rPr>
              <a:t>])</a:t>
            </a:r>
            <a:br/>
            <a:r>
              <a:rPr sz="1600">
                <a:latin typeface="Courier"/>
              </a:rPr>
              <a:t>critical </a:t>
            </a:r>
            <a:r>
              <a:rPr sz="1600">
                <a:solidFill>
                  <a:srgbClr val="007020"/>
                </a:solidFill>
                <a:latin typeface="Courier"/>
              </a:rPr>
              <a:t>&lt;-</a:t>
            </a:r>
            <a:r>
              <a:rPr sz="1600">
                <a:latin typeface="Courier"/>
              </a:rPr>
              <a:t> </a:t>
            </a:r>
            <a:r>
              <a:rPr sz="1600">
                <a:solidFill>
                  <a:srgbClr val="06287E"/>
                </a:solidFill>
                <a:latin typeface="Courier"/>
              </a:rPr>
              <a:t>qt</a:t>
            </a:r>
            <a:r>
              <a:rPr sz="1600">
                <a:latin typeface="Courier"/>
              </a:rPr>
              <a:t>(.</a:t>
            </a:r>
            <a:r>
              <a:rPr sz="1600">
                <a:solidFill>
                  <a:srgbClr val="40A070"/>
                </a:solidFill>
                <a:latin typeface="Courier"/>
              </a:rPr>
              <a:t>975</a:t>
            </a:r>
            <a:r>
              <a:rPr sz="1600">
                <a:latin typeface="Courier"/>
              </a:rPr>
              <a:t>, </a:t>
            </a:r>
            <a:r>
              <a:rPr sz="1600">
                <a:solidFill>
                  <a:srgbClr val="06287E"/>
                </a:solidFill>
                <a:latin typeface="Courier"/>
              </a:rPr>
              <a:t>df.residual</a:t>
            </a:r>
            <a:r>
              <a:rPr sz="1600">
                <a:latin typeface="Courier"/>
              </a:rPr>
              <a:t>(fit))</a:t>
            </a:r>
            <a:br/>
            <a:r>
              <a:rPr sz="1600">
                <a:latin typeface="Courier"/>
              </a:rPr>
              <a:t>rate_ratio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(b)</a:t>
            </a:r>
            <a:br/>
            <a:r>
              <a:rPr sz="1600">
                <a:latin typeface="Courier"/>
              </a:rPr>
              <a:t>ci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(b </a:t>
            </a:r>
            <a:r>
              <a:rPr sz="1600">
                <a:solidFill>
                  <a:srgbClr val="4070A0"/>
                </a:solidFill>
                <a:latin typeface="Courier"/>
              </a:rPr>
              <a: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critical </a:t>
            </a:r>
            <a:r>
              <a:rPr sz="1600">
                <a:solidFill>
                  <a:srgbClr val="4070A0"/>
                </a:solidFill>
                <a:latin typeface="Courier"/>
              </a:rPr>
              <a:t>*</a:t>
            </a:r>
            <a:r>
              <a:rPr sz="1600">
                <a:latin typeface="Courier"/>
              </a:rPr>
              <a:t> se)</a:t>
            </a:r>
            <a:br/>
            <a:r>
              <a:rPr sz="1600">
                <a:latin typeface="Courier"/>
              </a:rPr>
              <a:t>p_value </a:t>
            </a:r>
            <a:r>
              <a:rPr sz="1600">
                <a:solidFill>
                  <a:srgbClr val="007020"/>
                </a:solidFill>
                <a:latin typeface="Courier"/>
              </a:rPr>
              <a:t>&lt;-</a:t>
            </a:r>
            <a:r>
              <a:rPr sz="1600">
                <a:latin typeface="Courier"/>
              </a:rPr>
              <a:t> </a:t>
            </a:r>
            <a:r>
              <a:rPr sz="1600">
                <a:solidFill>
                  <a:srgbClr val="06287E"/>
                </a:solidFill>
                <a:latin typeface="Courier"/>
              </a:rPr>
              <a:t>summary</a:t>
            </a:r>
            <a:r>
              <a:rPr sz="1600">
                <a:latin typeface="Courier"/>
              </a:rPr>
              <a:t>(fit)</a:t>
            </a:r>
            <a:r>
              <a:rPr sz="1600">
                <a:solidFill>
                  <a:srgbClr val="4070A0"/>
                </a:solidFill>
                <a:latin typeface="Courier"/>
              </a:rPr>
              <a:t>$</a:t>
            </a:r>
            <a:r>
              <a:rPr sz="1600">
                <a:latin typeface="Courier"/>
              </a:rPr>
              <a:t>coefficients[</a:t>
            </a:r>
            <a:r>
              <a:rPr sz="1600">
                <a:solidFill>
                  <a:srgbClr val="4070A0"/>
                </a:solidFill>
                <a:latin typeface="Courier"/>
              </a:rPr>
              <a:t>"mediumHigh"</a:t>
            </a:r>
            <a:r>
              <a:rPr sz="1600">
                <a:latin typeface="Courier"/>
              </a:rPr>
              <a:t>, </a:t>
            </a:r>
            <a:r>
              <a:rPr sz="1600">
                <a:solidFill>
                  <a:srgbClr val="4070A0"/>
                </a:solidFill>
                <a:latin typeface="Courier"/>
              </a:rPr>
              <a:t>"Pr(&gt;|t|)"</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High / low mean rate ratio: 1.351</a:t>
            </a:r>
          </a:p>
          <a:p>
            <a:pPr lvl="0"/>
            <a:r>
              <a:rPr/>
              <a:t>95% t-based CI: 1.117 to 1.633</a:t>
            </a:r>
          </a:p>
          <a:p>
            <a:pPr lvl="0"/>
            <a:r>
              <a:rPr/>
              <a:t>Dispersion multiplier: 3.953</a:t>
            </a:r>
          </a:p>
          <a:p>
            <a:pPr lvl="0"/>
            <a:r>
              <a:rPr/>
              <a:t>Quasi-Poisson t-test p = 0.002166</a:t>
            </a:r>
          </a:p>
        </p:txBody>
      </p:sp>
    </p:spTree>
  </p:cSld>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Quasi-Poisson: interpret</a:t>
            </a:r>
          </a:p>
        </p:txBody>
      </p:sp>
      <p:sp>
        <p:nvSpPr>
          <p:cNvPr id="3" name="Content Placeholder 2"/>
          <p:cNvSpPr>
            <a:spLocks noGrp="1"/>
          </p:cNvSpPr>
          <p:nvPr>
            <p:ph idx="1"/>
          </p:nvPr>
        </p:nvSpPr>
        <p:spPr/>
        <p:txBody>
          <a:bodyPr/>
          <a:lstStyle/>
          <a:p>
            <a:pPr lvl="0" indent="0" marL="0">
              <a:buNone/>
            </a:pPr>
            <a:r>
              <a:rPr/>
              <a:t>High-nutrient medium had 1.35 times the modeled colony rate of low-nutrient medium (95% t-based CI 1.12–1.63; p = 0.00217). Estimated dispersion 3.95 adjusts uncertainty for extra-Poisson variation.</a:t>
            </a:r>
          </a:p>
          <a:p>
            <a:pPr lvl="0" indent="0" marL="0">
              <a:buNone/>
            </a:pPr>
            <a:r>
              <a:rPr b="1"/>
              <a:t>Discuss:</a:t>
            </a:r>
            <a:r>
              <a:rPr/>
              <a:t> Why should a Poisson likelihood-ratio test or ordinary AIC not be copied directly into this quasi-Poisson analysis?</a:t>
            </a:r>
          </a:p>
        </p:txBody>
      </p:sp>
    </p:spTree>
  </p:cSld>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Negative binomial: the data</a:t>
            </a:r>
          </a:p>
        </p:txBody>
      </p:sp>
      <p:sp>
        <p:nvSpPr>
          <p:cNvPr id="3" name="Content Placeholder 2"/>
          <p:cNvSpPr>
            <a:spLocks noGrp="1"/>
          </p:cNvSpPr>
          <p:nvPr>
            <p:ph idx="1"/>
          </p:nvPr>
        </p:nvSpPr>
        <p:spPr/>
        <p:txBody>
          <a:bodyPr/>
          <a:lstStyle/>
          <a:p>
            <a:pPr lvl="0" indent="0" marL="0">
              <a:buNone/>
            </a:pPr>
            <a:r>
              <a:rPr/>
              <a:t>Parasite abundance and fish body length</a:t>
            </a:r>
          </a:p>
          <a:p>
            <a:pPr lvl="0"/>
            <a:r>
              <a:rPr/>
              <a:t>Nonnegative parasite counts</a:t>
            </a:r>
          </a:p>
          <a:p>
            <a:pPr lvl="0"/>
            <a:r>
              <a:rPr/>
              <a:t>Continuous length predictor in centimeters</a:t>
            </a:r>
          </a:p>
          <a:p>
            <a:pPr lvl="0"/>
            <a:r>
              <a:rPr/>
              <a:t>Conditional variance can exceed the conditional mean</a:t>
            </a:r>
          </a:p>
        </p:txBody>
      </p:sp>
      <p:sp>
        <p:nvSpPr>
          <p:cNvPr id="4" name="Content Placeholder 3"/>
          <p:cNvSpPr>
            <a:spLocks noGrp="1"/>
          </p:cNvSpPr>
          <p:nvPr>
            <p:ph idx="2"/>
          </p:nvPr>
        </p:nvSpPr>
        <p:spPr/>
        <p:txBody>
          <a:bodyPr/>
          <a:lstStyle/>
          <a:p>
            <a:pPr lvl="0" indent="0" marL="0">
              <a:buNone/>
            </a:pPr>
            <a:r>
              <a:rPr b="1"/>
              <a:t>Other data like these</a:t>
            </a:r>
          </a:p>
          <a:p>
            <a:pPr lvl="0"/>
            <a:r>
              <a:rPr/>
              <a:t>Overdispersed offspring counts</a:t>
            </a:r>
          </a:p>
          <a:p>
            <a:pPr lvl="0"/>
            <a:r>
              <a:rPr/>
              <a:t>RNA-seq counts with suitable normalization</a:t>
            </a:r>
          </a:p>
          <a:p>
            <a:pPr lvl="0"/>
            <a:r>
              <a:rPr/>
              <a:t>Microbial colony counts with heterogeneous rates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Negative binomial: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3112</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fish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130</a:t>
            </a:r>
            <a:r>
              <a:rPr sz="1600">
                <a:latin typeface="Courier"/>
              </a:rPr>
              <a:t>, </a:t>
            </a:r>
            <a:r>
              <a:rPr sz="1600">
                <a:solidFill>
                  <a:srgbClr val="7D9029"/>
                </a:solidFill>
                <a:latin typeface="Courier"/>
              </a:rPr>
              <a:t>length_cm =</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130</a:t>
            </a:r>
            <a:r>
              <a:rPr sz="1600">
                <a:latin typeface="Courier"/>
              </a:rPr>
              <a:t>, </a:t>
            </a:r>
            <a:r>
              <a:rPr sz="1600">
                <a:solidFill>
                  <a:srgbClr val="40A070"/>
                </a:solidFill>
                <a:latin typeface="Courier"/>
              </a:rPr>
              <a:t>18</a:t>
            </a:r>
            <a:r>
              <a:rPr sz="1600">
                <a:latin typeface="Courier"/>
              </a:rPr>
              <a:t>, </a:t>
            </a:r>
            <a:r>
              <a:rPr sz="1600">
                <a:solidFill>
                  <a:srgbClr val="40A070"/>
                </a:solidFill>
                <a:latin typeface="Courier"/>
              </a:rPr>
              <a:t>42</a:t>
            </a:r>
            <a:r>
              <a:rPr sz="1600">
                <a:latin typeface="Courier"/>
              </a:rPr>
              <a:t>))</a:t>
            </a:r>
            <a:br/>
            <a:r>
              <a:rPr sz="1600">
                <a:latin typeface="Courier"/>
              </a:rPr>
              <a:t>mu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a:t>
            </a:r>
            <a:r>
              <a:rPr sz="1600">
                <a:solidFill>
                  <a:srgbClr val="4070A0"/>
                </a:solidFill>
                <a:latin typeface="Courier"/>
              </a:rPr>
              <a:t>-</a:t>
            </a:r>
            <a:r>
              <a:rPr sz="1600">
                <a:latin typeface="Courier"/>
              </a:rPr>
              <a:t>.</a:t>
            </a:r>
            <a:r>
              <a:rPr sz="1600">
                <a:solidFill>
                  <a:srgbClr val="40A070"/>
                </a:solidFill>
                <a:latin typeface="Courier"/>
              </a:rPr>
              <a:t>2</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085</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length_cm)</a:t>
            </a:r>
            <a:br/>
            <a:r>
              <a:rPr sz="1600">
                <a:latin typeface="Courier"/>
              </a:rPr>
              <a:t>d</a:t>
            </a:r>
            <a:r>
              <a:rPr sz="1600">
                <a:solidFill>
                  <a:srgbClr val="4070A0"/>
                </a:solidFill>
                <a:latin typeface="Courier"/>
              </a:rPr>
              <a:t>$</a:t>
            </a:r>
            <a:r>
              <a:rPr sz="1600">
                <a:latin typeface="Courier"/>
              </a:rPr>
              <a:t>parasites </a:t>
            </a:r>
            <a:r>
              <a:rPr sz="1600">
                <a:solidFill>
                  <a:srgbClr val="007020"/>
                </a:solidFill>
                <a:latin typeface="Courier"/>
              </a:rPr>
              <a:t>&lt;-</a:t>
            </a:r>
            <a:r>
              <a:rPr sz="1600">
                <a:latin typeface="Courier"/>
              </a:rPr>
              <a:t> </a:t>
            </a:r>
            <a:r>
              <a:rPr sz="1600">
                <a:solidFill>
                  <a:srgbClr val="06287E"/>
                </a:solidFill>
                <a:latin typeface="Courier"/>
              </a:rPr>
              <a:t>rnbinom</a:t>
            </a:r>
            <a:r>
              <a:rPr sz="1600">
                <a:latin typeface="Courier"/>
              </a:rPr>
              <a:t>(</a:t>
            </a:r>
            <a:r>
              <a:rPr sz="1600">
                <a:solidFill>
                  <a:srgbClr val="40A070"/>
                </a:solidFill>
                <a:latin typeface="Courier"/>
              </a:rPr>
              <a:t>130</a:t>
            </a:r>
            <a:r>
              <a:rPr sz="1600">
                <a:latin typeface="Courier"/>
              </a:rPr>
              <a:t>, </a:t>
            </a:r>
            <a:r>
              <a:rPr sz="1600">
                <a:solidFill>
                  <a:srgbClr val="7D9029"/>
                </a:solidFill>
                <a:latin typeface="Courier"/>
              </a:rPr>
              <a:t>mu =</a:t>
            </a:r>
            <a:r>
              <a:rPr sz="1600">
                <a:latin typeface="Courier"/>
              </a:rPr>
              <a:t> mu, </a:t>
            </a:r>
            <a:r>
              <a:rPr sz="1600">
                <a:solidFill>
                  <a:srgbClr val="7D9029"/>
                </a:solidFill>
                <a:latin typeface="Courier"/>
              </a:rPr>
              <a:t>size =</a:t>
            </a:r>
            <a:r>
              <a:rPr sz="1600">
                <a:latin typeface="Courier"/>
              </a:rPr>
              <a:t> </a:t>
            </a:r>
            <a:r>
              <a:rPr sz="1600">
                <a:solidFill>
                  <a:srgbClr val="40A070"/>
                </a:solidFill>
                <a:latin typeface="Courier"/>
              </a:rPr>
              <a:t>2</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fish: 1
length_cm: 27.86
parasites: 7</a:t>
            </a:r>
          </a:p>
        </p:txBody>
      </p:sp>
    </p:spTree>
  </p:cSld>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Negative binomial: see the data</a:t>
            </a:r>
          </a:p>
        </p:txBody>
      </p:sp>
      <p:pic>
        <p:nvPicPr>
          <p:cNvPr descr="Course_files/modules/negbin_glm/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Negative binomial regression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geom_point(alpha)</a:t>
            </a:r>
            <a:r>
              <a:rPr/>
              <a:t> — Keep high variability visible.</a:t>
            </a:r>
          </a:p>
          <a:p>
            <a:pPr lvl="0" indent="0" marL="0">
              <a:buNone/>
            </a:pPr>
            <a:r>
              <a:rPr b="1"/>
              <a:t>geom_line</a:t>
            </a:r>
            <a:r>
              <a:rPr/>
              <a:t> — Show the conditional mean, not an individual prediction.</a:t>
            </a:r>
          </a:p>
          <a:p>
            <a:pPr lvl="0" indent="0" marL="0">
              <a:buNone/>
            </a:pPr>
            <a:r>
              <a:rPr b="1"/>
              <a:t>scale_y_continuous</a:t>
            </a:r>
            <a:r>
              <a:rPr/>
              <a:t> — Keep the count scale interpretable.</a:t>
            </a:r>
          </a:p>
          <a:p>
            <a:pPr lvl="0" indent="0" marL="0">
              <a:buNone/>
            </a:pPr>
            <a:r>
              <a:rPr b="1"/>
              <a:t>labs</a:t>
            </a:r>
            <a:r>
              <a:rPr/>
              <a:t> — Include length units in the axis.</a:t>
            </a:r>
          </a:p>
        </p:txBody>
      </p:sp>
    </p:spTree>
  </p:cSld>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Negative binomial: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ggplot2</a:t>
            </a:r>
            <a:r>
              <a:rPr sz="1600">
                <a:solidFill>
                  <a:srgbClr val="4070A0"/>
                </a:solidFill>
                <a:latin typeface="Courier"/>
              </a:rPr>
              <a:t>::</a:t>
            </a:r>
            <a:r>
              <a:rPr sz="1600">
                <a:solidFill>
                  <a:srgbClr val="06287E"/>
                </a:solidFill>
                <a:latin typeface="Courier"/>
              </a:rPr>
              <a:t>ggplot</a:t>
            </a:r>
            <a:r>
              <a:rPr sz="1600">
                <a:latin typeface="Courier"/>
              </a:rPr>
              <a:t>(d, ggplot2</a:t>
            </a:r>
            <a:r>
              <a:rPr sz="1600">
                <a:solidFill>
                  <a:srgbClr val="4070A0"/>
                </a:solidFill>
                <a:latin typeface="Courier"/>
              </a:rPr>
              <a:t>::</a:t>
            </a:r>
            <a:r>
              <a:rPr sz="1600">
                <a:solidFill>
                  <a:srgbClr val="06287E"/>
                </a:solidFill>
                <a:latin typeface="Courier"/>
              </a:rPr>
              <a:t>aes</a:t>
            </a:r>
            <a:r>
              <a:rPr sz="1600">
                <a:latin typeface="Courier"/>
              </a:rPr>
              <a:t>(length_cm, parasites))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geom_point</a:t>
            </a:r>
            <a:r>
              <a:rPr sz="1600">
                <a:latin typeface="Courier"/>
              </a:rPr>
              <a:t>(</a:t>
            </a:r>
            <a:r>
              <a:rPr sz="1600">
                <a:solidFill>
                  <a:srgbClr val="7D9029"/>
                </a:solidFill>
                <a:latin typeface="Courier"/>
              </a:rPr>
              <a:t>alpha =</a:t>
            </a:r>
            <a:r>
              <a:rPr sz="1600">
                <a:latin typeface="Courier"/>
              </a:rPr>
              <a:t> .</a:t>
            </a:r>
            <a:r>
              <a:rPr sz="1600">
                <a:solidFill>
                  <a:srgbClr val="40A070"/>
                </a:solidFill>
                <a:latin typeface="Courier"/>
              </a:rPr>
              <a:t>55</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"#555555"</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geom_line</a:t>
            </a:r>
            <a:r>
              <a:rPr sz="1600">
                <a:latin typeface="Courier"/>
              </a:rPr>
              <a:t>(</a:t>
            </a:r>
            <a:r>
              <a:rPr sz="1600">
                <a:solidFill>
                  <a:srgbClr val="7D9029"/>
                </a:solidFill>
                <a:latin typeface="Courier"/>
              </a:rPr>
              <a:t>data =</a:t>
            </a:r>
            <a:r>
              <a:rPr sz="1600">
                <a:latin typeface="Courier"/>
              </a:rPr>
              <a:t> grid, ggplot2</a:t>
            </a:r>
            <a:r>
              <a:rPr sz="1600">
                <a:solidFill>
                  <a:srgbClr val="4070A0"/>
                </a:solidFill>
                <a:latin typeface="Courier"/>
              </a:rPr>
              <a:t>::</a:t>
            </a:r>
            <a:r>
              <a:rPr sz="1600">
                <a:solidFill>
                  <a:srgbClr val="06287E"/>
                </a:solidFill>
                <a:latin typeface="Courier"/>
              </a:rPr>
              <a:t>aes</a:t>
            </a:r>
            <a:r>
              <a:rPr sz="1600">
                <a:latin typeface="Courier"/>
              </a:rPr>
              <a:t>(</a:t>
            </a:r>
            <a:r>
              <a:rPr sz="1600">
                <a:solidFill>
                  <a:srgbClr val="7D9029"/>
                </a:solidFill>
                <a:latin typeface="Courier"/>
              </a:rPr>
              <a:t>y =</a:t>
            </a:r>
            <a:r>
              <a:rPr sz="1600">
                <a:latin typeface="Courier"/>
              </a:rPr>
              <a:t> mean_count),</a:t>
            </a:r>
            <a:b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"#126887"</a:t>
            </a:r>
            <a:r>
              <a:rPr sz="1600">
                <a:latin typeface="Courier"/>
              </a:rPr>
              <a:t>, </a:t>
            </a:r>
            <a:r>
              <a:rPr sz="1600">
                <a:solidFill>
                  <a:srgbClr val="7D9029"/>
                </a:solidFill>
                <a:latin typeface="Courier"/>
              </a:rPr>
              <a:t>linewidth =</a:t>
            </a:r>
            <a:r>
              <a:rPr sz="1600">
                <a:latin typeface="Courier"/>
              </a:rPr>
              <a:t> </a:t>
            </a:r>
            <a:r>
              <a:rPr sz="1600">
                <a:solidFill>
                  <a:srgbClr val="40A070"/>
                </a:solidFill>
                <a:latin typeface="Courier"/>
              </a:rPr>
              <a:t>1.3</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"Fish length (cm)"</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"Parasite count"</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17</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geom_point(alpha)</a:t>
            </a:r>
            <a:r>
              <a:rPr/>
              <a:t> — Keep high variability visible.</a:t>
            </a:r>
          </a:p>
          <a:p>
            <a:pPr lvl="0" indent="0" marL="0">
              <a:buNone/>
            </a:pPr>
            <a:r>
              <a:rPr b="1"/>
              <a:t>geom_line</a:t>
            </a:r>
            <a:r>
              <a:rPr/>
              <a:t> — Show the conditional mean, not an individual prediction.</a:t>
            </a:r>
          </a:p>
          <a:p>
            <a:pPr lvl="0" indent="0" marL="0">
              <a:buNone/>
            </a:pPr>
            <a:r>
              <a:rPr b="1"/>
              <a:t>scale_y_continuous</a:t>
            </a:r>
            <a:r>
              <a:rPr/>
              <a:t> — Keep the count scale interpretable.</a:t>
            </a:r>
          </a:p>
          <a:p>
            <a:pPr lvl="0" indent="0" marL="0">
              <a:buNone/>
            </a:pPr>
            <a:r>
              <a:rPr b="1"/>
              <a:t>labs</a:t>
            </a:r>
            <a:r>
              <a:rPr/>
              <a:t> — Include length units in the axis.</a:t>
            </a:r>
          </a:p>
        </p:txBody>
      </p:sp>
    </p:spTree>
  </p:cSld>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Negative binomial: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expected parasite burden change with fish length?</a:t>
            </a:r>
          </a:p>
          <a:p>
            <a:pPr lvl="0" indent="0" marL="0">
              <a:buNone/>
            </a:pPr>
            <a:r>
              <a:rPr b="1"/>
              <a:t>Null / estimation target</a:t>
            </a:r>
          </a:p>
          <a:p>
            <a:pPr lvl="0" indent="0" marL="0">
              <a:buNone/>
            </a:pPr>
            <a:r>
              <a:rPr/>
              <a:t>The length coefficient is zero: expected parasite abundance does not change with length in this model.</a:t>
            </a:r>
          </a:p>
        </p:txBody>
      </p:sp>
      <p:sp>
        <p:nvSpPr>
          <p:cNvPr id="4" name="Content Placeholder 3"/>
          <p:cNvSpPr>
            <a:spLocks noGrp="1"/>
          </p:cNvSpPr>
          <p:nvPr>
            <p:ph idx="2"/>
          </p:nvPr>
        </p:nvSpPr>
        <p:spPr/>
        <p:txBody>
          <a:bodyPr/>
          <a:lstStyle/>
          <a:p>
            <a:pPr lvl="0" indent="0" marL="0">
              <a:buNone/>
            </a:pPr>
            <a:r>
              <a:rPr b="1"/>
              <a:t>Relevant options</a:t>
            </a:r>
          </a:p>
          <a:p>
            <a:pPr lvl="0"/>
            <a:r>
              <a:rPr/>
              <a:t>MASS::glm.nb estimates extra-Poisson variation.</a:t>
            </a:r>
          </a:p>
          <a:p>
            <a:pPr lvl="0"/>
            <a:r>
              <a:rPr/>
              <a:t>The default link is log.</a:t>
            </a:r>
          </a:p>
          <a:p>
            <a:pPr lvl="0"/>
            <a:r>
              <a:rPr/>
              <a:t>Exponentiate a scaled coefficient to report a meaningful rate ratio.</a:t>
            </a:r>
          </a:p>
        </p:txBody>
      </p:sp>
    </p:spTree>
  </p:cSld>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Negative binomial: assumptions</a:t>
            </a:r>
          </a:p>
        </p:txBody>
      </p:sp>
      <p:sp>
        <p:nvSpPr>
          <p:cNvPr id="3" name="Content Placeholder 2"/>
          <p:cNvSpPr>
            <a:spLocks noGrp="1"/>
          </p:cNvSpPr>
          <p:nvPr>
            <p:ph idx="1"/>
          </p:nvPr>
        </p:nvSpPr>
        <p:spPr/>
        <p:txBody>
          <a:bodyPr/>
          <a:lstStyle/>
          <a:p>
            <a:pPr lvl="0" indent="0" marL="0">
              <a:buNone/>
            </a:pPr>
            <a:r>
              <a:rPr b="1"/>
              <a:t>What matters here</a:t>
            </a:r>
          </a:p>
          <a:p>
            <a:pPr lvl="0"/>
            <a:r>
              <a:rPr/>
              <a:t>Fish are independent.</a:t>
            </a:r>
          </a:p>
          <a:p>
            <a:pPr lvl="0"/>
            <a:r>
              <a:rPr/>
              <a:t>The log mean is modeled appropriately.</a:t>
            </a:r>
          </a:p>
          <a:p>
            <a:pPr lvl="0"/>
            <a:r>
              <a:rPr/>
              <a:t>A negative binomial mean–variance pattern is plausible.</a:t>
            </a:r>
          </a:p>
        </p:txBody>
      </p:sp>
      <p:sp>
        <p:nvSpPr>
          <p:cNvPr id="4" name="Content Placeholder 3"/>
          <p:cNvSpPr>
            <a:spLocks noGrp="1"/>
          </p:cNvSpPr>
          <p:nvPr>
            <p:ph idx="2"/>
          </p:nvPr>
        </p:nvSpPr>
        <p:spPr/>
        <p:txBody>
          <a:bodyPr/>
          <a:lstStyle/>
          <a:p>
            <a:pPr lvl="0" indent="0" marL="0">
              <a:buNone/>
            </a:pPr>
            <a:r>
              <a:rPr b="1"/>
              <a:t>Parametric responses</a:t>
            </a:r>
          </a:p>
          <a:p>
            <a:pPr lvl="0"/>
            <a:r>
              <a:rPr/>
              <a:t>Compare residual patterns with Poisson and quasi-Poisson alternatives.</a:t>
            </a:r>
          </a:p>
          <a:p>
            <a:pPr lvl="0"/>
            <a:r>
              <a:rPr/>
              <a:t>Use a mixed negative binomial model for fish clustered by site.</a:t>
            </a:r>
          </a:p>
          <a:p>
            <a:pPr lvl="0" indent="0" marL="0">
              <a:buNone/>
            </a:pPr>
            <a:r>
              <a:rPr b="1"/>
              <a:t>Nonparametric responses</a:t>
            </a:r>
          </a:p>
          <a:p>
            <a:pPr lvl="0"/>
            <a:r>
              <a:rPr/>
              <a:t>Bootstrap independent fish or sites for uncertainty.</a:t>
            </a:r>
          </a:p>
          <a:p>
            <a:pPr lvl="0"/>
            <a:r>
              <a:rPr/>
              <a:t>A rank-based association test asks a different question from a count-model slope.</a:t>
            </a:r>
          </a:p>
        </p:txBody>
      </p:sp>
    </p:spTree>
  </p:cSld>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Negative binomial: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MASS</a:t>
            </a:r>
            <a:r>
              <a:rPr sz="1600">
                <a:solidFill>
                  <a:srgbClr val="4070A0"/>
                </a:solidFill>
                <a:latin typeface="Courier"/>
              </a:rPr>
              <a:t>::</a:t>
            </a:r>
            <a:r>
              <a:rPr sz="1600">
                <a:solidFill>
                  <a:srgbClr val="06287E"/>
                </a:solidFill>
                <a:latin typeface="Courier"/>
              </a:rPr>
              <a:t>glm.nb</a:t>
            </a:r>
            <a:r>
              <a:rPr sz="1600">
                <a:latin typeface="Courier"/>
              </a:rPr>
              <a:t>(parasites </a:t>
            </a:r>
            <a:r>
              <a:rPr sz="1600">
                <a:solidFill>
                  <a:srgbClr val="4070A0"/>
                </a:solidFill>
                <a:latin typeface="Courier"/>
              </a:rPr>
              <a:t>~</a:t>
            </a:r>
            <a:r>
              <a:rPr sz="1600">
                <a:latin typeface="Courier"/>
              </a:rPr>
              <a:t> length_cm, </a:t>
            </a:r>
            <a:r>
              <a:rPr sz="1600">
                <a:solidFill>
                  <a:srgbClr val="7D9029"/>
                </a:solidFill>
                <a:latin typeface="Courier"/>
              </a:rPr>
              <a:t>data =</a:t>
            </a:r>
            <a:r>
              <a:rPr sz="1600">
                <a:latin typeface="Courier"/>
              </a:rPr>
              <a:t> d)</a:t>
            </a:r>
            <a:br/>
            <a:r>
              <a:rPr sz="1600">
                <a:latin typeface="Courier"/>
              </a:rPr>
              <a:t>b </a:t>
            </a:r>
            <a:r>
              <a:rPr sz="1600">
                <a:solidFill>
                  <a:srgbClr val="007020"/>
                </a:solidFill>
                <a:latin typeface="Courier"/>
              </a:rPr>
              <a:t>&lt;-</a:t>
            </a:r>
            <a:r>
              <a:rPr sz="1600">
                <a:latin typeface="Courier"/>
              </a:rPr>
              <a:t> </a:t>
            </a:r>
            <a:r>
              <a:rPr sz="1600">
                <a:solidFill>
                  <a:srgbClr val="06287E"/>
                </a:solidFill>
                <a:latin typeface="Courier"/>
              </a:rPr>
              <a:t>coef</a:t>
            </a:r>
            <a:r>
              <a:rPr sz="1600">
                <a:latin typeface="Courier"/>
              </a:rPr>
              <a:t>(fit)[</a:t>
            </a:r>
            <a:r>
              <a:rPr sz="1600">
                <a:solidFill>
                  <a:srgbClr val="4070A0"/>
                </a:solidFill>
                <a:latin typeface="Courier"/>
              </a:rPr>
              <a:t>"length_cm"</a:t>
            </a:r>
            <a:r>
              <a:rPr sz="1600">
                <a:latin typeface="Courier"/>
              </a:rPr>
              <a:t>]</a:t>
            </a:r>
            <a:br/>
            <a:r>
              <a:rPr sz="1600">
                <a:latin typeface="Courier"/>
              </a:rPr>
              <a:t>se </a:t>
            </a:r>
            <a:r>
              <a:rPr sz="1600">
                <a:solidFill>
                  <a:srgbClr val="007020"/>
                </a:solidFill>
                <a:latin typeface="Courier"/>
              </a:rPr>
              <a:t>&lt;-</a:t>
            </a:r>
            <a:r>
              <a:rPr sz="1600">
                <a:latin typeface="Courier"/>
              </a:rPr>
              <a:t> </a:t>
            </a:r>
            <a:r>
              <a:rPr sz="1600">
                <a:solidFill>
                  <a:srgbClr val="06287E"/>
                </a:solidFill>
                <a:latin typeface="Courier"/>
              </a:rPr>
              <a:t>sqrt</a:t>
            </a:r>
            <a:r>
              <a:rPr sz="1600">
                <a:latin typeface="Courier"/>
              </a:rPr>
              <a:t>(</a:t>
            </a:r>
            <a:r>
              <a:rPr sz="1600">
                <a:solidFill>
                  <a:srgbClr val="06287E"/>
                </a:solidFill>
                <a:latin typeface="Courier"/>
              </a:rPr>
              <a:t>vcov</a:t>
            </a:r>
            <a:r>
              <a:rPr sz="1600">
                <a:latin typeface="Courier"/>
              </a:rPr>
              <a:t>(fit)[</a:t>
            </a:r>
            <a:r>
              <a:rPr sz="1600">
                <a:solidFill>
                  <a:srgbClr val="4070A0"/>
                </a:solidFill>
                <a:latin typeface="Courier"/>
              </a:rPr>
              <a:t>"length_cm"</a:t>
            </a:r>
            <a:r>
              <a:rPr sz="1600">
                <a:latin typeface="Courier"/>
              </a:rPr>
              <a:t>, </a:t>
            </a:r>
            <a:r>
              <a:rPr sz="1600">
                <a:solidFill>
                  <a:srgbClr val="4070A0"/>
                </a:solidFill>
                <a:latin typeface="Courier"/>
              </a:rPr>
              <a:t>"length_cm"</a:t>
            </a:r>
            <a:r>
              <a:rPr sz="1600">
                <a:latin typeface="Courier"/>
              </a:rPr>
              <a:t>])</a:t>
            </a:r>
            <a:br/>
            <a:r>
              <a:rPr sz="1600">
                <a:latin typeface="Courier"/>
              </a:rPr>
              <a:t>p_value </a:t>
            </a:r>
            <a:r>
              <a:rPr sz="1600">
                <a:solidFill>
                  <a:srgbClr val="007020"/>
                </a:solidFill>
                <a:latin typeface="Courier"/>
              </a:rPr>
              <a:t>&lt;-</a:t>
            </a:r>
            <a:r>
              <a:rPr sz="1600">
                <a:latin typeface="Courier"/>
              </a:rPr>
              <a:t> </a:t>
            </a:r>
            <a:r>
              <a:rPr sz="1600">
                <a:solidFill>
                  <a:srgbClr val="06287E"/>
                </a:solidFill>
                <a:latin typeface="Courier"/>
              </a:rPr>
              <a:t>summary</a:t>
            </a:r>
            <a:r>
              <a:rPr sz="1600">
                <a:latin typeface="Courier"/>
              </a:rPr>
              <a:t>(fit)</a:t>
            </a:r>
            <a:r>
              <a:rPr sz="1600">
                <a:solidFill>
                  <a:srgbClr val="4070A0"/>
                </a:solidFill>
                <a:latin typeface="Courier"/>
              </a:rPr>
              <a:t>$</a:t>
            </a:r>
            <a:r>
              <a:rPr sz="1600">
                <a:latin typeface="Courier"/>
              </a:rPr>
              <a:t>coefficients[</a:t>
            </a:r>
            <a:r>
              <a:rPr sz="1600">
                <a:solidFill>
                  <a:srgbClr val="4070A0"/>
                </a:solidFill>
                <a:latin typeface="Courier"/>
              </a:rPr>
              <a:t>"length_cm"</a:t>
            </a:r>
            <a:r>
              <a:rPr sz="1600">
                <a:latin typeface="Courier"/>
              </a:rPr>
              <a:t>, </a:t>
            </a:r>
            <a:r>
              <a:rPr sz="1600">
                <a:solidFill>
                  <a:srgbClr val="4070A0"/>
                </a:solidFill>
                <a:latin typeface="Courier"/>
              </a:rPr>
              <a:t>"Pr(&gt;|z|)"</a:t>
            </a:r>
            <a:r>
              <a:rPr sz="1600">
                <a:latin typeface="Courier"/>
              </a:rPr>
              <a:t>]</a:t>
            </a:r>
            <a:br/>
            <a:r>
              <a:rPr sz="1600">
                <a:latin typeface="Courier"/>
              </a:rPr>
              <a:t>rate_ratio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a:t>
            </a:r>
            <a:r>
              <a:rPr sz="1600">
                <a:solidFill>
                  <a:srgbClr val="40A070"/>
                </a:solidFill>
                <a:latin typeface="Courier"/>
              </a:rPr>
              <a:t>5</a:t>
            </a:r>
            <a:r>
              <a:rPr sz="1600">
                <a:latin typeface="Courier"/>
              </a:rPr>
              <a:t> </a:t>
            </a:r>
            <a:r>
              <a:rPr sz="1600">
                <a:solidFill>
                  <a:srgbClr val="4070A0"/>
                </a:solidFill>
                <a:latin typeface="Courier"/>
              </a:rPr>
              <a:t>*</a:t>
            </a:r>
            <a:r>
              <a:rPr sz="1600">
                <a:latin typeface="Courier"/>
              </a:rPr>
              <a:t> b)</a:t>
            </a:r>
            <a:br/>
            <a:r>
              <a:rPr sz="1600">
                <a:latin typeface="Courier"/>
              </a:rPr>
              <a:t>ci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a:t>
            </a:r>
            <a:r>
              <a:rPr sz="1600">
                <a:solidFill>
                  <a:srgbClr val="40A070"/>
                </a:solidFill>
                <a:latin typeface="Courier"/>
              </a:rPr>
              <a:t>5</a:t>
            </a:r>
            <a:r>
              <a:rPr sz="1600">
                <a:latin typeface="Courier"/>
              </a:rPr>
              <a:t> </a:t>
            </a:r>
            <a:r>
              <a:rPr sz="1600">
                <a:solidFill>
                  <a:srgbClr val="4070A0"/>
                </a:solidFill>
                <a:latin typeface="Courier"/>
              </a:rPr>
              <a:t>*</a:t>
            </a:r>
            <a:r>
              <a:rPr sz="1600">
                <a:latin typeface="Courier"/>
              </a:rPr>
              <a:t> (b </a:t>
            </a:r>
            <a:r>
              <a:rPr sz="1600">
                <a:solidFill>
                  <a:srgbClr val="4070A0"/>
                </a:solidFill>
                <a:latin typeface="Courier"/>
              </a:rPr>
              <a: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1.96</a:t>
            </a:r>
            <a:r>
              <a:rPr sz="1600">
                <a:latin typeface="Courier"/>
              </a:rPr>
              <a:t> </a:t>
            </a:r>
            <a:r>
              <a:rPr sz="1600">
                <a:solidFill>
                  <a:srgbClr val="4070A0"/>
                </a:solidFill>
                <a:latin typeface="Courier"/>
              </a:rPr>
              <a:t>*</a:t>
            </a:r>
            <a:r>
              <a:rPr sz="1600">
                <a:latin typeface="Courier"/>
              </a:rPr>
              <a:t> se))</a:t>
            </a:r>
          </a:p>
        </p:txBody>
      </p:sp>
      <p:sp>
        <p:nvSpPr>
          <p:cNvPr id="4" name="Content Placeholder 3"/>
          <p:cNvSpPr>
            <a:spLocks noGrp="1"/>
          </p:cNvSpPr>
          <p:nvPr>
            <p:ph idx="2"/>
          </p:nvPr>
        </p:nvSpPr>
        <p:spPr/>
        <p:txBody>
          <a:bodyPr/>
          <a:lstStyle/>
          <a:p>
            <a:pPr lvl="0" indent="0" marL="0">
              <a:buNone/>
            </a:pPr>
            <a:r>
              <a:rPr b="1"/>
              <a:t>Generated results</a:t>
            </a:r>
          </a:p>
          <a:p>
            <a:pPr lvl="0"/>
            <a:r>
              <a:rPr/>
              <a:t>Mean count ratio per 5 cm: 1.602</a:t>
            </a:r>
          </a:p>
          <a:p>
            <a:pPr lvl="0"/>
            <a:r>
              <a:rPr/>
              <a:t>95% Wald CI: 1.458 to 1.761</a:t>
            </a:r>
          </a:p>
          <a:p>
            <a:pPr lvl="0"/>
            <a:r>
              <a:rPr/>
              <a:t>Wald p = 1.634e-22</a:t>
            </a:r>
          </a:p>
          <a:p>
            <a:pPr lvl="0"/>
            <a:r>
              <a:rPr/>
              <a:t>Estimated negative-binomial theta: 2.292</a:t>
            </a:r>
          </a:p>
        </p:txBody>
      </p:sp>
    </p:spTree>
  </p:cSld>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Negative binomial: interpret</a:t>
            </a:r>
          </a:p>
        </p:txBody>
      </p:sp>
      <p:sp>
        <p:nvSpPr>
          <p:cNvPr id="3" name="Content Placeholder 2"/>
          <p:cNvSpPr>
            <a:spLocks noGrp="1"/>
          </p:cNvSpPr>
          <p:nvPr>
            <p:ph idx="1"/>
          </p:nvPr>
        </p:nvSpPr>
        <p:spPr/>
        <p:txBody>
          <a:bodyPr/>
          <a:lstStyle/>
          <a:p>
            <a:pPr lvl="0" indent="0" marL="0">
              <a:buNone/>
            </a:pPr>
            <a:r>
              <a:rPr/>
              <a:t>A 5-cm increase in fish length multiplied expected parasite count by 1.60 (95% Wald CI 1.46–1.76; Wald p = 1.63e-22). Negative binomial variation allows more spread than a Poisson model.</a:t>
            </a:r>
          </a:p>
          <a:p>
            <a:pPr lvl="0" indent="0" marL="0">
              <a:buNone/>
            </a:pPr>
            <a:r>
              <a:rPr b="1"/>
              <a:t>Discuss:</a:t>
            </a:r>
            <a:r>
              <a:rPr/>
              <a:t> If variance still increases faster than the fitted model predicts, what should you inspect before interpreting its p-value?</a:t>
            </a:r>
          </a:p>
        </p:txBody>
      </p:sp>
    </p:spTree>
  </p:cSld>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Linear mixed model: the data</a:t>
            </a:r>
          </a:p>
        </p:txBody>
      </p:sp>
      <p:sp>
        <p:nvSpPr>
          <p:cNvPr id="3" name="Content Placeholder 2"/>
          <p:cNvSpPr>
            <a:spLocks noGrp="1"/>
          </p:cNvSpPr>
          <p:nvPr>
            <p:ph idx="1"/>
          </p:nvPr>
        </p:nvSpPr>
        <p:spPr/>
        <p:txBody>
          <a:bodyPr/>
          <a:lstStyle/>
          <a:p>
            <a:pPr lvl="0" indent="0" marL="0">
              <a:buNone/>
            </a:pPr>
            <a:r>
              <a:rPr/>
              <a:t>Evolutionary biologists follow larval growth under two diets.</a:t>
            </a:r>
          </a:p>
          <a:p>
            <a:pPr lvl="0"/>
            <a:r>
              <a:rPr/>
              <a:t>Continuous repeated response</a:t>
            </a:r>
          </a:p>
          <a:p>
            <a:pPr lvl="0"/>
            <a:r>
              <a:rPr/>
              <a:t>Larva IDs define dependence</a:t>
            </a:r>
          </a:p>
          <a:p>
            <a:pPr lvl="0"/>
            <a:r>
              <a:rPr/>
              <a:t>Individual starting masses and slopes</a:t>
            </a:r>
          </a:p>
        </p:txBody>
      </p:sp>
      <p:sp>
        <p:nvSpPr>
          <p:cNvPr id="4" name="Content Placeholder 3"/>
          <p:cNvSpPr>
            <a:spLocks noGrp="1"/>
          </p:cNvSpPr>
          <p:nvPr>
            <p:ph idx="2"/>
          </p:nvPr>
        </p:nvSpPr>
        <p:spPr/>
        <p:txBody>
          <a:bodyPr/>
          <a:lstStyle/>
          <a:p>
            <a:pPr lvl="0" indent="0" marL="0">
              <a:buNone/>
            </a:pPr>
            <a:r>
              <a:rPr b="1"/>
              <a:t>Other data like these</a:t>
            </a:r>
          </a:p>
          <a:p>
            <a:pPr lvl="0"/>
            <a:r>
              <a:rPr/>
              <a:t>Repeated plant growth</a:t>
            </a:r>
          </a:p>
          <a:p>
            <a:pPr lvl="0"/>
            <a:r>
              <a:rPr/>
              <a:t>Hormone trajectories within animals</a:t>
            </a:r>
          </a:p>
          <a:p>
            <a:pPr lvl="0"/>
            <a:r>
              <a:rPr/>
              <a:t>Fitness measurements within populations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Linear mixed model: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2106</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expand.grid</a:t>
            </a:r>
            <a:r>
              <a:rPr sz="1600">
                <a:latin typeface="Courier"/>
              </a:rPr>
              <a:t>(</a:t>
            </a:r>
            <a:r>
              <a:rPr sz="1600">
                <a:solidFill>
                  <a:srgbClr val="7D9029"/>
                </a:solidFill>
                <a:latin typeface="Courier"/>
              </a:rPr>
              <a:t>week =</a:t>
            </a:r>
            <a:r>
              <a:rPr sz="1600">
                <a:latin typeface="Courier"/>
              </a:rPr>
              <a:t> </a:t>
            </a:r>
            <a:r>
              <a:rPr sz="1600">
                <a:solidFill>
                  <a:srgbClr val="40A070"/>
                </a:solidFill>
                <a:latin typeface="Courier"/>
              </a:rPr>
              <a:t>0</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7D9029"/>
                </a:solidFill>
                <a:latin typeface="Courier"/>
              </a:rPr>
              <a:t>larva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36</a:t>
            </a:r>
            <a:r>
              <a:rPr sz="1600">
                <a:latin typeface="Courier"/>
              </a:rPr>
              <a:t>)</a:t>
            </a:r>
            <a:br/>
            <a:r>
              <a:rPr sz="1600">
                <a:latin typeface="Courier"/>
              </a:rPr>
              <a:t>d</a:t>
            </a:r>
            <a:r>
              <a:rPr sz="1600">
                <a:solidFill>
                  <a:srgbClr val="4070A0"/>
                </a:solidFill>
                <a:latin typeface="Courier"/>
              </a:rPr>
              <a:t>$</a:t>
            </a:r>
            <a:r>
              <a:rPr sz="1600">
                <a:latin typeface="Courier"/>
              </a:rPr>
              <a:t>treatment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"Enriched"</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4</a:t>
            </a:r>
            <a:r>
              <a:rPr sz="1600">
                <a:latin typeface="Courier"/>
              </a:rPr>
              <a:t>)</a:t>
            </a:r>
            <a:br/>
            <a:r>
              <a:rPr sz="1600">
                <a:latin typeface="Courier"/>
              </a:rPr>
              <a:t>intercepts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36</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2.3</a:t>
            </a:r>
            <a:r>
              <a:rPr sz="1600">
                <a:latin typeface="Courier"/>
              </a:rPr>
              <a:t>); slopes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36</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7</a:t>
            </a:r>
            <a:r>
              <a:rPr sz="1600">
                <a:latin typeface="Courier"/>
              </a:rPr>
              <a:t>)</a:t>
            </a:r>
            <a:br/>
            <a:r>
              <a:rPr sz="1600">
                <a:latin typeface="Courier"/>
              </a:rPr>
              <a:t>d</a:t>
            </a:r>
            <a:r>
              <a:rPr sz="1600">
                <a:solidFill>
                  <a:srgbClr val="4070A0"/>
                </a:solidFill>
                <a:latin typeface="Courier"/>
              </a:rPr>
              <a:t>$</a:t>
            </a:r>
            <a:r>
              <a:rPr sz="1600">
                <a:latin typeface="Courier"/>
              </a:rPr>
              <a:t>mass </a:t>
            </a:r>
            <a:r>
              <a:rPr sz="1600">
                <a:solidFill>
                  <a:srgbClr val="007020"/>
                </a:solidFill>
                <a:latin typeface="Courier"/>
              </a:rPr>
              <a:t>&lt;-</a:t>
            </a:r>
            <a:r>
              <a:rPr sz="1600">
                <a:latin typeface="Courier"/>
              </a:rPr>
              <a:t> </a:t>
            </a:r>
            <a:r>
              <a:rPr sz="1600">
                <a:solidFill>
                  <a:srgbClr val="40A070"/>
                </a:solidFill>
                <a:latin typeface="Courier"/>
              </a:rPr>
              <a:t>12</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2</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week </a:t>
            </a:r>
            <a:r>
              <a:rPr sz="1600">
                <a:solidFill>
                  <a:srgbClr val="4070A0"/>
                </a:solidFill>
                <a:latin typeface="Courier"/>
              </a:rPr>
              <a:t>+</a:t>
            </a:r>
            <a:r>
              <a:rPr sz="1600">
                <a:latin typeface="Courier"/>
              </a:rPr>
              <a:t> .</a:t>
            </a:r>
            <a:r>
              <a:rPr sz="1600">
                <a:solidFill>
                  <a:srgbClr val="40A070"/>
                </a:solidFill>
                <a:latin typeface="Courier"/>
              </a:rPr>
              <a:t>8</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treatment </a:t>
            </a:r>
            <a:r>
              <a:rPr sz="1600">
                <a:solidFill>
                  <a:srgbClr val="4070A0"/>
                </a:solidFill>
                <a:latin typeface="Courier"/>
              </a:rPr>
              <a:t>==</a:t>
            </a:r>
            <a:r>
              <a:rPr sz="1600">
                <a:latin typeface="Courier"/>
              </a:rPr>
              <a:t> </a:t>
            </a:r>
            <a:r>
              <a:rPr sz="1600">
                <a:solidFill>
                  <a:srgbClr val="4070A0"/>
                </a:solidFill>
                <a:latin typeface="Courier"/>
              </a:rPr>
              <a:t>"Enriched"</a:t>
            </a:r>
            <a:r>
              <a:rPr sz="1600">
                <a:latin typeface="Courier"/>
              </a:rPr>
              <a:t>) </a:t>
            </a:r>
            <a:r>
              <a:rPr sz="1600">
                <a:solidFill>
                  <a:srgbClr val="4070A0"/>
                </a:solidFill>
                <a:latin typeface="Courier"/>
              </a:rPr>
              <a:t>+</a:t>
            </a:r>
            <a:br/>
            <a:r>
              <a:rPr sz="1600">
                <a:latin typeface="Courier"/>
              </a:rPr>
              <a:t>  .</a:t>
            </a:r>
            <a:r>
              <a:rPr sz="1600">
                <a:solidFill>
                  <a:srgbClr val="40A070"/>
                </a:solidFill>
                <a:latin typeface="Courier"/>
              </a:rPr>
              <a:t>9</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week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treatment </a:t>
            </a:r>
            <a:r>
              <a:rPr sz="1600">
                <a:solidFill>
                  <a:srgbClr val="4070A0"/>
                </a:solidFill>
                <a:latin typeface="Courier"/>
              </a:rPr>
              <a:t>==</a:t>
            </a:r>
            <a:r>
              <a:rPr sz="1600">
                <a:latin typeface="Courier"/>
              </a:rPr>
              <a:t> </a:t>
            </a:r>
            <a:r>
              <a:rPr sz="1600">
                <a:solidFill>
                  <a:srgbClr val="4070A0"/>
                </a:solidFill>
                <a:latin typeface="Courier"/>
              </a:rPr>
              <a:t>"Enriched"</a:t>
            </a:r>
            <a:r>
              <a:rPr sz="1600">
                <a:latin typeface="Courier"/>
              </a:rPr>
              <a:t>) </a:t>
            </a:r>
            <a:r>
              <a:rPr sz="1600">
                <a:solidFill>
                  <a:srgbClr val="4070A0"/>
                </a:solidFill>
                <a:latin typeface="Courier"/>
              </a:rPr>
              <a:t>+</a:t>
            </a:r>
            <a:r>
              <a:rPr sz="1600">
                <a:latin typeface="Courier"/>
              </a:rPr>
              <a:t> intercepts[d</a:t>
            </a:r>
            <a:r>
              <a:rPr sz="1600">
                <a:solidFill>
                  <a:srgbClr val="4070A0"/>
                </a:solidFill>
                <a:latin typeface="Courier"/>
              </a:rPr>
              <a:t>$</a:t>
            </a:r>
            <a:r>
              <a:rPr sz="1600">
                <a:latin typeface="Courier"/>
              </a:rPr>
              <a:t>larva] </a:t>
            </a:r>
            <a:r>
              <a:rPr sz="1600">
                <a:solidFill>
                  <a:srgbClr val="4070A0"/>
                </a:solidFill>
                <a:latin typeface="Courier"/>
              </a:rPr>
              <a:t>+</a:t>
            </a:r>
            <a:br/>
            <a:r>
              <a:rPr sz="1600">
                <a:latin typeface="Courier"/>
              </a:rPr>
              <a:t>  slopes[d</a:t>
            </a:r>
            <a:r>
              <a:rPr sz="1600">
                <a:solidFill>
                  <a:srgbClr val="4070A0"/>
                </a:solidFill>
                <a:latin typeface="Courier"/>
              </a:rPr>
              <a:t>$</a:t>
            </a:r>
            <a:r>
              <a:rPr sz="1600">
                <a:latin typeface="Courier"/>
              </a:rPr>
              <a:t>larva]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week </a:t>
            </a:r>
            <a:r>
              <a:rPr sz="1600">
                <a:solidFill>
                  <a:srgbClr val="4070A0"/>
                </a:solidFill>
                <a:latin typeface="Courier"/>
              </a:rPr>
              <a:t>+</a:t>
            </a:r>
            <a:r>
              <a:rPr sz="1600">
                <a:latin typeface="Courier"/>
              </a:rPr>
              <a:t> </a:t>
            </a:r>
            <a:r>
              <a:rPr sz="1600">
                <a:solidFill>
                  <a:srgbClr val="06287E"/>
                </a:solidFill>
                <a:latin typeface="Courier"/>
              </a:rPr>
              <a:t>rnorm</a:t>
            </a:r>
            <a:r>
              <a:rPr sz="1600">
                <a:latin typeface="Courier"/>
              </a:rPr>
              <a:t>(</a:t>
            </a:r>
            <a:r>
              <a:rPr sz="1600">
                <a:solidFill>
                  <a:srgbClr val="06287E"/>
                </a:solidFill>
                <a:latin typeface="Courier"/>
              </a:rPr>
              <a:t>nrow</a:t>
            </a:r>
            <a:r>
              <a:rPr sz="1600">
                <a:latin typeface="Courier"/>
              </a:rPr>
              <a:t>(d), </a:t>
            </a:r>
            <a:r>
              <a:rPr sz="1600">
                <a:solidFill>
                  <a:srgbClr val="40A070"/>
                </a:solidFill>
                <a:latin typeface="Courier"/>
              </a:rPr>
              <a:t>0</a:t>
            </a:r>
            <a:r>
              <a:rPr sz="1600">
                <a:latin typeface="Courier"/>
              </a:rPr>
              <a:t>, </a:t>
            </a:r>
            <a:r>
              <a:rPr sz="1600">
                <a:solidFill>
                  <a:srgbClr val="40A070"/>
                </a:solidFill>
                <a:latin typeface="Courier"/>
              </a:rPr>
              <a:t>1.1</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week: 0
larva: 1
treatment: Control
mass: 11.1</a:t>
            </a:r>
          </a:p>
        </p:txBody>
      </p:sp>
    </p:spTree>
  </p:cSld>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Linear mixed model: see the data</a:t>
            </a:r>
          </a:p>
        </p:txBody>
      </p:sp>
      <p:pic>
        <p:nvPicPr>
          <p:cNvPr descr="Course_files/modules/linear_mixed/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Linear mixed model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group = larva</a:t>
            </a:r>
            <a:r>
              <a:rPr/>
              <a:t> — Preserve individual trajectories</a:t>
            </a:r>
          </a:p>
          <a:p>
            <a:pPr lvl="0" indent="0" marL="0">
              <a:buNone/>
            </a:pPr>
            <a:r>
              <a:rPr b="1"/>
              <a:t>alpha</a:t>
            </a:r>
            <a:r>
              <a:rPr/>
              <a:t> — Keep repeated lines unobtrusive</a:t>
            </a:r>
          </a:p>
          <a:p>
            <a:pPr lvl="0" indent="0" marL="0">
              <a:buNone/>
            </a:pPr>
            <a:r>
              <a:rPr b="1"/>
              <a:t>stat_summary</a:t>
            </a:r>
            <a:r>
              <a:rPr/>
              <a:t> — Show observed diet means</a:t>
            </a:r>
          </a:p>
          <a:p>
            <a:pPr lvl="0" indent="0" marL="0">
              <a:buNone/>
            </a:pPr>
            <a:r>
              <a:rPr b="1"/>
              <a:t>linewidth</a:t>
            </a:r>
            <a:r>
              <a:rPr/>
              <a:t> — Separate summary from individual lines</a:t>
            </a:r>
          </a:p>
        </p:txBody>
      </p:sp>
    </p:spTree>
  </p:cSld>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Linear mixed model: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ggplot</a:t>
            </a:r>
            <a:r>
              <a:rPr sz="1600">
                <a:latin typeface="Courier"/>
              </a:rPr>
              <a:t>(d, </a:t>
            </a:r>
            <a:r>
              <a:rPr sz="1600">
                <a:solidFill>
                  <a:srgbClr val="06287E"/>
                </a:solidFill>
                <a:latin typeface="Courier"/>
              </a:rPr>
              <a:t>aes</a:t>
            </a:r>
            <a:r>
              <a:rPr sz="1600">
                <a:latin typeface="Courier"/>
              </a:rPr>
              <a:t>(week, mass, </a:t>
            </a:r>
            <a:r>
              <a:rPr sz="1600">
                <a:solidFill>
                  <a:srgbClr val="7D9029"/>
                </a:solidFill>
                <a:latin typeface="Courier"/>
              </a:rPr>
              <a:t>color =</a:t>
            </a:r>
            <a:r>
              <a:rPr sz="1600">
                <a:latin typeface="Courier"/>
              </a:rPr>
              <a:t> treatment)) </a:t>
            </a:r>
            <a:r>
              <a:rPr sz="1600">
                <a:solidFill>
                  <a:srgbClr val="4070A0"/>
                </a:solidFill>
                <a:latin typeface="Courier"/>
              </a:rPr>
              <a:t>+</a:t>
            </a:r>
            <a:br/>
            <a:r>
              <a:rPr sz="1600">
                <a:latin typeface="Courier"/>
              </a:rPr>
              <a:t>  </a:t>
            </a:r>
            <a:r>
              <a:rPr sz="1600">
                <a:solidFill>
                  <a:srgbClr val="06287E"/>
                </a:solidFill>
                <a:latin typeface="Courier"/>
              </a:rPr>
              <a:t>geom_line</a:t>
            </a:r>
            <a:r>
              <a:rPr sz="1600">
                <a:latin typeface="Courier"/>
              </a:rPr>
              <a:t>(</a:t>
            </a:r>
            <a:r>
              <a:rPr sz="1600">
                <a:solidFill>
                  <a:srgbClr val="06287E"/>
                </a:solidFill>
                <a:latin typeface="Courier"/>
              </a:rPr>
              <a:t>aes</a:t>
            </a:r>
            <a:r>
              <a:rPr sz="1600">
                <a:latin typeface="Courier"/>
              </a:rPr>
              <a:t>(</a:t>
            </a:r>
            <a:r>
              <a:rPr sz="1600">
                <a:solidFill>
                  <a:srgbClr val="7D9029"/>
                </a:solidFill>
                <a:latin typeface="Courier"/>
              </a:rPr>
              <a:t>group =</a:t>
            </a:r>
            <a:r>
              <a:rPr sz="1600">
                <a:latin typeface="Courier"/>
              </a:rPr>
              <a:t> larva), </a:t>
            </a:r>
            <a:r>
              <a:rPr sz="1600">
                <a:solidFill>
                  <a:srgbClr val="7D9029"/>
                </a:solidFill>
                <a:latin typeface="Courier"/>
              </a:rPr>
              <a:t>alpha =</a:t>
            </a:r>
            <a:r>
              <a:rPr sz="1600">
                <a:latin typeface="Courier"/>
              </a:rPr>
              <a:t> .</a:t>
            </a:r>
            <a:r>
              <a:rPr sz="1600">
                <a:solidFill>
                  <a:srgbClr val="40A070"/>
                </a:solidFill>
                <a:latin typeface="Courier"/>
              </a:rPr>
              <a:t>23</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geom_point</a:t>
            </a:r>
            <a:r>
              <a:rPr sz="1600">
                <a:latin typeface="Courier"/>
              </a:rPr>
              <a:t>(</a:t>
            </a:r>
            <a:r>
              <a:rPr sz="1600">
                <a:solidFill>
                  <a:srgbClr val="7D9029"/>
                </a:solidFill>
                <a:latin typeface="Courier"/>
              </a:rPr>
              <a:t>alpha =</a:t>
            </a:r>
            <a:r>
              <a:rPr sz="1600">
                <a:latin typeface="Courier"/>
              </a:rPr>
              <a:t> .</a:t>
            </a:r>
            <a:r>
              <a:rPr sz="1600">
                <a:solidFill>
                  <a:srgbClr val="40A070"/>
                </a:solidFill>
                <a:latin typeface="Courier"/>
              </a:rPr>
              <a:t>35</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1.6</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stat_summary</a:t>
            </a:r>
            <a:r>
              <a:rPr sz="1600">
                <a:latin typeface="Courier"/>
              </a:rPr>
              <a:t>(</a:t>
            </a:r>
            <a:r>
              <a:rPr sz="1600">
                <a:solidFill>
                  <a:srgbClr val="7D9029"/>
                </a:solidFill>
                <a:latin typeface="Courier"/>
              </a:rPr>
              <a:t>fun =</a:t>
            </a:r>
            <a:r>
              <a:rPr sz="1600">
                <a:latin typeface="Courier"/>
              </a:rPr>
              <a:t> mean, </a:t>
            </a:r>
            <a:r>
              <a:rPr sz="1600">
                <a:solidFill>
                  <a:srgbClr val="7D9029"/>
                </a:solidFill>
                <a:latin typeface="Courier"/>
              </a:rPr>
              <a:t>geom =</a:t>
            </a:r>
            <a:r>
              <a:rPr sz="1600">
                <a:latin typeface="Courier"/>
              </a:rPr>
              <a:t> </a:t>
            </a:r>
            <a:r>
              <a:rPr sz="1600">
                <a:solidFill>
                  <a:srgbClr val="4070A0"/>
                </a:solidFill>
                <a:latin typeface="Courier"/>
              </a:rPr>
              <a:t>"line"</a:t>
            </a:r>
            <a:r>
              <a:rPr sz="1600">
                <a:latin typeface="Courier"/>
              </a:rPr>
              <a:t>, </a:t>
            </a:r>
            <a:r>
              <a:rPr sz="1600">
                <a:solidFill>
                  <a:srgbClr val="7D9029"/>
                </a:solidFill>
                <a:latin typeface="Courier"/>
              </a:rPr>
              <a:t>linewidth =</a:t>
            </a:r>
            <a:r>
              <a:rPr sz="1600">
                <a:latin typeface="Courier"/>
              </a:rPr>
              <a:t> </a:t>
            </a:r>
            <a:r>
              <a:rPr sz="1600">
                <a:solidFill>
                  <a:srgbClr val="40A070"/>
                </a:solidFill>
                <a:latin typeface="Courier"/>
              </a:rPr>
              <a:t>1.7</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scale_color_manual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scale_x_continuous</a:t>
            </a:r>
            <a:r>
              <a:rPr sz="1600">
                <a:latin typeface="Courier"/>
              </a:rPr>
              <a:t>(</a:t>
            </a:r>
            <a:r>
              <a:rPr sz="1600">
                <a:solidFill>
                  <a:srgbClr val="7D9029"/>
                </a:solidFill>
                <a:latin typeface="Courier"/>
              </a:rPr>
              <a:t>breaks =</a:t>
            </a:r>
            <a:r>
              <a:rPr sz="1600">
                <a:latin typeface="Courier"/>
              </a:rPr>
              <a:t> </a:t>
            </a:r>
            <a:r>
              <a:rPr sz="1600">
                <a:solidFill>
                  <a:srgbClr val="40A070"/>
                </a:solidFill>
                <a:latin typeface="Courier"/>
              </a:rPr>
              <a:t>0</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"Week"</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"Larval mass (mg)"</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"Diet"</a:t>
            </a:r>
            <a:r>
              <a:rPr sz="1600">
                <a:latin typeface="Courier"/>
              </a:rPr>
              <a:t>,</a:t>
            </a:r>
            <a:br/>
            <a:r>
              <a:rPr sz="1600">
                <a:latin typeface="Courier"/>
              </a:rPr>
              <a:t>       </a:t>
            </a:r>
            <a:r>
              <a:rPr sz="1600">
                <a:solidFill>
                  <a:srgbClr val="7D9029"/>
                </a:solidFill>
                <a:latin typeface="Courier"/>
              </a:rPr>
              <a:t>caption =</a:t>
            </a:r>
            <a:r>
              <a:rPr sz="1600">
                <a:latin typeface="Courier"/>
              </a:rPr>
              <a:t> </a:t>
            </a:r>
            <a:r>
              <a:rPr sz="1600">
                <a:solidFill>
                  <a:srgbClr val="4070A0"/>
                </a:solidFill>
                <a:latin typeface="Courier"/>
              </a:rPr>
              <a:t>"Thin lines: individuals; thick lines: observed group means"</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16</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group = larva</a:t>
            </a:r>
            <a:r>
              <a:rPr/>
              <a:t> — Preserve individual trajectories</a:t>
            </a:r>
          </a:p>
          <a:p>
            <a:pPr lvl="0" indent="0" marL="0">
              <a:buNone/>
            </a:pPr>
            <a:r>
              <a:rPr b="1"/>
              <a:t>alpha</a:t>
            </a:r>
            <a:r>
              <a:rPr/>
              <a:t> — Keep repeated lines unobtrusive</a:t>
            </a:r>
          </a:p>
          <a:p>
            <a:pPr lvl="0" indent="0" marL="0">
              <a:buNone/>
            </a:pPr>
            <a:r>
              <a:rPr b="1"/>
              <a:t>stat_summary</a:t>
            </a:r>
            <a:r>
              <a:rPr/>
              <a:t> — Show observed diet means</a:t>
            </a:r>
          </a:p>
          <a:p>
            <a:pPr lvl="0" indent="0" marL="0">
              <a:buNone/>
            </a:pPr>
            <a:r>
              <a:rPr b="1"/>
              <a:t>linewidth</a:t>
            </a:r>
            <a:r>
              <a:rPr/>
              <a:t> — Separate summary from individual lines</a:t>
            </a:r>
          </a:p>
        </p:txBody>
      </p:sp>
    </p:spTree>
  </p:cSld>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Linear mixed model: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diet change the mean growth slope?</a:t>
            </a:r>
          </a:p>
          <a:p>
            <a:pPr lvl="0" indent="0" marL="0">
              <a:buNone/>
            </a:pPr>
            <a:r>
              <a:rPr b="1"/>
              <a:t>Null / estimation target</a:t>
            </a:r>
          </a:p>
          <a:p>
            <a:pPr lvl="0" indent="0" marL="0">
              <a:buNone/>
            </a:pPr>
            <a:r>
              <a:rPr/>
              <a:t>The population growth-slope difference between diets is zero.</a:t>
            </a:r>
          </a:p>
        </p:txBody>
      </p:sp>
      <p:sp>
        <p:nvSpPr>
          <p:cNvPr id="4" name="Content Placeholder 3"/>
          <p:cNvSpPr>
            <a:spLocks noGrp="1"/>
          </p:cNvSpPr>
          <p:nvPr>
            <p:ph idx="2"/>
          </p:nvPr>
        </p:nvSpPr>
        <p:spPr/>
        <p:txBody>
          <a:bodyPr/>
          <a:lstStyle/>
          <a:p>
            <a:pPr lvl="0" indent="0" marL="0">
              <a:buNone/>
            </a:pPr>
            <a:r>
              <a:rPr b="1"/>
              <a:t>Relevant options</a:t>
            </a:r>
          </a:p>
          <a:p>
            <a:pPr lvl="0"/>
            <a:r>
              <a:rPr/>
              <a:t>(week | larva) fits larval intercepts and slopes</a:t>
            </a:r>
          </a:p>
          <a:p>
            <a:pPr lvl="0"/>
            <a:r>
              <a:rPr/>
              <a:t>treatment * week tests different diet trajectories</a:t>
            </a:r>
          </a:p>
          <a:p>
            <a:pPr lvl="0"/>
            <a:r>
              <a:rPr/>
              <a:t>lmerTest uses Satterthwaite degrees of freedom here</a:t>
            </a:r>
          </a:p>
        </p:txBody>
      </p:sp>
    </p:spTree>
  </p:cSld>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Linear mixed model: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larvae</a:t>
            </a:r>
          </a:p>
          <a:p>
            <a:pPr lvl="0"/>
            <a:r>
              <a:rPr/>
              <a:t>Suitable random-effect and residual structure</a:t>
            </a:r>
          </a:p>
          <a:p>
            <a:pPr lvl="0"/>
            <a:r>
              <a:rPr/>
              <a:t>Enough subjects; inspect convergence and singular fits</a:t>
            </a:r>
          </a:p>
        </p:txBody>
      </p:sp>
      <p:sp>
        <p:nvSpPr>
          <p:cNvPr id="4" name="Content Placeholder 3"/>
          <p:cNvSpPr>
            <a:spLocks noGrp="1"/>
          </p:cNvSpPr>
          <p:nvPr>
            <p:ph idx="2"/>
          </p:nvPr>
        </p:nvSpPr>
        <p:spPr/>
        <p:txBody>
          <a:bodyPr/>
          <a:lstStyle/>
          <a:p>
            <a:pPr lvl="0" indent="0" marL="0">
              <a:buNone/>
            </a:pPr>
            <a:r>
              <a:rPr b="1"/>
              <a:t>Parametric responses</a:t>
            </a:r>
          </a:p>
          <a:p>
            <a:pPr lvl="0"/>
            <a:r>
              <a:rPr/>
              <a:t>Model residual variance or time correlation when needed</a:t>
            </a:r>
          </a:p>
          <a:p>
            <a:pPr lvl="0"/>
            <a:r>
              <a:rPr/>
              <a:t>Use ML for likelihood comparisons of different fixed-effect models</a:t>
            </a:r>
          </a:p>
          <a:p>
            <a:pPr lvl="0" indent="0" marL="0">
              <a:buNone/>
            </a:pPr>
            <a:r>
              <a:rPr b="1"/>
              <a:t>Nonparametric responses</a:t>
            </a:r>
          </a:p>
          <a:p>
            <a:pPr lvl="0"/>
            <a:r>
              <a:rPr/>
              <a:t>A cluster bootstrap resamples whole larvae</a:t>
            </a:r>
          </a:p>
          <a:p>
            <a:pPr lvl="0"/>
            <a:r>
              <a:rPr/>
              <a:t>Friedman would answer a simpler complete-block rank question</a:t>
            </a:r>
          </a:p>
        </p:txBody>
      </p:sp>
    </p:spTree>
  </p:cSld>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Linear mixed model: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lmerTest</a:t>
            </a:r>
            <a:r>
              <a:rPr sz="1600">
                <a:solidFill>
                  <a:srgbClr val="4070A0"/>
                </a:solidFill>
                <a:latin typeface="Courier"/>
              </a:rPr>
              <a:t>::</a:t>
            </a:r>
            <a:r>
              <a:rPr sz="1600">
                <a:solidFill>
                  <a:srgbClr val="06287E"/>
                </a:solidFill>
                <a:latin typeface="Courier"/>
              </a:rPr>
              <a:t>lmer</a:t>
            </a:r>
            <a:r>
              <a:rPr sz="1600">
                <a:latin typeface="Courier"/>
              </a:rPr>
              <a:t>(mass </a:t>
            </a:r>
            <a:r>
              <a:rPr sz="1600">
                <a:solidFill>
                  <a:srgbClr val="4070A0"/>
                </a:solidFill>
                <a:latin typeface="Courier"/>
              </a:rPr>
              <a:t>~</a:t>
            </a:r>
            <a:r>
              <a:rPr sz="1600">
                <a:latin typeface="Courier"/>
              </a:rPr>
              <a:t> treatment </a:t>
            </a:r>
            <a:r>
              <a:rPr sz="1600">
                <a:solidFill>
                  <a:srgbClr val="4070A0"/>
                </a:solidFill>
                <a:latin typeface="Courier"/>
              </a:rPr>
              <a:t>*</a:t>
            </a:r>
            <a:r>
              <a:rPr sz="1600">
                <a:latin typeface="Courier"/>
              </a:rPr>
              <a:t> week </a:t>
            </a:r>
            <a:r>
              <a:rPr sz="1600">
                <a:solidFill>
                  <a:srgbClr val="4070A0"/>
                </a:solidFill>
                <a:latin typeface="Courier"/>
              </a:rPr>
              <a:t>+</a:t>
            </a:r>
            <a:r>
              <a:rPr sz="1600">
                <a:latin typeface="Courier"/>
              </a:rPr>
              <a:t> (week </a:t>
            </a:r>
            <a:r>
              <a:rPr sz="1600">
                <a:solidFill>
                  <a:srgbClr val="4070A0"/>
                </a:solidFill>
                <a:latin typeface="Courier"/>
              </a:rPr>
              <a:t>|</a:t>
            </a:r>
            <a:r>
              <a:rPr sz="1600">
                <a:latin typeface="Courier"/>
              </a:rPr>
              <a:t> larva), </a:t>
            </a:r>
            <a:r>
              <a:rPr sz="1600">
                <a:solidFill>
                  <a:srgbClr val="7D9029"/>
                </a:solidFill>
                <a:latin typeface="Courier"/>
              </a:rPr>
              <a:t>data =</a:t>
            </a:r>
            <a:r>
              <a:rPr sz="1600">
                <a:latin typeface="Courier"/>
              </a:rPr>
              <a:t> d)</a:t>
            </a:r>
            <a:br/>
            <a:r>
              <a:rPr sz="1600">
                <a:solidFill>
                  <a:srgbClr val="06287E"/>
                </a:solidFill>
                <a:latin typeface="Courier"/>
              </a:rPr>
              <a:t>summary</a:t>
            </a:r>
            <a:r>
              <a:rPr sz="1600">
                <a:latin typeface="Courier"/>
              </a:rPr>
              <a:t>(fit, </a:t>
            </a:r>
            <a:r>
              <a:rPr sz="1600">
                <a:solidFill>
                  <a:srgbClr val="7D9029"/>
                </a:solidFill>
                <a:latin typeface="Courier"/>
              </a:rPr>
              <a:t>ddf =</a:t>
            </a:r>
            <a:r>
              <a:rPr sz="1600">
                <a:latin typeface="Courier"/>
              </a:rPr>
              <a:t> </a:t>
            </a:r>
            <a:r>
              <a:rPr sz="1600">
                <a:solidFill>
                  <a:srgbClr val="4070A0"/>
                </a:solidFill>
                <a:latin typeface="Courier"/>
              </a:rPr>
              <a:t>"Satterthwaite"</a:t>
            </a:r>
            <a:r>
              <a:rPr sz="1600">
                <a:latin typeface="Courier"/>
              </a:rPr>
              <a:t>)</a:t>
            </a:r>
            <a:br/>
            <a:r>
              <a:rPr sz="1600">
                <a:latin typeface="Courier"/>
              </a:rPr>
              <a:t>trend_ci </a:t>
            </a:r>
            <a:r>
              <a:rPr sz="1600">
                <a:solidFill>
                  <a:srgbClr val="007020"/>
                </a:solidFill>
                <a:latin typeface="Courier"/>
              </a:rPr>
              <a:t>&lt;-</a:t>
            </a:r>
            <a:r>
              <a:rPr sz="1600">
                <a:latin typeface="Courier"/>
              </a:rPr>
              <a:t> </a:t>
            </a:r>
            <a:r>
              <a:rPr sz="1600">
                <a:solidFill>
                  <a:srgbClr val="06287E"/>
                </a:solidFill>
                <a:latin typeface="Courier"/>
              </a:rPr>
              <a:t>confint</a:t>
            </a:r>
            <a:r>
              <a:rPr sz="1600">
                <a:latin typeface="Courier"/>
              </a:rPr>
              <a:t>(fit, </a:t>
            </a:r>
            <a:r>
              <a:rPr sz="1600">
                <a:solidFill>
                  <a:srgbClr val="7D9029"/>
                </a:solidFill>
                <a:latin typeface="Courier"/>
              </a:rPr>
              <a:t>parm =</a:t>
            </a:r>
            <a:r>
              <a:rPr sz="1600">
                <a:latin typeface="Courier"/>
              </a:rPr>
              <a:t> </a:t>
            </a:r>
            <a:r>
              <a:rPr sz="1600">
                <a:solidFill>
                  <a:srgbClr val="4070A0"/>
                </a:solidFill>
                <a:latin typeface="Courier"/>
              </a:rPr>
              <a:t>"treatmentEnriched:week"</a:t>
            </a:r>
            <a:r>
              <a:rPr sz="1600">
                <a:latin typeface="Courier"/>
              </a:rPr>
              <a:t>, </a:t>
            </a:r>
            <a:r>
              <a:rPr sz="1600">
                <a:solidFill>
                  <a:srgbClr val="7D9029"/>
                </a:solidFill>
                <a:latin typeface="Courier"/>
              </a:rPr>
              <a:t>method =</a:t>
            </a:r>
            <a:r>
              <a:rPr sz="1600">
                <a:latin typeface="Courier"/>
              </a:rPr>
              <a:t> </a:t>
            </a:r>
            <a:r>
              <a:rPr sz="1600">
                <a:solidFill>
                  <a:srgbClr val="4070A0"/>
                </a:solidFill>
                <a:latin typeface="Courier"/>
              </a:rPr>
              <a:t>"Wald"</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Growth-slope difference = 0.79 mg/week</a:t>
            </a:r>
          </a:p>
          <a:p>
            <a:pPr lvl="0"/>
            <a:r>
              <a:rPr/>
              <a:t>Approximate 95% Wald CI 0.31 to 1.27</a:t>
            </a:r>
          </a:p>
          <a:p>
            <a:pPr lvl="0"/>
            <a:r>
              <a:rPr/>
              <a:t>Satterthwaite df = 34.0; t = 3.20; p = 0.002966</a:t>
            </a:r>
          </a:p>
          <a:p>
            <a:pPr lvl="0"/>
            <a:r>
              <a:rPr/>
              <a:t>36 larvae; 144 rows; singular fit: FALSE</a:t>
            </a:r>
          </a:p>
        </p:txBody>
      </p:sp>
    </p:spTree>
  </p:cSld>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Linear mixed model: interpret</a:t>
            </a:r>
          </a:p>
        </p:txBody>
      </p:sp>
      <p:sp>
        <p:nvSpPr>
          <p:cNvPr id="3" name="Content Placeholder 2"/>
          <p:cNvSpPr>
            <a:spLocks noGrp="1"/>
          </p:cNvSpPr>
          <p:nvPr>
            <p:ph idx="1"/>
          </p:nvPr>
        </p:nvSpPr>
        <p:spPr/>
        <p:txBody>
          <a:bodyPr/>
          <a:lstStyle/>
          <a:p>
            <a:pPr lvl="0" indent="0" marL="0">
              <a:buNone/>
            </a:pPr>
            <a:r>
              <a:rPr/>
              <a:t>Enrichment increased the fitted growth slope by 0.79 mg/week (approximate 95% Wald CI 0.31 to 1.27; Satterthwaite t with 34.0 df, p = 0.002966). Individual intercepts and slopes model repeated larvae; 144 rows do not represent 144 independent animals.</a:t>
            </a:r>
          </a:p>
          <a:p>
            <a:pPr lvl="0" indent="0" marL="0">
              <a:buNone/>
            </a:pPr>
            <a:r>
              <a:rPr b="1"/>
              <a:t>Discuss:</a:t>
            </a:r>
            <a:r>
              <a:rPr/>
              <a:t> What does the random slope add beyond a random intercept?</a:t>
            </a:r>
          </a:p>
        </p:txBody>
      </p:sp>
    </p:spTree>
  </p:cSld>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mixed model: the data</a:t>
            </a:r>
          </a:p>
        </p:txBody>
      </p:sp>
      <p:sp>
        <p:nvSpPr>
          <p:cNvPr id="3" name="Content Placeholder 2"/>
          <p:cNvSpPr>
            <a:spLocks noGrp="1"/>
          </p:cNvSpPr>
          <p:nvPr>
            <p:ph idx="1"/>
          </p:nvPr>
        </p:nvSpPr>
        <p:spPr/>
        <p:txBody>
          <a:bodyPr/>
          <a:lstStyle/>
          <a:p>
            <a:pPr lvl="0" indent="0" marL="0">
              <a:buNone/>
            </a:pPr>
            <a:r>
              <a:rPr/>
              <a:t>Immunologists record repeated infection outcomes in vaccinated and control hosts.</a:t>
            </a:r>
          </a:p>
          <a:p>
            <a:pPr lvl="0"/>
            <a:r>
              <a:rPr/>
              <a:t>Binary outcome</a:t>
            </a:r>
          </a:p>
          <a:p>
            <a:pPr lvl="0"/>
            <a:r>
              <a:rPr/>
              <a:t>Treatment plus time</a:t>
            </a:r>
          </a:p>
          <a:p>
            <a:pPr lvl="0"/>
            <a:r>
              <a:rPr/>
              <a:t>Repeated host ID</a:t>
            </a:r>
          </a:p>
        </p:txBody>
      </p:sp>
      <p:sp>
        <p:nvSpPr>
          <p:cNvPr id="4" name="Content Placeholder 3"/>
          <p:cNvSpPr>
            <a:spLocks noGrp="1"/>
          </p:cNvSpPr>
          <p:nvPr>
            <p:ph idx="2"/>
          </p:nvPr>
        </p:nvSpPr>
        <p:spPr/>
        <p:txBody>
          <a:bodyPr/>
          <a:lstStyle/>
          <a:p>
            <a:pPr lvl="0" indent="0" marL="0">
              <a:buNone/>
            </a:pPr>
            <a:r>
              <a:rPr b="1"/>
              <a:t>Other data like these</a:t>
            </a:r>
          </a:p>
          <a:p>
            <a:pPr lvl="0"/>
            <a:r>
              <a:rPr/>
              <a:t>Repeated mating success</a:t>
            </a:r>
          </a:p>
          <a:p>
            <a:pPr lvl="0"/>
            <a:r>
              <a:rPr/>
              <a:t>Seed germination within trays</a:t>
            </a:r>
          </a:p>
          <a:p>
            <a:pPr lvl="0"/>
            <a:r>
              <a:rPr/>
              <a:t>Infection among individuals in populations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mixed model: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2107</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expand.grid</a:t>
            </a:r>
            <a:r>
              <a:rPr sz="1600">
                <a:latin typeface="Courier"/>
              </a:rPr>
              <a:t>(</a:t>
            </a:r>
            <a:r>
              <a:rPr sz="1600">
                <a:solidFill>
                  <a:srgbClr val="7D9029"/>
                </a:solidFill>
                <a:latin typeface="Courier"/>
              </a:rPr>
              <a:t>week =</a:t>
            </a:r>
            <a:r>
              <a:rPr sz="1600">
                <a:latin typeface="Courier"/>
              </a:rPr>
              <a:t> </a:t>
            </a:r>
            <a:r>
              <a:rPr sz="1600">
                <a:solidFill>
                  <a:srgbClr val="40A070"/>
                </a:solidFill>
                <a:latin typeface="Courier"/>
              </a:rPr>
              <a:t>0</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7D9029"/>
                </a:solidFill>
                <a:latin typeface="Courier"/>
              </a:rPr>
              <a:t>host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72</a:t>
            </a:r>
            <a:r>
              <a:rPr sz="1600">
                <a:latin typeface="Courier"/>
              </a:rPr>
              <a:t>)</a:t>
            </a:r>
            <a:br/>
            <a:r>
              <a:rPr sz="1600">
                <a:latin typeface="Courier"/>
              </a:rPr>
              <a:t>d</a:t>
            </a:r>
            <a:r>
              <a:rPr sz="1600">
                <a:solidFill>
                  <a:srgbClr val="4070A0"/>
                </a:solidFill>
                <a:latin typeface="Courier"/>
              </a:rPr>
              <a:t>$</a:t>
            </a:r>
            <a:r>
              <a:rPr sz="1600">
                <a:latin typeface="Courier"/>
              </a:rPr>
              <a:t>treatment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"Vaccine"</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36</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4</a:t>
            </a:r>
            <a:r>
              <a:rPr sz="1600">
                <a:latin typeface="Courier"/>
              </a:rPr>
              <a:t>)</a:t>
            </a:r>
            <a:br/>
            <a:r>
              <a:rPr sz="1600">
                <a:latin typeface="Courier"/>
              </a:rPr>
              <a:t>individual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72</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8</a:t>
            </a:r>
            <a:r>
              <a:rPr sz="1600">
                <a:latin typeface="Courier"/>
              </a:rPr>
              <a:t>)</a:t>
            </a:r>
            <a:br/>
            <a:r>
              <a:rPr sz="1600">
                <a:latin typeface="Courier"/>
              </a:rPr>
              <a:t>d</a:t>
            </a:r>
            <a:r>
              <a:rPr sz="1600">
                <a:solidFill>
                  <a:srgbClr val="4070A0"/>
                </a:solidFill>
                <a:latin typeface="Courier"/>
              </a:rPr>
              <a:t>$</a:t>
            </a:r>
            <a:r>
              <a:rPr sz="1600">
                <a:latin typeface="Courier"/>
              </a:rPr>
              <a:t>probability </a:t>
            </a:r>
            <a:r>
              <a:rPr sz="1600">
                <a:solidFill>
                  <a:srgbClr val="007020"/>
                </a:solidFill>
                <a:latin typeface="Courier"/>
              </a:rPr>
              <a:t>&lt;-</a:t>
            </a:r>
            <a:r>
              <a:rPr sz="1600">
                <a:latin typeface="Courier"/>
              </a:rPr>
              <a:t> </a:t>
            </a:r>
            <a:r>
              <a:rPr sz="1600">
                <a:solidFill>
                  <a:srgbClr val="06287E"/>
                </a:solidFill>
                <a:latin typeface="Courier"/>
              </a:rPr>
              <a:t>plogis</a:t>
            </a:r>
            <a:r>
              <a:rPr sz="1600">
                <a:latin typeface="Courier"/>
              </a:rPr>
              <a:t>(</a:t>
            </a:r>
            <a:r>
              <a:rPr sz="1600">
                <a:solidFill>
                  <a:srgbClr val="4070A0"/>
                </a:solidFill>
                <a:latin typeface="Courier"/>
              </a:rPr>
              <a:t>-</a:t>
            </a:r>
            <a:r>
              <a:rPr sz="1600">
                <a:latin typeface="Courier"/>
              </a:rPr>
              <a:t>.</a:t>
            </a:r>
            <a:r>
              <a:rPr sz="1600">
                <a:solidFill>
                  <a:srgbClr val="40A070"/>
                </a:solidFill>
                <a:latin typeface="Courier"/>
              </a:rPr>
              <a:t>4</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25</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week </a:t>
            </a:r>
            <a:r>
              <a:rPr sz="1600">
                <a:solidFill>
                  <a:srgbClr val="4070A0"/>
                </a:solidFill>
                <a:latin typeface="Courier"/>
              </a:rPr>
              <a:t>-</a:t>
            </a:r>
            <a:br/>
            <a:r>
              <a:rPr sz="1600">
                <a:latin typeface="Courier"/>
              </a:rPr>
              <a:t>  </a:t>
            </a:r>
            <a:r>
              <a:rPr sz="1600">
                <a:solidFill>
                  <a:srgbClr val="40A070"/>
                </a:solidFill>
                <a:latin typeface="Courier"/>
              </a:rPr>
              <a:t>1.0</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treatment </a:t>
            </a:r>
            <a:r>
              <a:rPr sz="1600">
                <a:solidFill>
                  <a:srgbClr val="4070A0"/>
                </a:solidFill>
                <a:latin typeface="Courier"/>
              </a:rPr>
              <a:t>==</a:t>
            </a:r>
            <a:r>
              <a:rPr sz="1600">
                <a:latin typeface="Courier"/>
              </a:rPr>
              <a:t> </a:t>
            </a:r>
            <a:r>
              <a:rPr sz="1600">
                <a:solidFill>
                  <a:srgbClr val="4070A0"/>
                </a:solidFill>
                <a:latin typeface="Courier"/>
              </a:rPr>
              <a:t>"Vaccine"</a:t>
            </a:r>
            <a:r>
              <a:rPr sz="1600">
                <a:latin typeface="Courier"/>
              </a:rPr>
              <a:t>) </a:t>
            </a:r>
            <a:r>
              <a:rPr sz="1600">
                <a:solidFill>
                  <a:srgbClr val="4070A0"/>
                </a:solidFill>
                <a:latin typeface="Courier"/>
              </a:rPr>
              <a:t>+</a:t>
            </a:r>
            <a:r>
              <a:rPr sz="1600">
                <a:latin typeface="Courier"/>
              </a:rPr>
              <a:t> individual[d</a:t>
            </a:r>
            <a:r>
              <a:rPr sz="1600">
                <a:solidFill>
                  <a:srgbClr val="4070A0"/>
                </a:solidFill>
                <a:latin typeface="Courier"/>
              </a:rPr>
              <a:t>$</a:t>
            </a:r>
            <a:r>
              <a:rPr sz="1600">
                <a:latin typeface="Courier"/>
              </a:rPr>
              <a:t>host])</a:t>
            </a:r>
            <a:br/>
            <a:r>
              <a:rPr sz="1600">
                <a:latin typeface="Courier"/>
              </a:rPr>
              <a:t>d</a:t>
            </a:r>
            <a:r>
              <a:rPr sz="1600">
                <a:solidFill>
                  <a:srgbClr val="4070A0"/>
                </a:solidFill>
                <a:latin typeface="Courier"/>
              </a:rPr>
              <a:t>$</a:t>
            </a:r>
            <a:r>
              <a:rPr sz="1600">
                <a:latin typeface="Courier"/>
              </a:rPr>
              <a:t>infected </a:t>
            </a:r>
            <a:r>
              <a:rPr sz="1600">
                <a:solidFill>
                  <a:srgbClr val="007020"/>
                </a:solidFill>
                <a:latin typeface="Courier"/>
              </a:rPr>
              <a:t>&lt;-</a:t>
            </a:r>
            <a:r>
              <a:rPr sz="1600">
                <a:latin typeface="Courier"/>
              </a:rPr>
              <a:t> </a:t>
            </a:r>
            <a:r>
              <a:rPr sz="1600">
                <a:solidFill>
                  <a:srgbClr val="06287E"/>
                </a:solidFill>
                <a:latin typeface="Courier"/>
              </a:rPr>
              <a:t>rbinom</a:t>
            </a:r>
            <a:r>
              <a:rPr sz="1600">
                <a:latin typeface="Courier"/>
              </a:rPr>
              <a:t>(</a:t>
            </a:r>
            <a:r>
              <a:rPr sz="1600">
                <a:solidFill>
                  <a:srgbClr val="06287E"/>
                </a:solidFill>
                <a:latin typeface="Courier"/>
              </a:rPr>
              <a:t>nrow</a:t>
            </a:r>
            <a:r>
              <a:rPr sz="1600">
                <a:latin typeface="Courier"/>
              </a:rPr>
              <a:t>(d), </a:t>
            </a:r>
            <a:r>
              <a:rPr sz="1600">
                <a:solidFill>
                  <a:srgbClr val="40A070"/>
                </a:solidFill>
                <a:latin typeface="Courier"/>
              </a:rPr>
              <a:t>1</a:t>
            </a:r>
            <a:r>
              <a:rPr sz="1600">
                <a:latin typeface="Courier"/>
              </a:rPr>
              <a:t>, d</a:t>
            </a:r>
            <a:r>
              <a:rPr sz="1600">
                <a:solidFill>
                  <a:srgbClr val="4070A0"/>
                </a:solidFill>
                <a:latin typeface="Courier"/>
              </a:rPr>
              <a:t>$</a:t>
            </a:r>
            <a:r>
              <a:rPr sz="1600">
                <a:latin typeface="Courier"/>
              </a:rPr>
              <a:t>probability)</a:t>
            </a:r>
            <a:br/>
            <a:r>
              <a:rPr sz="1600">
                <a:latin typeface="Courier"/>
              </a:rPr>
              <a:t>d</a:t>
            </a:r>
            <a:r>
              <a:rPr sz="1600">
                <a:solidFill>
                  <a:srgbClr val="4070A0"/>
                </a:solidFill>
                <a:latin typeface="Courier"/>
              </a:rPr>
              <a:t>$</a:t>
            </a:r>
            <a:r>
              <a:rPr sz="1600">
                <a:latin typeface="Courier"/>
              </a:rPr>
              <a:t>probability </a:t>
            </a:r>
            <a:r>
              <a:rPr sz="1600">
                <a:solidFill>
                  <a:srgbClr val="007020"/>
                </a:solidFill>
                <a:latin typeface="Courier"/>
              </a:rPr>
              <a:t>&lt;-</a:t>
            </a:r>
            <a:r>
              <a:rPr sz="1600">
                <a:latin typeface="Courier"/>
              </a:rPr>
              <a:t> </a:t>
            </a:r>
            <a:r>
              <a:rPr sz="1600">
                <a:solidFill>
                  <a:srgbClr val="880000"/>
                </a:solidFill>
                <a:latin typeface="Courier"/>
              </a:rPr>
              <a:t>NULL</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week: 0
host: 1
treatment: Control
infected: 1</a:t>
            </a:r>
          </a:p>
        </p:txBody>
      </p:sp>
    </p:spTree>
  </p:cSld>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mixed model: see the data</a:t>
            </a:r>
          </a:p>
        </p:txBody>
      </p:sp>
      <p:pic>
        <p:nvPicPr>
          <p:cNvPr descr="Course_files/modules/binary_glmm/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Binary mixed model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stat_summary(fun = mean)</a:t>
            </a:r>
            <a:r>
              <a:rPr/>
              <a:t> — The mean of 0/1 data is a proportion</a:t>
            </a:r>
          </a:p>
          <a:p>
            <a:pPr lvl="0" indent="0" marL="0">
              <a:buNone/>
            </a:pPr>
            <a:r>
              <a:rPr b="1"/>
              <a:t>color</a:t>
            </a:r>
            <a:r>
              <a:rPr/>
              <a:t> — Separate treatments</a:t>
            </a:r>
          </a:p>
          <a:p>
            <a:pPr lvl="0" indent="0" marL="0">
              <a:buNone/>
            </a:pPr>
            <a:r>
              <a:rPr b="1"/>
              <a:t>limits = c(0,1)</a:t>
            </a:r>
            <a:r>
              <a:rPr/>
              <a:t> — Use the full probability scale</a:t>
            </a:r>
          </a:p>
          <a:p>
            <a:pPr lvl="0" indent="0" marL="0">
              <a:buNone/>
            </a:pPr>
            <a:r>
              <a:rPr b="1"/>
              <a:t>breaks</a:t>
            </a:r>
            <a:r>
              <a:rPr/>
              <a:t> — Show scheduled visits</a:t>
            </a:r>
          </a:p>
        </p:txBody>
      </p:sp>
    </p:spTree>
  </p:cSld>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mixed model: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ggplot</a:t>
            </a:r>
            <a:r>
              <a:rPr sz="1600">
                <a:latin typeface="Courier"/>
              </a:rPr>
              <a:t>(d, </a:t>
            </a:r>
            <a:r>
              <a:rPr sz="1600">
                <a:solidFill>
                  <a:srgbClr val="06287E"/>
                </a:solidFill>
                <a:latin typeface="Courier"/>
              </a:rPr>
              <a:t>aes</a:t>
            </a:r>
            <a:r>
              <a:rPr sz="1600">
                <a:latin typeface="Courier"/>
              </a:rPr>
              <a:t>(week, infected, </a:t>
            </a:r>
            <a:r>
              <a:rPr sz="1600">
                <a:solidFill>
                  <a:srgbClr val="7D9029"/>
                </a:solidFill>
                <a:latin typeface="Courier"/>
              </a:rPr>
              <a:t>color =</a:t>
            </a:r>
            <a:r>
              <a:rPr sz="1600">
                <a:latin typeface="Courier"/>
              </a:rPr>
              <a:t> treatment)) </a:t>
            </a:r>
            <a:r>
              <a:rPr sz="1600">
                <a:solidFill>
                  <a:srgbClr val="4070A0"/>
                </a:solidFill>
                <a:latin typeface="Courier"/>
              </a:rPr>
              <a:t>+</a:t>
            </a:r>
            <a:br/>
            <a:r>
              <a:rPr sz="1600">
                <a:latin typeface="Courier"/>
              </a:rPr>
              <a:t>  </a:t>
            </a:r>
            <a:r>
              <a:rPr sz="1600">
                <a:solidFill>
                  <a:srgbClr val="06287E"/>
                </a:solidFill>
                <a:latin typeface="Courier"/>
              </a:rPr>
              <a:t>stat_summary</a:t>
            </a:r>
            <a:r>
              <a:rPr sz="1600">
                <a:latin typeface="Courier"/>
              </a:rPr>
              <a:t>(</a:t>
            </a:r>
            <a:r>
              <a:rPr sz="1600">
                <a:solidFill>
                  <a:srgbClr val="7D9029"/>
                </a:solidFill>
                <a:latin typeface="Courier"/>
              </a:rPr>
              <a:t>fun =</a:t>
            </a:r>
            <a:r>
              <a:rPr sz="1600">
                <a:latin typeface="Courier"/>
              </a:rPr>
              <a:t> mean, </a:t>
            </a:r>
            <a:r>
              <a:rPr sz="1600">
                <a:solidFill>
                  <a:srgbClr val="7D9029"/>
                </a:solidFill>
                <a:latin typeface="Courier"/>
              </a:rPr>
              <a:t>geom =</a:t>
            </a:r>
            <a:r>
              <a:rPr sz="1600">
                <a:latin typeface="Courier"/>
              </a:rPr>
              <a:t> </a:t>
            </a:r>
            <a:r>
              <a:rPr sz="1600">
                <a:solidFill>
                  <a:srgbClr val="4070A0"/>
                </a:solidFill>
                <a:latin typeface="Courier"/>
              </a:rPr>
              <a:t>"line"</a:t>
            </a:r>
            <a:r>
              <a:rPr sz="1600">
                <a:latin typeface="Courier"/>
              </a:rPr>
              <a:t>, </a:t>
            </a:r>
            <a:r>
              <a:rPr sz="1600">
                <a:solidFill>
                  <a:srgbClr val="7D9029"/>
                </a:solidFill>
                <a:latin typeface="Courier"/>
              </a:rPr>
              <a:t>linewidth =</a:t>
            </a:r>
            <a:r>
              <a:rPr sz="1600">
                <a:latin typeface="Courier"/>
              </a:rPr>
              <a:t> </a:t>
            </a:r>
            <a:r>
              <a:rPr sz="1600">
                <a:solidFill>
                  <a:srgbClr val="40A070"/>
                </a:solidFill>
                <a:latin typeface="Courier"/>
              </a:rPr>
              <a:t>1.2</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stat_summary</a:t>
            </a:r>
            <a:r>
              <a:rPr sz="1600">
                <a:latin typeface="Courier"/>
              </a:rPr>
              <a:t>(</a:t>
            </a:r>
            <a:r>
              <a:rPr sz="1600">
                <a:solidFill>
                  <a:srgbClr val="7D9029"/>
                </a:solidFill>
                <a:latin typeface="Courier"/>
              </a:rPr>
              <a:t>fun =</a:t>
            </a:r>
            <a:r>
              <a:rPr sz="1600">
                <a:latin typeface="Courier"/>
              </a:rPr>
              <a:t> mean, </a:t>
            </a:r>
            <a:r>
              <a:rPr sz="1600">
                <a:solidFill>
                  <a:srgbClr val="7D9029"/>
                </a:solidFill>
                <a:latin typeface="Courier"/>
              </a:rPr>
              <a:t>geom =</a:t>
            </a:r>
            <a:r>
              <a:rPr sz="1600">
                <a:latin typeface="Courier"/>
              </a:rPr>
              <a:t> </a:t>
            </a:r>
            <a:r>
              <a:rPr sz="1600">
                <a:solidFill>
                  <a:srgbClr val="4070A0"/>
                </a:solidFill>
                <a:latin typeface="Courier"/>
              </a:rPr>
              <a:t>"point"</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3.5</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scale_color_manual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scale_x_continuous</a:t>
            </a:r>
            <a:r>
              <a:rPr sz="1600">
                <a:latin typeface="Courier"/>
              </a:rPr>
              <a:t>(</a:t>
            </a:r>
            <a:r>
              <a:rPr sz="1600">
                <a:solidFill>
                  <a:srgbClr val="7D9029"/>
                </a:solidFill>
                <a:latin typeface="Courier"/>
              </a:rPr>
              <a:t>breaks =</a:t>
            </a:r>
            <a:r>
              <a:rPr sz="1600">
                <a:latin typeface="Courier"/>
              </a:rPr>
              <a:t> </a:t>
            </a:r>
            <a:r>
              <a:rPr sz="1600">
                <a:solidFill>
                  <a:srgbClr val="40A070"/>
                </a:solidFill>
                <a:latin typeface="Courier"/>
              </a:rPr>
              <a:t>0</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scale_y_continuous</a:t>
            </a:r>
            <a:r>
              <a:rPr sz="1600">
                <a:latin typeface="Courier"/>
              </a:rPr>
              <a:t>(</a:t>
            </a:r>
            <a:r>
              <a:rPr sz="1600">
                <a:solidFill>
                  <a:srgbClr val="7D9029"/>
                </a:solidFill>
                <a:latin typeface="Courier"/>
              </a:rPr>
              <a:t>limits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breaks =</a:t>
            </a:r>
            <a:r>
              <a:rPr sz="1600">
                <a:latin typeface="Courier"/>
              </a:rPr>
              <a:t> </a:t>
            </a:r>
            <a:r>
              <a:rPr sz="1600">
                <a:solidFill>
                  <a:srgbClr val="06287E"/>
                </a:solidFill>
                <a:latin typeface="Courier"/>
              </a:rPr>
              <a:t>seq</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1</a:t>
            </a:r>
            <a:r>
              <a:rPr sz="1600">
                <a:latin typeface="Courier"/>
              </a:rPr>
              <a:t>, .</a:t>
            </a:r>
            <a:r>
              <a:rPr sz="1600">
                <a:solidFill>
                  <a:srgbClr val="40A070"/>
                </a:solidFill>
                <a:latin typeface="Courier"/>
              </a:rPr>
              <a:t>25</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"Week"</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"Observed fraction infected"</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"Treatment"</a:t>
            </a:r>
            <a:r>
              <a:rPr sz="1600">
                <a:latin typeface="Courier"/>
              </a:rPr>
              <a:t>,</a:t>
            </a:r>
            <a:br/>
            <a:r>
              <a:rPr sz="1600">
                <a:latin typeface="Courier"/>
              </a:rPr>
              <a:t>       </a:t>
            </a:r>
            <a:r>
              <a:rPr sz="1600">
                <a:solidFill>
                  <a:srgbClr val="7D9029"/>
                </a:solidFill>
                <a:latin typeface="Courier"/>
              </a:rPr>
              <a:t>caption =</a:t>
            </a:r>
            <a:r>
              <a:rPr sz="1600">
                <a:latin typeface="Courier"/>
              </a:rPr>
              <a:t> </a:t>
            </a:r>
            <a:r>
              <a:rPr sz="1600">
                <a:solidFill>
                  <a:srgbClr val="4070A0"/>
                </a:solidFill>
                <a:latin typeface="Courier"/>
              </a:rPr>
              <a:t>"Observed fractions summarize repeated hosts; model effects are conditional"</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16</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stat_summary(fun = mean)</a:t>
            </a:r>
            <a:r>
              <a:rPr/>
              <a:t> — The mean of 0/1 data is a proportion</a:t>
            </a:r>
          </a:p>
          <a:p>
            <a:pPr lvl="0" indent="0" marL="0">
              <a:buNone/>
            </a:pPr>
            <a:r>
              <a:rPr b="1"/>
              <a:t>color</a:t>
            </a:r>
            <a:r>
              <a:rPr/>
              <a:t> — Separate treatments</a:t>
            </a:r>
          </a:p>
          <a:p>
            <a:pPr lvl="0" indent="0" marL="0">
              <a:buNone/>
            </a:pPr>
            <a:r>
              <a:rPr b="1"/>
              <a:t>limits = c(0,1)</a:t>
            </a:r>
            <a:r>
              <a:rPr/>
              <a:t> — Use the full probability scale</a:t>
            </a:r>
          </a:p>
          <a:p>
            <a:pPr lvl="0" indent="0" marL="0">
              <a:buNone/>
            </a:pPr>
            <a:r>
              <a:rPr b="1"/>
              <a:t>breaks</a:t>
            </a:r>
            <a:r>
              <a:rPr/>
              <a:t> — Show scheduled visits</a:t>
            </a:r>
          </a:p>
        </p:txBody>
      </p:sp>
    </p:spTree>
  </p:cSld>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mixed model: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vaccination affect infection odds while accounting for repeated hosts?</a:t>
            </a:r>
          </a:p>
          <a:p>
            <a:pPr lvl="0" indent="0" marL="0">
              <a:buNone/>
            </a:pPr>
            <a:r>
              <a:rPr b="1"/>
              <a:t>Null / estimation target</a:t>
            </a:r>
          </a:p>
          <a:p>
            <a:pPr lvl="0" indent="0" marL="0">
              <a:buNone/>
            </a:pPr>
            <a:r>
              <a:rPr/>
              <a:t>The vaccination coefficient is zero: its conditional odds ratio is one.</a:t>
            </a:r>
          </a:p>
        </p:txBody>
      </p:sp>
      <p:sp>
        <p:nvSpPr>
          <p:cNvPr id="4" name="Content Placeholder 3"/>
          <p:cNvSpPr>
            <a:spLocks noGrp="1"/>
          </p:cNvSpPr>
          <p:nvPr>
            <p:ph idx="2"/>
          </p:nvPr>
        </p:nvSpPr>
        <p:spPr/>
        <p:txBody>
          <a:bodyPr/>
          <a:lstStyle/>
          <a:p>
            <a:pPr lvl="0" indent="0" marL="0">
              <a:buNone/>
            </a:pPr>
            <a:r>
              <a:rPr b="1"/>
              <a:t>Relevant options</a:t>
            </a:r>
          </a:p>
          <a:p>
            <a:pPr lvl="0"/>
            <a:r>
              <a:rPr/>
              <a:t>family = binomial specifies a binary response</a:t>
            </a:r>
          </a:p>
          <a:p>
            <a:pPr lvl="0"/>
            <a:r>
              <a:rPr/>
              <a:t>(1 | host) models shared host tendency</a:t>
            </a:r>
          </a:p>
          <a:p>
            <a:pPr lvl="0"/>
            <a:r>
              <a:rPr/>
              <a:t>Wald intervals and z tests are approximate</a:t>
            </a:r>
          </a:p>
        </p:txBody>
      </p:sp>
    </p:spTree>
  </p:cSld>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mixed model: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hosts; dependence modeled within host</a:t>
            </a:r>
          </a:p>
          <a:p>
            <a:pPr lvl="0"/>
            <a:r>
              <a:rPr/>
              <a:t>Suitable log-odds and random-effect model</a:t>
            </a:r>
          </a:p>
          <a:p>
            <a:pPr lvl="0"/>
            <a:r>
              <a:rPr/>
              <a:t>Check convergence, separation, and remaining dependence</a:t>
            </a:r>
          </a:p>
        </p:txBody>
      </p:sp>
      <p:sp>
        <p:nvSpPr>
          <p:cNvPr id="4" name="Content Placeholder 3"/>
          <p:cNvSpPr>
            <a:spLocks noGrp="1"/>
          </p:cNvSpPr>
          <p:nvPr>
            <p:ph idx="2"/>
          </p:nvPr>
        </p:nvSpPr>
        <p:spPr/>
        <p:txBody>
          <a:bodyPr/>
          <a:lstStyle/>
          <a:p>
            <a:pPr lvl="0" indent="0" marL="0">
              <a:buNone/>
            </a:pPr>
            <a:r>
              <a:rPr b="1"/>
              <a:t>Parametric responses</a:t>
            </a:r>
          </a:p>
          <a:p>
            <a:pPr lvl="0"/>
            <a:r>
              <a:rPr/>
              <a:t>Add justified time effects or random slopes</a:t>
            </a:r>
          </a:p>
          <a:p>
            <a:pPr lvl="0"/>
            <a:r>
              <a:rPr/>
              <a:t>GEE targets population-average effects instead</a:t>
            </a:r>
          </a:p>
          <a:p>
            <a:pPr lvl="0" indent="0" marL="0">
              <a:buNone/>
            </a:pPr>
            <a:r>
              <a:rPr b="1"/>
              <a:t>Nonparametric responses</a:t>
            </a:r>
          </a:p>
          <a:p>
            <a:pPr lvl="0"/>
            <a:r>
              <a:rPr/>
              <a:t>McNemar suits two paired binary measurements</a:t>
            </a:r>
          </a:p>
          <a:p>
            <a:pPr lvl="0"/>
            <a:r>
              <a:rPr/>
              <a:t>Cochran’s Q suits simpler complete repeated conditions</a:t>
            </a:r>
          </a:p>
        </p:txBody>
      </p:sp>
    </p:spTree>
  </p:cSld>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mixed model: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lme4</a:t>
            </a:r>
            <a:r>
              <a:rPr sz="1600">
                <a:solidFill>
                  <a:srgbClr val="4070A0"/>
                </a:solidFill>
                <a:latin typeface="Courier"/>
              </a:rPr>
              <a:t>::</a:t>
            </a:r>
            <a:r>
              <a:rPr sz="1600">
                <a:solidFill>
                  <a:srgbClr val="06287E"/>
                </a:solidFill>
                <a:latin typeface="Courier"/>
              </a:rPr>
              <a:t>glmer</a:t>
            </a:r>
            <a:r>
              <a:rPr sz="1600">
                <a:latin typeface="Courier"/>
              </a:rPr>
              <a:t>(infected </a:t>
            </a:r>
            <a:r>
              <a:rPr sz="1600">
                <a:solidFill>
                  <a:srgbClr val="4070A0"/>
                </a:solidFill>
                <a:latin typeface="Courier"/>
              </a:rPr>
              <a:t>~</a:t>
            </a:r>
            <a:r>
              <a:rPr sz="1600">
                <a:latin typeface="Courier"/>
              </a:rPr>
              <a:t> treatment </a:t>
            </a:r>
            <a:r>
              <a:rPr sz="1600">
                <a:solidFill>
                  <a:srgbClr val="4070A0"/>
                </a:solidFill>
                <a:latin typeface="Courier"/>
              </a:rPr>
              <a:t>+</a:t>
            </a:r>
            <a:r>
              <a:rPr sz="1600">
                <a:latin typeface="Courier"/>
              </a:rPr>
              <a:t> week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host),</a:t>
            </a:r>
            <a:br/>
            <a:r>
              <a:rPr sz="1600">
                <a:latin typeface="Courier"/>
              </a:rPr>
              <a:t>                   </a:t>
            </a:r>
            <a:r>
              <a:rPr sz="1600">
                <a:solidFill>
                  <a:srgbClr val="7D9029"/>
                </a:solidFill>
                <a:latin typeface="Courier"/>
              </a:rPr>
              <a:t>family =</a:t>
            </a:r>
            <a:r>
              <a:rPr sz="1600">
                <a:latin typeface="Courier"/>
              </a:rPr>
              <a:t> binomial,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control =</a:t>
            </a:r>
            <a:r>
              <a:rPr sz="1600">
                <a:latin typeface="Courier"/>
              </a:rPr>
              <a:t> lme4</a:t>
            </a:r>
            <a:r>
              <a:rPr sz="1600">
                <a:solidFill>
                  <a:srgbClr val="4070A0"/>
                </a:solidFill>
                <a:latin typeface="Courier"/>
              </a:rPr>
              <a:t>::</a:t>
            </a:r>
            <a:r>
              <a:rPr sz="1600">
                <a:solidFill>
                  <a:srgbClr val="06287E"/>
                </a:solidFill>
                <a:latin typeface="Courier"/>
              </a:rPr>
              <a:t>glmerControl</a:t>
            </a:r>
            <a:r>
              <a:rPr sz="1600">
                <a:latin typeface="Courier"/>
              </a:rPr>
              <a:t>(</a:t>
            </a:r>
            <a:r>
              <a:rPr sz="1600">
                <a:solidFill>
                  <a:srgbClr val="7D9029"/>
                </a:solidFill>
                <a:latin typeface="Courier"/>
              </a:rPr>
              <a:t>optimizer =</a:t>
            </a:r>
            <a:r>
              <a:rPr sz="1600">
                <a:latin typeface="Courier"/>
              </a:rPr>
              <a:t> </a:t>
            </a:r>
            <a:r>
              <a:rPr sz="1600">
                <a:solidFill>
                  <a:srgbClr val="4070A0"/>
                </a:solidFill>
                <a:latin typeface="Courier"/>
              </a:rPr>
              <a:t>"bobyqa"</a:t>
            </a:r>
            <a:r>
              <a:rPr sz="1600">
                <a:latin typeface="Courier"/>
              </a:rPr>
              <a:t>))</a:t>
            </a:r>
            <a:br/>
            <a:r>
              <a:rPr sz="1600">
                <a:solidFill>
                  <a:srgbClr val="06287E"/>
                </a:solidFill>
                <a:latin typeface="Courier"/>
              </a:rPr>
              <a:t>summary</a:t>
            </a:r>
            <a:r>
              <a:rPr sz="1600">
                <a:latin typeface="Courier"/>
              </a:rPr>
              <a:t>(fit)</a:t>
            </a:r>
            <a:br/>
            <a:r>
              <a:rPr sz="1600">
                <a:latin typeface="Courier"/>
              </a:rPr>
              <a:t>log_or_ci </a:t>
            </a:r>
            <a:r>
              <a:rPr sz="1600">
                <a:solidFill>
                  <a:srgbClr val="007020"/>
                </a:solidFill>
                <a:latin typeface="Courier"/>
              </a:rPr>
              <a:t>&lt;-</a:t>
            </a:r>
            <a:r>
              <a:rPr sz="1600">
                <a:latin typeface="Courier"/>
              </a:rPr>
              <a:t> </a:t>
            </a:r>
            <a:r>
              <a:rPr sz="1600">
                <a:solidFill>
                  <a:srgbClr val="06287E"/>
                </a:solidFill>
                <a:latin typeface="Courier"/>
              </a:rPr>
              <a:t>confint</a:t>
            </a:r>
            <a:r>
              <a:rPr sz="1600">
                <a:latin typeface="Courier"/>
              </a:rPr>
              <a:t>(fit, </a:t>
            </a:r>
            <a:r>
              <a:rPr sz="1600">
                <a:solidFill>
                  <a:srgbClr val="7D9029"/>
                </a:solidFill>
                <a:latin typeface="Courier"/>
              </a:rPr>
              <a:t>parm =</a:t>
            </a:r>
            <a:r>
              <a:rPr sz="1600">
                <a:latin typeface="Courier"/>
              </a:rPr>
              <a:t> </a:t>
            </a:r>
            <a:r>
              <a:rPr sz="1600">
                <a:solidFill>
                  <a:srgbClr val="4070A0"/>
                </a:solidFill>
                <a:latin typeface="Courier"/>
              </a:rPr>
              <a:t>"treatmentVaccine"</a:t>
            </a:r>
            <a:r>
              <a:rPr sz="1600">
                <a:latin typeface="Courier"/>
              </a:rPr>
              <a:t>, </a:t>
            </a:r>
            <a:r>
              <a:rPr sz="1600">
                <a:solidFill>
                  <a:srgbClr val="7D9029"/>
                </a:solidFill>
                <a:latin typeface="Courier"/>
              </a:rPr>
              <a:t>method =</a:t>
            </a:r>
            <a:r>
              <a:rPr sz="1600">
                <a:latin typeface="Courier"/>
              </a:rPr>
              <a:t> </a:t>
            </a:r>
            <a:r>
              <a:rPr sz="1600">
                <a:solidFill>
                  <a:srgbClr val="4070A0"/>
                </a:solidFill>
                <a:latin typeface="Courier"/>
              </a:rPr>
              <a:t>"Wald"</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Conditional vaccine odds ratio = 0.24</a:t>
            </a:r>
          </a:p>
          <a:p>
            <a:pPr lvl="0"/>
            <a:r>
              <a:rPr/>
              <a:t>Approximate 95% CI 0.12 to 0.48</a:t>
            </a:r>
          </a:p>
          <a:p>
            <a:pPr lvl="0"/>
            <a:r>
              <a:rPr/>
              <a:t>Wald z = -3.99; p = 6.63e-05</a:t>
            </a:r>
          </a:p>
          <a:p>
            <a:pPr lvl="0"/>
            <a:r>
              <a:rPr/>
              <a:t>72 independent hosts; four repeated observations each</a:t>
            </a:r>
          </a:p>
        </p:txBody>
      </p:sp>
    </p:spTree>
  </p:cSld>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mixed model: interpret</a:t>
            </a:r>
          </a:p>
        </p:txBody>
      </p:sp>
      <p:sp>
        <p:nvSpPr>
          <p:cNvPr id="3" name="Content Placeholder 2"/>
          <p:cNvSpPr>
            <a:spLocks noGrp="1"/>
          </p:cNvSpPr>
          <p:nvPr>
            <p:ph idx="1"/>
          </p:nvPr>
        </p:nvSpPr>
        <p:spPr/>
        <p:txBody>
          <a:bodyPr/>
          <a:lstStyle/>
          <a:p>
            <a:pPr lvl="0" indent="0" marL="0">
              <a:buNone/>
            </a:pPr>
            <a:r>
              <a:rPr/>
              <a:t>At the same week and host random effect, vaccination multiplied infection odds by 0.24 (approximate 95% Wald CI 0.12 to 0.48; p = 6.63e-05). This is a conditional odds ratio, not a probability ratio or the population-average odds ratio estimated by a GEE.</a:t>
            </a:r>
          </a:p>
          <a:p>
            <a:pPr lvl="0" indent="0" marL="0">
              <a:buNone/>
            </a:pPr>
            <a:r>
              <a:rPr b="1"/>
              <a:t>Discuss:</a:t>
            </a:r>
            <a:r>
              <a:rPr/>
              <a:t> Why is exp(coefficient) an odds ratio rather than a probability difference?</a:t>
            </a:r>
          </a:p>
        </p:txBody>
      </p:sp>
    </p:spTree>
  </p:cSld>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GEE: the data</a:t>
            </a:r>
          </a:p>
        </p:txBody>
      </p:sp>
      <p:sp>
        <p:nvSpPr>
          <p:cNvPr id="3" name="Content Placeholder 2"/>
          <p:cNvSpPr>
            <a:spLocks noGrp="1"/>
          </p:cNvSpPr>
          <p:nvPr>
            <p:ph idx="1"/>
          </p:nvPr>
        </p:nvSpPr>
        <p:spPr/>
        <p:txBody>
          <a:bodyPr/>
          <a:lstStyle/>
          <a:p>
            <a:pPr lvl="0" indent="0" marL="0">
              <a:buNone/>
            </a:pPr>
            <a:r>
              <a:rPr/>
              <a:t>Repeated infection screening after vaccination</a:t>
            </a:r>
          </a:p>
          <a:p>
            <a:pPr lvl="0"/>
            <a:r>
              <a:rPr/>
              <a:t>Binary outcome measured repeatedly</a:t>
            </a:r>
          </a:p>
          <a:p>
            <a:pPr lvl="0"/>
            <a:r>
              <a:rPr/>
              <a:t>Rows within an animal are correlated</a:t>
            </a:r>
          </a:p>
          <a:p>
            <a:pPr lvl="0"/>
            <a:r>
              <a:rPr/>
              <a:t>Target: population-average vaccination association, adjusted for week</a:t>
            </a:r>
          </a:p>
        </p:txBody>
      </p:sp>
      <p:sp>
        <p:nvSpPr>
          <p:cNvPr id="4" name="Content Placeholder 3"/>
          <p:cNvSpPr>
            <a:spLocks noGrp="1"/>
          </p:cNvSpPr>
          <p:nvPr>
            <p:ph idx="2"/>
          </p:nvPr>
        </p:nvSpPr>
        <p:spPr/>
        <p:txBody>
          <a:bodyPr/>
          <a:lstStyle/>
          <a:p>
            <a:pPr lvl="0" indent="0" marL="0">
              <a:buNone/>
            </a:pPr>
            <a:r>
              <a:rPr b="1"/>
              <a:t>Other data like these</a:t>
            </a:r>
          </a:p>
          <a:p>
            <a:pPr lvl="0"/>
            <a:r>
              <a:rPr/>
              <a:t>Repeated diagnostic positivity</a:t>
            </a:r>
          </a:p>
          <a:p>
            <a:pPr lvl="0"/>
            <a:r>
              <a:rPr/>
              <a:t>Longitudinal presence/absence</a:t>
            </a:r>
          </a:p>
          <a:p>
            <a:pPr lvl="0"/>
            <a:r>
              <a:rPr/>
              <a:t>Repeated binary behavior scores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GEE: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3116</a:t>
            </a:r>
            <a:r>
              <a:rPr sz="1600">
                <a:latin typeface="Courier"/>
              </a:rPr>
              <a:t>)</a:t>
            </a:r>
            <a:br/>
            <a:r>
              <a:rPr sz="1600">
                <a:latin typeface="Courier"/>
              </a:rPr>
              <a:t>shared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rnorm</a:t>
            </a:r>
            <a:r>
              <a:rPr sz="1600">
                <a:latin typeface="Courier"/>
              </a:rPr>
              <a:t>(</a:t>
            </a:r>
            <a:r>
              <a:rPr sz="1600">
                <a:solidFill>
                  <a:srgbClr val="40A070"/>
                </a:solidFill>
                <a:latin typeface="Courier"/>
              </a:rPr>
              <a:t>80</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4</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animal =</a:t>
            </a:r>
            <a:r>
              <a:rPr sz="1600">
                <a:latin typeface="Courier"/>
              </a:rPr>
              <a:t> </a:t>
            </a:r>
            <a:r>
              <a:rPr sz="1600">
                <a:solidFill>
                  <a:srgbClr val="06287E"/>
                </a:solidFill>
                <a:latin typeface="Courier"/>
              </a:rPr>
              <a:t>rep</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80</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4</a:t>
            </a:r>
            <a:r>
              <a:rPr sz="1600">
                <a:latin typeface="Courier"/>
              </a:rPr>
              <a:t>),</a:t>
            </a:r>
            <a:br/>
            <a:r>
              <a:rPr sz="1600">
                <a:latin typeface="Courier"/>
              </a:rPr>
              <a:t>  </a:t>
            </a:r>
            <a:r>
              <a:rPr sz="1600">
                <a:solidFill>
                  <a:srgbClr val="7D9029"/>
                </a:solidFill>
                <a:latin typeface="Courier"/>
              </a:rPr>
              <a:t>week =</a:t>
            </a:r>
            <a:r>
              <a:rPr sz="1600">
                <a:latin typeface="Courier"/>
              </a:rPr>
              <a:t> </a:t>
            </a:r>
            <a:r>
              <a:rPr sz="1600">
                <a:solidFill>
                  <a:srgbClr val="06287E"/>
                </a:solidFill>
                <a:latin typeface="Courier"/>
              </a:rPr>
              <a:t>rep</a:t>
            </a:r>
            <a:r>
              <a:rPr sz="1600">
                <a:latin typeface="Courier"/>
              </a:rPr>
              <a:t>(</a:t>
            </a:r>
            <a:r>
              <a:rPr sz="1600">
                <a:solidFill>
                  <a:srgbClr val="40A070"/>
                </a:solidFill>
                <a:latin typeface="Courier"/>
              </a:rPr>
              <a:t>0</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40A070"/>
                </a:solidFill>
                <a:latin typeface="Courier"/>
              </a:rPr>
              <a:t>80</a:t>
            </a:r>
            <a:r>
              <a:rPr sz="1600">
                <a:latin typeface="Courier"/>
              </a:rPr>
              <a:t>), </a:t>
            </a:r>
            <a:r>
              <a:rPr sz="1600">
                <a:solidFill>
                  <a:srgbClr val="7D9029"/>
                </a:solidFill>
                <a:latin typeface="Courier"/>
              </a:rPr>
              <a:t>vaccine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"Vaccinated"</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40</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4</a:t>
            </a:r>
            <a:r>
              <a:rPr sz="1600">
                <a:latin typeface="Courier"/>
              </a:rPr>
              <a:t>))</a:t>
            </a:r>
            <a:br/>
            <a:r>
              <a:rPr sz="1600">
                <a:latin typeface="Courier"/>
              </a:rPr>
              <a:t>z </a:t>
            </a:r>
            <a:r>
              <a:rPr sz="1600">
                <a:solidFill>
                  <a:srgbClr val="007020"/>
                </a:solidFill>
                <a:latin typeface="Courier"/>
              </a:rPr>
              <a:t>&lt;-</a:t>
            </a:r>
            <a:r>
              <a:rPr sz="1600">
                <a:latin typeface="Courier"/>
              </a:rPr>
              <a:t> </a:t>
            </a:r>
            <a:r>
              <a:rPr sz="1600">
                <a:solidFill>
                  <a:srgbClr val="06287E"/>
                </a:solidFill>
                <a:latin typeface="Courier"/>
              </a:rPr>
              <a:t>sqrt</a:t>
            </a:r>
            <a:r>
              <a:rPr sz="1600">
                <a:latin typeface="Courier"/>
              </a:rPr>
              <a:t>(.</a:t>
            </a:r>
            <a:r>
              <a:rPr sz="1600">
                <a:solidFill>
                  <a:srgbClr val="40A070"/>
                </a:solidFill>
                <a:latin typeface="Courier"/>
              </a:rPr>
              <a:t>3</a:t>
            </a:r>
            <a:r>
              <a:rPr sz="1600">
                <a:latin typeface="Courier"/>
              </a:rPr>
              <a:t>) </a:t>
            </a:r>
            <a:r>
              <a:rPr sz="1600">
                <a:solidFill>
                  <a:srgbClr val="4070A0"/>
                </a:solidFill>
                <a:latin typeface="Courier"/>
              </a:rPr>
              <a:t>*</a:t>
            </a:r>
            <a:r>
              <a:rPr sz="1600">
                <a:latin typeface="Courier"/>
              </a:rPr>
              <a:t> shared </a:t>
            </a:r>
            <a:r>
              <a:rPr sz="1600">
                <a:solidFill>
                  <a:srgbClr val="4070A0"/>
                </a:solidFill>
                <a:latin typeface="Courier"/>
              </a:rPr>
              <a:t>+</a:t>
            </a:r>
            <a:r>
              <a:rPr sz="1600">
                <a:latin typeface="Courier"/>
              </a:rPr>
              <a:t> </a:t>
            </a:r>
            <a:r>
              <a:rPr sz="1600">
                <a:solidFill>
                  <a:srgbClr val="06287E"/>
                </a:solidFill>
                <a:latin typeface="Courier"/>
              </a:rPr>
              <a:t>sqrt</a:t>
            </a:r>
            <a:r>
              <a:rPr sz="1600">
                <a:latin typeface="Courier"/>
              </a:rPr>
              <a:t>(.</a:t>
            </a:r>
            <a:r>
              <a:rPr sz="1600">
                <a:solidFill>
                  <a:srgbClr val="40A070"/>
                </a:solidFill>
                <a:latin typeface="Courier"/>
              </a:rPr>
              <a:t>7</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320</a:t>
            </a:r>
            <a:r>
              <a:rPr sz="1600">
                <a:latin typeface="Courier"/>
              </a:rPr>
              <a:t>)</a:t>
            </a:r>
            <a:b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plogis</a:t>
            </a:r>
            <a:r>
              <a:rPr sz="1600">
                <a:latin typeface="Courier"/>
              </a:rPr>
              <a:t>(</a:t>
            </a:r>
            <a:r>
              <a:rPr sz="1600">
                <a:solidFill>
                  <a:srgbClr val="4070A0"/>
                </a:solidFill>
                <a:latin typeface="Courier"/>
              </a:rPr>
              <a:t>-</a:t>
            </a:r>
            <a:r>
              <a:rPr sz="1600">
                <a:latin typeface="Courier"/>
              </a:rPr>
              <a:t>.</a:t>
            </a:r>
            <a:r>
              <a:rPr sz="1600">
                <a:solidFill>
                  <a:srgbClr val="40A070"/>
                </a:solidFill>
                <a:latin typeface="Courier"/>
              </a:rPr>
              <a:t>6</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35</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week </a:t>
            </a:r>
            <a:r>
              <a:rPr sz="1600">
                <a:solidFill>
                  <a:srgbClr val="4070A0"/>
                </a:solidFill>
                <a:latin typeface="Courier"/>
              </a:rPr>
              <a:t>-</a:t>
            </a:r>
            <a:r>
              <a:rPr sz="1600">
                <a:latin typeface="Courier"/>
              </a:rPr>
              <a:t> .</a:t>
            </a:r>
            <a:r>
              <a:rPr sz="1600">
                <a:solidFill>
                  <a:srgbClr val="40A070"/>
                </a:solidFill>
                <a:latin typeface="Courier"/>
              </a:rPr>
              <a:t>9</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vaccine </a:t>
            </a:r>
            <a:r>
              <a:rPr sz="1600">
                <a:solidFill>
                  <a:srgbClr val="4070A0"/>
                </a:solidFill>
                <a:latin typeface="Courier"/>
              </a:rPr>
              <a:t>==</a:t>
            </a:r>
            <a:r>
              <a:rPr sz="1600">
                <a:latin typeface="Courier"/>
              </a:rPr>
              <a:t> </a:t>
            </a:r>
            <a:r>
              <a:rPr sz="1600">
                <a:solidFill>
                  <a:srgbClr val="4070A0"/>
                </a:solidFill>
                <a:latin typeface="Courier"/>
              </a:rPr>
              <a:t>"Vaccinated"</a:t>
            </a:r>
            <a:r>
              <a:rPr sz="1600">
                <a:latin typeface="Courier"/>
              </a:rPr>
              <a:t>))</a:t>
            </a:r>
            <a:br/>
            <a:r>
              <a:rPr sz="1600">
                <a:latin typeface="Courier"/>
              </a:rPr>
              <a:t>d</a:t>
            </a:r>
            <a:r>
              <a:rPr sz="1600">
                <a:solidFill>
                  <a:srgbClr val="4070A0"/>
                </a:solidFill>
                <a:latin typeface="Courier"/>
              </a:rPr>
              <a:t>$</a:t>
            </a:r>
            <a:r>
              <a:rPr sz="1600">
                <a:latin typeface="Courier"/>
              </a:rPr>
              <a:t>infected </a:t>
            </a:r>
            <a:r>
              <a:rPr sz="1600">
                <a:solidFill>
                  <a:srgbClr val="007020"/>
                </a:solidFill>
                <a:latin typeface="Courier"/>
              </a:rPr>
              <a:t>&lt;-</a:t>
            </a:r>
            <a:r>
              <a:rPr sz="1600">
                <a:latin typeface="Courier"/>
              </a:rPr>
              <a:t> </a:t>
            </a:r>
            <a:r>
              <a:rPr sz="1600">
                <a:solidFill>
                  <a:srgbClr val="06287E"/>
                </a:solidFill>
                <a:latin typeface="Courier"/>
              </a:rPr>
              <a:t>as.integer</a:t>
            </a:r>
            <a:r>
              <a:rPr sz="1600">
                <a:latin typeface="Courier"/>
              </a:rPr>
              <a:t>(</a:t>
            </a:r>
            <a:r>
              <a:rPr sz="1600">
                <a:solidFill>
                  <a:srgbClr val="06287E"/>
                </a:solidFill>
                <a:latin typeface="Courier"/>
              </a:rPr>
              <a:t>pnorm</a:t>
            </a:r>
            <a:r>
              <a:rPr sz="1600">
                <a:latin typeface="Courier"/>
              </a:rPr>
              <a:t>(z) </a:t>
            </a:r>
            <a:r>
              <a:rPr sz="1600">
                <a:solidFill>
                  <a:srgbClr val="4070A0"/>
                </a:solidFill>
                <a:latin typeface="Courier"/>
              </a:rPr>
              <a:t>&lt;</a:t>
            </a:r>
            <a:r>
              <a:rPr sz="1600">
                <a:latin typeface="Courier"/>
              </a:rPr>
              <a:t> p)</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animal: 1
week: 0
vaccine: Control
infected: 0</a:t>
            </a:r>
          </a:p>
        </p:txBody>
      </p:sp>
    </p:spTree>
  </p:cSld>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GEE: see the data</a:t>
            </a:r>
          </a:p>
        </p:txBody>
      </p:sp>
      <p:pic>
        <p:nvPicPr>
          <p:cNvPr descr="Course_files/modules/binary_gee/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Binary generalized estimating equations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group = vaccine</a:t>
            </a:r>
            <a:r>
              <a:rPr/>
              <a:t> — Connect the visits within each treatment group.</a:t>
            </a:r>
          </a:p>
          <a:p>
            <a:pPr lvl="0" indent="0" marL="0">
              <a:buNone/>
            </a:pPr>
            <a:r>
              <a:rPr b="1"/>
              <a:t>geom_point</a:t>
            </a:r>
            <a:r>
              <a:rPr/>
              <a:t> — Show observed visit-specific proportions.</a:t>
            </a:r>
          </a:p>
          <a:p>
            <a:pPr lvl="0" indent="0" marL="0">
              <a:buNone/>
            </a:pPr>
            <a:r>
              <a:rPr b="1"/>
              <a:t>geom_line</a:t>
            </a:r>
            <a:r>
              <a:rPr/>
              <a:t> — Show the population pattern across visits.</a:t>
            </a:r>
          </a:p>
          <a:p>
            <a:pPr lvl="0" indent="0" marL="0">
              <a:buNone/>
            </a:pPr>
            <a:r>
              <a:rPr b="1"/>
              <a:t>scale_y_continuous</a:t>
            </a:r>
            <a:r>
              <a:rPr/>
              <a:t> — Keep the full probability scale.</a:t>
            </a:r>
          </a:p>
        </p:txBody>
      </p:sp>
    </p:spTree>
  </p:cSld>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GEE: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ggplot2</a:t>
            </a:r>
            <a:r>
              <a:rPr sz="1600">
                <a:solidFill>
                  <a:srgbClr val="4070A0"/>
                </a:solidFill>
                <a:latin typeface="Courier"/>
              </a:rPr>
              <a:t>::</a:t>
            </a:r>
            <a:r>
              <a:rPr sz="1600">
                <a:solidFill>
                  <a:srgbClr val="06287E"/>
                </a:solidFill>
                <a:latin typeface="Courier"/>
              </a:rPr>
              <a:t>ggplot</a:t>
            </a:r>
            <a:r>
              <a:rPr sz="1600">
                <a:latin typeface="Courier"/>
              </a:rPr>
              <a:t>(observed, ggplot2</a:t>
            </a:r>
            <a:r>
              <a:rPr sz="1600">
                <a:solidFill>
                  <a:srgbClr val="4070A0"/>
                </a:solidFill>
                <a:latin typeface="Courier"/>
              </a:rPr>
              <a:t>::</a:t>
            </a:r>
            <a:r>
              <a:rPr sz="1600">
                <a:solidFill>
                  <a:srgbClr val="06287E"/>
                </a:solidFill>
                <a:latin typeface="Courier"/>
              </a:rPr>
              <a:t>aes</a:t>
            </a:r>
            <a:r>
              <a:rPr sz="1600">
                <a:latin typeface="Courier"/>
              </a:rPr>
              <a:t>(week, infected,</a:t>
            </a:r>
            <a:br/>
            <a:r>
              <a:rPr sz="1600">
                <a:latin typeface="Courier"/>
              </a:rPr>
              <a:t>  </a:t>
            </a:r>
            <a:r>
              <a:rPr sz="1600">
                <a:solidFill>
                  <a:srgbClr val="7D9029"/>
                </a:solidFill>
                <a:latin typeface="Courier"/>
              </a:rPr>
              <a:t>color =</a:t>
            </a:r>
            <a:r>
              <a:rPr sz="1600">
                <a:latin typeface="Courier"/>
              </a:rPr>
              <a:t> vaccine, </a:t>
            </a:r>
            <a:r>
              <a:rPr sz="1600">
                <a:solidFill>
                  <a:srgbClr val="7D9029"/>
                </a:solidFill>
                <a:latin typeface="Courier"/>
              </a:rPr>
              <a:t>group =</a:t>
            </a:r>
            <a:r>
              <a:rPr sz="1600">
                <a:latin typeface="Courier"/>
              </a:rPr>
              <a:t> vaccine))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geom_line</a:t>
            </a:r>
            <a:r>
              <a:rPr sz="1600">
                <a:latin typeface="Courier"/>
              </a:rPr>
              <a:t>(</a:t>
            </a:r>
            <a:r>
              <a:rPr sz="1600">
                <a:solidFill>
                  <a:srgbClr val="7D9029"/>
                </a:solidFill>
                <a:latin typeface="Courier"/>
              </a:rPr>
              <a:t>linewidth =</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ggplot2</a:t>
            </a:r>
            <a:r>
              <a:rPr sz="1600">
                <a:solidFill>
                  <a:srgbClr val="4070A0"/>
                </a:solidFill>
                <a:latin typeface="Courier"/>
              </a:rPr>
              <a:t>::</a:t>
            </a:r>
            <a:r>
              <a:rPr sz="1600">
                <a:solidFill>
                  <a:srgbClr val="06287E"/>
                </a:solidFill>
                <a:latin typeface="Courier"/>
              </a:rPr>
              <a:t>geom_point</a:t>
            </a:r>
            <a:r>
              <a:rPr sz="1600">
                <a:latin typeface="Courier"/>
              </a:rPr>
              <a:t>(</a:t>
            </a:r>
            <a:r>
              <a:rPr sz="1600">
                <a:solidFill>
                  <a:srgbClr val="7D9029"/>
                </a:solidFill>
                <a:latin typeface="Courier"/>
              </a:rPr>
              <a:t>size =</a:t>
            </a:r>
            <a:r>
              <a:rPr sz="1600">
                <a:latin typeface="Courier"/>
              </a:rPr>
              <a:t> </a:t>
            </a:r>
            <a:r>
              <a:rPr sz="1600">
                <a:solidFill>
                  <a:srgbClr val="40A070"/>
                </a:solidFill>
                <a:latin typeface="Courier"/>
              </a:rPr>
              <a:t>3</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scale_color_manual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7D9029"/>
                </a:solidFill>
                <a:latin typeface="Courier"/>
              </a:rPr>
              <a:t>Control =</a:t>
            </a:r>
            <a:r>
              <a:rPr sz="1600">
                <a:latin typeface="Courier"/>
              </a:rPr>
              <a:t> </a:t>
            </a:r>
            <a:r>
              <a:rPr sz="1600">
                <a:solidFill>
                  <a:srgbClr val="4070A0"/>
                </a:solidFill>
                <a:latin typeface="Courier"/>
              </a:rPr>
              <a:t>"#b96735"</a:t>
            </a:r>
            <a:r>
              <a:rPr sz="1600">
                <a:latin typeface="Courier"/>
              </a:rPr>
              <a:t>, </a:t>
            </a:r>
            <a:r>
              <a:rPr sz="1600">
                <a:solidFill>
                  <a:srgbClr val="7D9029"/>
                </a:solidFill>
                <a:latin typeface="Courier"/>
              </a:rPr>
              <a:t>Vaccinated =</a:t>
            </a:r>
            <a:r>
              <a:rPr sz="1600">
                <a:latin typeface="Courier"/>
              </a:rPr>
              <a:t> </a:t>
            </a:r>
            <a:r>
              <a:rPr sz="1600">
                <a:solidFill>
                  <a:srgbClr val="4070A0"/>
                </a:solidFill>
                <a:latin typeface="Courier"/>
              </a:rPr>
              <a:t>"#126887"</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scale_y_continuous</a:t>
            </a:r>
            <a:r>
              <a:rPr sz="1600">
                <a:latin typeface="Courier"/>
              </a:rPr>
              <a:t>(</a:t>
            </a:r>
            <a:r>
              <a:rPr sz="1600">
                <a:solidFill>
                  <a:srgbClr val="7D9029"/>
                </a:solidFill>
                <a:latin typeface="Courier"/>
              </a:rPr>
              <a:t>limits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scale_x_continuous</a:t>
            </a:r>
            <a:r>
              <a:rPr sz="1600">
                <a:latin typeface="Courier"/>
              </a:rPr>
              <a:t>(</a:t>
            </a:r>
            <a:r>
              <a:rPr sz="1600">
                <a:solidFill>
                  <a:srgbClr val="7D9029"/>
                </a:solidFill>
                <a:latin typeface="Courier"/>
              </a:rPr>
              <a:t>breaks =</a:t>
            </a:r>
            <a:r>
              <a:rPr sz="1600">
                <a:latin typeface="Courier"/>
              </a:rPr>
              <a:t> </a:t>
            </a:r>
            <a:r>
              <a:rPr sz="1600">
                <a:solidFill>
                  <a:srgbClr val="40A070"/>
                </a:solidFill>
                <a:latin typeface="Courier"/>
              </a:rPr>
              <a:t>0</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"Week"</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"Observed infection probability"</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"Group"</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17</a:t>
            </a:r>
            <a:r>
              <a:rPr sz="1600">
                <a:latin typeface="Courier"/>
              </a:rPr>
              <a:t>) </a:t>
            </a:r>
            <a:r>
              <a:rPr sz="1600">
                <a:solidFill>
                  <a:srgbClr val="4070A0"/>
                </a:solidFill>
                <a:latin typeface="Courier"/>
              </a:rPr>
              <a:t>+</a:t>
            </a:r>
            <a:br/>
            <a:r>
              <a:rPr sz="1600">
                <a:latin typeface="Courier"/>
              </a:rPr>
              <a:t>  ggplot2</a:t>
            </a:r>
            <a:r>
              <a:rPr sz="1600">
                <a:solidFill>
                  <a:srgbClr val="4070A0"/>
                </a:solidFill>
                <a:latin typeface="Courier"/>
              </a:rPr>
              <a:t>::</a:t>
            </a:r>
            <a:r>
              <a:rPr sz="1600">
                <a:solidFill>
                  <a:srgbClr val="06287E"/>
                </a:solidFill>
                <a:latin typeface="Courier"/>
              </a:rPr>
              <a:t>theme</a:t>
            </a:r>
            <a:r>
              <a:rPr sz="1600">
                <a:latin typeface="Courier"/>
              </a:rPr>
              <a:t>(</a:t>
            </a:r>
            <a:r>
              <a:rPr sz="1600">
                <a:solidFill>
                  <a:srgbClr val="7D9029"/>
                </a:solidFill>
                <a:latin typeface="Courier"/>
              </a:rPr>
              <a:t>legend.position =</a:t>
            </a:r>
            <a:r>
              <a:rPr sz="1600">
                <a:latin typeface="Courier"/>
              </a:rPr>
              <a:t> </a:t>
            </a:r>
            <a:r>
              <a:rPr sz="1600">
                <a:solidFill>
                  <a:srgbClr val="4070A0"/>
                </a:solidFill>
                <a:latin typeface="Courier"/>
              </a:rPr>
              <a:t>"top"</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group = vaccine</a:t>
            </a:r>
            <a:r>
              <a:rPr/>
              <a:t> — Connect the visits within each treatment group.</a:t>
            </a:r>
          </a:p>
          <a:p>
            <a:pPr lvl="0" indent="0" marL="0">
              <a:buNone/>
            </a:pPr>
            <a:r>
              <a:rPr b="1"/>
              <a:t>geom_point</a:t>
            </a:r>
            <a:r>
              <a:rPr/>
              <a:t> — Show observed visit-specific proportions.</a:t>
            </a:r>
          </a:p>
          <a:p>
            <a:pPr lvl="0" indent="0" marL="0">
              <a:buNone/>
            </a:pPr>
            <a:r>
              <a:rPr b="1"/>
              <a:t>geom_line</a:t>
            </a:r>
            <a:r>
              <a:rPr/>
              <a:t> — Show the population pattern across visits.</a:t>
            </a:r>
          </a:p>
          <a:p>
            <a:pPr lvl="0" indent="0" marL="0">
              <a:buNone/>
            </a:pPr>
            <a:r>
              <a:rPr b="1"/>
              <a:t>scale_y_continuous</a:t>
            </a:r>
            <a:r>
              <a:rPr/>
              <a:t> — Keep the full probability scale.</a:t>
            </a:r>
          </a:p>
        </p:txBody>
      </p:sp>
    </p:spTree>
  </p:cSld>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GEE: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population-average infection probability differ by vaccination after accounting for week?</a:t>
            </a:r>
          </a:p>
          <a:p>
            <a:pPr lvl="0" indent="0" marL="0">
              <a:buNone/>
            </a:pPr>
            <a:r>
              <a:rPr b="1"/>
              <a:t>Null / estimation target</a:t>
            </a:r>
          </a:p>
          <a:p>
            <a:pPr lvl="0" indent="0" marL="0">
              <a:buNone/>
            </a:pPr>
            <a:r>
              <a:rPr/>
              <a:t>The population-average vaccination coefficient is zero, adjusting for week.</a:t>
            </a:r>
          </a:p>
        </p:txBody>
      </p:sp>
      <p:sp>
        <p:nvSpPr>
          <p:cNvPr id="4" name="Content Placeholder 3"/>
          <p:cNvSpPr>
            <a:spLocks noGrp="1"/>
          </p:cNvSpPr>
          <p:nvPr>
            <p:ph idx="2"/>
          </p:nvPr>
        </p:nvSpPr>
        <p:spPr/>
        <p:txBody>
          <a:bodyPr/>
          <a:lstStyle/>
          <a:p>
            <a:pPr lvl="0" indent="0" marL="0">
              <a:buNone/>
            </a:pPr>
            <a:r>
              <a:rPr b="1"/>
              <a:t>Relevant options</a:t>
            </a:r>
          </a:p>
          <a:p>
            <a:pPr lvl="0"/>
            <a:r>
              <a:rPr/>
              <a:t>id identifies the independent animal; sort rows by animal.</a:t>
            </a:r>
          </a:p>
          <a:p>
            <a:pPr lvl="0"/>
            <a:r>
              <a:rPr/>
              <a:t>corstr = “exchangeable” specifies a working within-animal correlation.</a:t>
            </a:r>
          </a:p>
          <a:p>
            <a:pPr lvl="0"/>
            <a:r>
              <a:rPr/>
              <a:t>Use robust sandwich uncertainty from the GEE fit.</a:t>
            </a:r>
          </a:p>
        </p:txBody>
      </p:sp>
    </p:spTree>
  </p:cSld>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GEE: assumptions</a:t>
            </a:r>
          </a:p>
        </p:txBody>
      </p:sp>
      <p:sp>
        <p:nvSpPr>
          <p:cNvPr id="3" name="Content Placeholder 2"/>
          <p:cNvSpPr>
            <a:spLocks noGrp="1"/>
          </p:cNvSpPr>
          <p:nvPr>
            <p:ph idx="1"/>
          </p:nvPr>
        </p:nvSpPr>
        <p:spPr/>
        <p:txBody>
          <a:bodyPr/>
          <a:lstStyle/>
          <a:p>
            <a:pPr lvl="0" indent="0" marL="0">
              <a:buNone/>
            </a:pPr>
            <a:r>
              <a:rPr b="1"/>
              <a:t>What matters here</a:t>
            </a:r>
          </a:p>
          <a:p>
            <a:pPr lvl="0"/>
            <a:r>
              <a:rPr/>
              <a:t>Animals are independent of one another.</a:t>
            </a:r>
          </a:p>
          <a:p>
            <a:pPr lvl="0"/>
            <a:r>
              <a:rPr/>
              <a:t>The marginal mean model and observation process are appropriate.</a:t>
            </a:r>
          </a:p>
          <a:p>
            <a:pPr lvl="0"/>
            <a:r>
              <a:rPr/>
              <a:t>Enough independent animals are available for robust inference.</a:t>
            </a:r>
          </a:p>
        </p:txBody>
      </p:sp>
      <p:sp>
        <p:nvSpPr>
          <p:cNvPr id="4" name="Content Placeholder 3"/>
          <p:cNvSpPr>
            <a:spLocks noGrp="1"/>
          </p:cNvSpPr>
          <p:nvPr>
            <p:ph idx="2"/>
          </p:nvPr>
        </p:nvSpPr>
        <p:spPr/>
        <p:txBody>
          <a:bodyPr/>
          <a:lstStyle/>
          <a:p>
            <a:pPr lvl="0" indent="0" marL="0">
              <a:buNone/>
            </a:pPr>
            <a:r>
              <a:rPr b="1"/>
              <a:t>Parametric responses</a:t>
            </a:r>
          </a:p>
          <a:p>
            <a:pPr lvl="0"/>
            <a:r>
              <a:rPr/>
              <a:t>A mixed logistic model estimates a conditional effect instead.</a:t>
            </a:r>
          </a:p>
          <a:p>
            <a:pPr lvl="0"/>
            <a:r>
              <a:rPr/>
              <a:t>Revise the time trend or working correlation if the design suggests it.</a:t>
            </a:r>
          </a:p>
          <a:p>
            <a:pPr lvl="0" indent="0" marL="0">
              <a:buNone/>
            </a:pPr>
            <a:r>
              <a:rPr b="1"/>
              <a:t>Nonparametric responses</a:t>
            </a:r>
          </a:p>
          <a:p>
            <a:pPr lvl="0"/>
            <a:r>
              <a:rPr/>
              <a:t>A cluster bootstrap must resample whole animals.</a:t>
            </a:r>
          </a:p>
          <a:p>
            <a:pPr lvl="0"/>
            <a:r>
              <a:rPr/>
              <a:t>Use a simple paired binary test only when its design and question match.</a:t>
            </a:r>
          </a:p>
        </p:txBody>
      </p:sp>
    </p:spTree>
  </p:cSld>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GEE: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vaccine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vaccine,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"Vaccinated"</a:t>
            </a:r>
            <a:r>
              <a:rPr sz="1600">
                <a:latin typeface="Courier"/>
              </a:rPr>
              <a:t>))</a:t>
            </a:r>
            <a:br/>
            <a:r>
              <a:rPr sz="1600">
                <a:latin typeface="Courier"/>
              </a:rPr>
              <a:t>d </a:t>
            </a:r>
            <a:r>
              <a:rPr sz="1600">
                <a:solidFill>
                  <a:srgbClr val="007020"/>
                </a:solidFill>
                <a:latin typeface="Courier"/>
              </a:rPr>
              <a:t>&lt;-</a:t>
            </a:r>
            <a:r>
              <a:rPr sz="1600">
                <a:latin typeface="Courier"/>
              </a:rPr>
              <a:t> d[</a:t>
            </a:r>
            <a:r>
              <a:rPr sz="1600">
                <a:solidFill>
                  <a:srgbClr val="06287E"/>
                </a:solidFill>
                <a:latin typeface="Courier"/>
              </a:rPr>
              <a:t>order</a:t>
            </a:r>
            <a:r>
              <a:rPr sz="1600">
                <a:latin typeface="Courier"/>
              </a:rPr>
              <a:t>(d</a:t>
            </a:r>
            <a:r>
              <a:rPr sz="1600">
                <a:solidFill>
                  <a:srgbClr val="4070A0"/>
                </a:solidFill>
                <a:latin typeface="Courier"/>
              </a:rPr>
              <a:t>$</a:t>
            </a:r>
            <a:r>
              <a:rPr sz="1600">
                <a:latin typeface="Courier"/>
              </a:rPr>
              <a:t>animal, d</a:t>
            </a:r>
            <a:r>
              <a:rPr sz="1600">
                <a:solidFill>
                  <a:srgbClr val="4070A0"/>
                </a:solidFill>
                <a:latin typeface="Courier"/>
              </a:rPr>
              <a:t>$</a:t>
            </a:r>
            <a:r>
              <a:rPr sz="1600">
                <a:latin typeface="Courier"/>
              </a:rPr>
              <a:t>week), ]</a:t>
            </a:r>
            <a:br/>
            <a:r>
              <a:rPr sz="1600">
                <a:latin typeface="Courier"/>
              </a:rPr>
              <a:t>fit </a:t>
            </a:r>
            <a:r>
              <a:rPr sz="1600">
                <a:solidFill>
                  <a:srgbClr val="007020"/>
                </a:solidFill>
                <a:latin typeface="Courier"/>
              </a:rPr>
              <a:t>&lt;-</a:t>
            </a:r>
            <a:r>
              <a:rPr sz="1600">
                <a:latin typeface="Courier"/>
              </a:rPr>
              <a:t> geepack</a:t>
            </a:r>
            <a:r>
              <a:rPr sz="1600">
                <a:solidFill>
                  <a:srgbClr val="4070A0"/>
                </a:solidFill>
                <a:latin typeface="Courier"/>
              </a:rPr>
              <a:t>::</a:t>
            </a:r>
            <a:r>
              <a:rPr sz="1600">
                <a:solidFill>
                  <a:srgbClr val="06287E"/>
                </a:solidFill>
                <a:latin typeface="Courier"/>
              </a:rPr>
              <a:t>geeglm</a:t>
            </a:r>
            <a:r>
              <a:rPr sz="1600">
                <a:latin typeface="Courier"/>
              </a:rPr>
              <a:t>(infected </a:t>
            </a:r>
            <a:r>
              <a:rPr sz="1600">
                <a:solidFill>
                  <a:srgbClr val="4070A0"/>
                </a:solidFill>
                <a:latin typeface="Courier"/>
              </a:rPr>
              <a:t>~</a:t>
            </a:r>
            <a:r>
              <a:rPr sz="1600">
                <a:latin typeface="Courier"/>
              </a:rPr>
              <a:t> vaccine </a:t>
            </a:r>
            <a:r>
              <a:rPr sz="1600">
                <a:solidFill>
                  <a:srgbClr val="4070A0"/>
                </a:solidFill>
                <a:latin typeface="Courier"/>
              </a:rPr>
              <a:t>+</a:t>
            </a:r>
            <a:r>
              <a:rPr sz="1600">
                <a:latin typeface="Courier"/>
              </a:rPr>
              <a:t> week, </a:t>
            </a:r>
            <a:r>
              <a:rPr sz="1600">
                <a:solidFill>
                  <a:srgbClr val="7D9029"/>
                </a:solidFill>
                <a:latin typeface="Courier"/>
              </a:rPr>
              <a:t>id =</a:t>
            </a:r>
            <a:r>
              <a:rPr sz="1600">
                <a:latin typeface="Courier"/>
              </a:rPr>
              <a:t> animal,</a:t>
            </a:r>
            <a:br/>
            <a:r>
              <a:rPr sz="1600">
                <a:latin typeface="Courier"/>
              </a:rPr>
              <a:t>  </a:t>
            </a:r>
            <a:r>
              <a:rPr sz="1600">
                <a:solidFill>
                  <a:srgbClr val="7D9029"/>
                </a:solidFill>
                <a:latin typeface="Courier"/>
              </a:rPr>
              <a:t>data =</a:t>
            </a:r>
            <a:r>
              <a:rPr sz="1600">
                <a:latin typeface="Courier"/>
              </a:rPr>
              <a:t> d, </a:t>
            </a:r>
            <a:r>
              <a:rPr sz="1600">
                <a:solidFill>
                  <a:srgbClr val="7D9029"/>
                </a:solidFill>
                <a:latin typeface="Courier"/>
              </a:rPr>
              <a:t>family =</a:t>
            </a:r>
            <a:r>
              <a:rPr sz="1600">
                <a:latin typeface="Courier"/>
              </a:rPr>
              <a:t> binomial, </a:t>
            </a:r>
            <a:r>
              <a:rPr sz="1600">
                <a:solidFill>
                  <a:srgbClr val="7D9029"/>
                </a:solidFill>
                <a:latin typeface="Courier"/>
              </a:rPr>
              <a:t>corstr =</a:t>
            </a:r>
            <a:r>
              <a:rPr sz="1600">
                <a:latin typeface="Courier"/>
              </a:rPr>
              <a:t> </a:t>
            </a:r>
            <a:r>
              <a:rPr sz="1600">
                <a:solidFill>
                  <a:srgbClr val="4070A0"/>
                </a:solidFill>
                <a:latin typeface="Courier"/>
              </a:rPr>
              <a:t>"exchangeable"</a:t>
            </a:r>
            <a:r>
              <a:rPr sz="1600">
                <a:latin typeface="Courier"/>
              </a:rPr>
              <a:t>)</a:t>
            </a:r>
            <a:br/>
            <a:r>
              <a:rPr sz="1600">
                <a:latin typeface="Courier"/>
              </a:rPr>
              <a:t>b </a:t>
            </a:r>
            <a:r>
              <a:rPr sz="1600">
                <a:solidFill>
                  <a:srgbClr val="007020"/>
                </a:solidFill>
                <a:latin typeface="Courier"/>
              </a:rPr>
              <a:t>&lt;-</a:t>
            </a:r>
            <a:r>
              <a:rPr sz="1600">
                <a:latin typeface="Courier"/>
              </a:rPr>
              <a:t> </a:t>
            </a:r>
            <a:r>
              <a:rPr sz="1600">
                <a:solidFill>
                  <a:srgbClr val="06287E"/>
                </a:solidFill>
                <a:latin typeface="Courier"/>
              </a:rPr>
              <a:t>coef</a:t>
            </a:r>
            <a:r>
              <a:rPr sz="1600">
                <a:latin typeface="Courier"/>
              </a:rPr>
              <a:t>(fit)[</a:t>
            </a:r>
            <a:r>
              <a:rPr sz="1600">
                <a:solidFill>
                  <a:srgbClr val="4070A0"/>
                </a:solidFill>
                <a:latin typeface="Courier"/>
              </a:rPr>
              <a:t>"vaccineVaccinated"</a:t>
            </a:r>
            <a:r>
              <a:rPr sz="1600">
                <a:latin typeface="Courier"/>
              </a:rPr>
              <a:t>]</a:t>
            </a:r>
            <a:br/>
            <a:r>
              <a:rPr sz="1600">
                <a:latin typeface="Courier"/>
              </a:rPr>
              <a:t>se </a:t>
            </a:r>
            <a:r>
              <a:rPr sz="1600">
                <a:solidFill>
                  <a:srgbClr val="007020"/>
                </a:solidFill>
                <a:latin typeface="Courier"/>
              </a:rPr>
              <a:t>&lt;-</a:t>
            </a:r>
            <a:r>
              <a:rPr sz="1600">
                <a:latin typeface="Courier"/>
              </a:rPr>
              <a:t> </a:t>
            </a:r>
            <a:r>
              <a:rPr sz="1600">
                <a:solidFill>
                  <a:srgbClr val="06287E"/>
                </a:solidFill>
                <a:latin typeface="Courier"/>
              </a:rPr>
              <a:t>sqrt</a:t>
            </a:r>
            <a:r>
              <a:rPr sz="1600">
                <a:latin typeface="Courier"/>
              </a:rPr>
              <a:t>(</a:t>
            </a:r>
            <a:r>
              <a:rPr sz="1600">
                <a:solidFill>
                  <a:srgbClr val="06287E"/>
                </a:solidFill>
                <a:latin typeface="Courier"/>
              </a:rPr>
              <a:t>vcov</a:t>
            </a:r>
            <a:r>
              <a:rPr sz="1600">
                <a:latin typeface="Courier"/>
              </a:rPr>
              <a:t>(fit)[</a:t>
            </a:r>
            <a:r>
              <a:rPr sz="1600">
                <a:solidFill>
                  <a:srgbClr val="4070A0"/>
                </a:solidFill>
                <a:latin typeface="Courier"/>
              </a:rPr>
              <a:t>"vaccineVaccinated"</a:t>
            </a:r>
            <a:r>
              <a:rPr sz="1600">
                <a:latin typeface="Courier"/>
              </a:rPr>
              <a:t>, </a:t>
            </a:r>
            <a:r>
              <a:rPr sz="1600">
                <a:solidFill>
                  <a:srgbClr val="4070A0"/>
                </a:solidFill>
                <a:latin typeface="Courier"/>
              </a:rPr>
              <a:t>"vaccineVaccinated"</a:t>
            </a:r>
            <a:r>
              <a:rPr sz="1600">
                <a:latin typeface="Courier"/>
              </a:rPr>
              <a:t>])</a:t>
            </a:r>
            <a:br/>
            <a:r>
              <a:rPr sz="1600">
                <a:latin typeface="Courier"/>
              </a:rPr>
              <a:t>odds_ratio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(b)</a:t>
            </a:r>
            <a:br/>
            <a:r>
              <a:rPr sz="1600">
                <a:latin typeface="Courier"/>
              </a:rPr>
              <a:t>ci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(b </a:t>
            </a:r>
            <a:r>
              <a:rPr sz="1600">
                <a:solidFill>
                  <a:srgbClr val="4070A0"/>
                </a:solidFill>
                <a:latin typeface="Courier"/>
              </a:rPr>
              <a: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1.96</a:t>
            </a:r>
            <a:r>
              <a:rPr sz="1600">
                <a:latin typeface="Courier"/>
              </a:rPr>
              <a:t> </a:t>
            </a:r>
            <a:r>
              <a:rPr sz="1600">
                <a:solidFill>
                  <a:srgbClr val="4070A0"/>
                </a:solidFill>
                <a:latin typeface="Courier"/>
              </a:rPr>
              <a:t>*</a:t>
            </a:r>
            <a:r>
              <a:rPr sz="1600">
                <a:latin typeface="Courier"/>
              </a:rPr>
              <a:t> se)</a:t>
            </a:r>
            <a:br/>
            <a:r>
              <a:rPr sz="1600">
                <a:latin typeface="Courier"/>
              </a:rPr>
              <a:t>p_value </a:t>
            </a:r>
            <a:r>
              <a:rPr sz="1600">
                <a:solidFill>
                  <a:srgbClr val="007020"/>
                </a:solidFill>
                <a:latin typeface="Courier"/>
              </a:rPr>
              <a:t>&lt;-</a:t>
            </a:r>
            <a:r>
              <a:rPr sz="1600">
                <a:latin typeface="Courier"/>
              </a:rPr>
              <a:t> </a:t>
            </a:r>
            <a:r>
              <a:rPr sz="1600">
                <a:solidFill>
                  <a:srgbClr val="40A070"/>
                </a:solidFill>
                <a:latin typeface="Courier"/>
              </a:rPr>
              <a:t>2</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pnorm</a:t>
            </a:r>
            <a:r>
              <a:rPr sz="1600">
                <a:latin typeface="Courier"/>
              </a:rPr>
              <a:t>(</a:t>
            </a:r>
            <a:r>
              <a:rPr sz="1600">
                <a:solidFill>
                  <a:srgbClr val="06287E"/>
                </a:solidFill>
                <a:latin typeface="Courier"/>
              </a:rPr>
              <a:t>abs</a:t>
            </a:r>
            <a:r>
              <a:rPr sz="1600">
                <a:latin typeface="Courier"/>
              </a:rPr>
              <a:t>(b </a:t>
            </a:r>
            <a:r>
              <a:rPr sz="1600">
                <a:solidFill>
                  <a:srgbClr val="4070A0"/>
                </a:solidFill>
                <a:latin typeface="Courier"/>
              </a:rPr>
              <a:t>/</a:t>
            </a:r>
            <a:r>
              <a:rPr sz="1600">
                <a:latin typeface="Courier"/>
              </a:rPr>
              <a:t> se), </a:t>
            </a:r>
            <a:r>
              <a:rPr sz="1600">
                <a:solidFill>
                  <a:srgbClr val="7D9029"/>
                </a:solidFill>
                <a:latin typeface="Courier"/>
              </a:rPr>
              <a:t>lower.tail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Independent animals: 80; observations: 320</a:t>
            </a:r>
          </a:p>
          <a:p>
            <a:pPr lvl="0"/>
            <a:r>
              <a:rPr/>
              <a:t>Marginal vaccination odds ratio: 0.555</a:t>
            </a:r>
          </a:p>
          <a:p>
            <a:pPr lvl="0"/>
            <a:r>
              <a:rPr/>
              <a:t>95% robust CI: 0.294 to 1.046</a:t>
            </a:r>
          </a:p>
          <a:p>
            <a:pPr lvl="0"/>
            <a:r>
              <a:rPr/>
              <a:t>Robust Wald p = 0.06864</a:t>
            </a:r>
          </a:p>
          <a:p>
            <a:pPr lvl="0"/>
            <a:r>
              <a:rPr/>
              <a:t>Working correlation estimate: 0.265</a:t>
            </a:r>
          </a:p>
        </p:txBody>
      </p:sp>
    </p:spTree>
  </p:cSld>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Binary GEE: interpret</a:t>
            </a:r>
          </a:p>
        </p:txBody>
      </p:sp>
      <p:sp>
        <p:nvSpPr>
          <p:cNvPr id="3" name="Content Placeholder 2"/>
          <p:cNvSpPr>
            <a:spLocks noGrp="1"/>
          </p:cNvSpPr>
          <p:nvPr>
            <p:ph idx="1"/>
          </p:nvPr>
        </p:nvSpPr>
        <p:spPr/>
        <p:txBody>
          <a:bodyPr/>
          <a:lstStyle/>
          <a:p>
            <a:pPr lvl="0" indent="0" marL="0">
              <a:buNone/>
            </a:pPr>
            <a:r>
              <a:rPr/>
              <a:t>The estimated population-average infection odds ratio for vaccination was 0.55 (95% robust CI 0.29–1.05; Wald p = 0.0686), adjusted for week. The model treats 80 animals, rather than 320 rows, as independent units.</a:t>
            </a:r>
          </a:p>
          <a:p>
            <a:pPr lvl="0" indent="0" marL="0">
              <a:buNone/>
            </a:pPr>
            <a:r>
              <a:rPr b="1"/>
              <a:t>Discuss:</a:t>
            </a:r>
            <a:r>
              <a:rPr/>
              <a:t> Would a mixed logistic model necessarily report the same vaccination odds ratio as this population-average model?</a:t>
            </a:r>
          </a:p>
        </p:txBody>
      </p:sp>
    </p:spTree>
  </p:cSld>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GEE: the data</a:t>
            </a:r>
          </a:p>
        </p:txBody>
      </p:sp>
      <p:sp>
        <p:nvSpPr>
          <p:cNvPr id="3" name="Content Placeholder 2"/>
          <p:cNvSpPr>
            <a:spLocks noGrp="1"/>
          </p:cNvSpPr>
          <p:nvPr>
            <p:ph idx="1"/>
          </p:nvPr>
        </p:nvSpPr>
        <p:spPr/>
        <p:txBody>
          <a:bodyPr/>
          <a:lstStyle/>
          <a:p>
            <a:pPr lvl="0" indent="0" marL="0">
              <a:buNone/>
            </a:pPr>
            <a:r>
              <a:rPr/>
              <a:t>Microbial ecologists count bacterial colonies in repeated water samples from experimental pond mesocosms.</a:t>
            </a:r>
          </a:p>
          <a:p>
            <a:pPr lvl="0"/>
            <a:r>
              <a:rPr/>
              <a:t>A count response with measured exposure</a:t>
            </a:r>
          </a:p>
          <a:p>
            <a:pPr lvl="0"/>
            <a:r>
              <a:rPr/>
              <a:t>Repeated samples within independent mesocosms</a:t>
            </a:r>
          </a:p>
          <a:p>
            <a:pPr lvl="0"/>
            <a:r>
              <a:rPr/>
              <a:t>A population-average mean-rate comparison</a:t>
            </a:r>
          </a:p>
        </p:txBody>
      </p:sp>
      <p:sp>
        <p:nvSpPr>
          <p:cNvPr id="4" name="Content Placeholder 3"/>
          <p:cNvSpPr>
            <a:spLocks noGrp="1"/>
          </p:cNvSpPr>
          <p:nvPr>
            <p:ph idx="2"/>
          </p:nvPr>
        </p:nvSpPr>
        <p:spPr/>
        <p:txBody>
          <a:bodyPr/>
          <a:lstStyle/>
          <a:p>
            <a:pPr lvl="0" indent="0" marL="0">
              <a:buNone/>
            </a:pPr>
            <a:r>
              <a:rPr b="1"/>
              <a:t>Other data like these</a:t>
            </a:r>
          </a:p>
          <a:p>
            <a:pPr lvl="0"/>
            <a:r>
              <a:rPr/>
              <a:t>Repeated parasite egg counts per gram of feces</a:t>
            </a:r>
          </a:p>
          <a:p>
            <a:pPr lvl="0"/>
            <a:r>
              <a:rPr/>
              <a:t>Mutation counts per callable base across clustered samples</a:t>
            </a:r>
          </a:p>
          <a:p>
            <a:pPr lvl="0"/>
            <a:r>
              <a:rPr/>
              <a:t>Repeated insect captures per trap-hour within sites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GEE: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1401</a:t>
            </a:r>
            <a:r>
              <a:rPr sz="1600">
                <a:latin typeface="Courier"/>
              </a:rPr>
              <a:t>)</a:t>
            </a:r>
            <a:br/>
            <a:r>
              <a:rPr sz="1600">
                <a:latin typeface="Courier"/>
              </a:rPr>
              <a:t>mesocosm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90</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4</a:t>
            </a:r>
            <a:r>
              <a:rPr sz="1600">
                <a:latin typeface="Courier"/>
              </a:rPr>
              <a:t>)</a:t>
            </a:r>
            <a:br/>
            <a:r>
              <a:rPr sz="1600">
                <a:latin typeface="Courier"/>
              </a:rPr>
              <a:t>week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40A070"/>
                </a:solidFill>
                <a:latin typeface="Courier"/>
              </a:rPr>
              <a:t>0</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40A070"/>
                </a:solidFill>
                <a:latin typeface="Courier"/>
              </a:rPr>
              <a:t>90</a:t>
            </a:r>
            <a:r>
              <a:rPr sz="1600">
                <a:latin typeface="Courier"/>
              </a:rPr>
              <a:t>)</a:t>
            </a:r>
            <a:br/>
            <a:r>
              <a:rPr sz="1600">
                <a:latin typeface="Courier"/>
              </a:rPr>
              <a:t>treatment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"Ambient"</a:t>
            </a:r>
            <a:r>
              <a:rPr sz="1600">
                <a:latin typeface="Courier"/>
              </a:rPr>
              <a:t>, </a:t>
            </a:r>
            <a:r>
              <a:rPr sz="1600">
                <a:solidFill>
                  <a:srgbClr val="4070A0"/>
                </a:solidFill>
                <a:latin typeface="Courier"/>
              </a:rPr>
              <a:t>"Warm"</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45</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4</a:t>
            </a:r>
            <a:r>
              <a:rPr sz="1600">
                <a:latin typeface="Courier"/>
              </a:rPr>
              <a:t>)</a:t>
            </a:r>
            <a:br/>
            <a:r>
              <a:rPr sz="1600">
                <a:latin typeface="Courier"/>
              </a:rPr>
              <a:t>volume_ml </a:t>
            </a:r>
            <a:r>
              <a:rPr sz="1600">
                <a:solidFill>
                  <a:srgbClr val="007020"/>
                </a:solidFill>
                <a:latin typeface="Courier"/>
              </a:rPr>
              <a:t>&lt;-</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360</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1.5</a:t>
            </a:r>
            <a:r>
              <a:rPr sz="1600">
                <a:latin typeface="Courier"/>
              </a:rPr>
              <a:t>)</a:t>
            </a:r>
            <a:br/>
            <a:r>
              <a:rPr sz="1600">
                <a:latin typeface="Courier"/>
              </a:rPr>
              <a:t>shared_rate </a:t>
            </a:r>
            <a:r>
              <a:rPr sz="1600">
                <a:solidFill>
                  <a:srgbClr val="007020"/>
                </a:solidFill>
                <a:latin typeface="Courier"/>
              </a:rPr>
              <a:t>&lt;-</a:t>
            </a:r>
            <a:r>
              <a:rPr sz="1600">
                <a:latin typeface="Courier"/>
              </a:rPr>
              <a:t> </a:t>
            </a:r>
            <a:r>
              <a:rPr sz="1600">
                <a:solidFill>
                  <a:srgbClr val="06287E"/>
                </a:solidFill>
                <a:latin typeface="Courier"/>
              </a:rPr>
              <a:t>rgamma</a:t>
            </a:r>
            <a:r>
              <a:rPr sz="1600">
                <a:latin typeface="Courier"/>
              </a:rPr>
              <a:t>(</a:t>
            </a:r>
            <a:r>
              <a:rPr sz="1600">
                <a:solidFill>
                  <a:srgbClr val="40A070"/>
                </a:solidFill>
                <a:latin typeface="Courier"/>
              </a:rPr>
              <a:t>90</a:t>
            </a:r>
            <a:r>
              <a:rPr sz="1600">
                <a:latin typeface="Courier"/>
              </a:rPr>
              <a:t>, </a:t>
            </a:r>
            <a:r>
              <a:rPr sz="1600">
                <a:solidFill>
                  <a:srgbClr val="7D9029"/>
                </a:solidFill>
                <a:latin typeface="Courier"/>
              </a:rPr>
              <a:t>shape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rate =</a:t>
            </a:r>
            <a:r>
              <a:rPr sz="1600">
                <a:latin typeface="Courier"/>
              </a:rPr>
              <a:t> </a:t>
            </a:r>
            <a:r>
              <a:rPr sz="1600">
                <a:solidFill>
                  <a:srgbClr val="40A070"/>
                </a:solidFill>
                <a:latin typeface="Courier"/>
              </a:rPr>
              <a:t>2</a:t>
            </a:r>
            <a:r>
              <a:rPr sz="1600">
                <a:latin typeface="Courier"/>
              </a:rPr>
              <a:t>)</a:t>
            </a:r>
            <a:br/>
            <a:r>
              <a:rPr sz="1600">
                <a:latin typeface="Courier"/>
              </a:rPr>
              <a:t>mu </a:t>
            </a:r>
            <a:r>
              <a:rPr sz="1600">
                <a:solidFill>
                  <a:srgbClr val="007020"/>
                </a:solidFill>
                <a:latin typeface="Courier"/>
              </a:rPr>
              <a:t>&lt;-</a:t>
            </a:r>
            <a:r>
              <a:rPr sz="1600">
                <a:latin typeface="Courier"/>
              </a:rPr>
              <a:t> volume_ml </a:t>
            </a:r>
            <a:r>
              <a:rPr sz="1600">
                <a:solidFill>
                  <a:srgbClr val="4070A0"/>
                </a:solidFill>
                <a:latin typeface="Courier"/>
              </a:rPr>
              <a:t>*</a:t>
            </a:r>
            <a:r>
              <a:rPr sz="1600">
                <a:latin typeface="Courier"/>
              </a:rPr>
              <a:t> </a:t>
            </a:r>
            <a:r>
              <a:rPr sz="1600">
                <a:solidFill>
                  <a:srgbClr val="06287E"/>
                </a:solidFill>
                <a:latin typeface="Courier"/>
              </a:rPr>
              <a:t>exp</a:t>
            </a:r>
            <a:r>
              <a:rPr sz="1600">
                <a:latin typeface="Courier"/>
              </a:rPr>
              <a:t>(</a:t>
            </a:r>
            <a:r>
              <a:rPr sz="1600">
                <a:solidFill>
                  <a:srgbClr val="40A070"/>
                </a:solidFill>
                <a:latin typeface="Courier"/>
              </a:rPr>
              <a:t>2.2</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45</a:t>
            </a:r>
            <a:r>
              <a:rPr sz="1600">
                <a:latin typeface="Courier"/>
              </a:rPr>
              <a:t> </a:t>
            </a:r>
            <a:r>
              <a:rPr sz="1600">
                <a:solidFill>
                  <a:srgbClr val="4070A0"/>
                </a:solidFill>
                <a:latin typeface="Courier"/>
              </a:rPr>
              <a:t>*</a:t>
            </a:r>
            <a:r>
              <a:rPr sz="1600">
                <a:latin typeface="Courier"/>
              </a:rPr>
              <a:t> (treatment </a:t>
            </a:r>
            <a:r>
              <a:rPr sz="1600">
                <a:solidFill>
                  <a:srgbClr val="4070A0"/>
                </a:solidFill>
                <a:latin typeface="Courier"/>
              </a:rPr>
              <a:t>==</a:t>
            </a:r>
            <a:r>
              <a:rPr sz="1600">
                <a:latin typeface="Courier"/>
              </a:rPr>
              <a:t> </a:t>
            </a:r>
            <a:r>
              <a:rPr sz="1600">
                <a:solidFill>
                  <a:srgbClr val="4070A0"/>
                </a:solidFill>
                <a:latin typeface="Courier"/>
              </a:rPr>
              <a:t>"Warm"</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week)</a:t>
            </a:r>
            <a:br/>
            <a:r>
              <a:rPr sz="1600">
                <a:latin typeface="Courier"/>
              </a:rPr>
              <a:t>colonies </a:t>
            </a:r>
            <a:r>
              <a:rPr sz="1600">
                <a:solidFill>
                  <a:srgbClr val="007020"/>
                </a:solidFill>
                <a:latin typeface="Courier"/>
              </a:rPr>
              <a:t>&lt;-</a:t>
            </a:r>
            <a:r>
              <a:rPr sz="1600">
                <a:latin typeface="Courier"/>
              </a:rPr>
              <a:t> </a:t>
            </a:r>
            <a:r>
              <a:rPr sz="1600">
                <a:solidFill>
                  <a:srgbClr val="06287E"/>
                </a:solidFill>
                <a:latin typeface="Courier"/>
              </a:rPr>
              <a:t>rpois</a:t>
            </a:r>
            <a:r>
              <a:rPr sz="1600">
                <a:latin typeface="Courier"/>
              </a:rPr>
              <a:t>(</a:t>
            </a:r>
            <a:r>
              <a:rPr sz="1600">
                <a:solidFill>
                  <a:srgbClr val="40A070"/>
                </a:solidFill>
                <a:latin typeface="Courier"/>
              </a:rPr>
              <a:t>360</a:t>
            </a:r>
            <a:r>
              <a:rPr sz="1600">
                <a:latin typeface="Courier"/>
              </a:rPr>
              <a:t>, mu </a:t>
            </a:r>
            <a:r>
              <a:rPr sz="1600">
                <a:solidFill>
                  <a:srgbClr val="4070A0"/>
                </a:solidFill>
                <a:latin typeface="Courier"/>
              </a:rPr>
              <a:t>*</a:t>
            </a:r>
            <a:r>
              <a:rPr sz="1600">
                <a:latin typeface="Courier"/>
              </a:rPr>
              <a:t> shared_rate[mesocosm])</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(mesocosm, week, treatment, volume_ml, colonies)</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mesocosm: 1
week: 0
treatment: Ambient
volume_ml: 1.28
colonies: 9</a:t>
            </a:r>
          </a:p>
        </p:txBody>
      </p:sp>
    </p:spTree>
  </p:cSld>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GEE: see the data</a:t>
            </a:r>
          </a:p>
        </p:txBody>
      </p:sp>
      <p:pic>
        <p:nvPicPr>
          <p:cNvPr descr="Course_files/modules/count_gee/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Count and rate GEE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aes(group = mesocosm)</a:t>
            </a:r>
            <a:r>
              <a:rPr/>
              <a:t> — Connect repeated samples from the same mesocosm</a:t>
            </a:r>
          </a:p>
          <a:p>
            <a:pPr lvl="0" indent="0" marL="0">
              <a:buNone/>
            </a:pPr>
            <a:r>
              <a:rPr b="1"/>
              <a:t>alpha / linewidth</a:t>
            </a:r>
            <a:r>
              <a:rPr/>
              <a:t> — Keep individual trajectories faint behind group trends</a:t>
            </a:r>
          </a:p>
          <a:p>
            <a:pPr lvl="0" indent="0" marL="0">
              <a:buNone/>
            </a:pPr>
            <a:r>
              <a:rPr b="1"/>
              <a:t>data = observed</a:t>
            </a:r>
            <a:r>
              <a:rPr/>
              <a:t> — Overlay observed group rates from total counts / total volume</a:t>
            </a:r>
          </a:p>
          <a:p>
            <a:pPr lvl="0" indent="0" marL="0">
              <a:buNone/>
            </a:pPr>
            <a:r>
              <a:rPr b="1"/>
              <a:t>scale_color_manual</a:t>
            </a:r>
            <a:r>
              <a:rPr/>
              <a:t> — Use stable colors for ambient and warmed conditions</a:t>
            </a:r>
          </a:p>
        </p:txBody>
      </p:sp>
    </p:spTree>
  </p:cSld>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GEE: plot code</a:t>
            </a:r>
          </a:p>
        </p:txBody>
      </p:sp>
      <p:sp>
        <p:nvSpPr>
          <p:cNvPr id="3" name="Content Placeholder 2"/>
          <p:cNvSpPr>
            <a:spLocks noGrp="1"/>
          </p:cNvSpPr>
          <p:nvPr>
            <p:ph idx="1"/>
          </p:nvPr>
        </p:nvSpPr>
        <p:spPr/>
        <p:txBody>
          <a:bodyPr/>
          <a:lstStyle/>
          <a:p>
            <a:pPr lvl="0" indent="0">
              <a:buNone/>
              <a:defRPr sz="1600"/>
            </a:pPr>
            <a:r>
              <a:rPr sz="1600">
                <a:latin typeface="Courier"/>
              </a:rPr>
              <a:t>observed </a:t>
            </a:r>
            <a:r>
              <a:rPr sz="1600">
                <a:solidFill>
                  <a:srgbClr val="007020"/>
                </a:solidFill>
                <a:latin typeface="Courier"/>
              </a:rPr>
              <a:t>&lt;-</a:t>
            </a:r>
            <a:r>
              <a:rPr sz="1600">
                <a:latin typeface="Courier"/>
              </a:rPr>
              <a:t> </a:t>
            </a:r>
            <a:r>
              <a:rPr sz="1600">
                <a:solidFill>
                  <a:srgbClr val="06287E"/>
                </a:solidFill>
                <a:latin typeface="Courier"/>
              </a:rPr>
              <a:t>aggregate</a:t>
            </a:r>
            <a:r>
              <a:rPr sz="1600">
                <a:latin typeface="Courier"/>
              </a:rPr>
              <a:t>(</a:t>
            </a:r>
            <a:r>
              <a:rPr sz="1600">
                <a:solidFill>
                  <a:srgbClr val="06287E"/>
                </a:solidFill>
                <a:latin typeface="Courier"/>
              </a:rPr>
              <a:t>cbind</a:t>
            </a:r>
            <a:r>
              <a:rPr sz="1600">
                <a:latin typeface="Courier"/>
              </a:rPr>
              <a:t>(colonies, volume_ml) </a:t>
            </a:r>
            <a:r>
              <a:rPr sz="1600">
                <a:solidFill>
                  <a:srgbClr val="4070A0"/>
                </a:solidFill>
                <a:latin typeface="Courier"/>
              </a:rPr>
              <a:t>~</a:t>
            </a:r>
            <a:r>
              <a:rPr sz="1600">
                <a:latin typeface="Courier"/>
              </a:rPr>
              <a:t> treatment </a:t>
            </a:r>
            <a:r>
              <a:rPr sz="1600">
                <a:solidFill>
                  <a:srgbClr val="4070A0"/>
                </a:solidFill>
                <a:latin typeface="Courier"/>
              </a:rPr>
              <a:t>+</a:t>
            </a:r>
            <a:r>
              <a:rPr sz="1600">
                <a:latin typeface="Courier"/>
              </a:rPr>
              <a:t> week, d, sum)</a:t>
            </a:r>
            <a:br/>
            <a:r>
              <a:rPr sz="1600">
                <a:latin typeface="Courier"/>
              </a:rPr>
              <a:t>observed</a:t>
            </a:r>
            <a:r>
              <a:rPr sz="1600">
                <a:solidFill>
                  <a:srgbClr val="4070A0"/>
                </a:solidFill>
                <a:latin typeface="Courier"/>
              </a:rPr>
              <a:t>$</a:t>
            </a:r>
            <a:r>
              <a:rPr sz="1600">
                <a:latin typeface="Courier"/>
              </a:rPr>
              <a:t>rate </a:t>
            </a:r>
            <a:r>
              <a:rPr sz="1600">
                <a:solidFill>
                  <a:srgbClr val="007020"/>
                </a:solidFill>
                <a:latin typeface="Courier"/>
              </a:rPr>
              <a:t>&lt;-</a:t>
            </a:r>
            <a:r>
              <a:rPr sz="1600">
                <a:latin typeface="Courier"/>
              </a:rPr>
              <a:t> observed</a:t>
            </a:r>
            <a:r>
              <a:rPr sz="1600">
                <a:solidFill>
                  <a:srgbClr val="4070A0"/>
                </a:solidFill>
                <a:latin typeface="Courier"/>
              </a:rPr>
              <a:t>$</a:t>
            </a:r>
            <a:r>
              <a:rPr sz="1600">
                <a:latin typeface="Courier"/>
              </a:rPr>
              <a:t>colonies </a:t>
            </a:r>
            <a:r>
              <a:rPr sz="1600">
                <a:solidFill>
                  <a:srgbClr val="4070A0"/>
                </a:solidFill>
                <a:latin typeface="Courier"/>
              </a:rPr>
              <a:t>/</a:t>
            </a:r>
            <a:r>
              <a:rPr sz="1600">
                <a:latin typeface="Courier"/>
              </a:rPr>
              <a:t> observed</a:t>
            </a:r>
            <a:r>
              <a:rPr sz="1600">
                <a:solidFill>
                  <a:srgbClr val="4070A0"/>
                </a:solidFill>
                <a:latin typeface="Courier"/>
              </a:rPr>
              <a:t>$</a:t>
            </a:r>
            <a:r>
              <a:rPr sz="1600">
                <a:latin typeface="Courier"/>
              </a:rPr>
              <a:t>volume_ml</a:t>
            </a:r>
            <a:b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ggplot</a:t>
            </a:r>
            <a:r>
              <a:rPr sz="1600">
                <a:latin typeface="Courier"/>
              </a:rPr>
              <a:t>(d, </a:t>
            </a:r>
            <a:r>
              <a:rPr sz="1600">
                <a:solidFill>
                  <a:srgbClr val="06287E"/>
                </a:solidFill>
                <a:latin typeface="Courier"/>
              </a:rPr>
              <a:t>aes</a:t>
            </a:r>
            <a:r>
              <a:rPr sz="1600">
                <a:latin typeface="Courier"/>
              </a:rPr>
              <a:t>(week, colonies </a:t>
            </a:r>
            <a:r>
              <a:rPr sz="1600">
                <a:solidFill>
                  <a:srgbClr val="4070A0"/>
                </a:solidFill>
                <a:latin typeface="Courier"/>
              </a:rPr>
              <a:t>/</a:t>
            </a:r>
            <a:r>
              <a:rPr sz="1600">
                <a:latin typeface="Courier"/>
              </a:rPr>
              <a:t> volume_ml, </a:t>
            </a:r>
            <a:r>
              <a:rPr sz="1600">
                <a:solidFill>
                  <a:srgbClr val="7D9029"/>
                </a:solidFill>
                <a:latin typeface="Courier"/>
              </a:rPr>
              <a:t>color =</a:t>
            </a:r>
            <a:r>
              <a:rPr sz="1600">
                <a:latin typeface="Courier"/>
              </a:rPr>
              <a:t> treatment)) </a:t>
            </a:r>
            <a:r>
              <a:rPr sz="1600">
                <a:solidFill>
                  <a:srgbClr val="4070A0"/>
                </a:solidFill>
                <a:latin typeface="Courier"/>
              </a:rPr>
              <a:t>+</a:t>
            </a:r>
            <a:br/>
            <a:r>
              <a:rPr sz="1600">
                <a:latin typeface="Courier"/>
              </a:rPr>
              <a:t>  </a:t>
            </a:r>
            <a:r>
              <a:rPr sz="1600">
                <a:solidFill>
                  <a:srgbClr val="06287E"/>
                </a:solidFill>
                <a:latin typeface="Courier"/>
              </a:rPr>
              <a:t>geom_line</a:t>
            </a:r>
            <a:r>
              <a:rPr sz="1600">
                <a:latin typeface="Courier"/>
              </a:rPr>
              <a:t>(</a:t>
            </a:r>
            <a:r>
              <a:rPr sz="1600">
                <a:solidFill>
                  <a:srgbClr val="06287E"/>
                </a:solidFill>
                <a:latin typeface="Courier"/>
              </a:rPr>
              <a:t>aes</a:t>
            </a:r>
            <a:r>
              <a:rPr sz="1600">
                <a:latin typeface="Courier"/>
              </a:rPr>
              <a:t>(</a:t>
            </a:r>
            <a:r>
              <a:rPr sz="1600">
                <a:solidFill>
                  <a:srgbClr val="7D9029"/>
                </a:solidFill>
                <a:latin typeface="Courier"/>
              </a:rPr>
              <a:t>group =</a:t>
            </a:r>
            <a:r>
              <a:rPr sz="1600">
                <a:latin typeface="Courier"/>
              </a:rPr>
              <a:t> mesocosm), </a:t>
            </a:r>
            <a:r>
              <a:rPr sz="1600">
                <a:solidFill>
                  <a:srgbClr val="7D9029"/>
                </a:solidFill>
                <a:latin typeface="Courier"/>
              </a:rPr>
              <a:t>alpha =</a:t>
            </a:r>
            <a:r>
              <a:rPr sz="1600">
                <a:latin typeface="Courier"/>
              </a:rPr>
              <a:t> .</a:t>
            </a:r>
            <a:r>
              <a:rPr sz="1600">
                <a:solidFill>
                  <a:srgbClr val="40A070"/>
                </a:solidFill>
                <a:latin typeface="Courier"/>
              </a:rPr>
              <a:t>12</a:t>
            </a:r>
            <a:r>
              <a:rPr sz="1600">
                <a:latin typeface="Courier"/>
              </a:rPr>
              <a:t>, </a:t>
            </a:r>
            <a:r>
              <a:rPr sz="1600">
                <a:solidFill>
                  <a:srgbClr val="7D9029"/>
                </a:solidFill>
                <a:latin typeface="Courier"/>
              </a:rPr>
              <a:t>linewidth =</a:t>
            </a:r>
            <a:r>
              <a:rPr sz="1600">
                <a:latin typeface="Courier"/>
              </a:rPr>
              <a:t> .</a:t>
            </a:r>
            <a:r>
              <a:rPr sz="1600">
                <a:solidFill>
                  <a:srgbClr val="40A070"/>
                </a:solidFill>
                <a:latin typeface="Courier"/>
              </a:rPr>
              <a:t>5</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geom_line</a:t>
            </a:r>
            <a:r>
              <a:rPr sz="1600">
                <a:latin typeface="Courier"/>
              </a:rPr>
              <a:t>(</a:t>
            </a:r>
            <a:r>
              <a:rPr sz="1600">
                <a:solidFill>
                  <a:srgbClr val="7D9029"/>
                </a:solidFill>
                <a:latin typeface="Courier"/>
              </a:rPr>
              <a:t>data =</a:t>
            </a:r>
            <a:r>
              <a:rPr sz="1600">
                <a:latin typeface="Courier"/>
              </a:rPr>
              <a:t> observed, </a:t>
            </a:r>
            <a:r>
              <a:rPr sz="1600">
                <a:solidFill>
                  <a:srgbClr val="06287E"/>
                </a:solidFill>
                <a:latin typeface="Courier"/>
              </a:rPr>
              <a:t>aes</a:t>
            </a:r>
            <a:r>
              <a:rPr sz="1600">
                <a:latin typeface="Courier"/>
              </a:rPr>
              <a:t>(</a:t>
            </a:r>
            <a:r>
              <a:rPr sz="1600">
                <a:solidFill>
                  <a:srgbClr val="7D9029"/>
                </a:solidFill>
                <a:latin typeface="Courier"/>
              </a:rPr>
              <a:t>y =</a:t>
            </a:r>
            <a:r>
              <a:rPr sz="1600">
                <a:latin typeface="Courier"/>
              </a:rPr>
              <a:t> rate, </a:t>
            </a:r>
            <a:r>
              <a:rPr sz="1600">
                <a:solidFill>
                  <a:srgbClr val="7D9029"/>
                </a:solidFill>
                <a:latin typeface="Courier"/>
              </a:rPr>
              <a:t>group =</a:t>
            </a:r>
            <a:r>
              <a:rPr sz="1600">
                <a:latin typeface="Courier"/>
              </a:rPr>
              <a:t> treatment), </a:t>
            </a:r>
            <a:r>
              <a:rPr sz="1600">
                <a:solidFill>
                  <a:srgbClr val="7D9029"/>
                </a:solidFill>
                <a:latin typeface="Courier"/>
              </a:rPr>
              <a:t>linewidth =</a:t>
            </a:r>
            <a:r>
              <a:rPr sz="1600">
                <a:latin typeface="Courier"/>
              </a:rPr>
              <a:t> </a:t>
            </a:r>
            <a:r>
              <a:rPr sz="1600">
                <a:solidFill>
                  <a:srgbClr val="40A070"/>
                </a:solidFill>
                <a:latin typeface="Courier"/>
              </a:rPr>
              <a:t>1.4</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geom_point</a:t>
            </a:r>
            <a:r>
              <a:rPr sz="1600">
                <a:latin typeface="Courier"/>
              </a:rPr>
              <a:t>(</a:t>
            </a:r>
            <a:r>
              <a:rPr sz="1600">
                <a:solidFill>
                  <a:srgbClr val="7D9029"/>
                </a:solidFill>
                <a:latin typeface="Courier"/>
              </a:rPr>
              <a:t>data =</a:t>
            </a:r>
            <a:r>
              <a:rPr sz="1600">
                <a:latin typeface="Courier"/>
              </a:rPr>
              <a:t> observed, </a:t>
            </a:r>
            <a:r>
              <a:rPr sz="1600">
                <a:solidFill>
                  <a:srgbClr val="06287E"/>
                </a:solidFill>
                <a:latin typeface="Courier"/>
              </a:rPr>
              <a:t>aes</a:t>
            </a:r>
            <a:r>
              <a:rPr sz="1600">
                <a:latin typeface="Courier"/>
              </a:rPr>
              <a:t>(</a:t>
            </a:r>
            <a:r>
              <a:rPr sz="1600">
                <a:solidFill>
                  <a:srgbClr val="7D9029"/>
                </a:solidFill>
                <a:latin typeface="Courier"/>
              </a:rPr>
              <a:t>y =</a:t>
            </a:r>
            <a:r>
              <a:rPr sz="1600">
                <a:latin typeface="Courier"/>
              </a:rPr>
              <a:t> rate), </a:t>
            </a:r>
            <a:r>
              <a:rPr sz="1600">
                <a:solidFill>
                  <a:srgbClr val="7D9029"/>
                </a:solidFill>
                <a:latin typeface="Courier"/>
              </a:rPr>
              <a:t>size =</a:t>
            </a:r>
            <a:r>
              <a:rPr sz="1600">
                <a:latin typeface="Courier"/>
              </a:rPr>
              <a:t> </a:t>
            </a:r>
            <a:r>
              <a:rPr sz="1600">
                <a:solidFill>
                  <a:srgbClr val="40A070"/>
                </a:solidFill>
                <a:latin typeface="Courier"/>
              </a:rPr>
              <a:t>3.4</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scale_color_manual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7D9029"/>
                </a:solidFill>
                <a:latin typeface="Courier"/>
              </a:rPr>
              <a:t>Ambient =</a:t>
            </a:r>
            <a:r>
              <a:rPr sz="1600">
                <a:latin typeface="Courier"/>
              </a:rPr>
              <a:t> </a:t>
            </a:r>
            <a:r>
              <a:rPr sz="1600">
                <a:solidFill>
                  <a:srgbClr val="4070A0"/>
                </a:solidFill>
                <a:latin typeface="Courier"/>
              </a:rPr>
              <a:t>"#246A73"</a:t>
            </a:r>
            <a:r>
              <a:rPr sz="1600">
                <a:latin typeface="Courier"/>
              </a:rPr>
              <a:t>, </a:t>
            </a:r>
            <a:r>
              <a:rPr sz="1600">
                <a:solidFill>
                  <a:srgbClr val="7D9029"/>
                </a:solidFill>
                <a:latin typeface="Courier"/>
              </a:rPr>
              <a:t>Warm =</a:t>
            </a:r>
            <a:r>
              <a:rPr sz="1600">
                <a:latin typeface="Courier"/>
              </a:rPr>
              <a:t> </a:t>
            </a:r>
            <a:r>
              <a:rPr sz="1600">
                <a:solidFill>
                  <a:srgbClr val="4070A0"/>
                </a:solidFill>
                <a:latin typeface="Courier"/>
              </a:rPr>
              <a:t>"#B7663E"</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scale_x_continuous</a:t>
            </a:r>
            <a:r>
              <a:rPr sz="1600">
                <a:latin typeface="Courier"/>
              </a:rPr>
              <a:t>(</a:t>
            </a:r>
            <a:r>
              <a:rPr sz="1600">
                <a:solidFill>
                  <a:srgbClr val="7D9029"/>
                </a:solidFill>
                <a:latin typeface="Courier"/>
              </a:rPr>
              <a:t>breaks =</a:t>
            </a:r>
            <a:r>
              <a:rPr sz="1600">
                <a:latin typeface="Courier"/>
              </a:rPr>
              <a:t> </a:t>
            </a:r>
            <a:r>
              <a:rPr sz="1600">
                <a:solidFill>
                  <a:srgbClr val="40A070"/>
                </a:solidFill>
                <a:latin typeface="Courier"/>
              </a:rPr>
              <a:t>0</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"Week"</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"Colonies per mL"</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"Temperature"</a:t>
            </a:r>
            <a:r>
              <a:rPr sz="1600">
                <a:latin typeface="Courier"/>
              </a:rPr>
              <a:t>,</a:t>
            </a:r>
            <a:br/>
            <a:r>
              <a:rPr sz="1600">
                <a:latin typeface="Courier"/>
              </a:rPr>
              <a:t>       </a:t>
            </a:r>
            <a:r>
              <a:rPr sz="1600">
                <a:solidFill>
                  <a:srgbClr val="7D9029"/>
                </a:solidFill>
                <a:latin typeface="Courier"/>
              </a:rPr>
              <a:t>caption =</a:t>
            </a:r>
            <a:r>
              <a:rPr sz="1600">
                <a:latin typeface="Courier"/>
              </a:rPr>
              <a:t> </a:t>
            </a:r>
            <a:r>
              <a:rPr sz="1600">
                <a:solidFill>
                  <a:srgbClr val="4070A0"/>
                </a:solidFill>
                <a:latin typeface="Courier"/>
              </a:rPr>
              <a:t>"Faint lines: mesocosms. Thick lines: observed group rates."</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18</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theme</a:t>
            </a:r>
            <a:r>
              <a:rPr sz="1600">
                <a:latin typeface="Courier"/>
              </a:rPr>
              <a:t>(</a:t>
            </a:r>
            <a:r>
              <a:rPr sz="1600">
                <a:solidFill>
                  <a:srgbClr val="7D9029"/>
                </a:solidFill>
                <a:latin typeface="Courier"/>
              </a:rPr>
              <a:t>legend.position =</a:t>
            </a:r>
            <a:r>
              <a:rPr sz="1600">
                <a:latin typeface="Courier"/>
              </a:rPr>
              <a:t> </a:t>
            </a:r>
            <a:r>
              <a:rPr sz="1600">
                <a:solidFill>
                  <a:srgbClr val="4070A0"/>
                </a:solidFill>
                <a:latin typeface="Courier"/>
              </a:rPr>
              <a:t>"top"</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aes(group = mesocosm)</a:t>
            </a:r>
            <a:r>
              <a:rPr/>
              <a:t> — Connect repeated samples from the same mesocosm</a:t>
            </a:r>
          </a:p>
          <a:p>
            <a:pPr lvl="0" indent="0" marL="0">
              <a:buNone/>
            </a:pPr>
            <a:r>
              <a:rPr b="1"/>
              <a:t>alpha / linewidth</a:t>
            </a:r>
            <a:r>
              <a:rPr/>
              <a:t> — Keep individual trajectories faint behind group trends</a:t>
            </a:r>
          </a:p>
          <a:p>
            <a:pPr lvl="0" indent="0" marL="0">
              <a:buNone/>
            </a:pPr>
            <a:r>
              <a:rPr b="1"/>
              <a:t>data = observed</a:t>
            </a:r>
            <a:r>
              <a:rPr/>
              <a:t> — Overlay observed group rates from total counts / total volume</a:t>
            </a:r>
          </a:p>
          <a:p>
            <a:pPr lvl="0" indent="0" marL="0">
              <a:buNone/>
            </a:pPr>
            <a:r>
              <a:rPr b="1"/>
              <a:t>scale_color_manual</a:t>
            </a:r>
            <a:r>
              <a:rPr/>
              <a:t> — Use stable colors for ambient and warmed conditions</a:t>
            </a:r>
          </a:p>
        </p:txBody>
      </p:sp>
    </p:spTree>
  </p:cSld>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GEE: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warming change the population-average colony rate after accounting for week and sampled volume?</a:t>
            </a:r>
          </a:p>
          <a:p>
            <a:pPr lvl="0" indent="0" marL="0">
              <a:buNone/>
            </a:pPr>
            <a:r>
              <a:rPr b="1"/>
              <a:t>Null / estimation target</a:t>
            </a:r>
          </a:p>
          <a:p>
            <a:pPr lvl="0" indent="0" marL="0">
              <a:buNone/>
            </a:pPr>
            <a:r>
              <a:rPr/>
              <a:t>The warming coefficient is zero: population-average colony rates are equal at the same week and exposure.</a:t>
            </a:r>
          </a:p>
        </p:txBody>
      </p:sp>
      <p:sp>
        <p:nvSpPr>
          <p:cNvPr id="4" name="Content Placeholder 3"/>
          <p:cNvSpPr>
            <a:spLocks noGrp="1"/>
          </p:cNvSpPr>
          <p:nvPr>
            <p:ph idx="2"/>
          </p:nvPr>
        </p:nvSpPr>
        <p:spPr/>
        <p:txBody>
          <a:bodyPr/>
          <a:lstStyle/>
          <a:p>
            <a:pPr lvl="0" indent="0" marL="0">
              <a:buNone/>
            </a:pPr>
            <a:r>
              <a:rPr b="1"/>
              <a:t>Relevant options</a:t>
            </a:r>
          </a:p>
          <a:p>
            <a:pPr lvl="0"/>
            <a:r>
              <a:rPr/>
              <a:t>id identifies mesocosms; keep their rows together</a:t>
            </a:r>
          </a:p>
          <a:p>
            <a:pPr lvl="0"/>
            <a:r>
              <a:rPr/>
              <a:t>offset(log(volume_ml)) converts a count model to a rate comparison</a:t>
            </a:r>
          </a:p>
          <a:p>
            <a:pPr lvl="0"/>
            <a:r>
              <a:rPr/>
              <a:t>Choose corstr; std.err = “san.se” uses robust sandwich uncertainty</a:t>
            </a:r>
          </a:p>
        </p:txBody>
      </p:sp>
    </p:spTree>
  </p:cSld>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GEE: assumptions</a:t>
            </a:r>
          </a:p>
        </p:txBody>
      </p:sp>
      <p:sp>
        <p:nvSpPr>
          <p:cNvPr id="3" name="Content Placeholder 2"/>
          <p:cNvSpPr>
            <a:spLocks noGrp="1"/>
          </p:cNvSpPr>
          <p:nvPr>
            <p:ph idx="1"/>
          </p:nvPr>
        </p:nvSpPr>
        <p:spPr/>
        <p:txBody>
          <a:bodyPr/>
          <a:lstStyle/>
          <a:p>
            <a:pPr lvl="0" indent="0" marL="0">
              <a:buNone/>
            </a:pPr>
            <a:r>
              <a:rPr b="1"/>
              <a:t>What matters here</a:t>
            </a:r>
          </a:p>
          <a:p>
            <a:pPr lvl="0"/>
            <a:r>
              <a:rPr/>
              <a:t>Mesocosms are independent; repeated samples are dependent</a:t>
            </a:r>
          </a:p>
          <a:p>
            <a:pPr lvl="0"/>
            <a:r>
              <a:rPr/>
              <a:t>The marginal log-mean model and exposure are appropriate</a:t>
            </a:r>
          </a:p>
          <a:p>
            <a:pPr lvl="0"/>
            <a:r>
              <a:rPr/>
              <a:t>Robust inference needs enough independent mesocosms</a:t>
            </a:r>
          </a:p>
        </p:txBody>
      </p:sp>
      <p:sp>
        <p:nvSpPr>
          <p:cNvPr id="4" name="Content Placeholder 3"/>
          <p:cNvSpPr>
            <a:spLocks noGrp="1"/>
          </p:cNvSpPr>
          <p:nvPr>
            <p:ph idx="2"/>
          </p:nvPr>
        </p:nvSpPr>
        <p:spPr/>
        <p:txBody>
          <a:bodyPr/>
          <a:lstStyle/>
          <a:p>
            <a:pPr lvl="0" indent="0" marL="0">
              <a:buNone/>
            </a:pPr>
            <a:r>
              <a:rPr b="1"/>
              <a:t>Parametric responses</a:t>
            </a:r>
          </a:p>
          <a:p>
            <a:pPr lvl="0"/>
            <a:r>
              <a:rPr/>
              <a:t>Change the time trend or working correlation to fit the design</a:t>
            </a:r>
          </a:p>
          <a:p>
            <a:pPr lvl="0"/>
            <a:r>
              <a:rPr/>
              <a:t>A count GLMM models rates conditional on a cluster random effect</a:t>
            </a:r>
          </a:p>
          <a:p>
            <a:pPr lvl="0" indent="0" marL="0">
              <a:buNone/>
            </a:pPr>
            <a:r>
              <a:rPr b="1"/>
              <a:t>Nonparametric responses</a:t>
            </a:r>
          </a:p>
          <a:p>
            <a:pPr lvl="0"/>
            <a:r>
              <a:rPr/>
              <a:t>A cluster bootstrap resamples whole mesocosms</a:t>
            </a:r>
          </a:p>
          <a:p>
            <a:pPr lvl="0"/>
            <a:r>
              <a:rPr/>
              <a:t>Rank methods answer a different ordering question; they do not replace this adjusted mean-rate model</a:t>
            </a:r>
          </a:p>
        </p:txBody>
      </p:sp>
    </p:spTree>
  </p:cSld>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GEE: run and read</a:t>
            </a:r>
          </a:p>
        </p:txBody>
      </p:sp>
      <p:sp>
        <p:nvSpPr>
          <p:cNvPr id="3" name="Content Placeholder 2"/>
          <p:cNvSpPr>
            <a:spLocks noGrp="1"/>
          </p:cNvSpPr>
          <p:nvPr>
            <p:ph idx="1"/>
          </p:nvPr>
        </p:nvSpPr>
        <p:spPr/>
        <p:txBody>
          <a:bodyPr/>
          <a:lstStyle/>
          <a:p>
            <a:pPr lvl="0" indent="0">
              <a:buNone/>
              <a:defRPr sz="1600"/>
            </a:pPr>
            <a:r>
              <a:rPr sz="1600">
                <a:latin typeface="Courier"/>
              </a:rPr>
              <a:t>d</a:t>
            </a:r>
            <a:r>
              <a:rPr sz="1600">
                <a:solidFill>
                  <a:srgbClr val="4070A0"/>
                </a:solidFill>
                <a:latin typeface="Courier"/>
              </a:rPr>
              <a:t>$</a:t>
            </a:r>
            <a:r>
              <a:rPr sz="1600">
                <a:latin typeface="Courier"/>
              </a:rPr>
              <a:t>treatment </a:t>
            </a:r>
            <a:r>
              <a:rPr sz="1600">
                <a:solidFill>
                  <a:srgbClr val="007020"/>
                </a:solidFill>
                <a:latin typeface="Courier"/>
              </a:rPr>
              <a:t>&lt;-</a:t>
            </a:r>
            <a:r>
              <a:rPr sz="1600">
                <a:latin typeface="Courier"/>
              </a:rPr>
              <a:t> </a:t>
            </a:r>
            <a:r>
              <a:rPr sz="1600">
                <a:solidFill>
                  <a:srgbClr val="06287E"/>
                </a:solidFill>
                <a:latin typeface="Courier"/>
              </a:rPr>
              <a:t>factor</a:t>
            </a:r>
            <a:r>
              <a:rPr sz="1600">
                <a:latin typeface="Courier"/>
              </a:rPr>
              <a:t>(d</a:t>
            </a:r>
            <a:r>
              <a:rPr sz="1600">
                <a:solidFill>
                  <a:srgbClr val="4070A0"/>
                </a:solidFill>
                <a:latin typeface="Courier"/>
              </a:rPr>
              <a:t>$</a:t>
            </a:r>
            <a:r>
              <a:rPr sz="1600">
                <a:latin typeface="Courier"/>
              </a:rPr>
              <a:t>treatment, </a:t>
            </a:r>
            <a:r>
              <a:rPr sz="1600">
                <a:solidFill>
                  <a:srgbClr val="7D9029"/>
                </a:solidFill>
                <a:latin typeface="Courier"/>
              </a:rPr>
              <a:t>levels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"Ambient"</a:t>
            </a:r>
            <a:r>
              <a:rPr sz="1600">
                <a:latin typeface="Courier"/>
              </a:rPr>
              <a:t>, </a:t>
            </a:r>
            <a:r>
              <a:rPr sz="1600">
                <a:solidFill>
                  <a:srgbClr val="4070A0"/>
                </a:solidFill>
                <a:latin typeface="Courier"/>
              </a:rPr>
              <a:t>"Warm"</a:t>
            </a:r>
            <a:r>
              <a:rPr sz="1600">
                <a:latin typeface="Courier"/>
              </a:rPr>
              <a:t>))</a:t>
            </a:r>
            <a:br/>
            <a:r>
              <a:rPr sz="1600">
                <a:latin typeface="Courier"/>
              </a:rPr>
              <a:t>d </a:t>
            </a:r>
            <a:r>
              <a:rPr sz="1600">
                <a:solidFill>
                  <a:srgbClr val="007020"/>
                </a:solidFill>
                <a:latin typeface="Courier"/>
              </a:rPr>
              <a:t>&lt;-</a:t>
            </a:r>
            <a:r>
              <a:rPr sz="1600">
                <a:latin typeface="Courier"/>
              </a:rPr>
              <a:t> d[</a:t>
            </a:r>
            <a:r>
              <a:rPr sz="1600">
                <a:solidFill>
                  <a:srgbClr val="06287E"/>
                </a:solidFill>
                <a:latin typeface="Courier"/>
              </a:rPr>
              <a:t>order</a:t>
            </a:r>
            <a:r>
              <a:rPr sz="1600">
                <a:latin typeface="Courier"/>
              </a:rPr>
              <a:t>(d</a:t>
            </a:r>
            <a:r>
              <a:rPr sz="1600">
                <a:solidFill>
                  <a:srgbClr val="4070A0"/>
                </a:solidFill>
                <a:latin typeface="Courier"/>
              </a:rPr>
              <a:t>$</a:t>
            </a:r>
            <a:r>
              <a:rPr sz="1600">
                <a:latin typeface="Courier"/>
              </a:rPr>
              <a:t>mesocosm, d</a:t>
            </a:r>
            <a:r>
              <a:rPr sz="1600">
                <a:solidFill>
                  <a:srgbClr val="4070A0"/>
                </a:solidFill>
                <a:latin typeface="Courier"/>
              </a:rPr>
              <a:t>$</a:t>
            </a:r>
            <a:r>
              <a:rPr sz="1600">
                <a:latin typeface="Courier"/>
              </a:rPr>
              <a:t>week), ]</a:t>
            </a:r>
            <a:br/>
            <a:r>
              <a:rPr sz="1600">
                <a:latin typeface="Courier"/>
              </a:rPr>
              <a:t>fit </a:t>
            </a:r>
            <a:r>
              <a:rPr sz="1600">
                <a:solidFill>
                  <a:srgbClr val="007020"/>
                </a:solidFill>
                <a:latin typeface="Courier"/>
              </a:rPr>
              <a:t>&lt;-</a:t>
            </a:r>
            <a:r>
              <a:rPr sz="1600">
                <a:latin typeface="Courier"/>
              </a:rPr>
              <a:t> geepack</a:t>
            </a:r>
            <a:r>
              <a:rPr sz="1600">
                <a:solidFill>
                  <a:srgbClr val="4070A0"/>
                </a:solidFill>
                <a:latin typeface="Courier"/>
              </a:rPr>
              <a:t>::</a:t>
            </a:r>
            <a:r>
              <a:rPr sz="1600">
                <a:solidFill>
                  <a:srgbClr val="06287E"/>
                </a:solidFill>
                <a:latin typeface="Courier"/>
              </a:rPr>
              <a:t>geeglm</a:t>
            </a:r>
            <a:r>
              <a:rPr sz="1600">
                <a:latin typeface="Courier"/>
              </a:rPr>
              <a:t>(colonies </a:t>
            </a:r>
            <a:r>
              <a:rPr sz="1600">
                <a:solidFill>
                  <a:srgbClr val="4070A0"/>
                </a:solidFill>
                <a:latin typeface="Courier"/>
              </a:rPr>
              <a:t>~</a:t>
            </a:r>
            <a:r>
              <a:rPr sz="1600">
                <a:latin typeface="Courier"/>
              </a:rPr>
              <a:t> treatment </a:t>
            </a:r>
            <a:r>
              <a:rPr sz="1600">
                <a:solidFill>
                  <a:srgbClr val="4070A0"/>
                </a:solidFill>
                <a:latin typeface="Courier"/>
              </a:rPr>
              <a:t>+</a:t>
            </a:r>
            <a:r>
              <a:rPr sz="1600">
                <a:latin typeface="Courier"/>
              </a:rPr>
              <a:t> week </a:t>
            </a:r>
            <a:r>
              <a:rPr sz="1600">
                <a:solidFill>
                  <a:srgbClr val="4070A0"/>
                </a:solidFill>
                <a:latin typeface="Courier"/>
              </a:rPr>
              <a:t>+</a:t>
            </a:r>
            <a:r>
              <a:rPr sz="1600">
                <a:latin typeface="Courier"/>
              </a:rPr>
              <a:t> </a:t>
            </a:r>
            <a:r>
              <a:rPr sz="1600">
                <a:solidFill>
                  <a:srgbClr val="06287E"/>
                </a:solidFill>
                <a:latin typeface="Courier"/>
              </a:rPr>
              <a:t>offset</a:t>
            </a:r>
            <a:r>
              <a:rPr sz="1600">
                <a:latin typeface="Courier"/>
              </a:rPr>
              <a:t>(</a:t>
            </a:r>
            <a:r>
              <a:rPr sz="1600">
                <a:solidFill>
                  <a:srgbClr val="06287E"/>
                </a:solidFill>
                <a:latin typeface="Courier"/>
              </a:rPr>
              <a:t>log</a:t>
            </a:r>
            <a:r>
              <a:rPr sz="1600">
                <a:latin typeface="Courier"/>
              </a:rPr>
              <a:t>(volume_ml)),</a:t>
            </a:r>
            <a:br/>
            <a:r>
              <a:rPr sz="1600">
                <a:latin typeface="Courier"/>
              </a:rPr>
              <a:t>  </a:t>
            </a:r>
            <a:r>
              <a:rPr sz="1600">
                <a:solidFill>
                  <a:srgbClr val="7D9029"/>
                </a:solidFill>
                <a:latin typeface="Courier"/>
              </a:rPr>
              <a:t>id =</a:t>
            </a:r>
            <a:r>
              <a:rPr sz="1600">
                <a:latin typeface="Courier"/>
              </a:rPr>
              <a:t> mesocosm, </a:t>
            </a:r>
            <a:r>
              <a:rPr sz="1600">
                <a:solidFill>
                  <a:srgbClr val="7D9029"/>
                </a:solidFill>
                <a:latin typeface="Courier"/>
              </a:rPr>
              <a:t>data =</a:t>
            </a:r>
            <a:r>
              <a:rPr sz="1600">
                <a:latin typeface="Courier"/>
              </a:rPr>
              <a:t> d, </a:t>
            </a:r>
            <a:r>
              <a:rPr sz="1600">
                <a:solidFill>
                  <a:srgbClr val="7D9029"/>
                </a:solidFill>
                <a:latin typeface="Courier"/>
              </a:rPr>
              <a:t>family =</a:t>
            </a:r>
            <a:r>
              <a:rPr sz="1600">
                <a:latin typeface="Courier"/>
              </a:rPr>
              <a:t> </a:t>
            </a:r>
            <a:r>
              <a:rPr sz="1600">
                <a:solidFill>
                  <a:srgbClr val="06287E"/>
                </a:solidFill>
                <a:latin typeface="Courier"/>
              </a:rPr>
              <a:t>poisson</a:t>
            </a:r>
            <a:r>
              <a:rPr sz="1600">
                <a:latin typeface="Courier"/>
              </a:rPr>
              <a:t>(</a:t>
            </a:r>
            <a:r>
              <a:rPr sz="1600">
                <a:solidFill>
                  <a:srgbClr val="7D9029"/>
                </a:solidFill>
                <a:latin typeface="Courier"/>
              </a:rPr>
              <a:t>link =</a:t>
            </a:r>
            <a:r>
              <a:rPr sz="1600">
                <a:latin typeface="Courier"/>
              </a:rPr>
              <a:t> </a:t>
            </a:r>
            <a:r>
              <a:rPr sz="1600">
                <a:solidFill>
                  <a:srgbClr val="4070A0"/>
                </a:solidFill>
                <a:latin typeface="Courier"/>
              </a:rPr>
              <a:t>"log"</a:t>
            </a:r>
            <a:r>
              <a:rPr sz="1600">
                <a:latin typeface="Courier"/>
              </a:rPr>
              <a:t>),</a:t>
            </a:r>
            <a:br/>
            <a:r>
              <a:rPr sz="1600">
                <a:latin typeface="Courier"/>
              </a:rPr>
              <a:t>  </a:t>
            </a:r>
            <a:r>
              <a:rPr sz="1600">
                <a:solidFill>
                  <a:srgbClr val="7D9029"/>
                </a:solidFill>
                <a:latin typeface="Courier"/>
              </a:rPr>
              <a:t>corstr =</a:t>
            </a:r>
            <a:r>
              <a:rPr sz="1600">
                <a:latin typeface="Courier"/>
              </a:rPr>
              <a:t> </a:t>
            </a:r>
            <a:r>
              <a:rPr sz="1600">
                <a:solidFill>
                  <a:srgbClr val="4070A0"/>
                </a:solidFill>
                <a:latin typeface="Courier"/>
              </a:rPr>
              <a:t>"exchangeable"</a:t>
            </a:r>
            <a:r>
              <a:rPr sz="1600">
                <a:latin typeface="Courier"/>
              </a:rPr>
              <a:t>, </a:t>
            </a:r>
            <a:r>
              <a:rPr sz="1600">
                <a:solidFill>
                  <a:srgbClr val="7D9029"/>
                </a:solidFill>
                <a:latin typeface="Courier"/>
              </a:rPr>
              <a:t>std.err =</a:t>
            </a:r>
            <a:r>
              <a:rPr sz="1600">
                <a:latin typeface="Courier"/>
              </a:rPr>
              <a:t> </a:t>
            </a:r>
            <a:r>
              <a:rPr sz="1600">
                <a:solidFill>
                  <a:srgbClr val="4070A0"/>
                </a:solidFill>
                <a:latin typeface="Courier"/>
              </a:rPr>
              <a:t>"san.se"</a:t>
            </a:r>
            <a:r>
              <a:rPr sz="1600">
                <a:latin typeface="Courier"/>
              </a:rPr>
              <a:t>)</a:t>
            </a:r>
            <a:br/>
            <a:r>
              <a:rPr sz="1600">
                <a:latin typeface="Courier"/>
              </a:rPr>
              <a:t>b </a:t>
            </a:r>
            <a:r>
              <a:rPr sz="1600">
                <a:solidFill>
                  <a:srgbClr val="007020"/>
                </a:solidFill>
                <a:latin typeface="Courier"/>
              </a:rPr>
              <a:t>&lt;-</a:t>
            </a:r>
            <a:r>
              <a:rPr sz="1600">
                <a:latin typeface="Courier"/>
              </a:rPr>
              <a:t> </a:t>
            </a:r>
            <a:r>
              <a:rPr sz="1600">
                <a:solidFill>
                  <a:srgbClr val="06287E"/>
                </a:solidFill>
                <a:latin typeface="Courier"/>
              </a:rPr>
              <a:t>coef</a:t>
            </a:r>
            <a:r>
              <a:rPr sz="1600">
                <a:latin typeface="Courier"/>
              </a:rPr>
              <a:t>(fit)[</a:t>
            </a:r>
            <a:r>
              <a:rPr sz="1600">
                <a:solidFill>
                  <a:srgbClr val="4070A0"/>
                </a:solidFill>
                <a:latin typeface="Courier"/>
              </a:rPr>
              <a:t>"treatmentWarm"</a:t>
            </a:r>
            <a:r>
              <a:rPr sz="1600">
                <a:latin typeface="Courier"/>
              </a:rPr>
              <a:t>]</a:t>
            </a:r>
            <a:br/>
            <a:r>
              <a:rPr sz="1600">
                <a:latin typeface="Courier"/>
              </a:rPr>
              <a:t>se </a:t>
            </a:r>
            <a:r>
              <a:rPr sz="1600">
                <a:solidFill>
                  <a:srgbClr val="007020"/>
                </a:solidFill>
                <a:latin typeface="Courier"/>
              </a:rPr>
              <a:t>&lt;-</a:t>
            </a:r>
            <a:r>
              <a:rPr sz="1600">
                <a:latin typeface="Courier"/>
              </a:rPr>
              <a:t> </a:t>
            </a:r>
            <a:r>
              <a:rPr sz="1600">
                <a:solidFill>
                  <a:srgbClr val="06287E"/>
                </a:solidFill>
                <a:latin typeface="Courier"/>
              </a:rPr>
              <a:t>sqrt</a:t>
            </a:r>
            <a:r>
              <a:rPr sz="1600">
                <a:latin typeface="Courier"/>
              </a:rPr>
              <a:t>(</a:t>
            </a:r>
            <a:r>
              <a:rPr sz="1600">
                <a:solidFill>
                  <a:srgbClr val="06287E"/>
                </a:solidFill>
                <a:latin typeface="Courier"/>
              </a:rPr>
              <a:t>vcov</a:t>
            </a:r>
            <a:r>
              <a:rPr sz="1600">
                <a:latin typeface="Courier"/>
              </a:rPr>
              <a:t>(fit)[</a:t>
            </a:r>
            <a:r>
              <a:rPr sz="1600">
                <a:solidFill>
                  <a:srgbClr val="4070A0"/>
                </a:solidFill>
                <a:latin typeface="Courier"/>
              </a:rPr>
              <a:t>"treatmentWarm"</a:t>
            </a:r>
            <a:r>
              <a:rPr sz="1600">
                <a:latin typeface="Courier"/>
              </a:rPr>
              <a:t>, </a:t>
            </a:r>
            <a:r>
              <a:rPr sz="1600">
                <a:solidFill>
                  <a:srgbClr val="4070A0"/>
                </a:solidFill>
                <a:latin typeface="Courier"/>
              </a:rPr>
              <a:t>"treatmentWarm"</a:t>
            </a:r>
            <a:r>
              <a:rPr sz="1600">
                <a:latin typeface="Courier"/>
              </a:rPr>
              <a:t>])</a:t>
            </a:r>
            <a:br/>
            <a:r>
              <a:rPr sz="1600">
                <a:latin typeface="Courier"/>
              </a:rPr>
              <a:t>rate_ratio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(b)</a:t>
            </a:r>
            <a:br/>
            <a:r>
              <a:rPr sz="1600">
                <a:latin typeface="Courier"/>
              </a:rPr>
              <a:t>ci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(b </a:t>
            </a:r>
            <a:r>
              <a:rPr sz="1600">
                <a:solidFill>
                  <a:srgbClr val="4070A0"/>
                </a:solidFill>
                <a:latin typeface="Courier"/>
              </a:rPr>
              <a: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1.96</a:t>
            </a:r>
            <a:r>
              <a:rPr sz="1600">
                <a:latin typeface="Courier"/>
              </a:rPr>
              <a:t> </a:t>
            </a:r>
            <a:r>
              <a:rPr sz="1600">
                <a:solidFill>
                  <a:srgbClr val="4070A0"/>
                </a:solidFill>
                <a:latin typeface="Courier"/>
              </a:rPr>
              <a:t>*</a:t>
            </a:r>
            <a:r>
              <a:rPr sz="1600">
                <a:latin typeface="Courier"/>
              </a:rPr>
              <a:t> se)</a:t>
            </a:r>
            <a:br/>
            <a:r>
              <a:rPr sz="1600">
                <a:latin typeface="Courier"/>
              </a:rPr>
              <a:t>p_value </a:t>
            </a:r>
            <a:r>
              <a:rPr sz="1600">
                <a:solidFill>
                  <a:srgbClr val="007020"/>
                </a:solidFill>
                <a:latin typeface="Courier"/>
              </a:rPr>
              <a:t>&lt;-</a:t>
            </a:r>
            <a:r>
              <a:rPr sz="1600">
                <a:latin typeface="Courier"/>
              </a:rPr>
              <a:t> </a:t>
            </a:r>
            <a:r>
              <a:rPr sz="1600">
                <a:solidFill>
                  <a:srgbClr val="40A070"/>
                </a:solidFill>
                <a:latin typeface="Courier"/>
              </a:rPr>
              <a:t>2</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pnorm</a:t>
            </a:r>
            <a:r>
              <a:rPr sz="1600">
                <a:latin typeface="Courier"/>
              </a:rPr>
              <a:t>(</a:t>
            </a:r>
            <a:r>
              <a:rPr sz="1600">
                <a:solidFill>
                  <a:srgbClr val="06287E"/>
                </a:solidFill>
                <a:latin typeface="Courier"/>
              </a:rPr>
              <a:t>abs</a:t>
            </a:r>
            <a:r>
              <a:rPr sz="1600">
                <a:latin typeface="Courier"/>
              </a:rPr>
              <a:t>(b </a:t>
            </a:r>
            <a:r>
              <a:rPr sz="1600">
                <a:solidFill>
                  <a:srgbClr val="4070A0"/>
                </a:solidFill>
                <a:latin typeface="Courier"/>
              </a:rPr>
              <a:t>/</a:t>
            </a:r>
            <a:r>
              <a:rPr sz="1600">
                <a:latin typeface="Courier"/>
              </a:rPr>
              <a:t> se), </a:t>
            </a:r>
            <a:r>
              <a:rPr sz="1600">
                <a:solidFill>
                  <a:srgbClr val="7D9029"/>
                </a:solidFill>
                <a:latin typeface="Courier"/>
              </a:rPr>
              <a:t>lower.tail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Independent mesocosms: 90; observations: 360</a:t>
            </a:r>
          </a:p>
          <a:p>
            <a:pPr lvl="0"/>
            <a:r>
              <a:rPr/>
              <a:t>Population-average Warm / Ambient rate ratio = 1.580</a:t>
            </a:r>
          </a:p>
          <a:p>
            <a:pPr lvl="0"/>
            <a:r>
              <a:rPr/>
              <a:t>95% robust CI: 1.175 to 2.123</a:t>
            </a:r>
          </a:p>
          <a:p>
            <a:pPr lvl="0"/>
            <a:r>
              <a:rPr/>
              <a:t>Robust Wald p = 0.00243</a:t>
            </a:r>
          </a:p>
          <a:p>
            <a:pPr lvl="0"/>
            <a:r>
              <a:rPr/>
              <a:t>Working correlation estimate = 0.816</a:t>
            </a:r>
          </a:p>
        </p:txBody>
      </p:sp>
    </p:spTree>
  </p:cSld>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GEE: interpret</a:t>
            </a:r>
          </a:p>
        </p:txBody>
      </p:sp>
      <p:sp>
        <p:nvSpPr>
          <p:cNvPr id="3" name="Content Placeholder 2"/>
          <p:cNvSpPr>
            <a:spLocks noGrp="1"/>
          </p:cNvSpPr>
          <p:nvPr>
            <p:ph idx="1"/>
          </p:nvPr>
        </p:nvSpPr>
        <p:spPr/>
        <p:txBody>
          <a:bodyPr/>
          <a:lstStyle/>
          <a:p>
            <a:pPr lvl="0" indent="0" marL="0">
              <a:buNone/>
            </a:pPr>
            <a:r>
              <a:rPr/>
              <a:t>The population-average colony rate in warmed mesocosms was 1.58 times the ambient rate (95% robust CI 1.18 to 2.12; Wald p = 0.00243), adjusting for week and sampled volume. The 90 mesocosms are the independent units; the model accounts for their repeated samples.</a:t>
            </a:r>
          </a:p>
          <a:p>
            <a:pPr lvl="0" indent="0" marL="0">
              <a:buNone/>
            </a:pPr>
            <a:r>
              <a:rPr b="1"/>
              <a:t>Discuss:</a:t>
            </a:r>
            <a:r>
              <a:rPr/>
              <a:t> If sampled volume differs among visits, why should the model include an exposure offset instead of comparing raw counts?</a:t>
            </a:r>
          </a:p>
        </p:txBody>
      </p:sp>
    </p:spTree>
  </p:cSld>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mixed model: the data</a:t>
            </a:r>
          </a:p>
        </p:txBody>
      </p:sp>
      <p:sp>
        <p:nvSpPr>
          <p:cNvPr id="3" name="Content Placeholder 2"/>
          <p:cNvSpPr>
            <a:spLocks noGrp="1"/>
          </p:cNvSpPr>
          <p:nvPr>
            <p:ph idx="1"/>
          </p:nvPr>
        </p:nvSpPr>
        <p:spPr/>
        <p:txBody>
          <a:bodyPr/>
          <a:lstStyle/>
          <a:p>
            <a:pPr lvl="0" indent="0" marL="0">
              <a:buNone/>
            </a:pPr>
            <a:r>
              <a:rPr/>
              <a:t>Pollinator visits are repeatedly counted on plants in two habitats.</a:t>
            </a:r>
          </a:p>
          <a:p>
            <a:pPr lvl="0"/>
            <a:r>
              <a:rPr/>
              <a:t>Nonnegative event counts</a:t>
            </a:r>
          </a:p>
          <a:p>
            <a:pPr lvl="0"/>
            <a:r>
              <a:rPr/>
              <a:t>Exposure in minutes</a:t>
            </a:r>
          </a:p>
          <a:p>
            <a:pPr lvl="0"/>
            <a:r>
              <a:rPr/>
              <a:t>Repeated plant IDs</a:t>
            </a:r>
          </a:p>
        </p:txBody>
      </p:sp>
      <p:sp>
        <p:nvSpPr>
          <p:cNvPr id="4" name="Content Placeholder 3"/>
          <p:cNvSpPr>
            <a:spLocks noGrp="1"/>
          </p:cNvSpPr>
          <p:nvPr>
            <p:ph idx="2"/>
          </p:nvPr>
        </p:nvSpPr>
        <p:spPr/>
        <p:txBody>
          <a:bodyPr/>
          <a:lstStyle/>
          <a:p>
            <a:pPr lvl="0" indent="0" marL="0">
              <a:buNone/>
            </a:pPr>
            <a:r>
              <a:rPr b="1"/>
              <a:t>Other data like these</a:t>
            </a:r>
          </a:p>
          <a:p>
            <a:pPr lvl="0"/>
            <a:r>
              <a:rPr/>
              <a:t>Parasites counted repeatedly in hosts</a:t>
            </a:r>
          </a:p>
          <a:p>
            <a:pPr lvl="0"/>
            <a:r>
              <a:rPr/>
              <a:t>Mutations across repeated cell lines</a:t>
            </a:r>
          </a:p>
          <a:p>
            <a:pPr lvl="0"/>
            <a:r>
              <a:rPr/>
              <a:t>Calls recorded repeatedly from territories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mixed model: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2114</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expand.grid</a:t>
            </a:r>
            <a:r>
              <a:rPr sz="1600">
                <a:latin typeface="Courier"/>
              </a:rPr>
              <a:t>(</a:t>
            </a:r>
            <a:r>
              <a:rPr sz="1600">
                <a:solidFill>
                  <a:srgbClr val="7D9029"/>
                </a:solidFill>
                <a:latin typeface="Courier"/>
              </a:rPr>
              <a:t>day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4</a:t>
            </a:r>
            <a:r>
              <a:rPr sz="1600">
                <a:latin typeface="Courier"/>
              </a:rPr>
              <a:t>, </a:t>
            </a:r>
            <a:r>
              <a:rPr sz="1600">
                <a:solidFill>
                  <a:srgbClr val="7D9029"/>
                </a:solidFill>
                <a:latin typeface="Courier"/>
              </a:rPr>
              <a:t>plant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48</a:t>
            </a:r>
            <a:r>
              <a:rPr sz="1600">
                <a:latin typeface="Courier"/>
              </a:rPr>
              <a:t>)</a:t>
            </a:r>
            <a:br/>
            <a:r>
              <a:rPr sz="1600">
                <a:latin typeface="Courier"/>
              </a:rPr>
              <a:t>d</a:t>
            </a:r>
            <a:r>
              <a:rPr sz="1600">
                <a:solidFill>
                  <a:srgbClr val="4070A0"/>
                </a:solidFill>
                <a:latin typeface="Courier"/>
              </a:rPr>
              <a:t>$</a:t>
            </a:r>
            <a:r>
              <a:rPr sz="1600">
                <a:latin typeface="Courier"/>
              </a:rPr>
              <a:t>habitat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"Open"</a:t>
            </a:r>
            <a:r>
              <a:rPr sz="1600">
                <a:latin typeface="Courier"/>
              </a:rPr>
              <a:t>, </a:t>
            </a:r>
            <a:r>
              <a:rPr sz="1600">
                <a:solidFill>
                  <a:srgbClr val="4070A0"/>
                </a:solidFill>
                <a:latin typeface="Courier"/>
              </a:rPr>
              <a:t>"Sheltered"</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24</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4</a:t>
            </a:r>
            <a:r>
              <a:rPr sz="1600">
                <a:latin typeface="Courier"/>
              </a:rPr>
              <a:t>)</a:t>
            </a:r>
            <a:br/>
            <a:r>
              <a:rPr sz="1600">
                <a:latin typeface="Courier"/>
              </a:rPr>
              <a:t>d</a:t>
            </a:r>
            <a:r>
              <a:rPr sz="1600">
                <a:solidFill>
                  <a:srgbClr val="4070A0"/>
                </a:solidFill>
                <a:latin typeface="Courier"/>
              </a:rPr>
              <a:t>$</a:t>
            </a:r>
            <a:r>
              <a:rPr sz="1600">
                <a:latin typeface="Courier"/>
              </a:rPr>
              <a:t>minutes </a:t>
            </a:r>
            <a:r>
              <a:rPr sz="1600">
                <a:solidFill>
                  <a:srgbClr val="007020"/>
                </a:solidFill>
                <a:latin typeface="Courier"/>
              </a:rPr>
              <a:t>&lt;-</a:t>
            </a:r>
            <a:r>
              <a:rPr sz="1600">
                <a:latin typeface="Courier"/>
              </a:rPr>
              <a:t> </a:t>
            </a:r>
            <a:r>
              <a:rPr sz="1600">
                <a:solidFill>
                  <a:srgbClr val="06287E"/>
                </a:solidFill>
                <a:latin typeface="Courier"/>
              </a:rPr>
              <a:t>sample</a:t>
            </a:r>
            <a:r>
              <a:rPr sz="1600">
                <a:latin typeface="Courier"/>
              </a:rPr>
              <a:t>(</a:t>
            </a:r>
            <a:r>
              <a:rPr sz="1600">
                <a:solidFill>
                  <a:srgbClr val="40A070"/>
                </a:solidFill>
                <a:latin typeface="Courier"/>
              </a:rPr>
              <a:t>20</a:t>
            </a:r>
            <a:r>
              <a:rPr sz="1600">
                <a:solidFill>
                  <a:srgbClr val="4070A0"/>
                </a:solidFill>
                <a:latin typeface="Courier"/>
              </a:rPr>
              <a:t>:</a:t>
            </a:r>
            <a:r>
              <a:rPr sz="1600">
                <a:solidFill>
                  <a:srgbClr val="40A070"/>
                </a:solidFill>
                <a:latin typeface="Courier"/>
              </a:rPr>
              <a:t>60</a:t>
            </a:r>
            <a:r>
              <a:rPr sz="1600">
                <a:latin typeface="Courier"/>
              </a:rPr>
              <a:t>, </a:t>
            </a:r>
            <a:r>
              <a:rPr sz="1600">
                <a:solidFill>
                  <a:srgbClr val="06287E"/>
                </a:solidFill>
                <a:latin typeface="Courier"/>
              </a:rPr>
              <a:t>nrow</a:t>
            </a:r>
            <a:r>
              <a:rPr sz="1600">
                <a:latin typeface="Courier"/>
              </a:rPr>
              <a:t>(d), </a:t>
            </a:r>
            <a:r>
              <a:rPr sz="1600">
                <a:solidFill>
                  <a:srgbClr val="7D9029"/>
                </a:solidFill>
                <a:latin typeface="Courier"/>
              </a:rPr>
              <a:t>replace =</a:t>
            </a:r>
            <a:r>
              <a:rPr sz="1600">
                <a:latin typeface="Courier"/>
              </a:rPr>
              <a:t> </a:t>
            </a:r>
            <a:r>
              <a:rPr sz="1600">
                <a:solidFill>
                  <a:srgbClr val="880000"/>
                </a:solidFill>
                <a:latin typeface="Courier"/>
              </a:rPr>
              <a:t>TRUE</a:t>
            </a:r>
            <a:r>
              <a:rPr sz="1600">
                <a:latin typeface="Courier"/>
              </a:rPr>
              <a:t>)</a:t>
            </a:r>
            <a:br/>
            <a:r>
              <a:rPr sz="1600">
                <a:latin typeface="Courier"/>
              </a:rPr>
              <a:t>individual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48</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45</a:t>
            </a:r>
            <a:r>
              <a:rPr sz="1600">
                <a:latin typeface="Courier"/>
              </a:rPr>
              <a:t>)</a:t>
            </a:r>
            <a:br/>
            <a:r>
              <a:rPr sz="1600">
                <a:latin typeface="Courier"/>
              </a:rPr>
              <a:t>rate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a:t>
            </a:r>
            <a:r>
              <a:rPr sz="1600">
                <a:solidFill>
                  <a:srgbClr val="4070A0"/>
                </a:solidFill>
                <a:latin typeface="Courier"/>
              </a:rPr>
              <a:t>-</a:t>
            </a:r>
            <a:r>
              <a:rPr sz="1600">
                <a:solidFill>
                  <a:srgbClr val="40A070"/>
                </a:solidFill>
                <a:latin typeface="Courier"/>
              </a:rPr>
              <a:t>2.0</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55</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habitat </a:t>
            </a:r>
            <a:r>
              <a:rPr sz="1600">
                <a:solidFill>
                  <a:srgbClr val="4070A0"/>
                </a:solidFill>
                <a:latin typeface="Courier"/>
              </a:rPr>
              <a:t>==</a:t>
            </a:r>
            <a:r>
              <a:rPr sz="1600">
                <a:latin typeface="Courier"/>
              </a:rPr>
              <a:t> </a:t>
            </a:r>
            <a:r>
              <a:rPr sz="1600">
                <a:solidFill>
                  <a:srgbClr val="4070A0"/>
                </a:solidFill>
                <a:latin typeface="Courier"/>
              </a:rPr>
              <a:t>"Sheltered"</a:t>
            </a:r>
            <a:r>
              <a:rPr sz="1600">
                <a:latin typeface="Courier"/>
              </a:rPr>
              <a:t>) </a:t>
            </a:r>
            <a:r>
              <a:rPr sz="1600">
                <a:solidFill>
                  <a:srgbClr val="4070A0"/>
                </a:solidFill>
                <a:latin typeface="Courier"/>
              </a:rPr>
              <a:t>+</a:t>
            </a:r>
            <a:br/>
            <a:r>
              <a:rPr sz="1600">
                <a:latin typeface="Courier"/>
              </a:rPr>
              <a:t>              .</a:t>
            </a:r>
            <a:r>
              <a:rPr sz="1600">
                <a:solidFill>
                  <a:srgbClr val="40A070"/>
                </a:solidFill>
                <a:latin typeface="Courier"/>
              </a:rPr>
              <a:t>06</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day </a:t>
            </a:r>
            <a:r>
              <a:rPr sz="1600">
                <a:solidFill>
                  <a:srgbClr val="4070A0"/>
                </a:solidFill>
                <a:latin typeface="Courier"/>
              </a:rPr>
              <a:t>+</a:t>
            </a:r>
            <a:r>
              <a:rPr sz="1600">
                <a:latin typeface="Courier"/>
              </a:rPr>
              <a:t> individual[d</a:t>
            </a:r>
            <a:r>
              <a:rPr sz="1600">
                <a:solidFill>
                  <a:srgbClr val="4070A0"/>
                </a:solidFill>
                <a:latin typeface="Courier"/>
              </a:rPr>
              <a:t>$</a:t>
            </a:r>
            <a:r>
              <a:rPr sz="1600">
                <a:latin typeface="Courier"/>
              </a:rPr>
              <a:t>plant])</a:t>
            </a:r>
            <a:br/>
            <a:r>
              <a:rPr sz="1600">
                <a:latin typeface="Courier"/>
              </a:rPr>
              <a:t>d</a:t>
            </a:r>
            <a:r>
              <a:rPr sz="1600">
                <a:solidFill>
                  <a:srgbClr val="4070A0"/>
                </a:solidFill>
                <a:latin typeface="Courier"/>
              </a:rPr>
              <a:t>$</a:t>
            </a:r>
            <a:r>
              <a:rPr sz="1600">
                <a:latin typeface="Courier"/>
              </a:rPr>
              <a:t>visits </a:t>
            </a:r>
            <a:r>
              <a:rPr sz="1600">
                <a:solidFill>
                  <a:srgbClr val="007020"/>
                </a:solidFill>
                <a:latin typeface="Courier"/>
              </a:rPr>
              <a:t>&lt;-</a:t>
            </a:r>
            <a:r>
              <a:rPr sz="1600">
                <a:latin typeface="Courier"/>
              </a:rPr>
              <a:t> </a:t>
            </a:r>
            <a:r>
              <a:rPr sz="1600">
                <a:solidFill>
                  <a:srgbClr val="06287E"/>
                </a:solidFill>
                <a:latin typeface="Courier"/>
              </a:rPr>
              <a:t>rnbinom</a:t>
            </a:r>
            <a:r>
              <a:rPr sz="1600">
                <a:latin typeface="Courier"/>
              </a:rPr>
              <a:t>(</a:t>
            </a:r>
            <a:r>
              <a:rPr sz="1600">
                <a:solidFill>
                  <a:srgbClr val="06287E"/>
                </a:solidFill>
                <a:latin typeface="Courier"/>
              </a:rPr>
              <a:t>nrow</a:t>
            </a:r>
            <a:r>
              <a:rPr sz="1600">
                <a:latin typeface="Courier"/>
              </a:rPr>
              <a:t>(d), </a:t>
            </a:r>
            <a:r>
              <a:rPr sz="1600">
                <a:solidFill>
                  <a:srgbClr val="7D9029"/>
                </a:solidFill>
                <a:latin typeface="Courier"/>
              </a:rPr>
              <a:t>mu =</a:t>
            </a:r>
            <a:r>
              <a:rPr sz="1600">
                <a:latin typeface="Courier"/>
              </a:rPr>
              <a:t> d</a:t>
            </a:r>
            <a:r>
              <a:rPr sz="1600">
                <a:solidFill>
                  <a:srgbClr val="4070A0"/>
                </a:solidFill>
                <a:latin typeface="Courier"/>
              </a:rPr>
              <a:t>$</a:t>
            </a:r>
            <a:r>
              <a:rPr sz="1600">
                <a:latin typeface="Courier"/>
              </a:rPr>
              <a:t>minutes </a:t>
            </a:r>
            <a:r>
              <a:rPr sz="1600">
                <a:solidFill>
                  <a:srgbClr val="4070A0"/>
                </a:solidFill>
                <a:latin typeface="Courier"/>
              </a:rPr>
              <a:t>*</a:t>
            </a:r>
            <a:r>
              <a:rPr sz="1600">
                <a:latin typeface="Courier"/>
              </a:rPr>
              <a:t> rate, </a:t>
            </a:r>
            <a:r>
              <a:rPr sz="1600">
                <a:solidFill>
                  <a:srgbClr val="7D9029"/>
                </a:solidFill>
                <a:latin typeface="Courier"/>
              </a:rPr>
              <a:t>size =</a:t>
            </a:r>
            <a:r>
              <a:rPr sz="1600">
                <a:latin typeface="Courier"/>
              </a:rPr>
              <a:t> </a:t>
            </a:r>
            <a:r>
              <a:rPr sz="1600">
                <a:solidFill>
                  <a:srgbClr val="40A070"/>
                </a:solidFill>
                <a:latin typeface="Courier"/>
              </a:rPr>
              <a:t>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day: 1
plant: 1
habitat: Open
minutes: 32
visits: 22</a:t>
            </a:r>
          </a:p>
        </p:txBody>
      </p:sp>
    </p:spTree>
  </p:cSld>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mixed model: see the data</a:t>
            </a:r>
          </a:p>
        </p:txBody>
      </p:sp>
      <p:pic>
        <p:nvPicPr>
          <p:cNvPr descr="Course_files/modules/count_glmm/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Count mixed model: Poisson and negative binomial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visits / minutes</a:t>
            </a:r>
            <a:r>
              <a:rPr/>
              <a:t> — Plot rates for unequal effort</a:t>
            </a:r>
          </a:p>
          <a:p>
            <a:pPr lvl="0" indent="0" marL="0">
              <a:buNone/>
            </a:pPr>
            <a:r>
              <a:rPr b="1"/>
              <a:t>group = plant</a:t>
            </a:r>
            <a:r>
              <a:rPr/>
              <a:t> — Preserve repeated units</a:t>
            </a:r>
          </a:p>
          <a:p>
            <a:pPr lvl="0" indent="0" marL="0">
              <a:buNone/>
            </a:pPr>
            <a:r>
              <a:rPr b="1"/>
              <a:t>alpha</a:t>
            </a:r>
            <a:r>
              <a:rPr/>
              <a:t> — Reduce overlap</a:t>
            </a:r>
          </a:p>
          <a:p>
            <a:pPr lvl="0" indent="0" marL="0">
              <a:buNone/>
            </a:pPr>
            <a:r>
              <a:rPr b="1"/>
              <a:t>stat_summary</a:t>
            </a:r>
            <a:r>
              <a:rPr/>
              <a:t> — Show observed habitat means</a:t>
            </a:r>
          </a:p>
        </p:txBody>
      </p:sp>
    </p:spTree>
  </p:cSld>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mixed model: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ggplot</a:t>
            </a:r>
            <a:r>
              <a:rPr sz="1600">
                <a:latin typeface="Courier"/>
              </a:rPr>
              <a:t>(d, </a:t>
            </a:r>
            <a:r>
              <a:rPr sz="1600">
                <a:solidFill>
                  <a:srgbClr val="06287E"/>
                </a:solidFill>
                <a:latin typeface="Courier"/>
              </a:rPr>
              <a:t>aes</a:t>
            </a:r>
            <a:r>
              <a:rPr sz="1600">
                <a:latin typeface="Courier"/>
              </a:rPr>
              <a:t>(day, visits </a:t>
            </a:r>
            <a:r>
              <a:rPr sz="1600">
                <a:solidFill>
                  <a:srgbClr val="4070A0"/>
                </a:solidFill>
                <a:latin typeface="Courier"/>
              </a:rPr>
              <a:t>/</a:t>
            </a:r>
            <a:r>
              <a:rPr sz="1600">
                <a:latin typeface="Courier"/>
              </a:rPr>
              <a:t> minutes, </a:t>
            </a:r>
            <a:r>
              <a:rPr sz="1600">
                <a:solidFill>
                  <a:srgbClr val="7D9029"/>
                </a:solidFill>
                <a:latin typeface="Courier"/>
              </a:rPr>
              <a:t>color =</a:t>
            </a:r>
            <a:r>
              <a:rPr sz="1600">
                <a:latin typeface="Courier"/>
              </a:rPr>
              <a:t> habitat)) </a:t>
            </a:r>
            <a:r>
              <a:rPr sz="1600">
                <a:solidFill>
                  <a:srgbClr val="4070A0"/>
                </a:solidFill>
                <a:latin typeface="Courier"/>
              </a:rPr>
              <a:t>+</a:t>
            </a:r>
            <a:br/>
            <a:r>
              <a:rPr sz="1600">
                <a:latin typeface="Courier"/>
              </a:rPr>
              <a:t>  </a:t>
            </a:r>
            <a:r>
              <a:rPr sz="1600">
                <a:solidFill>
                  <a:srgbClr val="06287E"/>
                </a:solidFill>
                <a:latin typeface="Courier"/>
              </a:rPr>
              <a:t>geom_line</a:t>
            </a:r>
            <a:r>
              <a:rPr sz="1600">
                <a:latin typeface="Courier"/>
              </a:rPr>
              <a:t>(</a:t>
            </a:r>
            <a:r>
              <a:rPr sz="1600">
                <a:solidFill>
                  <a:srgbClr val="06287E"/>
                </a:solidFill>
                <a:latin typeface="Courier"/>
              </a:rPr>
              <a:t>aes</a:t>
            </a:r>
            <a:r>
              <a:rPr sz="1600">
                <a:latin typeface="Courier"/>
              </a:rPr>
              <a:t>(</a:t>
            </a:r>
            <a:r>
              <a:rPr sz="1600">
                <a:solidFill>
                  <a:srgbClr val="7D9029"/>
                </a:solidFill>
                <a:latin typeface="Courier"/>
              </a:rPr>
              <a:t>group =</a:t>
            </a:r>
            <a:r>
              <a:rPr sz="1600">
                <a:latin typeface="Courier"/>
              </a:rPr>
              <a:t> plant), </a:t>
            </a:r>
            <a:r>
              <a:rPr sz="1600">
                <a:solidFill>
                  <a:srgbClr val="7D9029"/>
                </a:solidFill>
                <a:latin typeface="Courier"/>
              </a:rPr>
              <a:t>alpha =</a:t>
            </a:r>
            <a:r>
              <a:rPr sz="1600">
                <a:latin typeface="Courier"/>
              </a:rPr>
              <a:t> .</a:t>
            </a:r>
            <a:r>
              <a:rPr sz="1600">
                <a:solidFill>
                  <a:srgbClr val="40A070"/>
                </a:solidFill>
                <a:latin typeface="Courier"/>
              </a:rPr>
              <a:t>18</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geom_point</a:t>
            </a:r>
            <a:r>
              <a:rPr sz="1600">
                <a:latin typeface="Courier"/>
              </a:rPr>
              <a:t>(</a:t>
            </a:r>
            <a:r>
              <a:rPr sz="1600">
                <a:solidFill>
                  <a:srgbClr val="7D9029"/>
                </a:solidFill>
                <a:latin typeface="Courier"/>
              </a:rPr>
              <a:t>alpha =</a:t>
            </a:r>
            <a:r>
              <a:rPr sz="1600">
                <a:latin typeface="Courier"/>
              </a:rPr>
              <a:t> .</a:t>
            </a:r>
            <a:r>
              <a:rPr sz="1600">
                <a:solidFill>
                  <a:srgbClr val="40A070"/>
                </a:solidFill>
                <a:latin typeface="Courier"/>
              </a:rPr>
              <a:t>35</a:t>
            </a:r>
            <a:r>
              <a:rPr sz="1600">
                <a:latin typeface="Courier"/>
              </a:rPr>
              <a:t>, </a:t>
            </a:r>
            <a:r>
              <a:rPr sz="1600">
                <a:solidFill>
                  <a:srgbClr val="7D9029"/>
                </a:solidFill>
                <a:latin typeface="Courier"/>
              </a:rPr>
              <a:t>size =</a:t>
            </a:r>
            <a:r>
              <a:rPr sz="1600">
                <a:latin typeface="Courier"/>
              </a:rPr>
              <a:t> </a:t>
            </a:r>
            <a:r>
              <a:rPr sz="1600">
                <a:solidFill>
                  <a:srgbClr val="40A070"/>
                </a:solidFill>
                <a:latin typeface="Courier"/>
              </a:rPr>
              <a:t>1.6</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stat_summary</a:t>
            </a:r>
            <a:r>
              <a:rPr sz="1600">
                <a:latin typeface="Courier"/>
              </a:rPr>
              <a:t>(</a:t>
            </a:r>
            <a:r>
              <a:rPr sz="1600">
                <a:solidFill>
                  <a:srgbClr val="7D9029"/>
                </a:solidFill>
                <a:latin typeface="Courier"/>
              </a:rPr>
              <a:t>fun =</a:t>
            </a:r>
            <a:r>
              <a:rPr sz="1600">
                <a:latin typeface="Courier"/>
              </a:rPr>
              <a:t> mean, </a:t>
            </a:r>
            <a:r>
              <a:rPr sz="1600">
                <a:solidFill>
                  <a:srgbClr val="7D9029"/>
                </a:solidFill>
                <a:latin typeface="Courier"/>
              </a:rPr>
              <a:t>geom =</a:t>
            </a:r>
            <a:r>
              <a:rPr sz="1600">
                <a:latin typeface="Courier"/>
              </a:rPr>
              <a:t> </a:t>
            </a:r>
            <a:r>
              <a:rPr sz="1600">
                <a:solidFill>
                  <a:srgbClr val="4070A0"/>
                </a:solidFill>
                <a:latin typeface="Courier"/>
              </a:rPr>
              <a:t>"line"</a:t>
            </a:r>
            <a:r>
              <a:rPr sz="1600">
                <a:latin typeface="Courier"/>
              </a:rPr>
              <a:t>, </a:t>
            </a:r>
            <a:r>
              <a:rPr sz="1600">
                <a:solidFill>
                  <a:srgbClr val="7D9029"/>
                </a:solidFill>
                <a:latin typeface="Courier"/>
              </a:rPr>
              <a:t>linewidth =</a:t>
            </a:r>
            <a:r>
              <a:rPr sz="1600">
                <a:latin typeface="Courier"/>
              </a:rPr>
              <a:t> </a:t>
            </a:r>
            <a:r>
              <a:rPr sz="1600">
                <a:solidFill>
                  <a:srgbClr val="40A070"/>
                </a:solidFill>
                <a:latin typeface="Courier"/>
              </a:rPr>
              <a:t>1.7</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scale_color_manual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scale_x_continuous</a:t>
            </a:r>
            <a:r>
              <a:rPr sz="1600">
                <a:latin typeface="Courier"/>
              </a:rPr>
              <a:t>(</a:t>
            </a:r>
            <a:r>
              <a:rPr sz="1600">
                <a:solidFill>
                  <a:srgbClr val="7D9029"/>
                </a:solidFill>
                <a:latin typeface="Courier"/>
              </a:rPr>
              <a:t>breaks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4</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"Observation day"</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"Observed visits per minute"</a:t>
            </a:r>
            <a:r>
              <a:rPr sz="1600">
                <a:latin typeface="Courier"/>
              </a:rPr>
              <a:t>, </a:t>
            </a:r>
            <a:r>
              <a:rPr sz="1600">
                <a:solidFill>
                  <a:srgbClr val="7D9029"/>
                </a:solidFill>
                <a:latin typeface="Courier"/>
              </a:rPr>
              <a:t>color =</a:t>
            </a:r>
            <a:r>
              <a:rPr sz="1600">
                <a:latin typeface="Courier"/>
              </a:rPr>
              <a:t> </a:t>
            </a:r>
            <a:r>
              <a:rPr sz="1600">
                <a:solidFill>
                  <a:srgbClr val="4070A0"/>
                </a:solidFill>
                <a:latin typeface="Courier"/>
              </a:rPr>
              <a:t>"Habitat"</a:t>
            </a:r>
            <a:r>
              <a:rPr sz="1600">
                <a:latin typeface="Courier"/>
              </a:rPr>
              <a:t>,</a:t>
            </a:r>
            <a:br/>
            <a:r>
              <a:rPr sz="1600">
                <a:latin typeface="Courier"/>
              </a:rPr>
              <a:t>       </a:t>
            </a:r>
            <a:r>
              <a:rPr sz="1600">
                <a:solidFill>
                  <a:srgbClr val="7D9029"/>
                </a:solidFill>
                <a:latin typeface="Courier"/>
              </a:rPr>
              <a:t>caption =</a:t>
            </a:r>
            <a:r>
              <a:rPr sz="1600">
                <a:latin typeface="Courier"/>
              </a:rPr>
              <a:t> </a:t>
            </a:r>
            <a:r>
              <a:rPr sz="1600">
                <a:solidFill>
                  <a:srgbClr val="4070A0"/>
                </a:solidFill>
                <a:latin typeface="Courier"/>
              </a:rPr>
              <a:t>"Rates display unequal effort; the model analyzes counts with an exposure offset"</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16</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visits / minutes</a:t>
            </a:r>
            <a:r>
              <a:rPr/>
              <a:t> — Plot rates for unequal effort</a:t>
            </a:r>
          </a:p>
          <a:p>
            <a:pPr lvl="0" indent="0" marL="0">
              <a:buNone/>
            </a:pPr>
            <a:r>
              <a:rPr b="1"/>
              <a:t>group = plant</a:t>
            </a:r>
            <a:r>
              <a:rPr/>
              <a:t> — Preserve repeated units</a:t>
            </a:r>
          </a:p>
          <a:p>
            <a:pPr lvl="0" indent="0" marL="0">
              <a:buNone/>
            </a:pPr>
            <a:r>
              <a:rPr b="1"/>
              <a:t>alpha</a:t>
            </a:r>
            <a:r>
              <a:rPr/>
              <a:t> — Reduce overlap</a:t>
            </a:r>
          </a:p>
          <a:p>
            <a:pPr lvl="0" indent="0" marL="0">
              <a:buNone/>
            </a:pPr>
            <a:r>
              <a:rPr b="1"/>
              <a:t>stat_summary</a:t>
            </a:r>
            <a:r>
              <a:rPr/>
              <a:t> — Show observed habitat means</a:t>
            </a:r>
          </a:p>
        </p:txBody>
      </p:sp>
    </p:spTree>
  </p:cSld>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mixed model: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habitat change visit rate while accounting for repeated plants?</a:t>
            </a:r>
          </a:p>
          <a:p>
            <a:pPr lvl="0" indent="0" marL="0">
              <a:buNone/>
            </a:pPr>
            <a:r>
              <a:rPr b="1"/>
              <a:t>Null / estimation target</a:t>
            </a:r>
          </a:p>
          <a:p>
            <a:pPr lvl="0" indent="0" marL="0">
              <a:buNone/>
            </a:pPr>
            <a:r>
              <a:rPr/>
              <a:t>The habitat coefficient is zero: its conditional visit-rate ratio is one.</a:t>
            </a:r>
          </a:p>
        </p:txBody>
      </p:sp>
      <p:sp>
        <p:nvSpPr>
          <p:cNvPr id="4" name="Content Placeholder 3"/>
          <p:cNvSpPr>
            <a:spLocks noGrp="1"/>
          </p:cNvSpPr>
          <p:nvPr>
            <p:ph idx="2"/>
          </p:nvPr>
        </p:nvSpPr>
        <p:spPr/>
        <p:txBody>
          <a:bodyPr/>
          <a:lstStyle/>
          <a:p>
            <a:pPr lvl="0" indent="0" marL="0">
              <a:buNone/>
            </a:pPr>
            <a:r>
              <a:rPr b="1"/>
              <a:t>Relevant options</a:t>
            </a:r>
          </a:p>
          <a:p>
            <a:pPr lvl="0"/>
            <a:r>
              <a:rPr/>
              <a:t>offset(log(minutes)) accounts for exposure</a:t>
            </a:r>
          </a:p>
          <a:p>
            <a:pPr lvl="0"/>
            <a:r>
              <a:rPr/>
              <a:t>(1 | plant) models shared plant tendency</a:t>
            </a:r>
          </a:p>
          <a:p>
            <a:pPr lvl="0"/>
            <a:r>
              <a:rPr/>
              <a:t>glmer.nb adds negative-binomial conditional variation</a:t>
            </a:r>
          </a:p>
        </p:txBody>
      </p:sp>
    </p:spTree>
  </p:cSld>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mixed model: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plants</a:t>
            </a:r>
          </a:p>
          <a:p>
            <a:pPr lvl="0"/>
            <a:r>
              <a:rPr/>
              <a:t>Suitable conditional count and random-effect model</a:t>
            </a:r>
          </a:p>
          <a:p>
            <a:pPr lvl="0"/>
            <a:r>
              <a:rPr/>
              <a:t>Exposure is measured and mean count scales with it</a:t>
            </a:r>
          </a:p>
        </p:txBody>
      </p:sp>
      <p:sp>
        <p:nvSpPr>
          <p:cNvPr id="4" name="Content Placeholder 3"/>
          <p:cNvSpPr>
            <a:spLocks noGrp="1"/>
          </p:cNvSpPr>
          <p:nvPr>
            <p:ph idx="2"/>
          </p:nvPr>
        </p:nvSpPr>
        <p:spPr/>
        <p:txBody>
          <a:bodyPr/>
          <a:lstStyle/>
          <a:p>
            <a:pPr lvl="0" indent="0" marL="0">
              <a:buNone/>
            </a:pPr>
            <a:r>
              <a:rPr b="1"/>
              <a:t>Parametric responses</a:t>
            </a:r>
          </a:p>
          <a:p>
            <a:pPr lvl="0"/>
            <a:r>
              <a:rPr/>
              <a:t>Check Poisson versus negative-binomial conditional variation</a:t>
            </a:r>
          </a:p>
          <a:p>
            <a:pPr lvl="0"/>
            <a:r>
              <a:rPr/>
              <a:t>Add justified dependence or a biologically supported zero process</a:t>
            </a:r>
          </a:p>
          <a:p>
            <a:pPr lvl="0" indent="0" marL="0">
              <a:buNone/>
            </a:pPr>
            <a:r>
              <a:rPr b="1"/>
              <a:t>Nonparametric responses</a:t>
            </a:r>
          </a:p>
          <a:p>
            <a:pPr lvl="0"/>
            <a:r>
              <a:rPr/>
              <a:t>A valid cluster permutation keeps repeated plants together</a:t>
            </a:r>
          </a:p>
          <a:p>
            <a:pPr lvl="0"/>
            <a:r>
              <a:rPr/>
              <a:t>Ranks discard the modeled mean-rate question</a:t>
            </a:r>
          </a:p>
        </p:txBody>
      </p:sp>
    </p:spTree>
  </p:cSld>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mixed model: run and read</a:t>
            </a:r>
          </a:p>
        </p:txBody>
      </p:sp>
      <p:sp>
        <p:nvSpPr>
          <p:cNvPr id="3" name="Content Placeholder 2"/>
          <p:cNvSpPr>
            <a:spLocks noGrp="1"/>
          </p:cNvSpPr>
          <p:nvPr>
            <p:ph idx="1"/>
          </p:nvPr>
        </p:nvSpPr>
        <p:spPr/>
        <p:txBody>
          <a:bodyPr/>
          <a:lstStyle/>
          <a:p>
            <a:pPr lvl="0" indent="0">
              <a:buNone/>
              <a:defRPr sz="1600"/>
            </a:pPr>
            <a:r>
              <a:rPr sz="1600">
                <a:latin typeface="Courier"/>
              </a:rPr>
              <a:t>poisson_fit </a:t>
            </a:r>
            <a:r>
              <a:rPr sz="1600">
                <a:solidFill>
                  <a:srgbClr val="007020"/>
                </a:solidFill>
                <a:latin typeface="Courier"/>
              </a:rPr>
              <a:t>&lt;-</a:t>
            </a:r>
            <a:r>
              <a:rPr sz="1600">
                <a:latin typeface="Courier"/>
              </a:rPr>
              <a:t> lme4</a:t>
            </a:r>
            <a:r>
              <a:rPr sz="1600">
                <a:solidFill>
                  <a:srgbClr val="4070A0"/>
                </a:solidFill>
                <a:latin typeface="Courier"/>
              </a:rPr>
              <a:t>::</a:t>
            </a:r>
            <a:r>
              <a:rPr sz="1600">
                <a:solidFill>
                  <a:srgbClr val="06287E"/>
                </a:solidFill>
                <a:latin typeface="Courier"/>
              </a:rPr>
              <a:t>glmer</a:t>
            </a:r>
            <a:r>
              <a:rPr sz="1600">
                <a:latin typeface="Courier"/>
              </a:rPr>
              <a:t>(visits </a:t>
            </a:r>
            <a:r>
              <a:rPr sz="1600">
                <a:solidFill>
                  <a:srgbClr val="4070A0"/>
                </a:solidFill>
                <a:latin typeface="Courier"/>
              </a:rPr>
              <a:t>~</a:t>
            </a:r>
            <a:r>
              <a:rPr sz="1600">
                <a:latin typeface="Courier"/>
              </a:rPr>
              <a:t> habitat </a:t>
            </a:r>
            <a:r>
              <a:rPr sz="1600">
                <a:solidFill>
                  <a:srgbClr val="4070A0"/>
                </a:solidFill>
                <a:latin typeface="Courier"/>
              </a:rPr>
              <a:t>+</a:t>
            </a:r>
            <a:r>
              <a:rPr sz="1600">
                <a:latin typeface="Courier"/>
              </a:rPr>
              <a:t> day </a:t>
            </a:r>
            <a:r>
              <a:rPr sz="1600">
                <a:solidFill>
                  <a:srgbClr val="4070A0"/>
                </a:solidFill>
                <a:latin typeface="Courier"/>
              </a:rPr>
              <a:t>+</a:t>
            </a:r>
            <a:br/>
            <a:r>
              <a:rPr sz="1600">
                <a:latin typeface="Courier"/>
              </a:rPr>
              <a:t>  </a:t>
            </a:r>
            <a:r>
              <a:rPr sz="1600">
                <a:solidFill>
                  <a:srgbClr val="06287E"/>
                </a:solidFill>
                <a:latin typeface="Courier"/>
              </a:rPr>
              <a:t>offset</a:t>
            </a:r>
            <a:r>
              <a:rPr sz="1600">
                <a:latin typeface="Courier"/>
              </a:rPr>
              <a:t>(</a:t>
            </a:r>
            <a:r>
              <a:rPr sz="1600">
                <a:solidFill>
                  <a:srgbClr val="06287E"/>
                </a:solidFill>
                <a:latin typeface="Courier"/>
              </a:rPr>
              <a:t>log</a:t>
            </a:r>
            <a:r>
              <a:rPr sz="1600">
                <a:latin typeface="Courier"/>
              </a:rPr>
              <a:t>(minutes))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plant), </a:t>
            </a:r>
            <a:r>
              <a:rPr sz="1600">
                <a:solidFill>
                  <a:srgbClr val="7D9029"/>
                </a:solidFill>
                <a:latin typeface="Courier"/>
              </a:rPr>
              <a:t>family =</a:t>
            </a:r>
            <a:r>
              <a:rPr sz="1600">
                <a:latin typeface="Courier"/>
              </a:rPr>
              <a:t> poisson,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control =</a:t>
            </a:r>
            <a:r>
              <a:rPr sz="1600">
                <a:latin typeface="Courier"/>
              </a:rPr>
              <a:t> lme4</a:t>
            </a:r>
            <a:r>
              <a:rPr sz="1600">
                <a:solidFill>
                  <a:srgbClr val="4070A0"/>
                </a:solidFill>
                <a:latin typeface="Courier"/>
              </a:rPr>
              <a:t>::</a:t>
            </a:r>
            <a:r>
              <a:rPr sz="1600">
                <a:solidFill>
                  <a:srgbClr val="06287E"/>
                </a:solidFill>
                <a:latin typeface="Courier"/>
              </a:rPr>
              <a:t>glmerControl</a:t>
            </a:r>
            <a:r>
              <a:rPr sz="1600">
                <a:latin typeface="Courier"/>
              </a:rPr>
              <a:t>(</a:t>
            </a:r>
            <a:r>
              <a:rPr sz="1600">
                <a:solidFill>
                  <a:srgbClr val="7D9029"/>
                </a:solidFill>
                <a:latin typeface="Courier"/>
              </a:rPr>
              <a:t>optimizer =</a:t>
            </a:r>
            <a:r>
              <a:rPr sz="1600">
                <a:latin typeface="Courier"/>
              </a:rPr>
              <a:t> </a:t>
            </a:r>
            <a:r>
              <a:rPr sz="1600">
                <a:solidFill>
                  <a:srgbClr val="4070A0"/>
                </a:solidFill>
                <a:latin typeface="Courier"/>
              </a:rPr>
              <a:t>"bobyqa"</a:t>
            </a:r>
            <a:r>
              <a:rPr sz="1600">
                <a:latin typeface="Courier"/>
              </a:rPr>
              <a:t>))</a:t>
            </a:r>
            <a:br/>
            <a:r>
              <a:rPr sz="1600">
                <a:latin typeface="Courier"/>
              </a:rPr>
              <a:t>fit </a:t>
            </a:r>
            <a:r>
              <a:rPr sz="1600">
                <a:solidFill>
                  <a:srgbClr val="007020"/>
                </a:solidFill>
                <a:latin typeface="Courier"/>
              </a:rPr>
              <a:t>&lt;-</a:t>
            </a:r>
            <a:r>
              <a:rPr sz="1600">
                <a:latin typeface="Courier"/>
              </a:rPr>
              <a:t> lme4</a:t>
            </a:r>
            <a:r>
              <a:rPr sz="1600">
                <a:solidFill>
                  <a:srgbClr val="4070A0"/>
                </a:solidFill>
                <a:latin typeface="Courier"/>
              </a:rPr>
              <a:t>::</a:t>
            </a:r>
            <a:r>
              <a:rPr sz="1600">
                <a:solidFill>
                  <a:srgbClr val="06287E"/>
                </a:solidFill>
                <a:latin typeface="Courier"/>
              </a:rPr>
              <a:t>glmer.nb</a:t>
            </a:r>
            <a:r>
              <a:rPr sz="1600">
                <a:latin typeface="Courier"/>
              </a:rPr>
              <a:t>(visits </a:t>
            </a:r>
            <a:r>
              <a:rPr sz="1600">
                <a:solidFill>
                  <a:srgbClr val="4070A0"/>
                </a:solidFill>
                <a:latin typeface="Courier"/>
              </a:rPr>
              <a:t>~</a:t>
            </a:r>
            <a:r>
              <a:rPr sz="1600">
                <a:latin typeface="Courier"/>
              </a:rPr>
              <a:t> habitat </a:t>
            </a:r>
            <a:r>
              <a:rPr sz="1600">
                <a:solidFill>
                  <a:srgbClr val="4070A0"/>
                </a:solidFill>
                <a:latin typeface="Courier"/>
              </a:rPr>
              <a:t>+</a:t>
            </a:r>
            <a:r>
              <a:rPr sz="1600">
                <a:latin typeface="Courier"/>
              </a:rPr>
              <a:t> day </a:t>
            </a:r>
            <a:r>
              <a:rPr sz="1600">
                <a:solidFill>
                  <a:srgbClr val="4070A0"/>
                </a:solidFill>
                <a:latin typeface="Courier"/>
              </a:rPr>
              <a:t>+</a:t>
            </a:r>
            <a:br/>
            <a:r>
              <a:rPr sz="1600">
                <a:latin typeface="Courier"/>
              </a:rPr>
              <a:t>  </a:t>
            </a:r>
            <a:r>
              <a:rPr sz="1600">
                <a:solidFill>
                  <a:srgbClr val="06287E"/>
                </a:solidFill>
                <a:latin typeface="Courier"/>
              </a:rPr>
              <a:t>offset</a:t>
            </a:r>
            <a:r>
              <a:rPr sz="1600">
                <a:latin typeface="Courier"/>
              </a:rPr>
              <a:t>(</a:t>
            </a:r>
            <a:r>
              <a:rPr sz="1600">
                <a:solidFill>
                  <a:srgbClr val="06287E"/>
                </a:solidFill>
                <a:latin typeface="Courier"/>
              </a:rPr>
              <a:t>log</a:t>
            </a:r>
            <a:r>
              <a:rPr sz="1600">
                <a:latin typeface="Courier"/>
              </a:rPr>
              <a:t>(minutes))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plant), </a:t>
            </a:r>
            <a:r>
              <a:rPr sz="1600">
                <a:solidFill>
                  <a:srgbClr val="7D9029"/>
                </a:solidFill>
                <a:latin typeface="Courier"/>
              </a:rPr>
              <a:t>data =</a:t>
            </a:r>
            <a:r>
              <a:rPr sz="1600">
                <a:latin typeface="Courier"/>
              </a:rPr>
              <a:t> d,</a:t>
            </a:r>
            <a:br/>
            <a:r>
              <a:rPr sz="1600">
                <a:latin typeface="Courier"/>
              </a:rPr>
              <a:t>  </a:t>
            </a:r>
            <a:r>
              <a:rPr sz="1600">
                <a:solidFill>
                  <a:srgbClr val="7D9029"/>
                </a:solidFill>
                <a:latin typeface="Courier"/>
              </a:rPr>
              <a:t>control =</a:t>
            </a:r>
            <a:r>
              <a:rPr sz="1600">
                <a:latin typeface="Courier"/>
              </a:rPr>
              <a:t> lme4</a:t>
            </a:r>
            <a:r>
              <a:rPr sz="1600">
                <a:solidFill>
                  <a:srgbClr val="4070A0"/>
                </a:solidFill>
                <a:latin typeface="Courier"/>
              </a:rPr>
              <a:t>::</a:t>
            </a:r>
            <a:r>
              <a:rPr sz="1600">
                <a:solidFill>
                  <a:srgbClr val="06287E"/>
                </a:solidFill>
                <a:latin typeface="Courier"/>
              </a:rPr>
              <a:t>glmerControl</a:t>
            </a:r>
            <a:r>
              <a:rPr sz="1600">
                <a:latin typeface="Courier"/>
              </a:rPr>
              <a:t>(</a:t>
            </a:r>
            <a:r>
              <a:rPr sz="1600">
                <a:solidFill>
                  <a:srgbClr val="7D9029"/>
                </a:solidFill>
                <a:latin typeface="Courier"/>
              </a:rPr>
              <a:t>optimizer =</a:t>
            </a:r>
            <a:r>
              <a:rPr sz="1600">
                <a:latin typeface="Courier"/>
              </a:rPr>
              <a:t> </a:t>
            </a:r>
            <a:r>
              <a:rPr sz="1600">
                <a:solidFill>
                  <a:srgbClr val="4070A0"/>
                </a:solidFill>
                <a:latin typeface="Courier"/>
              </a:rPr>
              <a:t>"bobyqa"</a:t>
            </a:r>
            <a:r>
              <a:rPr sz="1600">
                <a:latin typeface="Courier"/>
              </a:rPr>
              <a:t>))</a:t>
            </a:r>
            <a:br/>
            <a:r>
              <a:rPr sz="1600">
                <a:solidFill>
                  <a:srgbClr val="06287E"/>
                </a:solidFill>
                <a:latin typeface="Courier"/>
              </a:rPr>
              <a:t>summary</a:t>
            </a:r>
            <a:r>
              <a:rPr sz="1600">
                <a:latin typeface="Courier"/>
              </a:rPr>
              <a:t>(fit)</a:t>
            </a:r>
            <a:br/>
            <a:r>
              <a:rPr sz="1600">
                <a:latin typeface="Courier"/>
              </a:rPr>
              <a:t>log_ratio_ci </a:t>
            </a:r>
            <a:r>
              <a:rPr sz="1600">
                <a:solidFill>
                  <a:srgbClr val="007020"/>
                </a:solidFill>
                <a:latin typeface="Courier"/>
              </a:rPr>
              <a:t>&lt;-</a:t>
            </a:r>
            <a:r>
              <a:rPr sz="1600">
                <a:latin typeface="Courier"/>
              </a:rPr>
              <a:t> </a:t>
            </a:r>
            <a:r>
              <a:rPr sz="1600">
                <a:solidFill>
                  <a:srgbClr val="06287E"/>
                </a:solidFill>
                <a:latin typeface="Courier"/>
              </a:rPr>
              <a:t>confint</a:t>
            </a:r>
            <a:r>
              <a:rPr sz="1600">
                <a:latin typeface="Courier"/>
              </a:rPr>
              <a:t>(fit, </a:t>
            </a:r>
            <a:r>
              <a:rPr sz="1600">
                <a:solidFill>
                  <a:srgbClr val="7D9029"/>
                </a:solidFill>
                <a:latin typeface="Courier"/>
              </a:rPr>
              <a:t>parm =</a:t>
            </a:r>
            <a:r>
              <a:rPr sz="1600">
                <a:latin typeface="Courier"/>
              </a:rPr>
              <a:t> </a:t>
            </a:r>
            <a:r>
              <a:rPr sz="1600">
                <a:solidFill>
                  <a:srgbClr val="4070A0"/>
                </a:solidFill>
                <a:latin typeface="Courier"/>
              </a:rPr>
              <a:t>"habitatSheltered"</a:t>
            </a:r>
            <a:r>
              <a:rPr sz="1600">
                <a:latin typeface="Courier"/>
              </a:rPr>
              <a:t>, </a:t>
            </a:r>
            <a:r>
              <a:rPr sz="1600">
                <a:solidFill>
                  <a:srgbClr val="7D9029"/>
                </a:solidFill>
                <a:latin typeface="Courier"/>
              </a:rPr>
              <a:t>method =</a:t>
            </a:r>
            <a:r>
              <a:rPr sz="1600">
                <a:latin typeface="Courier"/>
              </a:rPr>
              <a:t> </a:t>
            </a:r>
            <a:r>
              <a:rPr sz="1600">
                <a:solidFill>
                  <a:srgbClr val="4070A0"/>
                </a:solidFill>
                <a:latin typeface="Courier"/>
              </a:rPr>
              <a:t>"Wald"</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Conditional sheltered/open rate ratio = 1.50</a:t>
            </a:r>
          </a:p>
          <a:p>
            <a:pPr lvl="0"/>
            <a:r>
              <a:rPr/>
              <a:t>Approximate 95% CI 1.11 to 2.02</a:t>
            </a:r>
          </a:p>
          <a:p>
            <a:pPr lvl="0"/>
            <a:r>
              <a:rPr/>
              <a:t>Wald z = 2.62; p = 0.008759</a:t>
            </a:r>
          </a:p>
          <a:p>
            <a:pPr lvl="0"/>
            <a:r>
              <a:rPr/>
              <a:t>Poisson AIC 1281.6; negative-binomial AIC 1165.5</a:t>
            </a:r>
          </a:p>
        </p:txBody>
      </p:sp>
    </p:spTree>
  </p:cSld>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Count mixed model: interpret</a:t>
            </a:r>
          </a:p>
        </p:txBody>
      </p:sp>
      <p:sp>
        <p:nvSpPr>
          <p:cNvPr id="3" name="Content Placeholder 2"/>
          <p:cNvSpPr>
            <a:spLocks noGrp="1"/>
          </p:cNvSpPr>
          <p:nvPr>
            <p:ph idx="1"/>
          </p:nvPr>
        </p:nvSpPr>
        <p:spPr/>
        <p:txBody>
          <a:bodyPr/>
          <a:lstStyle/>
          <a:p>
            <a:pPr lvl="0" indent="0" marL="0">
              <a:buNone/>
            </a:pPr>
            <a:r>
              <a:rPr/>
              <a:t>In the negative-binomial mixed model, sheltered plants had 1.50 times the visit rate of open plants at the same day and random effect (approximate 95% Wald CI 1.11 to 2.02; p = 0.008759). Minutes are an exposure offset; plant intercepts model repeated observations. Extra conditional variation motivates checking the negative-binomial variant, not automatically selecting it from a single cutoff.</a:t>
            </a:r>
          </a:p>
          <a:p>
            <a:pPr lvl="0" indent="0" marL="0">
              <a:buNone/>
            </a:pPr>
            <a:r>
              <a:rPr b="1"/>
              <a:t>Discuss:</a:t>
            </a:r>
            <a:r>
              <a:rPr/>
              <a:t> Why do we model counts with an offset instead of fitting a Poisson model to rates?</a:t>
            </a:r>
          </a:p>
        </p:txBody>
      </p:sp>
    </p:spTree>
  </p:cSld>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mixed model: the data</a:t>
            </a:r>
          </a:p>
        </p:txBody>
      </p:sp>
      <p:sp>
        <p:nvSpPr>
          <p:cNvPr id="3" name="Content Placeholder 2"/>
          <p:cNvSpPr>
            <a:spLocks noGrp="1"/>
          </p:cNvSpPr>
          <p:nvPr>
            <p:ph idx="1"/>
          </p:nvPr>
        </p:nvSpPr>
        <p:spPr/>
        <p:txBody>
          <a:bodyPr/>
          <a:lstStyle/>
          <a:p>
            <a:pPr lvl="0" indent="0" marL="0">
              <a:buNone/>
            </a:pPr>
            <a:r>
              <a:rPr/>
              <a:t>Fish behavior is scored repeatedly using ordered stress categories.</a:t>
            </a:r>
          </a:p>
          <a:p>
            <a:pPr lvl="0"/>
            <a:r>
              <a:rPr/>
              <a:t>Ordered categories</a:t>
            </a:r>
          </a:p>
          <a:p>
            <a:pPr lvl="0"/>
            <a:r>
              <a:rPr/>
              <a:t>Repeated fish IDs</a:t>
            </a:r>
          </a:p>
          <a:p>
            <a:pPr lvl="0"/>
            <a:r>
              <a:rPr/>
              <a:t>Treatment plus visit</a:t>
            </a:r>
          </a:p>
        </p:txBody>
      </p:sp>
      <p:sp>
        <p:nvSpPr>
          <p:cNvPr id="4" name="Content Placeholder 3"/>
          <p:cNvSpPr>
            <a:spLocks noGrp="1"/>
          </p:cNvSpPr>
          <p:nvPr>
            <p:ph idx="2"/>
          </p:nvPr>
        </p:nvSpPr>
        <p:spPr/>
        <p:txBody>
          <a:bodyPr/>
          <a:lstStyle/>
          <a:p>
            <a:pPr lvl="0" indent="0" marL="0">
              <a:buNone/>
            </a:pPr>
            <a:r>
              <a:rPr b="1"/>
              <a:t>Other data like these</a:t>
            </a:r>
          </a:p>
          <a:p>
            <a:pPr lvl="0"/>
            <a:r>
              <a:rPr/>
              <a:t>Repeated disease severity</a:t>
            </a:r>
          </a:p>
          <a:p>
            <a:pPr lvl="0"/>
            <a:r>
              <a:rPr/>
              <a:t>Damage scores within plant lines</a:t>
            </a:r>
          </a:p>
          <a:p>
            <a:pPr lvl="0"/>
            <a:r>
              <a:rPr/>
              <a:t>Behavior scores within individuals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mixed model: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2109</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expand.grid</a:t>
            </a:r>
            <a:r>
              <a:rPr sz="1600">
                <a:latin typeface="Courier"/>
              </a:rPr>
              <a:t>(</a:t>
            </a:r>
            <a:r>
              <a:rPr sz="1600">
                <a:solidFill>
                  <a:srgbClr val="7D9029"/>
                </a:solidFill>
                <a:latin typeface="Courier"/>
              </a:rPr>
              <a:t>visit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3</a:t>
            </a:r>
            <a:r>
              <a:rPr sz="1600">
                <a:latin typeface="Courier"/>
              </a:rPr>
              <a:t>, </a:t>
            </a:r>
            <a:r>
              <a:rPr sz="1600">
                <a:solidFill>
                  <a:srgbClr val="7D9029"/>
                </a:solidFill>
                <a:latin typeface="Courier"/>
              </a:rPr>
              <a:t>fish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70</a:t>
            </a:r>
            <a:r>
              <a:rPr sz="1600">
                <a:latin typeface="Courier"/>
              </a:rPr>
              <a:t>)</a:t>
            </a:r>
            <a:br/>
            <a:r>
              <a:rPr sz="1600">
                <a:latin typeface="Courier"/>
              </a:rPr>
              <a:t>d</a:t>
            </a:r>
            <a:r>
              <a:rPr sz="1600">
                <a:solidFill>
                  <a:srgbClr val="4070A0"/>
                </a:solidFill>
                <a:latin typeface="Courier"/>
              </a:rPr>
              <a:t>$</a:t>
            </a:r>
            <a:r>
              <a:rPr sz="1600">
                <a:latin typeface="Courier"/>
              </a:rPr>
              <a:t>treatment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"Stress"</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35</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3</a:t>
            </a:r>
            <a:r>
              <a:rPr sz="1600">
                <a:latin typeface="Courier"/>
              </a:rPr>
              <a:t>)</a:t>
            </a:r>
            <a:br/>
            <a:r>
              <a:rPr sz="1600">
                <a:latin typeface="Courier"/>
              </a:rPr>
              <a:t>individual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70</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8</a:t>
            </a:r>
            <a:r>
              <a:rPr sz="1600">
                <a:latin typeface="Courier"/>
              </a:rPr>
              <a:t>)</a:t>
            </a:r>
            <a:br/>
            <a:r>
              <a:rPr sz="1600">
                <a:latin typeface="Courier"/>
              </a:rPr>
              <a:t>latent </a:t>
            </a:r>
            <a:r>
              <a:rPr sz="1600">
                <a:solidFill>
                  <a:srgbClr val="007020"/>
                </a:solidFill>
                <a:latin typeface="Courier"/>
              </a:rPr>
              <a:t>&lt;-</a:t>
            </a:r>
            <a:r>
              <a:rPr sz="1600">
                <a:latin typeface="Courier"/>
              </a:rPr>
              <a:t> .</a:t>
            </a:r>
            <a:r>
              <a:rPr sz="1600">
                <a:solidFill>
                  <a:srgbClr val="40A070"/>
                </a:solidFill>
                <a:latin typeface="Courier"/>
              </a:rPr>
              <a:t>8</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treatment </a:t>
            </a:r>
            <a:r>
              <a:rPr sz="1600">
                <a:solidFill>
                  <a:srgbClr val="4070A0"/>
                </a:solidFill>
                <a:latin typeface="Courier"/>
              </a:rPr>
              <a:t>==</a:t>
            </a:r>
            <a:r>
              <a:rPr sz="1600">
                <a:latin typeface="Courier"/>
              </a:rPr>
              <a:t> </a:t>
            </a:r>
            <a:r>
              <a:rPr sz="1600">
                <a:solidFill>
                  <a:srgbClr val="4070A0"/>
                </a:solidFill>
                <a:latin typeface="Courier"/>
              </a:rPr>
              <a:t>"Stress"</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15</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visit </a:t>
            </a:r>
            <a:r>
              <a:rPr sz="1600">
                <a:solidFill>
                  <a:srgbClr val="4070A0"/>
                </a:solidFill>
                <a:latin typeface="Courier"/>
              </a:rPr>
              <a:t>+</a:t>
            </a:r>
            <a:br/>
            <a:r>
              <a:rPr sz="1600">
                <a:latin typeface="Courier"/>
              </a:rPr>
              <a:t>  individual[d</a:t>
            </a:r>
            <a:r>
              <a:rPr sz="1600">
                <a:solidFill>
                  <a:srgbClr val="4070A0"/>
                </a:solidFill>
                <a:latin typeface="Courier"/>
              </a:rPr>
              <a:t>$</a:t>
            </a:r>
            <a:r>
              <a:rPr sz="1600">
                <a:latin typeface="Courier"/>
              </a:rPr>
              <a:t>fish] </a:t>
            </a:r>
            <a:r>
              <a:rPr sz="1600">
                <a:solidFill>
                  <a:srgbClr val="4070A0"/>
                </a:solidFill>
                <a:latin typeface="Courier"/>
              </a:rPr>
              <a:t>+</a:t>
            </a:r>
            <a:r>
              <a:rPr sz="1600">
                <a:latin typeface="Courier"/>
              </a:rPr>
              <a:t> </a:t>
            </a:r>
            <a:r>
              <a:rPr sz="1600">
                <a:solidFill>
                  <a:srgbClr val="06287E"/>
                </a:solidFill>
                <a:latin typeface="Courier"/>
              </a:rPr>
              <a:t>rlogis</a:t>
            </a:r>
            <a:r>
              <a:rPr sz="1600">
                <a:latin typeface="Courier"/>
              </a:rPr>
              <a:t>(</a:t>
            </a:r>
            <a:r>
              <a:rPr sz="1600">
                <a:solidFill>
                  <a:srgbClr val="06287E"/>
                </a:solidFill>
                <a:latin typeface="Courier"/>
              </a:rPr>
              <a:t>nrow</a:t>
            </a:r>
            <a:r>
              <a:rPr sz="1600">
                <a:latin typeface="Courier"/>
              </a:rPr>
              <a:t>(d))</a:t>
            </a:r>
            <a:br/>
            <a:r>
              <a:rPr sz="1600">
                <a:latin typeface="Courier"/>
              </a:rPr>
              <a:t>d</a:t>
            </a:r>
            <a:r>
              <a:rPr sz="1600">
                <a:solidFill>
                  <a:srgbClr val="4070A0"/>
                </a:solidFill>
                <a:latin typeface="Courier"/>
              </a:rPr>
              <a:t>$</a:t>
            </a:r>
            <a:r>
              <a:rPr sz="1600">
                <a:latin typeface="Courier"/>
              </a:rPr>
              <a:t>score </a:t>
            </a:r>
            <a:r>
              <a:rPr sz="1600">
                <a:solidFill>
                  <a:srgbClr val="007020"/>
                </a:solidFill>
                <a:latin typeface="Courier"/>
              </a:rPr>
              <a:t>&lt;-</a:t>
            </a:r>
            <a:r>
              <a:rPr sz="1600">
                <a:latin typeface="Courier"/>
              </a:rPr>
              <a:t> </a:t>
            </a:r>
            <a:r>
              <a:rPr sz="1600">
                <a:solidFill>
                  <a:srgbClr val="06287E"/>
                </a:solidFill>
                <a:latin typeface="Courier"/>
              </a:rPr>
              <a:t>cut</a:t>
            </a:r>
            <a:r>
              <a:rPr sz="1600">
                <a:latin typeface="Courier"/>
              </a:rPr>
              <a:t>(latent, </a:t>
            </a:r>
            <a:r>
              <a:rPr sz="1600">
                <a:solidFill>
                  <a:srgbClr val="06287E"/>
                </a:solidFill>
                <a:latin typeface="Courier"/>
              </a:rPr>
              <a:t>c</a:t>
            </a:r>
            <a:r>
              <a:rPr sz="1600">
                <a:latin typeface="Courier"/>
              </a:rPr>
              <a:t>(</a:t>
            </a:r>
            <a:r>
              <a:rPr sz="1600">
                <a:solidFill>
                  <a:srgbClr val="4070A0"/>
                </a:solidFill>
                <a:latin typeface="Courier"/>
              </a:rPr>
              <a:t>-</a:t>
            </a:r>
            <a:r>
              <a:rPr sz="1600">
                <a:solidFill>
                  <a:srgbClr val="880000"/>
                </a:solidFill>
                <a:latin typeface="Courier"/>
              </a:rPr>
              <a:t>Inf</a:t>
            </a:r>
            <a:r>
              <a:rPr sz="1600">
                <a:latin typeface="Courier"/>
              </a:rPr>
              <a:t>, </a:t>
            </a:r>
            <a:r>
              <a:rPr sz="1600">
                <a:solidFill>
                  <a:srgbClr val="4070A0"/>
                </a:solidFill>
                <a:latin typeface="Courier"/>
              </a:rPr>
              <a:t>-</a:t>
            </a:r>
            <a:r>
              <a:rPr sz="1600">
                <a:latin typeface="Courier"/>
              </a:rPr>
              <a:t>.</a:t>
            </a:r>
            <a:r>
              <a:rPr sz="1600">
                <a:solidFill>
                  <a:srgbClr val="40A070"/>
                </a:solidFill>
                <a:latin typeface="Courier"/>
              </a:rPr>
              <a:t>8</a:t>
            </a:r>
            <a:r>
              <a:rPr sz="1600">
                <a:latin typeface="Courier"/>
              </a:rPr>
              <a:t>, .</a:t>
            </a:r>
            <a:r>
              <a:rPr sz="1600">
                <a:solidFill>
                  <a:srgbClr val="40A070"/>
                </a:solidFill>
                <a:latin typeface="Courier"/>
              </a:rPr>
              <a:t>3</a:t>
            </a:r>
            <a:r>
              <a:rPr sz="1600">
                <a:latin typeface="Courier"/>
              </a:rPr>
              <a:t>, </a:t>
            </a:r>
            <a:r>
              <a:rPr sz="1600">
                <a:solidFill>
                  <a:srgbClr val="40A070"/>
                </a:solidFill>
                <a:latin typeface="Courier"/>
              </a:rPr>
              <a:t>1.3</a:t>
            </a:r>
            <a:r>
              <a:rPr sz="1600">
                <a:latin typeface="Courier"/>
              </a:rPr>
              <a:t>, </a:t>
            </a:r>
            <a:r>
              <a:rPr sz="1600">
                <a:solidFill>
                  <a:srgbClr val="880000"/>
                </a:solidFill>
                <a:latin typeface="Courier"/>
              </a:rPr>
              <a:t>Inf</a:t>
            </a:r>
            <a:r>
              <a:rPr sz="1600">
                <a:latin typeface="Courier"/>
              </a:rPr>
              <a:t>),</a:t>
            </a:r>
            <a:br/>
            <a:r>
              <a:rPr sz="1600">
                <a:latin typeface="Courier"/>
              </a:rPr>
              <a:t>               </a:t>
            </a:r>
            <a:r>
              <a:rPr sz="1600">
                <a:solidFill>
                  <a:srgbClr val="7D9029"/>
                </a:solidFill>
                <a:latin typeface="Courier"/>
              </a:rPr>
              <a:t>labels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"None"</a:t>
            </a:r>
            <a:r>
              <a:rPr sz="1600">
                <a:latin typeface="Courier"/>
              </a:rPr>
              <a:t>, </a:t>
            </a:r>
            <a:r>
              <a:rPr sz="1600">
                <a:solidFill>
                  <a:srgbClr val="4070A0"/>
                </a:solidFill>
                <a:latin typeface="Courier"/>
              </a:rPr>
              <a:t>"Mild"</a:t>
            </a:r>
            <a:r>
              <a:rPr sz="1600">
                <a:latin typeface="Courier"/>
              </a:rPr>
              <a:t>, </a:t>
            </a:r>
            <a:r>
              <a:rPr sz="1600">
                <a:solidFill>
                  <a:srgbClr val="4070A0"/>
                </a:solidFill>
                <a:latin typeface="Courier"/>
              </a:rPr>
              <a:t>"Moderate"</a:t>
            </a:r>
            <a:r>
              <a:rPr sz="1600">
                <a:latin typeface="Courier"/>
              </a:rPr>
              <a:t>, </a:t>
            </a:r>
            <a:r>
              <a:rPr sz="1600">
                <a:solidFill>
                  <a:srgbClr val="4070A0"/>
                </a:solidFill>
                <a:latin typeface="Courier"/>
              </a:rPr>
              <a:t>"High"</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visit: 1
fish: 1
treatment: Control
score: Mild</a:t>
            </a:r>
          </a:p>
        </p:txBody>
      </p:sp>
    </p:spTree>
  </p:cSld>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mixed model: see the data</a:t>
            </a:r>
          </a:p>
        </p:txBody>
      </p:sp>
      <p:pic>
        <p:nvPicPr>
          <p:cNvPr descr="Course_files/modules/ordinal_mixed/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Ordinal mixed model — simulated biological data</a:t>
            </a:r>
          </a:p>
        </p:txBody>
      </p:sp>
      <p:sp>
        <p:nvSpPr>
          <p:cNvPr id="4" name="Content Placeholder 3"/>
          <p:cNvSpPr>
            <a:spLocks noGrp="1"/>
          </p:cNvSpPr>
          <p:nvPr>
            <p:ph idx="2"/>
          </p:nvPr>
        </p:nvSpPr>
        <p:spPr/>
        <p:txBody>
          <a:bodyPr/>
          <a:lstStyle/>
          <a:p>
            <a:pPr lvl="0" indent="0" marL="0">
              <a:buNone/>
            </a:pPr>
            <a:r>
              <a:rPr b="1"/>
              <a:t>ggplot2 arguments</a:t>
            </a:r>
          </a:p>
          <a:p>
            <a:pPr lvl="0" indent="0" marL="0">
              <a:buNone/>
            </a:pPr>
            <a:r>
              <a:rPr b="1"/>
              <a:t>position = “fill”</a:t>
            </a:r>
            <a:r>
              <a:rPr/>
              <a:t> — Show proportions within each group</a:t>
            </a:r>
          </a:p>
          <a:p>
            <a:pPr lvl="0" indent="0" marL="0">
              <a:buNone/>
            </a:pPr>
            <a:r>
              <a:rPr b="1"/>
              <a:t>facet_wrap</a:t>
            </a:r>
            <a:r>
              <a:rPr/>
              <a:t> — Separate visits</a:t>
            </a:r>
          </a:p>
          <a:p>
            <a:pPr lvl="0" indent="0" marL="0">
              <a:buNone/>
            </a:pPr>
            <a:r>
              <a:rPr b="1"/>
              <a:t>scale_fill_manual</a:t>
            </a:r>
            <a:r>
              <a:rPr/>
              <a:t> — Keep category colors consistent</a:t>
            </a:r>
          </a:p>
          <a:p>
            <a:pPr lvl="0" indent="0" marL="0">
              <a:buNone/>
            </a:pPr>
            <a:r>
              <a:rPr b="1"/>
              <a:t>ordered factor</a:t>
            </a:r>
            <a:r>
              <a:rPr/>
              <a:t> — Keep severity in biological order</a:t>
            </a:r>
          </a:p>
        </p:txBody>
      </p:sp>
    </p:spTree>
  </p:cSld>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mixed model: plot code</a:t>
            </a:r>
          </a:p>
        </p:txBody>
      </p:sp>
      <p:sp>
        <p:nvSpPr>
          <p:cNvPr id="3" name="Content Placeholder 2"/>
          <p:cNvSpPr>
            <a:spLocks noGrp="1"/>
          </p:cNvSpPr>
          <p:nvPr>
            <p:ph idx="1"/>
          </p:nvPr>
        </p:nvSpPr>
        <p:spPr/>
        <p:txBody>
          <a:bodyPr/>
          <a:lstStyle/>
          <a:p>
            <a:pPr lvl="0" indent="0">
              <a:buNone/>
              <a:defRPr sz="1600"/>
            </a:pPr>
            <a:r>
              <a:rPr sz="1600">
                <a:latin typeface="Courier"/>
              </a:rPr>
              <a:t>p </a:t>
            </a:r>
            <a:r>
              <a:rPr sz="1600">
                <a:solidFill>
                  <a:srgbClr val="007020"/>
                </a:solidFill>
                <a:latin typeface="Courier"/>
              </a:rPr>
              <a:t>&lt;-</a:t>
            </a:r>
            <a:r>
              <a:rPr sz="1600">
                <a:latin typeface="Courier"/>
              </a:rPr>
              <a:t> </a:t>
            </a:r>
            <a:r>
              <a:rPr sz="1600">
                <a:solidFill>
                  <a:srgbClr val="06287E"/>
                </a:solidFill>
                <a:latin typeface="Courier"/>
              </a:rPr>
              <a:t>ggplot</a:t>
            </a:r>
            <a:r>
              <a:rPr sz="1600">
                <a:latin typeface="Courier"/>
              </a:rPr>
              <a:t>(d, </a:t>
            </a:r>
            <a:r>
              <a:rPr sz="1600">
                <a:solidFill>
                  <a:srgbClr val="06287E"/>
                </a:solidFill>
                <a:latin typeface="Courier"/>
              </a:rPr>
              <a:t>aes</a:t>
            </a:r>
            <a:r>
              <a:rPr sz="1600">
                <a:latin typeface="Courier"/>
              </a:rPr>
              <a:t>(treatment, </a:t>
            </a:r>
            <a:r>
              <a:rPr sz="1600">
                <a:solidFill>
                  <a:srgbClr val="7D9029"/>
                </a:solidFill>
                <a:latin typeface="Courier"/>
              </a:rPr>
              <a:t>fill =</a:t>
            </a:r>
            <a:r>
              <a:rPr sz="1600">
                <a:latin typeface="Courier"/>
              </a:rPr>
              <a:t> score)) </a:t>
            </a:r>
            <a:r>
              <a:rPr sz="1600">
                <a:solidFill>
                  <a:srgbClr val="4070A0"/>
                </a:solidFill>
                <a:latin typeface="Courier"/>
              </a:rPr>
              <a:t>+</a:t>
            </a:r>
            <a:br/>
            <a:r>
              <a:rPr sz="1600">
                <a:latin typeface="Courier"/>
              </a:rPr>
              <a:t>  </a:t>
            </a:r>
            <a:r>
              <a:rPr sz="1600">
                <a:solidFill>
                  <a:srgbClr val="06287E"/>
                </a:solidFill>
                <a:latin typeface="Courier"/>
              </a:rPr>
              <a:t>geom_bar</a:t>
            </a:r>
            <a:r>
              <a:rPr sz="1600">
                <a:latin typeface="Courier"/>
              </a:rPr>
              <a:t>(</a:t>
            </a:r>
            <a:r>
              <a:rPr sz="1600">
                <a:solidFill>
                  <a:srgbClr val="7D9029"/>
                </a:solidFill>
                <a:latin typeface="Courier"/>
              </a:rPr>
              <a:t>position =</a:t>
            </a:r>
            <a:r>
              <a:rPr sz="1600">
                <a:latin typeface="Courier"/>
              </a:rPr>
              <a:t> </a:t>
            </a:r>
            <a:r>
              <a:rPr sz="1600">
                <a:solidFill>
                  <a:srgbClr val="4070A0"/>
                </a:solidFill>
                <a:latin typeface="Courier"/>
              </a:rPr>
              <a:t>"fill"</a:t>
            </a:r>
            <a:r>
              <a:rPr sz="1600">
                <a:latin typeface="Courier"/>
              </a:rPr>
              <a:t>, </a:t>
            </a:r>
            <a:r>
              <a:rPr sz="1600">
                <a:solidFill>
                  <a:srgbClr val="7D9029"/>
                </a:solidFill>
                <a:latin typeface="Courier"/>
              </a:rPr>
              <a:t>width =</a:t>
            </a:r>
            <a:r>
              <a:rPr sz="1600">
                <a:latin typeface="Courier"/>
              </a:rPr>
              <a:t> .</a:t>
            </a:r>
            <a:r>
              <a:rPr sz="1600">
                <a:solidFill>
                  <a:srgbClr val="40A070"/>
                </a:solidFill>
                <a:latin typeface="Courier"/>
              </a:rPr>
              <a:t>7</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facet_wrap</a:t>
            </a:r>
            <a:r>
              <a:rPr sz="1600">
                <a:latin typeface="Courier"/>
              </a:rPr>
              <a:t>(</a:t>
            </a:r>
            <a:r>
              <a:rPr sz="1600">
                <a:solidFill>
                  <a:srgbClr val="4070A0"/>
                </a:solidFill>
                <a:latin typeface="Courier"/>
              </a:rPr>
              <a:t>~</a:t>
            </a:r>
            <a:r>
              <a:rPr sz="1600">
                <a:latin typeface="Courier"/>
              </a:rPr>
              <a:t> visit, </a:t>
            </a:r>
            <a:r>
              <a:rPr sz="1600">
                <a:solidFill>
                  <a:srgbClr val="7D9029"/>
                </a:solidFill>
                <a:latin typeface="Courier"/>
              </a:rPr>
              <a:t>labeller =</a:t>
            </a:r>
            <a:r>
              <a:rPr sz="1600">
                <a:latin typeface="Courier"/>
              </a:rPr>
              <a:t> label_both) </a:t>
            </a:r>
            <a:r>
              <a:rPr sz="1600">
                <a:solidFill>
                  <a:srgbClr val="4070A0"/>
                </a:solidFill>
                <a:latin typeface="Courier"/>
              </a:rPr>
              <a:t>+</a:t>
            </a:r>
            <a:br/>
            <a:r>
              <a:rPr sz="1600">
                <a:latin typeface="Courier"/>
              </a:rPr>
              <a:t>  </a:t>
            </a:r>
            <a:r>
              <a:rPr sz="1600">
                <a:solidFill>
                  <a:srgbClr val="06287E"/>
                </a:solidFill>
                <a:latin typeface="Courier"/>
              </a:rPr>
              <a:t>scale_fill_manual</a:t>
            </a:r>
            <a:r>
              <a:rPr sz="1600">
                <a:latin typeface="Courier"/>
              </a:rPr>
              <a:t>(</a:t>
            </a:r>
            <a:r>
              <a:rPr sz="1600">
                <a:solidFill>
                  <a:srgbClr val="7D9029"/>
                </a:solidFill>
                <a:latin typeface="Courier"/>
              </a:rPr>
              <a:t>values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"#D9E8E7"</a:t>
            </a:r>
            <a:r>
              <a:rPr sz="1600">
                <a:latin typeface="Courier"/>
              </a:rPr>
              <a:t>, </a:t>
            </a:r>
            <a:r>
              <a:rPr sz="1600">
                <a:solidFill>
                  <a:srgbClr val="4070A0"/>
                </a:solidFill>
                <a:latin typeface="Courier"/>
              </a:rPr>
              <a:t>"#73969B"</a:t>
            </a:r>
            <a:r>
              <a:rPr sz="1600">
                <a:latin typeface="Courier"/>
              </a:rPr>
              <a:t>, </a:t>
            </a:r>
            <a:r>
              <a:rPr sz="1600">
                <a:solidFill>
                  <a:srgbClr val="4070A0"/>
                </a:solidFill>
                <a:latin typeface="Courier"/>
              </a:rPr>
              <a:t>"#D7A583"</a:t>
            </a:r>
            <a:r>
              <a:rPr sz="1600">
                <a:latin typeface="Courier"/>
              </a:rPr>
              <a:t>, </a:t>
            </a:r>
            <a:r>
              <a:rPr sz="1600">
                <a:solidFill>
                  <a:srgbClr val="4070A0"/>
                </a:solidFill>
                <a:latin typeface="Courier"/>
              </a:rPr>
              <a:t>"#B7663E"</a:t>
            </a:r>
            <a:r>
              <a:rPr sz="1600">
                <a:latin typeface="Courier"/>
              </a:rPr>
              <a:t>),</a:t>
            </a:r>
            <a:br/>
            <a:r>
              <a:rPr sz="1600">
                <a:latin typeface="Courier"/>
              </a:rPr>
              <a:t>                    </a:t>
            </a:r>
            <a:r>
              <a:rPr sz="1600">
                <a:solidFill>
                  <a:srgbClr val="7D9029"/>
                </a:solidFill>
                <a:latin typeface="Courier"/>
              </a:rPr>
              <a:t>drop =</a:t>
            </a:r>
            <a:r>
              <a:rPr sz="1600">
                <a:latin typeface="Courier"/>
              </a:rPr>
              <a:t> </a:t>
            </a:r>
            <a:r>
              <a:rPr sz="1600">
                <a:solidFill>
                  <a:srgbClr val="880000"/>
                </a:solidFill>
                <a:latin typeface="Courier"/>
              </a:rPr>
              <a:t>FALSE</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labs</a:t>
            </a:r>
            <a:r>
              <a:rPr sz="1600">
                <a:latin typeface="Courier"/>
              </a:rPr>
              <a:t>(</a:t>
            </a:r>
            <a:r>
              <a:rPr sz="1600">
                <a:solidFill>
                  <a:srgbClr val="7D9029"/>
                </a:solidFill>
                <a:latin typeface="Courier"/>
              </a:rPr>
              <a:t>x =</a:t>
            </a:r>
            <a:r>
              <a:rPr sz="1600">
                <a:latin typeface="Courier"/>
              </a:rPr>
              <a:t> </a:t>
            </a:r>
            <a:r>
              <a:rPr sz="1600">
                <a:solidFill>
                  <a:srgbClr val="4070A0"/>
                </a:solidFill>
                <a:latin typeface="Courier"/>
              </a:rPr>
              <a:t>"Treatment"</a:t>
            </a:r>
            <a:r>
              <a:rPr sz="1600">
                <a:latin typeface="Courier"/>
              </a:rPr>
              <a:t>, </a:t>
            </a:r>
            <a:r>
              <a:rPr sz="1600">
                <a:solidFill>
                  <a:srgbClr val="7D9029"/>
                </a:solidFill>
                <a:latin typeface="Courier"/>
              </a:rPr>
              <a:t>y =</a:t>
            </a:r>
            <a:r>
              <a:rPr sz="1600">
                <a:latin typeface="Courier"/>
              </a:rPr>
              <a:t> </a:t>
            </a:r>
            <a:r>
              <a:rPr sz="1600">
                <a:solidFill>
                  <a:srgbClr val="4070A0"/>
                </a:solidFill>
                <a:latin typeface="Courier"/>
              </a:rPr>
              <a:t>"Observed fraction"</a:t>
            </a:r>
            <a:r>
              <a:rPr sz="1600">
                <a:latin typeface="Courier"/>
              </a:rPr>
              <a:t>, </a:t>
            </a:r>
            <a:r>
              <a:rPr sz="1600">
                <a:solidFill>
                  <a:srgbClr val="7D9029"/>
                </a:solidFill>
                <a:latin typeface="Courier"/>
              </a:rPr>
              <a:t>fill =</a:t>
            </a:r>
            <a:r>
              <a:rPr sz="1600">
                <a:latin typeface="Courier"/>
              </a:rPr>
              <a:t> </a:t>
            </a:r>
            <a:r>
              <a:rPr sz="1600">
                <a:solidFill>
                  <a:srgbClr val="4070A0"/>
                </a:solidFill>
                <a:latin typeface="Courier"/>
              </a:rPr>
              <a:t>"Stress score"</a:t>
            </a:r>
            <a:r>
              <a:rPr sz="1600">
                <a:latin typeface="Courier"/>
              </a:rPr>
              <a:t>,</a:t>
            </a:r>
            <a:br/>
            <a:r>
              <a:rPr sz="1600">
                <a:latin typeface="Courier"/>
              </a:rPr>
              <a:t>       </a:t>
            </a:r>
            <a:r>
              <a:rPr sz="1600">
                <a:solidFill>
                  <a:srgbClr val="7D9029"/>
                </a:solidFill>
                <a:latin typeface="Courier"/>
              </a:rPr>
              <a:t>caption =</a:t>
            </a:r>
            <a:r>
              <a:rPr sz="1600">
                <a:latin typeface="Courier"/>
              </a:rPr>
              <a:t> </a:t>
            </a:r>
            <a:r>
              <a:rPr sz="1600">
                <a:solidFill>
                  <a:srgbClr val="4070A0"/>
                </a:solidFill>
                <a:latin typeface="Courier"/>
              </a:rPr>
              <a:t>"Ordered categories retain their order; distances between labels are not assumed equal"</a:t>
            </a:r>
            <a:r>
              <a:rPr sz="1600">
                <a:latin typeface="Courier"/>
              </a:rPr>
              <a:t>) </a:t>
            </a:r>
            <a:r>
              <a:rPr sz="1600">
                <a:solidFill>
                  <a:srgbClr val="4070A0"/>
                </a:solidFill>
                <a:latin typeface="Courier"/>
              </a:rPr>
              <a:t>+</a:t>
            </a:r>
            <a:br/>
            <a:r>
              <a:rPr sz="1600">
                <a:latin typeface="Courier"/>
              </a:rPr>
              <a:t>  </a:t>
            </a:r>
            <a:r>
              <a:rPr sz="1600">
                <a:solidFill>
                  <a:srgbClr val="06287E"/>
                </a:solidFill>
                <a:latin typeface="Courier"/>
              </a:rPr>
              <a:t>theme_classic</a:t>
            </a:r>
            <a:r>
              <a:rPr sz="1600">
                <a:latin typeface="Courier"/>
              </a:rPr>
              <a:t>(</a:t>
            </a:r>
            <a:r>
              <a:rPr sz="1600">
                <a:solidFill>
                  <a:srgbClr val="7D9029"/>
                </a:solidFill>
                <a:latin typeface="Courier"/>
              </a:rPr>
              <a:t>base_size =</a:t>
            </a:r>
            <a:r>
              <a:rPr sz="1600">
                <a:latin typeface="Courier"/>
              </a:rPr>
              <a:t> </a:t>
            </a:r>
            <a:r>
              <a:rPr sz="1600">
                <a:solidFill>
                  <a:srgbClr val="40A070"/>
                </a:solidFill>
                <a:latin typeface="Courier"/>
              </a:rPr>
              <a:t>16</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theme</a:t>
            </a:r>
            <a:r>
              <a:rPr sz="1600">
                <a:latin typeface="Courier"/>
              </a:rPr>
              <a:t>(</a:t>
            </a:r>
            <a:r>
              <a:rPr sz="1600">
                <a:solidFill>
                  <a:srgbClr val="7D9029"/>
                </a:solidFill>
                <a:latin typeface="Courier"/>
              </a:rPr>
              <a:t>legend.position =</a:t>
            </a:r>
            <a:r>
              <a:rPr sz="1600">
                <a:latin typeface="Courier"/>
              </a:rPr>
              <a:t> </a:t>
            </a:r>
            <a:r>
              <a:rPr sz="1600">
                <a:solidFill>
                  <a:srgbClr val="4070A0"/>
                </a:solidFill>
                <a:latin typeface="Courier"/>
              </a:rPr>
              <a:t>"bottom"</a:t>
            </a:r>
            <a:r>
              <a:rPr sz="1600">
                <a:latin typeface="Courier"/>
              </a:rPr>
              <a:t>)</a:t>
            </a:r>
            <a:br/>
            <a:r>
              <a:rPr sz="1600">
                <a:solidFill>
                  <a:srgbClr val="06287E"/>
                </a:solidFill>
                <a:latin typeface="Courier"/>
              </a:rPr>
              <a:t>print</a:t>
            </a:r>
            <a:r>
              <a:rPr sz="1600">
                <a:latin typeface="Courier"/>
              </a:rPr>
              <a:t>(p)</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position = “fill”</a:t>
            </a:r>
            <a:r>
              <a:rPr/>
              <a:t> — Show proportions within each group</a:t>
            </a:r>
          </a:p>
          <a:p>
            <a:pPr lvl="0" indent="0" marL="0">
              <a:buNone/>
            </a:pPr>
            <a:r>
              <a:rPr b="1"/>
              <a:t>facet_wrap</a:t>
            </a:r>
            <a:r>
              <a:rPr/>
              <a:t> — Separate visits</a:t>
            </a:r>
          </a:p>
          <a:p>
            <a:pPr lvl="0" indent="0" marL="0">
              <a:buNone/>
            </a:pPr>
            <a:r>
              <a:rPr b="1"/>
              <a:t>scale_fill_manual</a:t>
            </a:r>
            <a:r>
              <a:rPr/>
              <a:t> — Keep category colors consistent</a:t>
            </a:r>
          </a:p>
          <a:p>
            <a:pPr lvl="0" indent="0" marL="0">
              <a:buNone/>
            </a:pPr>
            <a:r>
              <a:rPr b="1"/>
              <a:t>ordered factor</a:t>
            </a:r>
            <a:r>
              <a:rPr/>
              <a:t> — Keep severity in biological order</a:t>
            </a:r>
          </a:p>
        </p:txBody>
      </p:sp>
    </p:spTree>
  </p:cSld>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mixed model: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treatment shift repeated scores toward higher categories?</a:t>
            </a:r>
          </a:p>
          <a:p>
            <a:pPr lvl="0" indent="0" marL="0">
              <a:buNone/>
            </a:pPr>
            <a:r>
              <a:rPr b="1"/>
              <a:t>Null / estimation target</a:t>
            </a:r>
          </a:p>
          <a:p>
            <a:pPr lvl="0" indent="0" marL="0">
              <a:buNone/>
            </a:pPr>
            <a:r>
              <a:rPr/>
              <a:t>The treatment coefficient is zero: its conditional cumulative odds ratio is one.</a:t>
            </a:r>
          </a:p>
        </p:txBody>
      </p:sp>
      <p:sp>
        <p:nvSpPr>
          <p:cNvPr id="4" name="Content Placeholder 3"/>
          <p:cNvSpPr>
            <a:spLocks noGrp="1"/>
          </p:cNvSpPr>
          <p:nvPr>
            <p:ph idx="2"/>
          </p:nvPr>
        </p:nvSpPr>
        <p:spPr/>
        <p:txBody>
          <a:bodyPr/>
          <a:lstStyle/>
          <a:p>
            <a:pPr lvl="0" indent="0" marL="0">
              <a:buNone/>
            </a:pPr>
            <a:r>
              <a:rPr b="1"/>
              <a:t>Relevant options</a:t>
            </a:r>
          </a:p>
          <a:p>
            <a:pPr lvl="0"/>
            <a:r>
              <a:rPr/>
              <a:t>ordered() defines the category sequence</a:t>
            </a:r>
          </a:p>
          <a:p>
            <a:pPr lvl="0"/>
            <a:r>
              <a:rPr/>
              <a:t>link = “logit” gives proportional odds</a:t>
            </a:r>
          </a:p>
          <a:p>
            <a:pPr lvl="0"/>
            <a:r>
              <a:rPr/>
              <a:t>(1 | fish) accounts for repeated fish</a:t>
            </a:r>
          </a:p>
        </p:txBody>
      </p:sp>
    </p:spTree>
  </p:cSld>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mixed model: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fish</a:t>
            </a:r>
          </a:p>
          <a:p>
            <a:pPr lvl="0"/>
            <a:r>
              <a:rPr/>
              <a:t>A common treatment odds effect across thresholds</a:t>
            </a:r>
          </a:p>
          <a:p>
            <a:pPr lvl="0"/>
            <a:r>
              <a:rPr/>
              <a:t>Suitable random effects and converged estimation</a:t>
            </a:r>
          </a:p>
        </p:txBody>
      </p:sp>
      <p:sp>
        <p:nvSpPr>
          <p:cNvPr id="4" name="Content Placeholder 3"/>
          <p:cNvSpPr>
            <a:spLocks noGrp="1"/>
          </p:cNvSpPr>
          <p:nvPr>
            <p:ph idx="2"/>
          </p:nvPr>
        </p:nvSpPr>
        <p:spPr/>
        <p:txBody>
          <a:bodyPr/>
          <a:lstStyle/>
          <a:p>
            <a:pPr lvl="0" indent="0" marL="0">
              <a:buNone/>
            </a:pPr>
            <a:r>
              <a:rPr b="1"/>
              <a:t>Parametric responses</a:t>
            </a:r>
          </a:p>
          <a:p>
            <a:pPr lvl="0"/>
            <a:r>
              <a:rPr/>
              <a:t>Use a more flexible ordinal model if threshold effects differ</a:t>
            </a:r>
          </a:p>
          <a:p>
            <a:pPr lvl="0"/>
            <a:r>
              <a:rPr/>
              <a:t>Retain the response order when scientifically meaningful</a:t>
            </a:r>
          </a:p>
          <a:p>
            <a:pPr lvl="0" indent="0" marL="0">
              <a:buNone/>
            </a:pPr>
            <a:r>
              <a:rPr b="1"/>
              <a:t>Nonparametric responses</a:t>
            </a:r>
          </a:p>
          <a:p>
            <a:pPr lvl="0"/>
            <a:r>
              <a:rPr/>
              <a:t>Friedman suits complete within-fish condition comparisons</a:t>
            </a:r>
          </a:p>
          <a:p>
            <a:pPr lvl="0"/>
            <a:r>
              <a:rPr/>
              <a:t>A sign test asks only about paired change direction</a:t>
            </a:r>
          </a:p>
        </p:txBody>
      </p:sp>
    </p:spTree>
  </p:cSld>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mixed model: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ordinal</a:t>
            </a:r>
            <a:r>
              <a:rPr sz="1600">
                <a:solidFill>
                  <a:srgbClr val="4070A0"/>
                </a:solidFill>
                <a:latin typeface="Courier"/>
              </a:rPr>
              <a:t>::</a:t>
            </a:r>
            <a:r>
              <a:rPr sz="1600">
                <a:solidFill>
                  <a:srgbClr val="06287E"/>
                </a:solidFill>
                <a:latin typeface="Courier"/>
              </a:rPr>
              <a:t>clmm</a:t>
            </a:r>
            <a:r>
              <a:rPr sz="1600">
                <a:latin typeface="Courier"/>
              </a:rPr>
              <a:t>(score </a:t>
            </a:r>
            <a:r>
              <a:rPr sz="1600">
                <a:solidFill>
                  <a:srgbClr val="4070A0"/>
                </a:solidFill>
                <a:latin typeface="Courier"/>
              </a:rPr>
              <a:t>~</a:t>
            </a:r>
            <a:r>
              <a:rPr sz="1600">
                <a:latin typeface="Courier"/>
              </a:rPr>
              <a:t> treatment </a:t>
            </a:r>
            <a:r>
              <a:rPr sz="1600">
                <a:solidFill>
                  <a:srgbClr val="4070A0"/>
                </a:solidFill>
                <a:latin typeface="Courier"/>
              </a:rPr>
              <a:t>+</a:t>
            </a:r>
            <a:r>
              <a:rPr sz="1600">
                <a:latin typeface="Courier"/>
              </a:rPr>
              <a:t> visit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fish),</a:t>
            </a:r>
            <a:br/>
            <a:r>
              <a:rPr sz="1600">
                <a:latin typeface="Courier"/>
              </a:rPr>
              <a:t>                     </a:t>
            </a:r>
            <a:r>
              <a:rPr sz="1600">
                <a:solidFill>
                  <a:srgbClr val="7D9029"/>
                </a:solidFill>
                <a:latin typeface="Courier"/>
              </a:rPr>
              <a:t>data =</a:t>
            </a:r>
            <a:r>
              <a:rPr sz="1600">
                <a:latin typeface="Courier"/>
              </a:rPr>
              <a:t> d, </a:t>
            </a:r>
            <a:r>
              <a:rPr sz="1600">
                <a:solidFill>
                  <a:srgbClr val="7D9029"/>
                </a:solidFill>
                <a:latin typeface="Courier"/>
              </a:rPr>
              <a:t>link =</a:t>
            </a:r>
            <a:r>
              <a:rPr sz="1600">
                <a:latin typeface="Courier"/>
              </a:rPr>
              <a:t> </a:t>
            </a:r>
            <a:r>
              <a:rPr sz="1600">
                <a:solidFill>
                  <a:srgbClr val="4070A0"/>
                </a:solidFill>
                <a:latin typeface="Courier"/>
              </a:rPr>
              <a:t>"logit"</a:t>
            </a:r>
            <a:r>
              <a:rPr sz="1600">
                <a:latin typeface="Courier"/>
              </a:rPr>
              <a:t>, </a:t>
            </a:r>
            <a:r>
              <a:rPr sz="1600">
                <a:solidFill>
                  <a:srgbClr val="7D9029"/>
                </a:solidFill>
                <a:latin typeface="Courier"/>
              </a:rPr>
              <a:t>Hess =</a:t>
            </a:r>
            <a:r>
              <a:rPr sz="1600">
                <a:latin typeface="Courier"/>
              </a:rPr>
              <a:t> </a:t>
            </a:r>
            <a:r>
              <a:rPr sz="1600">
                <a:solidFill>
                  <a:srgbClr val="880000"/>
                </a:solidFill>
                <a:latin typeface="Courier"/>
              </a:rPr>
              <a:t>TRUE</a:t>
            </a:r>
            <a:r>
              <a:rPr sz="1600">
                <a:latin typeface="Courier"/>
              </a:rPr>
              <a:t>)</a:t>
            </a:r>
            <a:br/>
            <a:r>
              <a:rPr sz="1600">
                <a:solidFill>
                  <a:srgbClr val="06287E"/>
                </a:solidFill>
                <a:latin typeface="Courier"/>
              </a:rPr>
              <a:t>summary</a:t>
            </a:r>
            <a:r>
              <a:rPr sz="1600">
                <a:latin typeface="Courier"/>
              </a:rPr>
              <a:t>(fit)</a:t>
            </a:r>
            <a:br/>
            <a:r>
              <a:rPr sz="1600">
                <a:latin typeface="Courier"/>
              </a:rPr>
              <a:t>b </a:t>
            </a:r>
            <a:r>
              <a:rPr sz="1600">
                <a:solidFill>
                  <a:srgbClr val="007020"/>
                </a:solidFill>
                <a:latin typeface="Courier"/>
              </a:rPr>
              <a:t>&lt;-</a:t>
            </a:r>
            <a:r>
              <a:rPr sz="1600">
                <a:latin typeface="Courier"/>
              </a:rPr>
              <a:t> </a:t>
            </a:r>
            <a:r>
              <a:rPr sz="1600">
                <a:solidFill>
                  <a:srgbClr val="06287E"/>
                </a:solidFill>
                <a:latin typeface="Courier"/>
              </a:rPr>
              <a:t>coef</a:t>
            </a:r>
            <a:r>
              <a:rPr sz="1600">
                <a:latin typeface="Courier"/>
              </a:rPr>
              <a:t>(</a:t>
            </a:r>
            <a:r>
              <a:rPr sz="1600">
                <a:solidFill>
                  <a:srgbClr val="06287E"/>
                </a:solidFill>
                <a:latin typeface="Courier"/>
              </a:rPr>
              <a:t>summary</a:t>
            </a:r>
            <a:r>
              <a:rPr sz="1600">
                <a:latin typeface="Courier"/>
              </a:rPr>
              <a:t>(fit))[</a:t>
            </a:r>
            <a:r>
              <a:rPr sz="1600">
                <a:solidFill>
                  <a:srgbClr val="4070A0"/>
                </a:solidFill>
                <a:latin typeface="Courier"/>
              </a:rPr>
              <a:t>"treatmentStress"</a:t>
            </a:r>
            <a:r>
              <a:rPr sz="1600">
                <a:latin typeface="Courier"/>
              </a:rPr>
              <a:t>, ]</a:t>
            </a:r>
            <a:br/>
            <a:r>
              <a:rPr sz="1600">
                <a:latin typeface="Courier"/>
              </a:rPr>
              <a:t>log_or_ci </a:t>
            </a:r>
            <a:r>
              <a:rPr sz="1600">
                <a:solidFill>
                  <a:srgbClr val="007020"/>
                </a:solidFill>
                <a:latin typeface="Courier"/>
              </a:rPr>
              <a:t>&lt;-</a:t>
            </a:r>
            <a:r>
              <a:rPr sz="1600">
                <a:latin typeface="Courier"/>
              </a:rPr>
              <a:t> b[</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a:t>
            </a:r>
            <a:r>
              <a:rPr sz="1600">
                <a:solidFill>
                  <a:srgbClr val="4070A0"/>
                </a:solidFill>
                <a:latin typeface="Courier"/>
              </a:rPr>
              <a:t>*</a:t>
            </a:r>
            <a:r>
              <a:rPr sz="1600">
                <a:latin typeface="Courier"/>
              </a:rPr>
              <a:t> </a:t>
            </a:r>
            <a:r>
              <a:rPr sz="1600">
                <a:solidFill>
                  <a:srgbClr val="06287E"/>
                </a:solidFill>
                <a:latin typeface="Courier"/>
              </a:rPr>
              <a:t>qnorm</a:t>
            </a:r>
            <a:r>
              <a:rPr sz="1600">
                <a:latin typeface="Courier"/>
              </a:rPr>
              <a:t>(.</a:t>
            </a:r>
            <a:r>
              <a:rPr sz="1600">
                <a:solidFill>
                  <a:srgbClr val="40A070"/>
                </a:solidFill>
                <a:latin typeface="Courier"/>
              </a:rPr>
              <a:t>975</a:t>
            </a:r>
            <a:r>
              <a:rPr sz="1600">
                <a:latin typeface="Courier"/>
              </a:rPr>
              <a:t>) </a:t>
            </a:r>
            <a:r>
              <a:rPr sz="1600">
                <a:solidFill>
                  <a:srgbClr val="4070A0"/>
                </a:solidFill>
                <a:latin typeface="Courier"/>
              </a:rPr>
              <a:t>*</a:t>
            </a:r>
            <a:r>
              <a:rPr sz="1600">
                <a:latin typeface="Courier"/>
              </a:rPr>
              <a:t> b[</a:t>
            </a:r>
            <a:r>
              <a:rPr sz="1600">
                <a:solidFill>
                  <a:srgbClr val="40A070"/>
                </a:solidFill>
                <a:latin typeface="Courier"/>
              </a:rPr>
              <a:t>2</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Conditional higher-score odds ratio = 2.51</a:t>
            </a:r>
          </a:p>
          <a:p>
            <a:pPr lvl="0"/>
            <a:r>
              <a:rPr/>
              <a:t>Approximate 95% CI 1.31 to 4.82</a:t>
            </a:r>
          </a:p>
          <a:p>
            <a:pPr lvl="0"/>
            <a:r>
              <a:rPr/>
              <a:t>Wald z = 2.78; p = 0.005491</a:t>
            </a:r>
          </a:p>
          <a:p>
            <a:pPr lvl="0"/>
            <a:r>
              <a:rPr/>
              <a:t>70 fish; three repeated ordinal scores each</a:t>
            </a:r>
          </a:p>
        </p:txBody>
      </p:sp>
    </p:spTree>
  </p:cSld>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Ordinal mixed model: interpret</a:t>
            </a:r>
          </a:p>
        </p:txBody>
      </p:sp>
      <p:sp>
        <p:nvSpPr>
          <p:cNvPr id="3" name="Content Placeholder 2"/>
          <p:cNvSpPr>
            <a:spLocks noGrp="1"/>
          </p:cNvSpPr>
          <p:nvPr>
            <p:ph idx="1"/>
          </p:nvPr>
        </p:nvSpPr>
        <p:spPr/>
        <p:txBody>
          <a:bodyPr/>
          <a:lstStyle/>
          <a:p>
            <a:pPr lvl="0" indent="0" marL="0">
              <a:buNone/>
            </a:pPr>
            <a:r>
              <a:rPr/>
              <a:t>At the same visit and fish random effect, stress treatment multiplied the odds of being above any score threshold by 2.51 (approximate 95% Wald CI 1.31 to 4.82; p = 0.005491). The proportional-odds model uses a common effect across thresholds; category labels are ordered, not equally spaced measurements.</a:t>
            </a:r>
          </a:p>
          <a:p>
            <a:pPr lvl="0" indent="0" marL="0">
              <a:buNone/>
            </a:pPr>
            <a:r>
              <a:rPr b="1"/>
              <a:t>Discuss:</a:t>
            </a:r>
            <a:r>
              <a:rPr/>
              <a:t> Why is subtracting the category codes not the same as measuring a change?</a:t>
            </a:r>
          </a:p>
        </p:txBody>
      </p:sp>
    </p:spTree>
  </p:cSld>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Kaplan–Meier: the data</a:t>
            </a:r>
          </a:p>
        </p:txBody>
      </p:sp>
      <p:sp>
        <p:nvSpPr>
          <p:cNvPr id="3" name="Content Placeholder 2"/>
          <p:cNvSpPr>
            <a:spLocks noGrp="1"/>
          </p:cNvSpPr>
          <p:nvPr>
            <p:ph idx="1"/>
          </p:nvPr>
        </p:nvSpPr>
        <p:spPr/>
        <p:txBody>
          <a:bodyPr/>
          <a:lstStyle/>
          <a:p>
            <a:pPr lvl="0" indent="0" marL="0">
              <a:buNone/>
            </a:pPr>
            <a:r>
              <a:rPr/>
              <a:t>Ecologists follow seedling survival until death or final observation.</a:t>
            </a:r>
          </a:p>
          <a:p>
            <a:pPr lvl="0"/>
            <a:r>
              <a:rPr/>
              <a:t>Event time in days</a:t>
            </a:r>
          </a:p>
          <a:p>
            <a:pPr lvl="0"/>
            <a:r>
              <a:rPr/>
              <a:t>event = 1 death; 0 right-censored</a:t>
            </a:r>
          </a:p>
          <a:p>
            <a:pPr lvl="0"/>
            <a:r>
              <a:rPr/>
              <a:t>Independent individuals</a:t>
            </a:r>
          </a:p>
        </p:txBody>
      </p:sp>
      <p:sp>
        <p:nvSpPr>
          <p:cNvPr id="4" name="Content Placeholder 3"/>
          <p:cNvSpPr>
            <a:spLocks noGrp="1"/>
          </p:cNvSpPr>
          <p:nvPr>
            <p:ph idx="2"/>
          </p:nvPr>
        </p:nvSpPr>
        <p:spPr/>
        <p:txBody>
          <a:bodyPr/>
          <a:lstStyle/>
          <a:p>
            <a:pPr lvl="0" indent="0" marL="0">
              <a:buNone/>
            </a:pPr>
            <a:r>
              <a:rPr b="1"/>
              <a:t>Other data like these</a:t>
            </a:r>
          </a:p>
          <a:p>
            <a:pPr lvl="0"/>
            <a:r>
              <a:rPr/>
              <a:t>Time to germination</a:t>
            </a:r>
          </a:p>
          <a:p>
            <a:pPr lvl="0"/>
            <a:r>
              <a:rPr/>
              <a:t>Time to infection</a:t>
            </a:r>
          </a:p>
          <a:p>
            <a:pPr lvl="0"/>
            <a:r>
              <a:rPr/>
              <a:t>Time to pupation</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Kaplan–Meier: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2110</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seedling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120</a:t>
            </a:r>
            <a:r>
              <a:rPr sz="1600">
                <a:latin typeface="Courier"/>
              </a:rPr>
              <a:t>)</a:t>
            </a:r>
            <a:br/>
            <a:r>
              <a:rPr sz="1600">
                <a:latin typeface="Courier"/>
              </a:rPr>
              <a:t>event_time </a:t>
            </a:r>
            <a:r>
              <a:rPr sz="1600">
                <a:solidFill>
                  <a:srgbClr val="007020"/>
                </a:solidFill>
                <a:latin typeface="Courier"/>
              </a:rPr>
              <a:t>&lt;-</a:t>
            </a:r>
            <a:r>
              <a:rPr sz="1600">
                <a:latin typeface="Courier"/>
              </a:rPr>
              <a:t> </a:t>
            </a:r>
            <a:r>
              <a:rPr sz="1600">
                <a:solidFill>
                  <a:srgbClr val="06287E"/>
                </a:solidFill>
                <a:latin typeface="Courier"/>
              </a:rPr>
              <a:t>rexp</a:t>
            </a:r>
            <a:r>
              <a:rPr sz="1600">
                <a:latin typeface="Courier"/>
              </a:rPr>
              <a:t>(</a:t>
            </a:r>
            <a:r>
              <a:rPr sz="1600">
                <a:solidFill>
                  <a:srgbClr val="40A070"/>
                </a:solidFill>
                <a:latin typeface="Courier"/>
              </a:rPr>
              <a:t>120</a:t>
            </a:r>
            <a:r>
              <a:rPr sz="1600">
                <a:latin typeface="Courier"/>
              </a:rPr>
              <a:t>, </a:t>
            </a:r>
            <a:r>
              <a:rPr sz="1600">
                <a:solidFill>
                  <a:srgbClr val="7D9029"/>
                </a:solidFill>
                <a:latin typeface="Courier"/>
              </a:rPr>
              <a:t>rate =</a:t>
            </a:r>
            <a:r>
              <a:rPr sz="1600">
                <a:latin typeface="Courier"/>
              </a:rPr>
              <a:t> .</a:t>
            </a:r>
            <a:r>
              <a:rPr sz="1600">
                <a:solidFill>
                  <a:srgbClr val="40A070"/>
                </a:solidFill>
                <a:latin typeface="Courier"/>
              </a:rPr>
              <a:t>018</a:t>
            </a:r>
            <a:r>
              <a:rPr sz="1600">
                <a:latin typeface="Courier"/>
              </a:rPr>
              <a:t>)</a:t>
            </a:r>
            <a:br/>
            <a:r>
              <a:rPr sz="1600">
                <a:latin typeface="Courier"/>
              </a:rPr>
              <a:t>follow_up </a:t>
            </a:r>
            <a:r>
              <a:rPr sz="1600">
                <a:solidFill>
                  <a:srgbClr val="007020"/>
                </a:solidFill>
                <a:latin typeface="Courier"/>
              </a:rPr>
              <a:t>&lt;-</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120</a:t>
            </a:r>
            <a:r>
              <a:rPr sz="1600">
                <a:latin typeface="Courier"/>
              </a:rPr>
              <a:t>, </a:t>
            </a:r>
            <a:r>
              <a:rPr sz="1600">
                <a:solidFill>
                  <a:srgbClr val="40A070"/>
                </a:solidFill>
                <a:latin typeface="Courier"/>
              </a:rPr>
              <a:t>35</a:t>
            </a:r>
            <a:r>
              <a:rPr sz="1600">
                <a:latin typeface="Courier"/>
              </a:rPr>
              <a:t>, </a:t>
            </a:r>
            <a:r>
              <a:rPr sz="1600">
                <a:solidFill>
                  <a:srgbClr val="40A070"/>
                </a:solidFill>
                <a:latin typeface="Courier"/>
              </a:rPr>
              <a:t>100</a:t>
            </a:r>
            <a:r>
              <a:rPr sz="1600">
                <a:latin typeface="Courier"/>
              </a:rPr>
              <a:t>)</a:t>
            </a:r>
            <a:br/>
            <a:r>
              <a:rPr sz="1600">
                <a:latin typeface="Courier"/>
              </a:rPr>
              <a:t>d</a:t>
            </a:r>
            <a:r>
              <a:rPr sz="1600">
                <a:solidFill>
                  <a:srgbClr val="4070A0"/>
                </a:solidFill>
                <a:latin typeface="Courier"/>
              </a:rPr>
              <a:t>$</a:t>
            </a:r>
            <a:r>
              <a:rPr sz="1600">
                <a:latin typeface="Courier"/>
              </a:rPr>
              <a:t>days </a:t>
            </a:r>
            <a:r>
              <a:rPr sz="1600">
                <a:solidFill>
                  <a:srgbClr val="007020"/>
                </a:solidFill>
                <a:latin typeface="Courier"/>
              </a:rPr>
              <a:t>&lt;-</a:t>
            </a:r>
            <a:r>
              <a:rPr sz="1600">
                <a:latin typeface="Courier"/>
              </a:rPr>
              <a:t> </a:t>
            </a:r>
            <a:r>
              <a:rPr sz="1600">
                <a:solidFill>
                  <a:srgbClr val="06287E"/>
                </a:solidFill>
                <a:latin typeface="Courier"/>
              </a:rPr>
              <a:t>pmin</a:t>
            </a:r>
            <a:r>
              <a:rPr sz="1600">
                <a:latin typeface="Courier"/>
              </a:rPr>
              <a:t>(event_time, follow_up)</a:t>
            </a:r>
            <a:br/>
            <a:r>
              <a:rPr sz="1600">
                <a:latin typeface="Courier"/>
              </a:rPr>
              <a:t>d</a:t>
            </a:r>
            <a:r>
              <a:rPr sz="1600">
                <a:solidFill>
                  <a:srgbClr val="4070A0"/>
                </a:solidFill>
                <a:latin typeface="Courier"/>
              </a:rPr>
              <a:t>$</a:t>
            </a:r>
            <a:r>
              <a:rPr sz="1600">
                <a:latin typeface="Courier"/>
              </a:rPr>
              <a:t>event </a:t>
            </a:r>
            <a:r>
              <a:rPr sz="1600">
                <a:solidFill>
                  <a:srgbClr val="007020"/>
                </a:solidFill>
                <a:latin typeface="Courier"/>
              </a:rPr>
              <a:t>&lt;-</a:t>
            </a:r>
            <a:r>
              <a:rPr sz="1600">
                <a:latin typeface="Courier"/>
              </a:rPr>
              <a:t> </a:t>
            </a:r>
            <a:r>
              <a:rPr sz="1600">
                <a:solidFill>
                  <a:srgbClr val="06287E"/>
                </a:solidFill>
                <a:latin typeface="Courier"/>
              </a:rPr>
              <a:t>as.integer</a:t>
            </a:r>
            <a:r>
              <a:rPr sz="1600">
                <a:latin typeface="Courier"/>
              </a:rPr>
              <a:t>(event_time </a:t>
            </a:r>
            <a:r>
              <a:rPr sz="1600">
                <a:solidFill>
                  <a:srgbClr val="4070A0"/>
                </a:solidFill>
                <a:latin typeface="Courier"/>
              </a:rPr>
              <a:t>&lt;=</a:t>
            </a:r>
            <a:r>
              <a:rPr sz="1600">
                <a:latin typeface="Courier"/>
              </a:rPr>
              <a:t> follow_up)</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seedling: 1
days: 48.03
event: 1</a:t>
            </a:r>
          </a:p>
        </p:txBody>
      </p:sp>
    </p:spTree>
  </p:cSld>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Kaplan–Meier: see the data</a:t>
            </a:r>
          </a:p>
        </p:txBody>
      </p:sp>
      <p:pic>
        <p:nvPicPr>
          <p:cNvPr descr="Course_files/modules/kaplan_meier/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Kaplan–Meier survival estimation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mark.time</a:t>
            </a:r>
            <a:r>
              <a:rPr/>
              <a:t> — Mark censored observations</a:t>
            </a:r>
          </a:p>
          <a:p>
            <a:pPr lvl="0" indent="0" marL="0">
              <a:buNone/>
            </a:pPr>
            <a:r>
              <a:rPr b="1"/>
              <a:t>conf.int</a:t>
            </a:r>
            <a:r>
              <a:rPr/>
              <a:t> — Draw uncertainty limits</a:t>
            </a:r>
          </a:p>
          <a:p>
            <a:pPr lvl="0" indent="0" marL="0">
              <a:buNone/>
            </a:pPr>
            <a:r>
              <a:rPr b="1"/>
              <a:t>xlim</a:t>
            </a:r>
            <a:r>
              <a:rPr/>
              <a:t> — Show the follow-up period</a:t>
            </a:r>
          </a:p>
          <a:p>
            <a:pPr lvl="0" indent="0" marL="0">
              <a:buNone/>
            </a:pPr>
            <a:r>
              <a:rPr b="1"/>
              <a:t>abline(v=40)</a:t>
            </a:r>
            <a:r>
              <a:rPr/>
              <a:t> — Highlight the requested time</a:t>
            </a:r>
          </a:p>
        </p:txBody>
      </p:sp>
    </p:spTree>
  </p:cSld>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Kaplan–Meier: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"l"</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1.15</a:t>
            </a:r>
            <a:r>
              <a:rPr sz="1600">
                <a:latin typeface="Courier"/>
              </a:rPr>
              <a:t>)</a:t>
            </a:r>
            <a:br/>
            <a:r>
              <a:rPr sz="1600">
                <a:solidFill>
                  <a:srgbClr val="06287E"/>
                </a:solidFill>
                <a:latin typeface="Courier"/>
              </a:rPr>
              <a:t>plot</a:t>
            </a:r>
            <a:r>
              <a:rPr sz="1600">
                <a:latin typeface="Courier"/>
              </a:rPr>
              <a:t>(fit, </a:t>
            </a:r>
            <a:r>
              <a:rPr sz="1600">
                <a:solidFill>
                  <a:srgbClr val="7D9029"/>
                </a:solidFill>
                <a:latin typeface="Courier"/>
              </a:rPr>
              <a:t>col =</a:t>
            </a:r>
            <a:r>
              <a:rPr sz="1600">
                <a:latin typeface="Courier"/>
              </a:rPr>
              <a:t> </a:t>
            </a:r>
            <a:r>
              <a:rPr sz="1600">
                <a:solidFill>
                  <a:srgbClr val="4070A0"/>
                </a:solidFill>
                <a:latin typeface="Courier"/>
              </a:rPr>
              <a:t>"#246A73"</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2.5</a:t>
            </a:r>
            <a:r>
              <a:rPr sz="1600">
                <a:latin typeface="Courier"/>
              </a:rPr>
              <a:t>, </a:t>
            </a:r>
            <a:r>
              <a:rPr sz="1600">
                <a:solidFill>
                  <a:srgbClr val="7D9029"/>
                </a:solidFill>
                <a:latin typeface="Courier"/>
              </a:rPr>
              <a:t>conf.int =</a:t>
            </a:r>
            <a:r>
              <a:rPr sz="1600">
                <a:latin typeface="Courier"/>
              </a:rPr>
              <a:t> </a:t>
            </a:r>
            <a:r>
              <a:rPr sz="1600">
                <a:solidFill>
                  <a:srgbClr val="880000"/>
                </a:solidFill>
                <a:latin typeface="Courier"/>
              </a:rPr>
              <a:t>TRUE</a:t>
            </a:r>
            <a:r>
              <a:rPr sz="1600">
                <a:latin typeface="Courier"/>
              </a:rPr>
              <a:t>,</a:t>
            </a:r>
            <a:br/>
            <a:r>
              <a:rPr sz="1600">
                <a:latin typeface="Courier"/>
              </a:rPr>
              <a:t>     </a:t>
            </a:r>
            <a:r>
              <a:rPr sz="1600">
                <a:solidFill>
                  <a:srgbClr val="7D9029"/>
                </a:solidFill>
                <a:latin typeface="Courier"/>
              </a:rPr>
              <a:t>mark.time =</a:t>
            </a:r>
            <a:r>
              <a:rPr sz="1600">
                <a:latin typeface="Courier"/>
              </a:rPr>
              <a:t> </a:t>
            </a:r>
            <a:r>
              <a:rPr sz="1600">
                <a:solidFill>
                  <a:srgbClr val="880000"/>
                </a:solidFill>
                <a:latin typeface="Courier"/>
              </a:rPr>
              <a:t>TRUE</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"Days since establishment"</a:t>
            </a:r>
            <a:r>
              <a:rPr sz="1600">
                <a:latin typeface="Courier"/>
              </a:rPr>
              <a:t>,</a:t>
            </a:r>
            <a:b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"Estimated survival probability"</a:t>
            </a:r>
            <a:r>
              <a:rPr sz="1600">
                <a:latin typeface="Courier"/>
              </a:rPr>
              <a:t>, </a:t>
            </a:r>
            <a:r>
              <a:rPr sz="1600">
                <a:solidFill>
                  <a:srgbClr val="7D9029"/>
                </a:solidFill>
                <a:latin typeface="Courier"/>
              </a:rPr>
              <a:t>xlim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100</a:t>
            </a:r>
            <a:r>
              <a:rPr sz="1600">
                <a:latin typeface="Courier"/>
              </a:rPr>
              <a:t>))</a:t>
            </a:r>
            <a:br/>
            <a:r>
              <a:rPr sz="1600">
                <a:solidFill>
                  <a:srgbClr val="06287E"/>
                </a:solidFill>
                <a:latin typeface="Courier"/>
              </a:rPr>
              <a:t>abline</a:t>
            </a:r>
            <a:r>
              <a:rPr sz="1600">
                <a:latin typeface="Courier"/>
              </a:rPr>
              <a:t>(</a:t>
            </a:r>
            <a:r>
              <a:rPr sz="1600">
                <a:solidFill>
                  <a:srgbClr val="7D9029"/>
                </a:solidFill>
                <a:latin typeface="Courier"/>
              </a:rPr>
              <a:t>v =</a:t>
            </a:r>
            <a:r>
              <a:rPr sz="1600">
                <a:latin typeface="Courier"/>
              </a:rPr>
              <a:t> </a:t>
            </a:r>
            <a:r>
              <a:rPr sz="1600">
                <a:solidFill>
                  <a:srgbClr val="40A070"/>
                </a:solidFill>
                <a:latin typeface="Courier"/>
              </a:rPr>
              <a:t>40</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3</a:t>
            </a:r>
            <a:r>
              <a:rPr sz="1600">
                <a:latin typeface="Courier"/>
              </a:rPr>
              <a:t>, </a:t>
            </a:r>
            <a:r>
              <a:rPr sz="1600">
                <a:solidFill>
                  <a:srgbClr val="7D9029"/>
                </a:solidFill>
                <a:latin typeface="Courier"/>
              </a:rPr>
              <a:t>col =</a:t>
            </a:r>
            <a:r>
              <a:rPr sz="1600">
                <a:latin typeface="Courier"/>
              </a:rPr>
              <a:t> </a:t>
            </a:r>
            <a:r>
              <a:rPr sz="1600">
                <a:solidFill>
                  <a:srgbClr val="4070A0"/>
                </a:solidFill>
                <a:latin typeface="Courier"/>
              </a:rPr>
              <a:t>"#B7663E"</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"topright"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"Survival estimate"</a:t>
            </a:r>
            <a:r>
              <a:rPr sz="1600">
                <a:latin typeface="Courier"/>
              </a:rPr>
              <a:t>, </a:t>
            </a:r>
            <a:r>
              <a:rPr sz="1600">
                <a:solidFill>
                  <a:srgbClr val="4070A0"/>
                </a:solidFill>
                <a:latin typeface="Courier"/>
              </a:rPr>
              <a:t>"95% confidence limits"</a:t>
            </a:r>
            <a:r>
              <a:rPr sz="1600">
                <a:latin typeface="Courier"/>
              </a:rPr>
              <a:t>, </a:t>
            </a:r>
            <a:r>
              <a:rPr sz="1600">
                <a:solidFill>
                  <a:srgbClr val="4070A0"/>
                </a:solidFill>
                <a:latin typeface="Courier"/>
              </a:rPr>
              <a:t>"Censored observation"</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"#246A73"</a:t>
            </a:r>
            <a:r>
              <a:rPr sz="1600">
                <a:latin typeface="Courier"/>
              </a:rPr>
              <a:t>, </a:t>
            </a:r>
            <a:r>
              <a:rPr sz="1600">
                <a:solidFill>
                  <a:srgbClr val="4070A0"/>
                </a:solidFill>
                <a:latin typeface="Courier"/>
              </a:rPr>
              <a:t>"#246A73"</a:t>
            </a:r>
            <a:r>
              <a:rPr sz="1600">
                <a:latin typeface="Courier"/>
              </a:rPr>
              <a:t>),</a:t>
            </a:r>
            <a:br/>
            <a:r>
              <a:rPr sz="1600">
                <a:latin typeface="Courier"/>
              </a:rPr>
              <a:t>       </a:t>
            </a:r>
            <a:r>
              <a:rPr sz="1600">
                <a:solidFill>
                  <a:srgbClr val="7D9029"/>
                </a:solidFill>
                <a:latin typeface="Courier"/>
              </a:rPr>
              <a:t>lty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1</a:t>
            </a:r>
            <a:r>
              <a:rPr sz="1600">
                <a:latin typeface="Courier"/>
              </a:rPr>
              <a:t>, </a:t>
            </a:r>
            <a:r>
              <a:rPr sz="1600">
                <a:solidFill>
                  <a:srgbClr val="40A070"/>
                </a:solidFill>
                <a:latin typeface="Courier"/>
              </a:rPr>
              <a:t>2</a:t>
            </a:r>
            <a:r>
              <a:rPr sz="1600">
                <a:latin typeface="Courier"/>
              </a:rPr>
              <a:t>, </a:t>
            </a:r>
            <a:r>
              <a:rPr sz="1600">
                <a:solidFill>
                  <a:srgbClr val="880000"/>
                </a:solidFill>
                <a:latin typeface="Courier"/>
              </a:rPr>
              <a:t>NA</a:t>
            </a:r>
            <a:r>
              <a:rPr sz="1600">
                <a:latin typeface="Courier"/>
              </a:rPr>
              <a:t>), </a:t>
            </a:r>
            <a:r>
              <a:rPr sz="1600">
                <a:solidFill>
                  <a:srgbClr val="7D9029"/>
                </a:solidFill>
                <a:latin typeface="Courier"/>
              </a:rPr>
              <a:t>pch =</a:t>
            </a:r>
            <a:r>
              <a:rPr sz="1600">
                <a:latin typeface="Courier"/>
              </a:rPr>
              <a:t> </a:t>
            </a:r>
            <a:r>
              <a:rPr sz="1600">
                <a:solidFill>
                  <a:srgbClr val="06287E"/>
                </a:solidFill>
                <a:latin typeface="Courier"/>
              </a:rPr>
              <a:t>c</a:t>
            </a:r>
            <a:r>
              <a:rPr sz="1600">
                <a:latin typeface="Courier"/>
              </a:rPr>
              <a:t>(</a:t>
            </a:r>
            <a:r>
              <a:rPr sz="1600">
                <a:solidFill>
                  <a:srgbClr val="880000"/>
                </a:solidFill>
                <a:latin typeface="Courier"/>
              </a:rPr>
              <a:t>NA</a:t>
            </a:r>
            <a:r>
              <a:rPr sz="1600">
                <a:latin typeface="Courier"/>
              </a:rPr>
              <a:t>, </a:t>
            </a:r>
            <a:r>
              <a:rPr sz="1600">
                <a:solidFill>
                  <a:srgbClr val="880000"/>
                </a:solidFill>
                <a:latin typeface="Courier"/>
              </a:rPr>
              <a:t>NA</a:t>
            </a:r>
            <a:r>
              <a:rPr sz="1600">
                <a:latin typeface="Courier"/>
              </a:rPr>
              <a:t>, </a:t>
            </a:r>
            <a:r>
              <a:rPr sz="1600">
                <a:solidFill>
                  <a:srgbClr val="40A070"/>
                </a:solidFill>
                <a:latin typeface="Courier"/>
              </a:rPr>
              <a:t>3</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mark.time</a:t>
            </a:r>
            <a:r>
              <a:rPr/>
              <a:t> — Mark censored observations</a:t>
            </a:r>
          </a:p>
          <a:p>
            <a:pPr lvl="0" indent="0" marL="0">
              <a:buNone/>
            </a:pPr>
            <a:r>
              <a:rPr b="1"/>
              <a:t>conf.int</a:t>
            </a:r>
            <a:r>
              <a:rPr/>
              <a:t> — Draw uncertainty limits</a:t>
            </a:r>
          </a:p>
          <a:p>
            <a:pPr lvl="0" indent="0" marL="0">
              <a:buNone/>
            </a:pPr>
            <a:r>
              <a:rPr b="1"/>
              <a:t>xlim</a:t>
            </a:r>
            <a:r>
              <a:rPr/>
              <a:t> — Show the follow-up period</a:t>
            </a:r>
          </a:p>
          <a:p>
            <a:pPr lvl="0" indent="0" marL="0">
              <a:buNone/>
            </a:pPr>
            <a:r>
              <a:rPr b="1"/>
              <a:t>abline(v=40)</a:t>
            </a:r>
            <a:r>
              <a:rPr/>
              <a:t> — Highlight the requested time</a:t>
            </a:r>
          </a:p>
        </p:txBody>
      </p:sp>
    </p:spTree>
  </p:cSld>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Kaplan–Meier: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What fraction of seedlings remain alive at day 40?</a:t>
            </a:r>
          </a:p>
          <a:p>
            <a:pPr lvl="0" indent="0" marL="0">
              <a:buNone/>
            </a:pPr>
            <a:r>
              <a:rPr b="1"/>
              <a:t>Null / estimation target</a:t>
            </a:r>
          </a:p>
          <a:p>
            <a:pPr lvl="0" indent="0" marL="0">
              <a:buNone/>
            </a:pPr>
            <a:r>
              <a:rPr/>
              <a:t>No null hypothesis: the target is the survival probability over time.</a:t>
            </a:r>
          </a:p>
        </p:txBody>
      </p:sp>
      <p:sp>
        <p:nvSpPr>
          <p:cNvPr id="4" name="Content Placeholder 3"/>
          <p:cNvSpPr>
            <a:spLocks noGrp="1"/>
          </p:cNvSpPr>
          <p:nvPr>
            <p:ph idx="2"/>
          </p:nvPr>
        </p:nvSpPr>
        <p:spPr/>
        <p:txBody>
          <a:bodyPr/>
          <a:lstStyle/>
          <a:p>
            <a:pPr lvl="0" indent="0" marL="0">
              <a:buNone/>
            </a:pPr>
            <a:r>
              <a:rPr b="1"/>
              <a:t>Relevant options</a:t>
            </a:r>
          </a:p>
          <a:p>
            <a:pPr lvl="0"/>
            <a:r>
              <a:rPr/>
              <a:t>Surv(days, event) retains censoring</a:t>
            </a:r>
          </a:p>
          <a:p>
            <a:pPr lvl="0"/>
            <a:r>
              <a:rPr/>
              <a:t>conf.type = “log-log” constructs bounded intervals</a:t>
            </a:r>
          </a:p>
          <a:p>
            <a:pPr lvl="0"/>
            <a:r>
              <a:rPr/>
              <a:t>times = 40 requests a biologically meaningful time</a:t>
            </a:r>
          </a:p>
        </p:txBody>
      </p:sp>
    </p:spTree>
  </p:cSld>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Kaplan–Meier: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seedlings</a:t>
            </a:r>
          </a:p>
          <a:p>
            <a:pPr lvl="0"/>
            <a:r>
              <a:rPr/>
              <a:t>Censoring is unrelated to future survival within the population</a:t>
            </a:r>
          </a:p>
          <a:p>
            <a:pPr lvl="0"/>
            <a:r>
              <a:rPr/>
              <a:t>Correct event and follow-up recording</a:t>
            </a:r>
          </a:p>
        </p:txBody>
      </p:sp>
      <p:sp>
        <p:nvSpPr>
          <p:cNvPr id="4" name="Content Placeholder 3"/>
          <p:cNvSpPr>
            <a:spLocks noGrp="1"/>
          </p:cNvSpPr>
          <p:nvPr>
            <p:ph idx="2"/>
          </p:nvPr>
        </p:nvSpPr>
        <p:spPr/>
        <p:txBody>
          <a:bodyPr/>
          <a:lstStyle/>
          <a:p>
            <a:pPr lvl="0" indent="0" marL="0">
              <a:buNone/>
            </a:pPr>
            <a:r>
              <a:rPr b="1"/>
              <a:t>Parametric responses</a:t>
            </a:r>
          </a:p>
          <a:p>
            <a:pPr lvl="0"/>
            <a:r>
              <a:rPr/>
              <a:t>A parametric survival model estimates a smooth curve if its distribution fits</a:t>
            </a:r>
          </a:p>
          <a:p>
            <a:pPr lvl="0" indent="0" marL="0">
              <a:buNone/>
            </a:pPr>
            <a:r>
              <a:rPr b="1"/>
              <a:t>Nonparametric responses</a:t>
            </a:r>
          </a:p>
          <a:p>
            <a:pPr lvl="0"/>
            <a:r>
              <a:rPr/>
              <a:t>Kaplan–Meier is already nonparametric</a:t>
            </a:r>
          </a:p>
          <a:p>
            <a:pPr lvl="0"/>
            <a:r>
              <a:rPr/>
              <a:t>Log-rank adds a group-comparison question</a:t>
            </a:r>
          </a:p>
        </p:txBody>
      </p:sp>
    </p:spTree>
  </p:cSld>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Kaplan–Meier: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survival</a:t>
            </a:r>
            <a:r>
              <a:rPr sz="1600">
                <a:solidFill>
                  <a:srgbClr val="4070A0"/>
                </a:solidFill>
                <a:latin typeface="Courier"/>
              </a:rPr>
              <a:t>::</a:t>
            </a:r>
            <a:r>
              <a:rPr sz="1600">
                <a:solidFill>
                  <a:srgbClr val="06287E"/>
                </a:solidFill>
                <a:latin typeface="Courier"/>
              </a:rPr>
              <a:t>survfit</a:t>
            </a:r>
            <a:r>
              <a:rPr sz="1600">
                <a:latin typeface="Courier"/>
              </a:rPr>
              <a:t>(survival</a:t>
            </a:r>
            <a:r>
              <a:rPr sz="1600">
                <a:solidFill>
                  <a:srgbClr val="4070A0"/>
                </a:solidFill>
                <a:latin typeface="Courier"/>
              </a:rPr>
              <a:t>::</a:t>
            </a:r>
            <a:r>
              <a:rPr sz="1600">
                <a:solidFill>
                  <a:srgbClr val="06287E"/>
                </a:solidFill>
                <a:latin typeface="Courier"/>
              </a:rPr>
              <a:t>Surv</a:t>
            </a:r>
            <a:r>
              <a:rPr sz="1600">
                <a:latin typeface="Courier"/>
              </a:rPr>
              <a:t>(days, event)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a:t>
            </a:r>
            <a:br/>
            <a:r>
              <a:rPr sz="1600">
                <a:latin typeface="Courier"/>
              </a:rPr>
              <a:t>                         </a:t>
            </a:r>
            <a:r>
              <a:rPr sz="1600">
                <a:solidFill>
                  <a:srgbClr val="7D9029"/>
                </a:solidFill>
                <a:latin typeface="Courier"/>
              </a:rPr>
              <a:t>data =</a:t>
            </a:r>
            <a:r>
              <a:rPr sz="1600">
                <a:latin typeface="Courier"/>
              </a:rPr>
              <a:t> d, </a:t>
            </a:r>
            <a:r>
              <a:rPr sz="1600">
                <a:solidFill>
                  <a:srgbClr val="7D9029"/>
                </a:solidFill>
                <a:latin typeface="Courier"/>
              </a:rPr>
              <a:t>conf.type =</a:t>
            </a:r>
            <a:r>
              <a:rPr sz="1600">
                <a:latin typeface="Courier"/>
              </a:rPr>
              <a:t> </a:t>
            </a:r>
            <a:r>
              <a:rPr sz="1600">
                <a:solidFill>
                  <a:srgbClr val="4070A0"/>
                </a:solidFill>
                <a:latin typeface="Courier"/>
              </a:rPr>
              <a:t>"log-log"</a:t>
            </a:r>
            <a:r>
              <a:rPr sz="1600">
                <a:latin typeface="Courier"/>
              </a:rPr>
              <a:t>)</a:t>
            </a:r>
            <a:br/>
            <a:r>
              <a:rPr sz="1600">
                <a:latin typeface="Courier"/>
              </a:rPr>
              <a:t>at_day40 </a:t>
            </a:r>
            <a:r>
              <a:rPr sz="1600">
                <a:solidFill>
                  <a:srgbClr val="007020"/>
                </a:solidFill>
                <a:latin typeface="Courier"/>
              </a:rPr>
              <a:t>&lt;-</a:t>
            </a:r>
            <a:r>
              <a:rPr sz="1600">
                <a:latin typeface="Courier"/>
              </a:rPr>
              <a:t> </a:t>
            </a:r>
            <a:r>
              <a:rPr sz="1600">
                <a:solidFill>
                  <a:srgbClr val="06287E"/>
                </a:solidFill>
                <a:latin typeface="Courier"/>
              </a:rPr>
              <a:t>summary</a:t>
            </a:r>
            <a:r>
              <a:rPr sz="1600">
                <a:latin typeface="Courier"/>
              </a:rPr>
              <a:t>(fit, </a:t>
            </a:r>
            <a:r>
              <a:rPr sz="1600">
                <a:solidFill>
                  <a:srgbClr val="7D9029"/>
                </a:solidFill>
                <a:latin typeface="Courier"/>
              </a:rPr>
              <a:t>times =</a:t>
            </a:r>
            <a:r>
              <a:rPr sz="1600">
                <a:latin typeface="Courier"/>
              </a:rPr>
              <a:t> </a:t>
            </a:r>
            <a:r>
              <a:rPr sz="1600">
                <a:solidFill>
                  <a:srgbClr val="40A070"/>
                </a:solidFill>
                <a:latin typeface="Courier"/>
              </a:rPr>
              <a:t>40</a:t>
            </a:r>
            <a:r>
              <a:rPr sz="1600">
                <a:latin typeface="Courier"/>
              </a:rPr>
              <a:t>)</a:t>
            </a:r>
            <a:br/>
            <a:r>
              <a:rPr sz="1600">
                <a:solidFill>
                  <a:srgbClr val="06287E"/>
                </a:solidFill>
                <a:latin typeface="Courier"/>
              </a:rPr>
              <a:t>print</a:t>
            </a:r>
            <a:r>
              <a:rPr sz="1600">
                <a:latin typeface="Courier"/>
              </a:rPr>
              <a:t>(at_day40)</a:t>
            </a:r>
          </a:p>
        </p:txBody>
      </p:sp>
      <p:sp>
        <p:nvSpPr>
          <p:cNvPr id="4" name="Content Placeholder 3"/>
          <p:cNvSpPr>
            <a:spLocks noGrp="1"/>
          </p:cNvSpPr>
          <p:nvPr>
            <p:ph idx="2"/>
          </p:nvPr>
        </p:nvSpPr>
        <p:spPr/>
        <p:txBody>
          <a:bodyPr/>
          <a:lstStyle/>
          <a:p>
            <a:pPr lvl="0" indent="0" marL="0">
              <a:buNone/>
            </a:pPr>
            <a:r>
              <a:rPr b="1"/>
              <a:t>Generated results</a:t>
            </a:r>
          </a:p>
          <a:p>
            <a:pPr lvl="0"/>
            <a:r>
              <a:rPr/>
              <a:t>120 seedlings; 79 events; 41 censored</a:t>
            </a:r>
          </a:p>
          <a:p>
            <a:pPr lvl="0"/>
            <a:r>
              <a:rPr/>
              <a:t>Estimated survival at day 40 = 0.455</a:t>
            </a:r>
          </a:p>
          <a:p>
            <a:pPr lvl="0"/>
            <a:r>
              <a:rPr/>
              <a:t>95% CI 0.364 to 0.542</a:t>
            </a:r>
          </a:p>
          <a:p>
            <a:pPr lvl="0"/>
            <a:r>
              <a:rPr/>
              <a:t>Still at risk at day 40: 48</a:t>
            </a:r>
          </a:p>
        </p:txBody>
      </p:sp>
    </p:spTree>
  </p:cSld>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Kaplan–Meier: interpret</a:t>
            </a:r>
          </a:p>
        </p:txBody>
      </p:sp>
      <p:sp>
        <p:nvSpPr>
          <p:cNvPr id="3" name="Content Placeholder 2"/>
          <p:cNvSpPr>
            <a:spLocks noGrp="1"/>
          </p:cNvSpPr>
          <p:nvPr>
            <p:ph idx="1"/>
          </p:nvPr>
        </p:nvSpPr>
        <p:spPr/>
        <p:txBody>
          <a:bodyPr/>
          <a:lstStyle/>
          <a:p>
            <a:pPr lvl="0" indent="0" marL="0">
              <a:buNone/>
            </a:pPr>
            <a:r>
              <a:rPr/>
              <a:t>Estimated day-40 survival was 45.5% (95% CI 36.4% to 54.2%), with 48 seedlings still at risk. Kaplan–Meier estimates survival rather than testing a null. Censored seedlings contribute information until their final follow-up; they are not assumed to survive forever.</a:t>
            </a:r>
          </a:p>
          <a:p>
            <a:pPr lvl="0" indent="0" marL="0">
              <a:buNone/>
            </a:pPr>
            <a:r>
              <a:rPr b="1"/>
              <a:t>Discuss:</a:t>
            </a:r>
            <a:r>
              <a:rPr/>
              <a:t> What information does a censored seedling contribute?</a:t>
            </a:r>
          </a:p>
        </p:txBody>
      </p:sp>
    </p:spTree>
  </p:cSld>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Log-rank: the data</a:t>
            </a:r>
          </a:p>
        </p:txBody>
      </p:sp>
      <p:sp>
        <p:nvSpPr>
          <p:cNvPr id="3" name="Content Placeholder 2"/>
          <p:cNvSpPr>
            <a:spLocks noGrp="1"/>
          </p:cNvSpPr>
          <p:nvPr>
            <p:ph idx="1"/>
          </p:nvPr>
        </p:nvSpPr>
        <p:spPr/>
        <p:txBody>
          <a:bodyPr/>
          <a:lstStyle/>
          <a:p>
            <a:pPr lvl="0" indent="0" marL="0">
              <a:buNone/>
            </a:pPr>
            <a:r>
              <a:rPr/>
              <a:t>Plant pathologists compare time to infection under three protective treatments.</a:t>
            </a:r>
          </a:p>
          <a:p>
            <a:pPr lvl="0"/>
            <a:r>
              <a:rPr/>
              <a:t>Time plus event indicator</a:t>
            </a:r>
          </a:p>
          <a:p>
            <a:pPr lvl="0"/>
            <a:r>
              <a:rPr/>
              <a:t>Two or more independent groups</a:t>
            </a:r>
          </a:p>
          <a:p>
            <a:pPr lvl="0"/>
            <a:r>
              <a:rPr/>
              <a:t>Right-censored observations retained</a:t>
            </a:r>
          </a:p>
        </p:txBody>
      </p:sp>
      <p:sp>
        <p:nvSpPr>
          <p:cNvPr id="4" name="Content Placeholder 3"/>
          <p:cNvSpPr>
            <a:spLocks noGrp="1"/>
          </p:cNvSpPr>
          <p:nvPr>
            <p:ph idx="2"/>
          </p:nvPr>
        </p:nvSpPr>
        <p:spPr/>
        <p:txBody>
          <a:bodyPr/>
          <a:lstStyle/>
          <a:p>
            <a:pPr lvl="0" indent="0" marL="0">
              <a:buNone/>
            </a:pPr>
            <a:r>
              <a:rPr b="1"/>
              <a:t>Other data like these</a:t>
            </a:r>
          </a:p>
          <a:p>
            <a:pPr lvl="0"/>
            <a:r>
              <a:rPr/>
              <a:t>Longevity across diets</a:t>
            </a:r>
          </a:p>
          <a:p>
            <a:pPr lvl="0"/>
            <a:r>
              <a:rPr/>
              <a:t>Germination timing across treatments</a:t>
            </a:r>
          </a:p>
          <a:p>
            <a:pPr lvl="0"/>
            <a:r>
              <a:rPr/>
              <a:t>Time to metamorphosis across environments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Log-rank: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2111</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plant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150</a:t>
            </a:r>
            <a:r>
              <a:rPr sz="1600">
                <a:latin typeface="Courier"/>
              </a:rPr>
              <a:t>,</a:t>
            </a:r>
            <a:br/>
            <a:r>
              <a:rPr sz="1600">
                <a:latin typeface="Courier"/>
              </a:rPr>
              <a:t>                </a:t>
            </a:r>
            <a:r>
              <a:rPr sz="1600">
                <a:solidFill>
                  <a:srgbClr val="7D9029"/>
                </a:solidFill>
                <a:latin typeface="Courier"/>
              </a:rPr>
              <a:t>treatment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"Low"</a:t>
            </a:r>
            <a:r>
              <a:rPr sz="1600">
                <a:latin typeface="Courier"/>
              </a:rPr>
              <a:t>, </a:t>
            </a:r>
            <a:r>
              <a:rPr sz="1600">
                <a:solidFill>
                  <a:srgbClr val="4070A0"/>
                </a:solidFill>
                <a:latin typeface="Courier"/>
              </a:rPr>
              <a:t>"High"</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50</a:t>
            </a:r>
            <a:r>
              <a:rPr sz="1600">
                <a:latin typeface="Courier"/>
              </a:rPr>
              <a:t>))</a:t>
            </a:r>
            <a:br/>
            <a:r>
              <a:rPr sz="1600">
                <a:latin typeface="Courier"/>
              </a:rPr>
              <a:t>event_time </a:t>
            </a:r>
            <a:r>
              <a:rPr sz="1600">
                <a:solidFill>
                  <a:srgbClr val="007020"/>
                </a:solidFill>
                <a:latin typeface="Courier"/>
              </a:rPr>
              <a:t>&lt;-</a:t>
            </a:r>
            <a:r>
              <a:rPr sz="1600">
                <a:latin typeface="Courier"/>
              </a:rPr>
              <a:t> </a:t>
            </a:r>
            <a:r>
              <a:rPr sz="1600">
                <a:solidFill>
                  <a:srgbClr val="06287E"/>
                </a:solidFill>
                <a:latin typeface="Courier"/>
              </a:rPr>
              <a:t>rexp</a:t>
            </a:r>
            <a:r>
              <a:rPr sz="1600">
                <a:latin typeface="Courier"/>
              </a:rPr>
              <a:t>(</a:t>
            </a:r>
            <a:r>
              <a:rPr sz="1600">
                <a:solidFill>
                  <a:srgbClr val="40A070"/>
                </a:solidFill>
                <a:latin typeface="Courier"/>
              </a:rPr>
              <a:t>150</a:t>
            </a:r>
            <a:r>
              <a:rPr sz="1600">
                <a:latin typeface="Courier"/>
              </a:rPr>
              <a:t>, </a:t>
            </a:r>
            <a:r>
              <a:rPr sz="1600">
                <a:solidFill>
                  <a:srgbClr val="7D9029"/>
                </a:solidFill>
                <a:latin typeface="Courier"/>
              </a:rPr>
              <a:t>rate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045</a:t>
            </a:r>
            <a:r>
              <a:rPr sz="1600">
                <a:latin typeface="Courier"/>
              </a:rPr>
              <a:t>, .</a:t>
            </a:r>
            <a:r>
              <a:rPr sz="1600">
                <a:solidFill>
                  <a:srgbClr val="40A070"/>
                </a:solidFill>
                <a:latin typeface="Courier"/>
              </a:rPr>
              <a:t>03</a:t>
            </a:r>
            <a:r>
              <a:rPr sz="1600">
                <a:latin typeface="Courier"/>
              </a:rPr>
              <a:t>, .</a:t>
            </a:r>
            <a:r>
              <a:rPr sz="1600">
                <a:solidFill>
                  <a:srgbClr val="40A070"/>
                </a:solidFill>
                <a:latin typeface="Courier"/>
              </a:rPr>
              <a:t>018</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50</a:t>
            </a:r>
            <a:r>
              <a:rPr sz="1600">
                <a:latin typeface="Courier"/>
              </a:rPr>
              <a:t>))</a:t>
            </a:r>
            <a:br/>
            <a:r>
              <a:rPr sz="1600">
                <a:latin typeface="Courier"/>
              </a:rPr>
              <a:t>follow_up </a:t>
            </a:r>
            <a:r>
              <a:rPr sz="1600">
                <a:solidFill>
                  <a:srgbClr val="007020"/>
                </a:solidFill>
                <a:latin typeface="Courier"/>
              </a:rPr>
              <a:t>&lt;-</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150</a:t>
            </a:r>
            <a:r>
              <a:rPr sz="1600">
                <a:latin typeface="Courier"/>
              </a:rPr>
              <a:t>, </a:t>
            </a:r>
            <a:r>
              <a:rPr sz="1600">
                <a:solidFill>
                  <a:srgbClr val="40A070"/>
                </a:solidFill>
                <a:latin typeface="Courier"/>
              </a:rPr>
              <a:t>40</a:t>
            </a:r>
            <a:r>
              <a:rPr sz="1600">
                <a:latin typeface="Courier"/>
              </a:rPr>
              <a:t>, </a:t>
            </a:r>
            <a:r>
              <a:rPr sz="1600">
                <a:solidFill>
                  <a:srgbClr val="40A070"/>
                </a:solidFill>
                <a:latin typeface="Courier"/>
              </a:rPr>
              <a:t>80</a:t>
            </a:r>
            <a:r>
              <a:rPr sz="1600">
                <a:latin typeface="Courier"/>
              </a:rPr>
              <a:t>)</a:t>
            </a:r>
            <a:br/>
            <a:r>
              <a:rPr sz="1600">
                <a:latin typeface="Courier"/>
              </a:rPr>
              <a:t>d</a:t>
            </a:r>
            <a:r>
              <a:rPr sz="1600">
                <a:solidFill>
                  <a:srgbClr val="4070A0"/>
                </a:solidFill>
                <a:latin typeface="Courier"/>
              </a:rPr>
              <a:t>$</a:t>
            </a:r>
            <a:r>
              <a:rPr sz="1600">
                <a:latin typeface="Courier"/>
              </a:rPr>
              <a:t>days </a:t>
            </a:r>
            <a:r>
              <a:rPr sz="1600">
                <a:solidFill>
                  <a:srgbClr val="007020"/>
                </a:solidFill>
                <a:latin typeface="Courier"/>
              </a:rPr>
              <a:t>&lt;-</a:t>
            </a:r>
            <a:r>
              <a:rPr sz="1600">
                <a:latin typeface="Courier"/>
              </a:rPr>
              <a:t> </a:t>
            </a:r>
            <a:r>
              <a:rPr sz="1600">
                <a:solidFill>
                  <a:srgbClr val="06287E"/>
                </a:solidFill>
                <a:latin typeface="Courier"/>
              </a:rPr>
              <a:t>pmin</a:t>
            </a:r>
            <a:r>
              <a:rPr sz="1600">
                <a:latin typeface="Courier"/>
              </a:rPr>
              <a:t>(event_time, follow_up)</a:t>
            </a:r>
            <a:br/>
            <a:r>
              <a:rPr sz="1600">
                <a:latin typeface="Courier"/>
              </a:rPr>
              <a:t>d</a:t>
            </a:r>
            <a:r>
              <a:rPr sz="1600">
                <a:solidFill>
                  <a:srgbClr val="4070A0"/>
                </a:solidFill>
                <a:latin typeface="Courier"/>
              </a:rPr>
              <a:t>$</a:t>
            </a:r>
            <a:r>
              <a:rPr sz="1600">
                <a:latin typeface="Courier"/>
              </a:rPr>
              <a:t>event </a:t>
            </a:r>
            <a:r>
              <a:rPr sz="1600">
                <a:solidFill>
                  <a:srgbClr val="007020"/>
                </a:solidFill>
                <a:latin typeface="Courier"/>
              </a:rPr>
              <a:t>&lt;-</a:t>
            </a:r>
            <a:r>
              <a:rPr sz="1600">
                <a:latin typeface="Courier"/>
              </a:rPr>
              <a:t> </a:t>
            </a:r>
            <a:r>
              <a:rPr sz="1600">
                <a:solidFill>
                  <a:srgbClr val="06287E"/>
                </a:solidFill>
                <a:latin typeface="Courier"/>
              </a:rPr>
              <a:t>as.integer</a:t>
            </a:r>
            <a:r>
              <a:rPr sz="1600">
                <a:latin typeface="Courier"/>
              </a:rPr>
              <a:t>(event_time </a:t>
            </a:r>
            <a:r>
              <a:rPr sz="1600">
                <a:solidFill>
                  <a:srgbClr val="4070A0"/>
                </a:solidFill>
                <a:latin typeface="Courier"/>
              </a:rPr>
              <a:t>&lt;=</a:t>
            </a:r>
            <a:r>
              <a:rPr sz="1600">
                <a:latin typeface="Courier"/>
              </a:rPr>
              <a:t> follow_up)</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plant: 1
treatment: Control
days: 33.27
event: 1</a:t>
            </a:r>
          </a:p>
        </p:txBody>
      </p:sp>
    </p:spTree>
  </p:cSld>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Log-rank: see the data</a:t>
            </a:r>
          </a:p>
        </p:txBody>
      </p:sp>
      <p:pic>
        <p:nvPicPr>
          <p:cNvPr descr="Course_files/modules/log_rank/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Log-rank survival comparison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mark.time</a:t>
            </a:r>
            <a:r>
              <a:rPr/>
              <a:t> — Show censored observations</a:t>
            </a:r>
          </a:p>
          <a:p>
            <a:pPr lvl="0" indent="0" marL="0">
              <a:buNone/>
            </a:pPr>
            <a:r>
              <a:rPr b="1"/>
              <a:t>conf.int = FALSE</a:t>
            </a:r>
            <a:r>
              <a:rPr/>
              <a:t> — Keep three curves readable</a:t>
            </a:r>
          </a:p>
          <a:p>
            <a:pPr lvl="0" indent="0" marL="0">
              <a:buNone/>
            </a:pPr>
            <a:r>
              <a:rPr b="1"/>
              <a:t>col</a:t>
            </a:r>
            <a:r>
              <a:rPr/>
              <a:t> — Match group colors and legend</a:t>
            </a:r>
          </a:p>
          <a:p>
            <a:pPr lvl="0" indent="0" marL="0">
              <a:buNone/>
            </a:pPr>
            <a:r>
              <a:rPr b="1"/>
              <a:t>lwd</a:t>
            </a:r>
            <a:r>
              <a:rPr/>
              <a:t> — Make step curves visible</a:t>
            </a:r>
          </a:p>
        </p:txBody>
      </p:sp>
    </p:spTree>
  </p:cSld>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Log-rank: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"l"</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1.15</a:t>
            </a:r>
            <a:r>
              <a:rPr sz="1600">
                <a:latin typeface="Courier"/>
              </a:rPr>
              <a:t>)</a:t>
            </a:r>
            <a:br/>
            <a:r>
              <a:rPr sz="1600">
                <a:solidFill>
                  <a:srgbClr val="06287E"/>
                </a:solidFill>
                <a:latin typeface="Courier"/>
              </a:rPr>
              <a:t>plot</a:t>
            </a:r>
            <a:r>
              <a:rPr sz="1600">
                <a:latin typeface="Courier"/>
              </a:rPr>
              <a:t>(fit,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"#73969B"</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2.5</a:t>
            </a:r>
            <a:r>
              <a:rPr sz="1600">
                <a:latin typeface="Courier"/>
              </a:rPr>
              <a:t>,</a:t>
            </a:r>
            <a:br/>
            <a:r>
              <a:rPr sz="1600">
                <a:latin typeface="Courier"/>
              </a:rPr>
              <a:t>     </a:t>
            </a:r>
            <a:r>
              <a:rPr sz="1600">
                <a:solidFill>
                  <a:srgbClr val="7D9029"/>
                </a:solidFill>
                <a:latin typeface="Courier"/>
              </a:rPr>
              <a:t>mark.time =</a:t>
            </a:r>
            <a:r>
              <a:rPr sz="1600">
                <a:latin typeface="Courier"/>
              </a:rPr>
              <a:t> </a:t>
            </a:r>
            <a:r>
              <a:rPr sz="1600">
                <a:solidFill>
                  <a:srgbClr val="880000"/>
                </a:solidFill>
                <a:latin typeface="Courier"/>
              </a:rPr>
              <a:t>TRUE</a:t>
            </a:r>
            <a:r>
              <a:rPr sz="1600">
                <a:latin typeface="Courier"/>
              </a:rPr>
              <a:t>, </a:t>
            </a:r>
            <a:r>
              <a:rPr sz="1600">
                <a:solidFill>
                  <a:srgbClr val="7D9029"/>
                </a:solidFill>
                <a:latin typeface="Courier"/>
              </a:rPr>
              <a:t>conf.int =</a:t>
            </a:r>
            <a:r>
              <a:rPr sz="1600">
                <a:latin typeface="Courier"/>
              </a:rPr>
              <a:t> </a:t>
            </a:r>
            <a:r>
              <a:rPr sz="1600">
                <a:solidFill>
                  <a:srgbClr val="880000"/>
                </a:solidFill>
                <a:latin typeface="Courier"/>
              </a:rPr>
              <a:t>FALSE</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"Days since pathogen exposure"</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"Probability still uninfected"</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"topright"</a:t>
            </a:r>
            <a:r>
              <a:rPr sz="1600">
                <a:latin typeface="Courier"/>
              </a:rPr>
              <a:t>, </a:t>
            </a:r>
            <a:r>
              <a:rPr sz="1600">
                <a:solidFill>
                  <a:srgbClr val="06287E"/>
                </a:solidFill>
                <a:latin typeface="Courier"/>
              </a:rPr>
              <a:t>levels</a:t>
            </a:r>
            <a:r>
              <a:rPr sz="1600">
                <a:latin typeface="Courier"/>
              </a:rPr>
              <a:t>(d</a:t>
            </a:r>
            <a:r>
              <a:rPr sz="1600">
                <a:solidFill>
                  <a:srgbClr val="4070A0"/>
                </a:solidFill>
                <a:latin typeface="Courier"/>
              </a:rPr>
              <a:t>$</a:t>
            </a:r>
            <a:r>
              <a:rPr sz="1600">
                <a:latin typeface="Courier"/>
              </a:rPr>
              <a:t>treatment), </a:t>
            </a:r>
            <a:r>
              <a:rPr sz="1600">
                <a:solidFill>
                  <a:srgbClr val="7D9029"/>
                </a:solidFill>
                <a:latin typeface="Courier"/>
              </a:rPr>
              <a:t>lty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2.5</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"#73969B"</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mark.time</a:t>
            </a:r>
            <a:r>
              <a:rPr/>
              <a:t> — Show censored observations</a:t>
            </a:r>
          </a:p>
          <a:p>
            <a:pPr lvl="0" indent="0" marL="0">
              <a:buNone/>
            </a:pPr>
            <a:r>
              <a:rPr b="1"/>
              <a:t>conf.int = FALSE</a:t>
            </a:r>
            <a:r>
              <a:rPr/>
              <a:t> — Keep three curves readable</a:t>
            </a:r>
          </a:p>
          <a:p>
            <a:pPr lvl="0" indent="0" marL="0">
              <a:buNone/>
            </a:pPr>
            <a:r>
              <a:rPr b="1"/>
              <a:t>col</a:t>
            </a:r>
            <a:r>
              <a:rPr/>
              <a:t> — Match group colors and legend</a:t>
            </a:r>
          </a:p>
          <a:p>
            <a:pPr lvl="0" indent="0" marL="0">
              <a:buNone/>
            </a:pPr>
            <a:r>
              <a:rPr b="1"/>
              <a:t>lwd</a:t>
            </a:r>
            <a:r>
              <a:rPr/>
              <a:t> — Make step curves visible</a:t>
            </a:r>
          </a:p>
        </p:txBody>
      </p:sp>
    </p:spTree>
  </p:cSld>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Log-rank: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Are the infection-free survival curves equal across treatments?</a:t>
            </a:r>
          </a:p>
          <a:p>
            <a:pPr lvl="0" indent="0" marL="0">
              <a:buNone/>
            </a:pPr>
            <a:r>
              <a:rPr b="1"/>
              <a:t>Null / estimation target</a:t>
            </a:r>
          </a:p>
          <a:p>
            <a:pPr lvl="0" indent="0" marL="0">
              <a:buNone/>
            </a:pPr>
            <a:r>
              <a:rPr/>
              <a:t>The groups have the same survival function over follow-up.</a:t>
            </a:r>
          </a:p>
        </p:txBody>
      </p:sp>
      <p:sp>
        <p:nvSpPr>
          <p:cNvPr id="4" name="Content Placeholder 3"/>
          <p:cNvSpPr>
            <a:spLocks noGrp="1"/>
          </p:cNvSpPr>
          <p:nvPr>
            <p:ph idx="2"/>
          </p:nvPr>
        </p:nvSpPr>
        <p:spPr/>
        <p:txBody>
          <a:bodyPr/>
          <a:lstStyle/>
          <a:p>
            <a:pPr lvl="0" indent="0" marL="0">
              <a:buNone/>
            </a:pPr>
            <a:r>
              <a:rPr b="1"/>
              <a:t>Relevant options</a:t>
            </a:r>
          </a:p>
          <a:p>
            <a:pPr lvl="0"/>
            <a:r>
              <a:rPr/>
              <a:t>rho = 0 requests the ordinary log-rank test</a:t>
            </a:r>
          </a:p>
          <a:p>
            <a:pPr lvl="0"/>
            <a:r>
              <a:rPr/>
              <a:t>The same function handles two or more groups</a:t>
            </a:r>
          </a:p>
          <a:p>
            <a:pPr lvl="0"/>
            <a:r>
              <a:rPr/>
              <a:t>Use a justified contrast procedure for specific follow-ups</a:t>
            </a:r>
          </a:p>
        </p:txBody>
      </p:sp>
    </p:spTree>
  </p:cSld>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Log-rank: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plants</a:t>
            </a:r>
          </a:p>
          <a:p>
            <a:pPr lvl="0"/>
            <a:r>
              <a:rPr/>
              <a:t>Noninformative censoring within each group</a:t>
            </a:r>
          </a:p>
          <a:p>
            <a:pPr lvl="0"/>
            <a:r>
              <a:rPr/>
              <a:t>Crossing curves may make this comparison insensitive</a:t>
            </a:r>
          </a:p>
        </p:txBody>
      </p:sp>
      <p:sp>
        <p:nvSpPr>
          <p:cNvPr id="4" name="Content Placeholder 3"/>
          <p:cNvSpPr>
            <a:spLocks noGrp="1"/>
          </p:cNvSpPr>
          <p:nvPr>
            <p:ph idx="2"/>
          </p:nvPr>
        </p:nvSpPr>
        <p:spPr/>
        <p:txBody>
          <a:bodyPr/>
          <a:lstStyle/>
          <a:p>
            <a:pPr lvl="0" indent="0" marL="0">
              <a:buNone/>
            </a:pPr>
            <a:r>
              <a:rPr b="1"/>
              <a:t>Parametric responses</a:t>
            </a:r>
          </a:p>
          <a:p>
            <a:pPr lvl="0"/>
            <a:r>
              <a:rPr/>
              <a:t>Cox regression adds predictors</a:t>
            </a:r>
          </a:p>
          <a:p>
            <a:pPr lvl="0"/>
            <a:r>
              <a:rPr/>
              <a:t>Time-varying effects or an AFT model may fit a different scientific target</a:t>
            </a:r>
          </a:p>
          <a:p>
            <a:pPr lvl="0" indent="0" marL="0">
              <a:buNone/>
            </a:pPr>
            <a:r>
              <a:rPr b="1"/>
              <a:t>Nonparametric responses</a:t>
            </a:r>
          </a:p>
          <a:p>
            <a:pPr lvl="0"/>
            <a:r>
              <a:rPr/>
              <a:t>Log-rank is already a nonparametric comparison</a:t>
            </a:r>
          </a:p>
          <a:p>
            <a:pPr lvl="0"/>
            <a:r>
              <a:rPr/>
              <a:t>A fixed-time or restricted-mean comparison can ask a different prespecified question</a:t>
            </a:r>
          </a:p>
        </p:txBody>
      </p:sp>
    </p:spTree>
  </p:cSld>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Log-rank: run and read</a:t>
            </a:r>
          </a:p>
        </p:txBody>
      </p:sp>
      <p:sp>
        <p:nvSpPr>
          <p:cNvPr id="3" name="Content Placeholder 2"/>
          <p:cNvSpPr>
            <a:spLocks noGrp="1"/>
          </p:cNvSpPr>
          <p:nvPr>
            <p:ph idx="1"/>
          </p:nvPr>
        </p:nvSpPr>
        <p:spPr/>
        <p:txBody>
          <a:bodyPr/>
          <a:lstStyle/>
          <a:p>
            <a:pPr lvl="0" indent="0">
              <a:buNone/>
              <a:defRPr sz="1600"/>
            </a:pPr>
            <a:r>
              <a:rPr sz="1600">
                <a:latin typeface="Courier"/>
              </a:rPr>
              <a:t>test </a:t>
            </a:r>
            <a:r>
              <a:rPr sz="1600">
                <a:solidFill>
                  <a:srgbClr val="007020"/>
                </a:solidFill>
                <a:latin typeface="Courier"/>
              </a:rPr>
              <a:t>&lt;-</a:t>
            </a:r>
            <a:r>
              <a:rPr sz="1600">
                <a:latin typeface="Courier"/>
              </a:rPr>
              <a:t> survival</a:t>
            </a:r>
            <a:r>
              <a:rPr sz="1600">
                <a:solidFill>
                  <a:srgbClr val="4070A0"/>
                </a:solidFill>
                <a:latin typeface="Courier"/>
              </a:rPr>
              <a:t>::</a:t>
            </a:r>
            <a:r>
              <a:rPr sz="1600">
                <a:solidFill>
                  <a:srgbClr val="06287E"/>
                </a:solidFill>
                <a:latin typeface="Courier"/>
              </a:rPr>
              <a:t>survdiff</a:t>
            </a:r>
            <a:r>
              <a:rPr sz="1600">
                <a:latin typeface="Courier"/>
              </a:rPr>
              <a:t>(survival</a:t>
            </a:r>
            <a:r>
              <a:rPr sz="1600">
                <a:solidFill>
                  <a:srgbClr val="4070A0"/>
                </a:solidFill>
                <a:latin typeface="Courier"/>
              </a:rPr>
              <a:t>::</a:t>
            </a:r>
            <a:r>
              <a:rPr sz="1600">
                <a:solidFill>
                  <a:srgbClr val="06287E"/>
                </a:solidFill>
                <a:latin typeface="Courier"/>
              </a:rPr>
              <a:t>Surv</a:t>
            </a:r>
            <a:r>
              <a:rPr sz="1600">
                <a:latin typeface="Courier"/>
              </a:rPr>
              <a:t>(days, event) </a:t>
            </a:r>
            <a:r>
              <a:rPr sz="1600">
                <a:solidFill>
                  <a:srgbClr val="4070A0"/>
                </a:solidFill>
                <a:latin typeface="Courier"/>
              </a:rPr>
              <a:t>~</a:t>
            </a:r>
            <a:r>
              <a:rPr sz="1600">
                <a:latin typeface="Courier"/>
              </a:rPr>
              <a:t> treatment,</a:t>
            </a:r>
            <a:br/>
            <a:r>
              <a:rPr sz="1600">
                <a:latin typeface="Courier"/>
              </a:rPr>
              <a:t>                           </a:t>
            </a:r>
            <a:r>
              <a:rPr sz="1600">
                <a:solidFill>
                  <a:srgbClr val="7D9029"/>
                </a:solidFill>
                <a:latin typeface="Courier"/>
              </a:rPr>
              <a:t>data =</a:t>
            </a:r>
            <a:r>
              <a:rPr sz="1600">
                <a:latin typeface="Courier"/>
              </a:rPr>
              <a:t> d, </a:t>
            </a:r>
            <a:r>
              <a:rPr sz="1600">
                <a:solidFill>
                  <a:srgbClr val="7D9029"/>
                </a:solidFill>
                <a:latin typeface="Courier"/>
              </a:rPr>
              <a:t>rho =</a:t>
            </a:r>
            <a:r>
              <a:rPr sz="1600">
                <a:latin typeface="Courier"/>
              </a:rPr>
              <a:t> </a:t>
            </a:r>
            <a:r>
              <a:rPr sz="1600">
                <a:solidFill>
                  <a:srgbClr val="40A070"/>
                </a:solidFill>
                <a:latin typeface="Courier"/>
              </a:rPr>
              <a:t>0</a:t>
            </a:r>
            <a:r>
              <a:rPr sz="1600">
                <a:latin typeface="Courier"/>
              </a:rPr>
              <a:t>)</a:t>
            </a:r>
            <a:br/>
            <a:r>
              <a:rPr sz="1600">
                <a:latin typeface="Courier"/>
              </a:rPr>
              <a:t>fit </a:t>
            </a:r>
            <a:r>
              <a:rPr sz="1600">
                <a:solidFill>
                  <a:srgbClr val="007020"/>
                </a:solidFill>
                <a:latin typeface="Courier"/>
              </a:rPr>
              <a:t>&lt;-</a:t>
            </a:r>
            <a:r>
              <a:rPr sz="1600">
                <a:latin typeface="Courier"/>
              </a:rPr>
              <a:t> survival</a:t>
            </a:r>
            <a:r>
              <a:rPr sz="1600">
                <a:solidFill>
                  <a:srgbClr val="4070A0"/>
                </a:solidFill>
                <a:latin typeface="Courier"/>
              </a:rPr>
              <a:t>::</a:t>
            </a:r>
            <a:r>
              <a:rPr sz="1600">
                <a:solidFill>
                  <a:srgbClr val="06287E"/>
                </a:solidFill>
                <a:latin typeface="Courier"/>
              </a:rPr>
              <a:t>survfit</a:t>
            </a:r>
            <a:r>
              <a:rPr sz="1600">
                <a:latin typeface="Courier"/>
              </a:rPr>
              <a:t>(survival</a:t>
            </a:r>
            <a:r>
              <a:rPr sz="1600">
                <a:solidFill>
                  <a:srgbClr val="4070A0"/>
                </a:solidFill>
                <a:latin typeface="Courier"/>
              </a:rPr>
              <a:t>::</a:t>
            </a:r>
            <a:r>
              <a:rPr sz="1600">
                <a:solidFill>
                  <a:srgbClr val="06287E"/>
                </a:solidFill>
                <a:latin typeface="Courier"/>
              </a:rPr>
              <a:t>Surv</a:t>
            </a:r>
            <a:r>
              <a:rPr sz="1600">
                <a:latin typeface="Courier"/>
              </a:rPr>
              <a:t>(days, event) </a:t>
            </a:r>
            <a:r>
              <a:rPr sz="1600">
                <a:solidFill>
                  <a:srgbClr val="4070A0"/>
                </a:solidFill>
                <a:latin typeface="Courier"/>
              </a:rPr>
              <a:t>~</a:t>
            </a:r>
            <a:r>
              <a:rPr sz="1600">
                <a:latin typeface="Courier"/>
              </a:rPr>
              <a:t> treatment, </a:t>
            </a:r>
            <a:r>
              <a:rPr sz="1600">
                <a:solidFill>
                  <a:srgbClr val="7D9029"/>
                </a:solidFill>
                <a:latin typeface="Courier"/>
              </a:rPr>
              <a:t>data =</a:t>
            </a:r>
            <a:r>
              <a:rPr sz="1600">
                <a:latin typeface="Courier"/>
              </a:rPr>
              <a:t> d)</a:t>
            </a:r>
            <a:br/>
            <a:r>
              <a:rPr sz="1600">
                <a:latin typeface="Courier"/>
              </a:rPr>
              <a:t>p_value </a:t>
            </a:r>
            <a:r>
              <a:rPr sz="1600">
                <a:solidFill>
                  <a:srgbClr val="007020"/>
                </a:solidFill>
                <a:latin typeface="Courier"/>
              </a:rPr>
              <a:t>&lt;-</a:t>
            </a:r>
            <a:r>
              <a:rPr sz="1600">
                <a:latin typeface="Courier"/>
              </a:rPr>
              <a:t> </a:t>
            </a:r>
            <a:r>
              <a:rPr sz="1600">
                <a:solidFill>
                  <a:srgbClr val="06287E"/>
                </a:solidFill>
                <a:latin typeface="Courier"/>
              </a:rPr>
              <a:t>pchisq</a:t>
            </a:r>
            <a:r>
              <a:rPr sz="1600">
                <a:latin typeface="Courier"/>
              </a:rPr>
              <a:t>(test</a:t>
            </a:r>
            <a:r>
              <a:rPr sz="1600">
                <a:solidFill>
                  <a:srgbClr val="4070A0"/>
                </a:solidFill>
                <a:latin typeface="Courier"/>
              </a:rPr>
              <a:t>$</a:t>
            </a:r>
            <a:r>
              <a:rPr sz="1600">
                <a:latin typeface="Courier"/>
              </a:rPr>
              <a:t>chisq, </a:t>
            </a:r>
            <a:r>
              <a:rPr sz="1600">
                <a:solidFill>
                  <a:srgbClr val="7D9029"/>
                </a:solidFill>
                <a:latin typeface="Courier"/>
              </a:rPr>
              <a:t>df =</a:t>
            </a:r>
            <a:r>
              <a:rPr sz="1600">
                <a:latin typeface="Courier"/>
              </a:rPr>
              <a:t> </a:t>
            </a:r>
            <a:r>
              <a:rPr sz="1600">
                <a:solidFill>
                  <a:srgbClr val="06287E"/>
                </a:solidFill>
                <a:latin typeface="Courier"/>
              </a:rPr>
              <a:t>length</a:t>
            </a:r>
            <a:r>
              <a:rPr sz="1600">
                <a:latin typeface="Courier"/>
              </a:rPr>
              <a:t>(test</a:t>
            </a:r>
            <a:r>
              <a:rPr sz="1600">
                <a:solidFill>
                  <a:srgbClr val="4070A0"/>
                </a:solidFill>
                <a:latin typeface="Courier"/>
              </a:rPr>
              <a:t>$</a:t>
            </a:r>
            <a:r>
              <a:rPr sz="1600">
                <a:latin typeface="Courier"/>
              </a:rPr>
              <a:t>n) </a:t>
            </a:r>
            <a:r>
              <a:rPr sz="1600">
                <a:solidFill>
                  <a:srgbClr val="4070A0"/>
                </a:solidFill>
                <a:latin typeface="Courier"/>
              </a:rPr>
              <a:t>-</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lower.tail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Log-rank chi-square(2) = 17.18</a:t>
            </a:r>
          </a:p>
          <a:p>
            <a:pPr lvl="0"/>
            <a:r>
              <a:rPr/>
              <a:t>Omnibus p = 0.0001863</a:t>
            </a:r>
          </a:p>
          <a:p>
            <a:pPr lvl="0"/>
            <a:r>
              <a:rPr/>
              <a:t>Control day-30 survival 0.24 (95% CI 0.15–0.39)</a:t>
            </a:r>
          </a:p>
          <a:p>
            <a:pPr lvl="0"/>
            <a:r>
              <a:rPr/>
              <a:t>High day-30 survival 0.62 (95% CI 0.50–0.77)</a:t>
            </a:r>
          </a:p>
        </p:txBody>
      </p:sp>
    </p:spTree>
  </p:cSld>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Log-rank: interpret</a:t>
            </a:r>
          </a:p>
        </p:txBody>
      </p:sp>
      <p:sp>
        <p:nvSpPr>
          <p:cNvPr id="3" name="Content Placeholder 2"/>
          <p:cNvSpPr>
            <a:spLocks noGrp="1"/>
          </p:cNvSpPr>
          <p:nvPr>
            <p:ph idx="1"/>
          </p:nvPr>
        </p:nvSpPr>
        <p:spPr/>
        <p:txBody>
          <a:bodyPr/>
          <a:lstStyle/>
          <a:p>
            <a:pPr lvl="0" indent="0" marL="0">
              <a:buNone/>
            </a:pPr>
            <a:r>
              <a:rPr/>
              <a:t>The three infection-free survival curves differed (log-rank chi-square(2) = 17.18, p = 0.0001863). Estimated day-30 infection-free fractions were 0.24 in control and 0.62 in high treatment. The omnibus test does not identify each differing pair and does not estimate a hazard ratio.</a:t>
            </a:r>
          </a:p>
          <a:p>
            <a:pPr lvl="0" indent="0" marL="0">
              <a:buNone/>
            </a:pPr>
            <a:r>
              <a:rPr b="1"/>
              <a:t>Discuss:</a:t>
            </a:r>
            <a:r>
              <a:rPr/>
              <a:t> Why does a significant omnibus result not tell us every pair differs?</a:t>
            </a:r>
          </a:p>
        </p:txBody>
      </p:sp>
    </p:spTree>
  </p:cSld>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Stratified log-rank: the data</a:t>
            </a:r>
          </a:p>
        </p:txBody>
      </p:sp>
      <p:sp>
        <p:nvSpPr>
          <p:cNvPr id="3" name="Content Placeholder 2"/>
          <p:cNvSpPr>
            <a:spLocks noGrp="1"/>
          </p:cNvSpPr>
          <p:nvPr>
            <p:ph idx="1"/>
          </p:nvPr>
        </p:nvSpPr>
        <p:spPr/>
        <p:txBody>
          <a:bodyPr/>
          <a:lstStyle/>
          <a:p>
            <a:pPr lvl="0" indent="0" marL="0">
              <a:buNone/>
            </a:pPr>
            <a:r>
              <a:rPr/>
              <a:t>Larval survival under stress is compared within 12 rearing blocks.</a:t>
            </a:r>
          </a:p>
          <a:p>
            <a:pPr lvl="0"/>
            <a:r>
              <a:rPr/>
              <a:t>Time plus event indicator</a:t>
            </a:r>
          </a:p>
          <a:p>
            <a:pPr lvl="0"/>
            <a:r>
              <a:rPr/>
              <a:t>Two treatments in every block</a:t>
            </a:r>
          </a:p>
          <a:p>
            <a:pPr lvl="0"/>
            <a:r>
              <a:rPr/>
              <a:t>Compare treatments within blocks</a:t>
            </a:r>
          </a:p>
        </p:txBody>
      </p:sp>
      <p:sp>
        <p:nvSpPr>
          <p:cNvPr id="4" name="Content Placeholder 3"/>
          <p:cNvSpPr>
            <a:spLocks noGrp="1"/>
          </p:cNvSpPr>
          <p:nvPr>
            <p:ph idx="2"/>
          </p:nvPr>
        </p:nvSpPr>
        <p:spPr/>
        <p:txBody>
          <a:bodyPr/>
          <a:lstStyle/>
          <a:p>
            <a:pPr lvl="0" indent="0" marL="0">
              <a:buNone/>
            </a:pPr>
            <a:r>
              <a:rPr b="1"/>
              <a:t>Other data like these</a:t>
            </a:r>
          </a:p>
          <a:p>
            <a:pPr lvl="0"/>
            <a:r>
              <a:rPr/>
              <a:t>Germination by collection site</a:t>
            </a:r>
          </a:p>
          <a:p>
            <a:pPr lvl="0"/>
            <a:r>
              <a:rPr/>
              <a:t>Infection by matched host cohort</a:t>
            </a:r>
          </a:p>
          <a:p>
            <a:pPr lvl="0"/>
            <a:r>
              <a:rPr/>
              <a:t>Survival by experimental batch</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Stratified log-rank: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240501</a:t>
            </a:r>
            <a:r>
              <a:rPr sz="1600">
                <a:latin typeface="Courier"/>
              </a:rPr>
              <a:t>)</a:t>
            </a:r>
            <a:br/>
            <a:r>
              <a:rPr sz="1600">
                <a:latin typeface="Courier"/>
              </a:rPr>
              <a:t>stratum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12</a:t>
            </a:r>
            <a:r>
              <a:rPr sz="1600">
                <a:latin typeface="Courier"/>
              </a:rPr>
              <a:t>, </a:t>
            </a:r>
            <a:r>
              <a:rPr sz="1600">
                <a:solidFill>
                  <a:srgbClr val="7D9029"/>
                </a:solidFill>
                <a:latin typeface="Courier"/>
              </a:rPr>
              <a:t>each=</a:t>
            </a:r>
            <a:r>
              <a:rPr sz="1600">
                <a:solidFill>
                  <a:srgbClr val="40A070"/>
                </a:solidFill>
                <a:latin typeface="Courier"/>
              </a:rPr>
              <a:t>10</a:t>
            </a:r>
            <a:r>
              <a:rPr sz="1600">
                <a:latin typeface="Courier"/>
              </a:rPr>
              <a:t>)</a:t>
            </a:r>
            <a:br/>
            <a:r>
              <a:rPr sz="1600">
                <a:latin typeface="Courier"/>
              </a:rPr>
              <a:t>treatment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"Stress"</a:t>
            </a:r>
            <a:r>
              <a:rPr sz="1600">
                <a:latin typeface="Courier"/>
              </a:rPr>
              <a:t>), </a:t>
            </a:r>
            <a:r>
              <a:rPr sz="1600">
                <a:solidFill>
                  <a:srgbClr val="7D9029"/>
                </a:solidFill>
                <a:latin typeface="Courier"/>
              </a:rPr>
              <a:t>each=</a:t>
            </a:r>
            <a:r>
              <a:rPr sz="1600">
                <a:solidFill>
                  <a:srgbClr val="40A070"/>
                </a:solidFill>
                <a:latin typeface="Courier"/>
              </a:rPr>
              <a:t>5</a:t>
            </a:r>
            <a:r>
              <a:rPr sz="1600">
                <a:latin typeface="Courier"/>
              </a:rPr>
              <a:t>), </a:t>
            </a:r>
            <a:r>
              <a:rPr sz="1600">
                <a:solidFill>
                  <a:srgbClr val="40A070"/>
                </a:solidFill>
                <a:latin typeface="Courier"/>
              </a:rPr>
              <a:t>12</a:t>
            </a:r>
            <a:r>
              <a:rPr sz="1600">
                <a:latin typeface="Courier"/>
              </a:rPr>
              <a:t>)</a:t>
            </a:r>
            <a:br/>
            <a:r>
              <a:rPr sz="1600">
                <a:latin typeface="Courier"/>
              </a:rPr>
              <a:t>rate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seq</a:t>
            </a:r>
            <a:r>
              <a:rPr sz="1600">
                <a:latin typeface="Courier"/>
              </a:rPr>
              <a:t>(.</a:t>
            </a:r>
            <a:r>
              <a:rPr sz="1600">
                <a:solidFill>
                  <a:srgbClr val="40A070"/>
                </a:solidFill>
                <a:latin typeface="Courier"/>
              </a:rPr>
              <a:t>025</a:t>
            </a:r>
            <a:r>
              <a:rPr sz="1600">
                <a:latin typeface="Courier"/>
              </a:rPr>
              <a:t>, .</a:t>
            </a:r>
            <a:r>
              <a:rPr sz="1600">
                <a:solidFill>
                  <a:srgbClr val="40A070"/>
                </a:solidFill>
                <a:latin typeface="Courier"/>
              </a:rPr>
              <a:t>08</a:t>
            </a:r>
            <a:r>
              <a:rPr sz="1600">
                <a:latin typeface="Courier"/>
              </a:rPr>
              <a:t>, </a:t>
            </a:r>
            <a:r>
              <a:rPr sz="1600">
                <a:solidFill>
                  <a:srgbClr val="7D9029"/>
                </a:solidFill>
                <a:latin typeface="Courier"/>
              </a:rPr>
              <a:t>length.out=</a:t>
            </a:r>
            <a:r>
              <a:rPr sz="1600">
                <a:solidFill>
                  <a:srgbClr val="40A070"/>
                </a:solidFill>
                <a:latin typeface="Courier"/>
              </a:rPr>
              <a:t>12</a:t>
            </a:r>
            <a:r>
              <a:rPr sz="1600">
                <a:latin typeface="Courier"/>
              </a:rPr>
              <a:t>), </a:t>
            </a:r>
            <a:r>
              <a:rPr sz="1600">
                <a:solidFill>
                  <a:srgbClr val="7D9029"/>
                </a:solidFill>
                <a:latin typeface="Courier"/>
              </a:rPr>
              <a:t>each=</a:t>
            </a:r>
            <a:r>
              <a:rPr sz="1600">
                <a:solidFill>
                  <a:srgbClr val="40A070"/>
                </a:solidFill>
                <a:latin typeface="Courier"/>
              </a:rPr>
              <a:t>10</a:t>
            </a:r>
            <a:r>
              <a:rPr sz="1600">
                <a:latin typeface="Courier"/>
              </a:rPr>
              <a:t>)</a:t>
            </a:r>
            <a:br/>
            <a:r>
              <a:rPr sz="1600">
                <a:latin typeface="Courier"/>
              </a:rPr>
              <a:t>event_time </a:t>
            </a:r>
            <a:r>
              <a:rPr sz="1600">
                <a:solidFill>
                  <a:srgbClr val="007020"/>
                </a:solidFill>
                <a:latin typeface="Courier"/>
              </a:rPr>
              <a:t>&lt;-</a:t>
            </a:r>
            <a:r>
              <a:rPr sz="1600">
                <a:latin typeface="Courier"/>
              </a:rPr>
              <a:t> </a:t>
            </a:r>
            <a:r>
              <a:rPr sz="1600">
                <a:solidFill>
                  <a:srgbClr val="06287E"/>
                </a:solidFill>
                <a:latin typeface="Courier"/>
              </a:rPr>
              <a:t>rexp</a:t>
            </a:r>
            <a:r>
              <a:rPr sz="1600">
                <a:latin typeface="Courier"/>
              </a:rPr>
              <a:t>(</a:t>
            </a:r>
            <a:r>
              <a:rPr sz="1600">
                <a:solidFill>
                  <a:srgbClr val="40A070"/>
                </a:solidFill>
                <a:latin typeface="Courier"/>
              </a:rPr>
              <a:t>120</a:t>
            </a:r>
            <a:r>
              <a:rPr sz="1600">
                <a:latin typeface="Courier"/>
              </a:rPr>
              <a:t>, rate </a:t>
            </a:r>
            <a:r>
              <a:rPr sz="1600">
                <a:solidFill>
                  <a:srgbClr val="4070A0"/>
                </a:solidFill>
                <a:latin typeface="Courier"/>
              </a:rPr>
              <a:t>*</a:t>
            </a:r>
            <a:r>
              <a:rPr sz="1600">
                <a:latin typeface="Courier"/>
              </a:rPr>
              <a:t> </a:t>
            </a:r>
            <a:r>
              <a:rPr sz="1600">
                <a:solidFill>
                  <a:srgbClr val="06287E"/>
                </a:solidFill>
                <a:latin typeface="Courier"/>
              </a:rPr>
              <a:t>ifelse</a:t>
            </a:r>
            <a:r>
              <a:rPr sz="1600">
                <a:latin typeface="Courier"/>
              </a:rPr>
              <a:t>(treatment</a:t>
            </a:r>
            <a:r>
              <a:rPr sz="1600">
                <a:solidFill>
                  <a:srgbClr val="4070A0"/>
                </a:solidFill>
                <a:latin typeface="Courier"/>
              </a:rPr>
              <a:t>=="Stress"</a:t>
            </a:r>
            <a:r>
              <a:rPr sz="1600">
                <a:latin typeface="Courier"/>
              </a:rPr>
              <a:t>, </a:t>
            </a:r>
            <a:r>
              <a:rPr sz="1600">
                <a:solidFill>
                  <a:srgbClr val="40A070"/>
                </a:solidFill>
                <a:latin typeface="Courier"/>
              </a:rPr>
              <a:t>1.6</a:t>
            </a:r>
            <a:r>
              <a:rPr sz="1600">
                <a:latin typeface="Courier"/>
              </a:rPr>
              <a:t>, </a:t>
            </a:r>
            <a:r>
              <a:rPr sz="1600">
                <a:solidFill>
                  <a:srgbClr val="40A070"/>
                </a:solidFill>
                <a:latin typeface="Courier"/>
              </a:rPr>
              <a:t>1</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(stratum, treatment, </a:t>
            </a:r>
            <a:r>
              <a:rPr sz="1600">
                <a:solidFill>
                  <a:srgbClr val="7D9029"/>
                </a:solidFill>
                <a:latin typeface="Courier"/>
              </a:rPr>
              <a:t>time=</a:t>
            </a:r>
            <a:r>
              <a:rPr sz="1600">
                <a:solidFill>
                  <a:srgbClr val="06287E"/>
                </a:solidFill>
                <a:latin typeface="Courier"/>
              </a:rPr>
              <a:t>pmin</a:t>
            </a:r>
            <a:r>
              <a:rPr sz="1600">
                <a:latin typeface="Courier"/>
              </a:rPr>
              <a:t>(event_time, </a:t>
            </a:r>
            <a:r>
              <a:rPr sz="1600">
                <a:solidFill>
                  <a:srgbClr val="40A070"/>
                </a:solidFill>
                <a:latin typeface="Courier"/>
              </a:rPr>
              <a:t>30</a:t>
            </a:r>
            <a:r>
              <a:rPr sz="1600">
                <a:latin typeface="Courier"/>
              </a:rPr>
              <a:t>), </a:t>
            </a:r>
            <a:r>
              <a:rPr sz="1600">
                <a:solidFill>
                  <a:srgbClr val="7D9029"/>
                </a:solidFill>
                <a:latin typeface="Courier"/>
              </a:rPr>
              <a:t>event=</a:t>
            </a:r>
            <a:r>
              <a:rPr sz="1600">
                <a:latin typeface="Courier"/>
              </a:rPr>
              <a:t>event_time</a:t>
            </a:r>
            <a:r>
              <a:rPr sz="1600">
                <a:solidFill>
                  <a:srgbClr val="4070A0"/>
                </a:solidFill>
                <a:latin typeface="Courier"/>
              </a:rPr>
              <a:t>&lt;=</a:t>
            </a:r>
            <a:r>
              <a:rPr sz="1600">
                <a:solidFill>
                  <a:srgbClr val="40A070"/>
                </a:solidFill>
                <a:latin typeface="Courier"/>
              </a:rPr>
              <a:t>30</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stratum: 1
treatment: Control
time: 30
event: FALSE</a:t>
            </a:r>
          </a:p>
        </p:txBody>
      </p:sp>
    </p:spTree>
  </p:cSld>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Stratified log-rank: see the data</a:t>
            </a:r>
          </a:p>
        </p:txBody>
      </p:sp>
      <p:pic>
        <p:nvPicPr>
          <p:cNvPr descr="Course_files/modules/stratified_logrank/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Stratified log-rank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mark.time=TRUE</a:t>
            </a:r>
            <a:r>
              <a:rPr/>
              <a:t> — Marks censoring times</a:t>
            </a:r>
          </a:p>
          <a:p>
            <a:pPr lvl="0" indent="0" marL="0">
              <a:buNone/>
            </a:pPr>
            <a:r>
              <a:rPr b="1"/>
              <a:t>conf.int=FALSE</a:t>
            </a:r>
            <a:r>
              <a:rPr/>
              <a:t> — Keeps this teaching plot uncluttered</a:t>
            </a:r>
          </a:p>
          <a:p>
            <a:pPr lvl="0" indent="0" marL="0">
              <a:buNone/>
            </a:pPr>
            <a:r>
              <a:rPr b="1"/>
              <a:t>col / lwd</a:t>
            </a:r>
            <a:r>
              <a:rPr/>
              <a:t> — Matches treatment colors and line widths</a:t>
            </a:r>
          </a:p>
        </p:txBody>
      </p:sp>
    </p:spTree>
  </p:cSld>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Stratified log-rank: plot code</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survival</a:t>
            </a:r>
            <a:r>
              <a:rPr sz="1600">
                <a:solidFill>
                  <a:srgbClr val="4070A0"/>
                </a:solidFill>
                <a:latin typeface="Courier"/>
              </a:rPr>
              <a:t>::</a:t>
            </a:r>
            <a:r>
              <a:rPr sz="1600">
                <a:solidFill>
                  <a:srgbClr val="06287E"/>
                </a:solidFill>
                <a:latin typeface="Courier"/>
              </a:rPr>
              <a:t>survfit</a:t>
            </a:r>
            <a:r>
              <a:rPr sz="1600">
                <a:latin typeface="Courier"/>
              </a:rPr>
              <a:t>(survival</a:t>
            </a:r>
            <a:r>
              <a:rPr sz="1600">
                <a:solidFill>
                  <a:srgbClr val="4070A0"/>
                </a:solidFill>
                <a:latin typeface="Courier"/>
              </a:rPr>
              <a:t>::</a:t>
            </a:r>
            <a:r>
              <a:rPr sz="1600">
                <a:solidFill>
                  <a:srgbClr val="06287E"/>
                </a:solidFill>
                <a:latin typeface="Courier"/>
              </a:rPr>
              <a:t>Surv</a:t>
            </a:r>
            <a:r>
              <a:rPr sz="1600">
                <a:latin typeface="Courier"/>
              </a:rPr>
              <a:t>(time, event) </a:t>
            </a:r>
            <a:r>
              <a:rPr sz="1600">
                <a:solidFill>
                  <a:srgbClr val="4070A0"/>
                </a:solidFill>
                <a:latin typeface="Courier"/>
              </a:rPr>
              <a:t>~</a:t>
            </a:r>
            <a:r>
              <a:rPr sz="1600">
                <a:latin typeface="Courier"/>
              </a:rPr>
              <a:t> treatment, </a:t>
            </a:r>
            <a:r>
              <a:rPr sz="1600">
                <a:solidFill>
                  <a:srgbClr val="7D9029"/>
                </a:solidFill>
                <a:latin typeface="Courier"/>
              </a:rPr>
              <a:t>data=</a:t>
            </a:r>
            <a:r>
              <a:rPr sz="1600">
                <a:latin typeface="Courier"/>
              </a:rPr>
              <a:t>d)</a:t>
            </a:r>
            <a:br/>
            <a:r>
              <a:rPr sz="1600">
                <a:solidFill>
                  <a:srgbClr val="06287E"/>
                </a:solidFill>
                <a:latin typeface="Courier"/>
              </a:rPr>
              <a:t>plot</a:t>
            </a:r>
            <a:r>
              <a:rPr sz="1600">
                <a:latin typeface="Courier"/>
              </a:rPr>
              <a:t>(fit, </a:t>
            </a:r>
            <a:r>
              <a:rPr sz="1600">
                <a:solidFill>
                  <a:srgbClr val="7D9029"/>
                </a:solidFill>
                <a:latin typeface="Courier"/>
              </a:rPr>
              <a:t>col=</a:t>
            </a:r>
            <a:r>
              <a:rPr sz="1600">
                <a:solidFill>
                  <a:srgbClr val="06287E"/>
                </a:solidFill>
                <a:latin typeface="Courier"/>
              </a:rPr>
              <a:t>c</a:t>
            </a:r>
            <a:r>
              <a:rPr sz="1600">
                <a:latin typeface="Courier"/>
              </a:rPr>
              <a:t>(</a:t>
            </a:r>
            <a:r>
              <a:rPr sz="1600">
                <a:solidFill>
                  <a:srgbClr val="4070A0"/>
                </a:solidFill>
                <a:latin typeface="Courier"/>
              </a:rPr>
              <a:t>"#146A85"</a:t>
            </a:r>
            <a:r>
              <a:rPr sz="1600">
                <a:latin typeface="Courier"/>
              </a:rPr>
              <a:t>, </a:t>
            </a:r>
            <a:r>
              <a:rPr sz="1600">
                <a:solidFill>
                  <a:srgbClr val="4070A0"/>
                </a:solidFill>
                <a:latin typeface="Courier"/>
              </a:rPr>
              <a:t>"#C56B3B"</a:t>
            </a:r>
            <a:r>
              <a:rPr sz="1600">
                <a:latin typeface="Courier"/>
              </a:rPr>
              <a:t>), </a:t>
            </a:r>
            <a:r>
              <a:rPr sz="1600">
                <a:solidFill>
                  <a:srgbClr val="7D9029"/>
                </a:solidFill>
                <a:latin typeface="Courier"/>
              </a:rPr>
              <a:t>lwd=</a:t>
            </a:r>
            <a:r>
              <a:rPr sz="1600">
                <a:solidFill>
                  <a:srgbClr val="40A070"/>
                </a:solidFill>
                <a:latin typeface="Courier"/>
              </a:rPr>
              <a:t>3</a:t>
            </a:r>
            <a:r>
              <a:rPr sz="1600">
                <a:latin typeface="Courier"/>
              </a:rPr>
              <a:t>, </a:t>
            </a:r>
            <a:r>
              <a:rPr sz="1600">
                <a:solidFill>
                  <a:srgbClr val="7D9029"/>
                </a:solidFill>
                <a:latin typeface="Courier"/>
              </a:rPr>
              <a:t>conf.int=</a:t>
            </a:r>
            <a:r>
              <a:rPr sz="1600">
                <a:solidFill>
                  <a:srgbClr val="880000"/>
                </a:solidFill>
                <a:latin typeface="Courier"/>
              </a:rPr>
              <a:t>FALSE</a:t>
            </a:r>
            <a:r>
              <a:rPr sz="1600">
                <a:latin typeface="Courier"/>
              </a:rPr>
              <a:t>,</a:t>
            </a:r>
            <a:br/>
            <a:r>
              <a:rPr sz="1600">
                <a:latin typeface="Courier"/>
              </a:rPr>
              <a:t>     </a:t>
            </a:r>
            <a:r>
              <a:rPr sz="1600">
                <a:solidFill>
                  <a:srgbClr val="7D9029"/>
                </a:solidFill>
                <a:latin typeface="Courier"/>
              </a:rPr>
              <a:t>xlab=</a:t>
            </a:r>
            <a:r>
              <a:rPr sz="1600">
                <a:solidFill>
                  <a:srgbClr val="4070A0"/>
                </a:solidFill>
                <a:latin typeface="Courier"/>
              </a:rPr>
              <a:t>"Days since exposure"</a:t>
            </a:r>
            <a:r>
              <a:rPr sz="1600">
                <a:latin typeface="Courier"/>
              </a:rPr>
              <a:t>, </a:t>
            </a:r>
            <a:r>
              <a:rPr sz="1600">
                <a:solidFill>
                  <a:srgbClr val="7D9029"/>
                </a:solidFill>
                <a:latin typeface="Courier"/>
              </a:rPr>
              <a:t>ylab=</a:t>
            </a:r>
            <a:r>
              <a:rPr sz="1600">
                <a:solidFill>
                  <a:srgbClr val="4070A0"/>
                </a:solidFill>
                <a:latin typeface="Courier"/>
              </a:rPr>
              <a:t>"Probability still alive"</a:t>
            </a:r>
            <a:r>
              <a:rPr sz="1600">
                <a:latin typeface="Courier"/>
              </a:rPr>
              <a:t>, </a:t>
            </a:r>
            <a:r>
              <a:rPr sz="1600">
                <a:solidFill>
                  <a:srgbClr val="7D9029"/>
                </a:solidFill>
                <a:latin typeface="Courier"/>
              </a:rPr>
              <a:t>mark.time=</a:t>
            </a:r>
            <a:r>
              <a:rPr sz="1600">
                <a:solidFill>
                  <a:srgbClr val="880000"/>
                </a:solidFill>
                <a:latin typeface="Courier"/>
              </a:rPr>
              <a:t>TRUE</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"topright"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"Stress"</a:t>
            </a:r>
            <a:r>
              <a:rPr sz="1600">
                <a:latin typeface="Courier"/>
              </a:rPr>
              <a:t>), </a:t>
            </a:r>
            <a:r>
              <a:rPr sz="1600">
                <a:solidFill>
                  <a:srgbClr val="7D9029"/>
                </a:solidFill>
                <a:latin typeface="Courier"/>
              </a:rPr>
              <a:t>col=</a:t>
            </a:r>
            <a:r>
              <a:rPr sz="1600">
                <a:solidFill>
                  <a:srgbClr val="06287E"/>
                </a:solidFill>
                <a:latin typeface="Courier"/>
              </a:rPr>
              <a:t>c</a:t>
            </a:r>
            <a:r>
              <a:rPr sz="1600">
                <a:latin typeface="Courier"/>
              </a:rPr>
              <a:t>(</a:t>
            </a:r>
            <a:r>
              <a:rPr sz="1600">
                <a:solidFill>
                  <a:srgbClr val="4070A0"/>
                </a:solidFill>
                <a:latin typeface="Courier"/>
              </a:rPr>
              <a:t>"#146A85"</a:t>
            </a:r>
            <a:r>
              <a:rPr sz="1600">
                <a:latin typeface="Courier"/>
              </a:rPr>
              <a:t>, </a:t>
            </a:r>
            <a:r>
              <a:rPr sz="1600">
                <a:solidFill>
                  <a:srgbClr val="4070A0"/>
                </a:solidFill>
                <a:latin typeface="Courier"/>
              </a:rPr>
              <a:t>"#C56B3B"</a:t>
            </a:r>
            <a:r>
              <a:rPr sz="1600">
                <a:latin typeface="Courier"/>
              </a:rPr>
              <a:t>), </a:t>
            </a:r>
            <a:r>
              <a:rPr sz="1600">
                <a:solidFill>
                  <a:srgbClr val="7D9029"/>
                </a:solidFill>
                <a:latin typeface="Courier"/>
              </a:rPr>
              <a:t>lwd=</a:t>
            </a:r>
            <a:r>
              <a:rPr sz="1600">
                <a:solidFill>
                  <a:srgbClr val="40A070"/>
                </a:solidFill>
                <a:latin typeface="Courier"/>
              </a:rPr>
              <a:t>3</a:t>
            </a:r>
            <a:r>
              <a:rPr sz="1600">
                <a:latin typeface="Courier"/>
              </a:rPr>
              <a:t>, </a:t>
            </a:r>
            <a:r>
              <a:rPr sz="1600">
                <a:solidFill>
                  <a:srgbClr val="7D9029"/>
                </a:solidFill>
                <a:latin typeface="Courier"/>
              </a:rPr>
              <a:t>bty=</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mark.time=TRUE</a:t>
            </a:r>
            <a:r>
              <a:rPr/>
              <a:t> — Marks censoring times</a:t>
            </a:r>
          </a:p>
          <a:p>
            <a:pPr lvl="0" indent="0" marL="0">
              <a:buNone/>
            </a:pPr>
            <a:r>
              <a:rPr b="1"/>
              <a:t>conf.int=FALSE</a:t>
            </a:r>
            <a:r>
              <a:rPr/>
              <a:t> — Keeps this teaching plot uncluttered</a:t>
            </a:r>
          </a:p>
          <a:p>
            <a:pPr lvl="0" indent="0" marL="0">
              <a:buNone/>
            </a:pPr>
            <a:r>
              <a:rPr b="1"/>
              <a:t>col / lwd</a:t>
            </a:r>
            <a:r>
              <a:rPr/>
              <a:t> — Matches treatment colors and line widths</a:t>
            </a:r>
          </a:p>
        </p:txBody>
      </p:sp>
    </p:spTree>
  </p:cSld>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Stratified log-rank: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 matched groups differ in survival after accounting for the matching strata?</a:t>
            </a:r>
          </a:p>
          <a:p>
            <a:pPr lvl="0" indent="0" marL="0">
              <a:buNone/>
            </a:pPr>
            <a:r>
              <a:rPr b="1"/>
              <a:t>Null / estimation target</a:t>
            </a:r>
          </a:p>
          <a:p>
            <a:pPr lvl="0" indent="0" marL="0">
              <a:buNone/>
            </a:pPr>
            <a:r>
              <a:rPr/>
              <a:t>Within the specified strata, groups have the same survival function.</a:t>
            </a:r>
          </a:p>
        </p:txBody>
      </p:sp>
      <p:sp>
        <p:nvSpPr>
          <p:cNvPr id="4" name="Content Placeholder 3"/>
          <p:cNvSpPr>
            <a:spLocks noGrp="1"/>
          </p:cNvSpPr>
          <p:nvPr>
            <p:ph idx="2"/>
          </p:nvPr>
        </p:nvSpPr>
        <p:spPr/>
        <p:txBody>
          <a:bodyPr/>
          <a:lstStyle/>
          <a:p>
            <a:pPr lvl="0" indent="0" marL="0">
              <a:buNone/>
            </a:pPr>
            <a:r>
              <a:rPr b="1"/>
              <a:t>Relevant options</a:t>
            </a:r>
          </a:p>
          <a:p>
            <a:pPr lvl="0"/>
            <a:r>
              <a:rPr/>
              <a:t>survival::survdiff(Surv(time, event) ~ group + strata(match), data = d, rho = 0)</a:t>
            </a:r>
          </a:p>
        </p:txBody>
      </p:sp>
    </p:spTree>
  </p:cSld>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Stratified log-rank: assumptions</a:t>
            </a:r>
          </a:p>
        </p:txBody>
      </p:sp>
      <p:sp>
        <p:nvSpPr>
          <p:cNvPr id="3" name="Content Placeholder 2"/>
          <p:cNvSpPr>
            <a:spLocks noGrp="1"/>
          </p:cNvSpPr>
          <p:nvPr>
            <p:ph idx="1"/>
          </p:nvPr>
        </p:nvSpPr>
        <p:spPr/>
        <p:txBody>
          <a:bodyPr/>
          <a:lstStyle/>
          <a:p>
            <a:pPr lvl="0" indent="0" marL="0">
              <a:buNone/>
            </a:pPr>
            <a:r>
              <a:rPr b="1"/>
              <a:t>What matters here</a:t>
            </a:r>
          </a:p>
          <a:p>
            <a:pPr lvl="0"/>
            <a:r>
              <a:rPr/>
              <a:t>Matching/strata are defined by design; meaningful group comparisons occur within strata.</a:t>
            </a:r>
          </a:p>
          <a:p>
            <a:pPr lvl="0"/>
            <a:r>
              <a:rPr/>
              <a:t>Appropriate censoring and independence between matched sets.</a:t>
            </a:r>
          </a:p>
        </p:txBody>
      </p:sp>
      <p:sp>
        <p:nvSpPr>
          <p:cNvPr id="4" name="Content Placeholder 3"/>
          <p:cNvSpPr>
            <a:spLocks noGrp="1"/>
          </p:cNvSpPr>
          <p:nvPr>
            <p:ph idx="2"/>
          </p:nvPr>
        </p:nvSpPr>
        <p:spPr/>
        <p:txBody>
          <a:bodyPr/>
          <a:lstStyle/>
          <a:p>
            <a:pPr lvl="0" indent="0" marL="0">
              <a:buNone/>
            </a:pPr>
            <a:r>
              <a:rPr b="1"/>
              <a:t>Parametric responses</a:t>
            </a:r>
          </a:p>
          <a:p>
            <a:pPr lvl="0"/>
            <a:r>
              <a:rPr/>
              <a:t>Stratified Cox allows additional predictors and separate baseline hazards for strata.</a:t>
            </a:r>
          </a:p>
          <a:p>
            <a:pPr lvl="0" indent="0" marL="0">
              <a:buNone/>
            </a:pPr>
            <a:r>
              <a:rPr b="1"/>
              <a:t>Nonparametric responses</a:t>
            </a:r>
          </a:p>
          <a:p>
            <a:pPr lvl="0"/>
            <a:r>
              <a:rPr/>
              <a:t>Already a stratified nonparametric comparison; a permutation must honor matching and the event/censoring design.</a:t>
            </a:r>
          </a:p>
        </p:txBody>
      </p:sp>
    </p:spTree>
  </p:cSld>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Stratified log-rank: run and read</a:t>
            </a:r>
          </a:p>
        </p:txBody>
      </p:sp>
      <p:sp>
        <p:nvSpPr>
          <p:cNvPr id="3" name="Content Placeholder 2"/>
          <p:cNvSpPr>
            <a:spLocks noGrp="1"/>
          </p:cNvSpPr>
          <p:nvPr>
            <p:ph idx="1"/>
          </p:nvPr>
        </p:nvSpPr>
        <p:spPr/>
        <p:txBody>
          <a:bodyPr/>
          <a:lstStyle/>
          <a:p>
            <a:pPr lvl="0" indent="0">
              <a:buNone/>
              <a:defRPr sz="1600"/>
            </a:pPr>
            <a:r>
              <a:rPr sz="1600">
                <a:latin typeface="Courier"/>
              </a:rPr>
              <a:t>result </a:t>
            </a:r>
            <a:r>
              <a:rPr sz="1600">
                <a:solidFill>
                  <a:srgbClr val="007020"/>
                </a:solidFill>
                <a:latin typeface="Courier"/>
              </a:rPr>
              <a:t>&lt;-</a:t>
            </a:r>
            <a:r>
              <a:rPr sz="1600">
                <a:latin typeface="Courier"/>
              </a:rPr>
              <a:t> survival</a:t>
            </a:r>
            <a:r>
              <a:rPr sz="1600">
                <a:solidFill>
                  <a:srgbClr val="4070A0"/>
                </a:solidFill>
                <a:latin typeface="Courier"/>
              </a:rPr>
              <a:t>::</a:t>
            </a:r>
            <a:r>
              <a:rPr sz="1600">
                <a:solidFill>
                  <a:srgbClr val="06287E"/>
                </a:solidFill>
                <a:latin typeface="Courier"/>
              </a:rPr>
              <a:t>survdiff</a:t>
            </a:r>
            <a:r>
              <a:rPr sz="1600">
                <a:latin typeface="Courier"/>
              </a:rPr>
              <a:t>(survival</a:t>
            </a:r>
            <a:r>
              <a:rPr sz="1600">
                <a:solidFill>
                  <a:srgbClr val="4070A0"/>
                </a:solidFill>
                <a:latin typeface="Courier"/>
              </a:rPr>
              <a:t>::</a:t>
            </a:r>
            <a:r>
              <a:rPr sz="1600">
                <a:solidFill>
                  <a:srgbClr val="06287E"/>
                </a:solidFill>
                <a:latin typeface="Courier"/>
              </a:rPr>
              <a:t>Surv</a:t>
            </a:r>
            <a:r>
              <a:rPr sz="1600">
                <a:latin typeface="Courier"/>
              </a:rPr>
              <a:t>(time, event) </a:t>
            </a:r>
            <a:r>
              <a:rPr sz="1600">
                <a:solidFill>
                  <a:srgbClr val="4070A0"/>
                </a:solidFill>
                <a:latin typeface="Courier"/>
              </a:rPr>
              <a:t>~</a:t>
            </a:r>
            <a:r>
              <a:rPr sz="1600">
                <a:latin typeface="Courier"/>
              </a:rPr>
              <a:t> treatment </a:t>
            </a:r>
            <a:r>
              <a:rPr sz="1600">
                <a:solidFill>
                  <a:srgbClr val="4070A0"/>
                </a:solidFill>
                <a:latin typeface="Courier"/>
              </a:rPr>
              <a:t>+</a:t>
            </a:r>
            <a:r>
              <a:rPr sz="1600">
                <a:latin typeface="Courier"/>
              </a:rPr>
              <a:t> </a:t>
            </a:r>
            <a:r>
              <a:rPr sz="1600">
                <a:solidFill>
                  <a:srgbClr val="06287E"/>
                </a:solidFill>
                <a:latin typeface="Courier"/>
              </a:rPr>
              <a:t>strata</a:t>
            </a:r>
            <a:r>
              <a:rPr sz="1600">
                <a:latin typeface="Courier"/>
              </a:rPr>
              <a:t>(stratum), </a:t>
            </a:r>
            <a:r>
              <a:rPr sz="1600">
                <a:solidFill>
                  <a:srgbClr val="7D9029"/>
                </a:solidFill>
                <a:latin typeface="Courier"/>
              </a:rPr>
              <a:t>data=</a:t>
            </a:r>
            <a:r>
              <a:rPr sz="1600">
                <a:latin typeface="Courier"/>
              </a:rPr>
              <a:t>d)</a:t>
            </a:r>
            <a:br/>
            <a:r>
              <a:rPr sz="1600">
                <a:latin typeface="Courier"/>
              </a:rPr>
              <a:t>p_value </a:t>
            </a:r>
            <a:r>
              <a:rPr sz="1600">
                <a:solidFill>
                  <a:srgbClr val="007020"/>
                </a:solidFill>
                <a:latin typeface="Courier"/>
              </a:rPr>
              <a:t>&lt;-</a:t>
            </a:r>
            <a:r>
              <a:rPr sz="1600">
                <a:latin typeface="Courier"/>
              </a:rPr>
              <a:t> </a:t>
            </a:r>
            <a:r>
              <a:rPr sz="1600">
                <a:solidFill>
                  <a:srgbClr val="06287E"/>
                </a:solidFill>
                <a:latin typeface="Courier"/>
              </a:rPr>
              <a:t>pchisq</a:t>
            </a:r>
            <a:r>
              <a:rPr sz="1600">
                <a:latin typeface="Courier"/>
              </a:rPr>
              <a:t>(result</a:t>
            </a:r>
            <a:r>
              <a:rPr sz="1600">
                <a:solidFill>
                  <a:srgbClr val="4070A0"/>
                </a:solidFill>
                <a:latin typeface="Courier"/>
              </a:rPr>
              <a:t>$</a:t>
            </a:r>
            <a:r>
              <a:rPr sz="1600">
                <a:latin typeface="Courier"/>
              </a:rPr>
              <a:t>chisq, </a:t>
            </a:r>
            <a:r>
              <a:rPr sz="1600">
                <a:solidFill>
                  <a:srgbClr val="7D9029"/>
                </a:solidFill>
                <a:latin typeface="Courier"/>
              </a:rPr>
              <a:t>df=</a:t>
            </a:r>
            <a:r>
              <a:rPr sz="1600">
                <a:solidFill>
                  <a:srgbClr val="40A070"/>
                </a:solidFill>
                <a:latin typeface="Courier"/>
              </a:rPr>
              <a:t>1</a:t>
            </a:r>
            <a:r>
              <a:rPr sz="1600">
                <a:latin typeface="Courier"/>
              </a:rPr>
              <a:t>, </a:t>
            </a:r>
            <a:r>
              <a:rPr sz="1600">
                <a:solidFill>
                  <a:srgbClr val="7D9029"/>
                </a:solidFill>
                <a:latin typeface="Courier"/>
              </a:rPr>
              <a:t>lower.tail=</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Stratified chi-square = 13.433</a:t>
            </a:r>
          </a:p>
          <a:p>
            <a:pPr lvl="0"/>
            <a:r>
              <a:rPr/>
              <a:t>p = 0.0002472</a:t>
            </a:r>
          </a:p>
          <a:p>
            <a:pPr lvl="0"/>
            <a:r>
              <a:rPr/>
              <a:t>12 rearing blocks; 120 larvae</a:t>
            </a:r>
          </a:p>
        </p:txBody>
      </p:sp>
    </p:spTree>
  </p:cSld>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Stratified log-rank: interpret</a:t>
            </a:r>
          </a:p>
        </p:txBody>
      </p:sp>
      <p:sp>
        <p:nvSpPr>
          <p:cNvPr id="3" name="Content Placeholder 2"/>
          <p:cNvSpPr>
            <a:spLocks noGrp="1"/>
          </p:cNvSpPr>
          <p:nvPr>
            <p:ph idx="1"/>
          </p:nvPr>
        </p:nvSpPr>
        <p:spPr/>
        <p:txBody>
          <a:bodyPr/>
          <a:lstStyle/>
          <a:p>
            <a:pPr lvl="0" indent="0" marL="0">
              <a:buNone/>
            </a:pPr>
            <a:r>
              <a:rPr/>
              <a:t>After comparison within rearing blocks, chi-square = 13.43 (1 df), p = 0.000247. The test compares survival; estimate the direction and magnitude with survival curves or a suitable model.</a:t>
            </a:r>
          </a:p>
          <a:p>
            <a:pPr lvl="0" indent="0" marL="0">
              <a:buNone/>
            </a:pPr>
            <a:r>
              <a:rPr b="1"/>
              <a:t>Discuss:</a:t>
            </a:r>
            <a:r>
              <a:rPr/>
              <a:t> What biological variation does stratification account for here?</a:t>
            </a:r>
          </a:p>
        </p:txBody>
      </p:sp>
    </p:spTree>
  </p:cSld>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Cox regression: the data</a:t>
            </a:r>
          </a:p>
        </p:txBody>
      </p:sp>
      <p:sp>
        <p:nvSpPr>
          <p:cNvPr id="3" name="Content Placeholder 2"/>
          <p:cNvSpPr>
            <a:spLocks noGrp="1"/>
          </p:cNvSpPr>
          <p:nvPr>
            <p:ph idx="1"/>
          </p:nvPr>
        </p:nvSpPr>
        <p:spPr/>
        <p:txBody>
          <a:bodyPr/>
          <a:lstStyle/>
          <a:p>
            <a:pPr lvl="0" indent="0" marL="0">
              <a:buNone/>
            </a:pPr>
            <a:r>
              <a:rPr/>
              <a:t>Seedling death times are related to protective dose and temperature.</a:t>
            </a:r>
          </a:p>
          <a:p>
            <a:pPr lvl="0"/>
            <a:r>
              <a:rPr/>
              <a:t>Event time plus censor indicator</a:t>
            </a:r>
          </a:p>
          <a:p>
            <a:pPr lvl="0"/>
            <a:r>
              <a:rPr/>
              <a:t>Quantitative dose and temperature</a:t>
            </a:r>
          </a:p>
          <a:p>
            <a:pPr lvl="0"/>
            <a:r>
              <a:rPr/>
              <a:t>Conditional hazard comparison</a:t>
            </a:r>
          </a:p>
        </p:txBody>
      </p:sp>
      <p:sp>
        <p:nvSpPr>
          <p:cNvPr id="4" name="Content Placeholder 3"/>
          <p:cNvSpPr>
            <a:spLocks noGrp="1"/>
          </p:cNvSpPr>
          <p:nvPr>
            <p:ph idx="2"/>
          </p:nvPr>
        </p:nvSpPr>
        <p:spPr/>
        <p:txBody>
          <a:bodyPr/>
          <a:lstStyle/>
          <a:p>
            <a:pPr lvl="0" indent="0" marL="0">
              <a:buNone/>
            </a:pPr>
            <a:r>
              <a:rPr b="1"/>
              <a:t>Other data like these</a:t>
            </a:r>
          </a:p>
          <a:p>
            <a:pPr lvl="0"/>
            <a:r>
              <a:rPr/>
              <a:t>Dose effects on time to infection</a:t>
            </a:r>
          </a:p>
          <a:p>
            <a:pPr lvl="0"/>
            <a:r>
              <a:rPr/>
              <a:t>Body size effects on longevity</a:t>
            </a:r>
          </a:p>
          <a:p>
            <a:pPr lvl="0"/>
            <a:r>
              <a:rPr/>
              <a:t>Habitat effects on germination hazard</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Cox regression: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2112</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seedling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180</a:t>
            </a:r>
            <a:r>
              <a:rPr sz="1600">
                <a:latin typeface="Courier"/>
              </a:rPr>
              <a:t>, </a:t>
            </a:r>
            <a:r>
              <a:rPr sz="1600">
                <a:solidFill>
                  <a:srgbClr val="7D9029"/>
                </a:solidFill>
                <a:latin typeface="Courier"/>
              </a:rPr>
              <a:t>dose =</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180</a:t>
            </a:r>
            <a:r>
              <a:rPr sz="1600">
                <a:latin typeface="Courier"/>
              </a:rPr>
              <a:t>, </a:t>
            </a:r>
            <a:r>
              <a:rPr sz="1600">
                <a:solidFill>
                  <a:srgbClr val="40A070"/>
                </a:solidFill>
                <a:latin typeface="Courier"/>
              </a:rPr>
              <a:t>0</a:t>
            </a:r>
            <a:r>
              <a:rPr sz="1600">
                <a:latin typeface="Courier"/>
              </a:rPr>
              <a:t>, </a:t>
            </a:r>
            <a:r>
              <a:rPr sz="1600">
                <a:solidFill>
                  <a:srgbClr val="40A070"/>
                </a:solidFill>
                <a:latin typeface="Courier"/>
              </a:rPr>
              <a:t>3</a:t>
            </a:r>
            <a:r>
              <a:rPr sz="1600">
                <a:latin typeface="Courier"/>
              </a:rPr>
              <a:t>),</a:t>
            </a:r>
            <a:br/>
            <a:r>
              <a:rPr sz="1600">
                <a:latin typeface="Courier"/>
              </a:rPr>
              <a:t>                </a:t>
            </a:r>
            <a:r>
              <a:rPr sz="1600">
                <a:solidFill>
                  <a:srgbClr val="7D9029"/>
                </a:solidFill>
                <a:latin typeface="Courier"/>
              </a:rPr>
              <a:t>temperature =</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180</a:t>
            </a:r>
            <a:r>
              <a:rPr sz="1600">
                <a:latin typeface="Courier"/>
              </a:rPr>
              <a:t>, </a:t>
            </a:r>
            <a:r>
              <a:rPr sz="1600">
                <a:solidFill>
                  <a:srgbClr val="40A070"/>
                </a:solidFill>
                <a:latin typeface="Courier"/>
              </a:rPr>
              <a:t>25</a:t>
            </a:r>
            <a:r>
              <a:rPr sz="1600">
                <a:latin typeface="Courier"/>
              </a:rPr>
              <a:t>, </a:t>
            </a:r>
            <a:r>
              <a:rPr sz="1600">
                <a:solidFill>
                  <a:srgbClr val="40A070"/>
                </a:solidFill>
                <a:latin typeface="Courier"/>
              </a:rPr>
              <a:t>2</a:t>
            </a:r>
            <a:r>
              <a:rPr sz="1600">
                <a:latin typeface="Courier"/>
              </a:rPr>
              <a:t>))</a:t>
            </a:r>
            <a:br/>
            <a:r>
              <a:rPr sz="1600">
                <a:latin typeface="Courier"/>
              </a:rPr>
              <a:t>rate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a:t>
            </a:r>
            <a:r>
              <a:rPr sz="1600">
                <a:solidFill>
                  <a:srgbClr val="06287E"/>
                </a:solidFill>
                <a:latin typeface="Courier"/>
              </a:rPr>
              <a:t>log</a:t>
            </a:r>
            <a:r>
              <a:rPr sz="1600">
                <a:latin typeface="Courier"/>
              </a:rPr>
              <a:t>(.</a:t>
            </a:r>
            <a:r>
              <a:rPr sz="1600">
                <a:solidFill>
                  <a:srgbClr val="40A070"/>
                </a:solidFill>
                <a:latin typeface="Courier"/>
              </a:rPr>
              <a:t>035</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45</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dose </a:t>
            </a:r>
            <a:r>
              <a:rPr sz="1600">
                <a:solidFill>
                  <a:srgbClr val="4070A0"/>
                </a:solidFill>
                <a:latin typeface="Courier"/>
              </a:rPr>
              <a:t>+</a:t>
            </a:r>
            <a:r>
              <a:rPr sz="1600">
                <a:latin typeface="Courier"/>
              </a:rPr>
              <a:t> .</a:t>
            </a:r>
            <a:r>
              <a:rPr sz="1600">
                <a:solidFill>
                  <a:srgbClr val="40A070"/>
                </a:solidFill>
                <a:latin typeface="Courier"/>
              </a:rPr>
              <a:t>12</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temperature </a:t>
            </a:r>
            <a:r>
              <a:rPr sz="1600">
                <a:solidFill>
                  <a:srgbClr val="4070A0"/>
                </a:solidFill>
                <a:latin typeface="Courier"/>
              </a:rPr>
              <a:t>-</a:t>
            </a:r>
            <a:r>
              <a:rPr sz="1600">
                <a:latin typeface="Courier"/>
              </a:rPr>
              <a:t> </a:t>
            </a:r>
            <a:r>
              <a:rPr sz="1600">
                <a:solidFill>
                  <a:srgbClr val="40A070"/>
                </a:solidFill>
                <a:latin typeface="Courier"/>
              </a:rPr>
              <a:t>25</a:t>
            </a:r>
            <a:r>
              <a:rPr sz="1600">
                <a:latin typeface="Courier"/>
              </a:rPr>
              <a:t>))</a:t>
            </a:r>
            <a:br/>
            <a:r>
              <a:rPr sz="1600">
                <a:latin typeface="Courier"/>
              </a:rPr>
              <a:t>event_time </a:t>
            </a:r>
            <a:r>
              <a:rPr sz="1600">
                <a:solidFill>
                  <a:srgbClr val="007020"/>
                </a:solidFill>
                <a:latin typeface="Courier"/>
              </a:rPr>
              <a:t>&lt;-</a:t>
            </a:r>
            <a:r>
              <a:rPr sz="1600">
                <a:latin typeface="Courier"/>
              </a:rPr>
              <a:t> </a:t>
            </a:r>
            <a:r>
              <a:rPr sz="1600">
                <a:solidFill>
                  <a:srgbClr val="06287E"/>
                </a:solidFill>
                <a:latin typeface="Courier"/>
              </a:rPr>
              <a:t>rexp</a:t>
            </a:r>
            <a:r>
              <a:rPr sz="1600">
                <a:latin typeface="Courier"/>
              </a:rPr>
              <a:t>(</a:t>
            </a:r>
            <a:r>
              <a:rPr sz="1600">
                <a:solidFill>
                  <a:srgbClr val="40A070"/>
                </a:solidFill>
                <a:latin typeface="Courier"/>
              </a:rPr>
              <a:t>180</a:t>
            </a:r>
            <a:r>
              <a:rPr sz="1600">
                <a:latin typeface="Courier"/>
              </a:rPr>
              <a:t>, </a:t>
            </a:r>
            <a:r>
              <a:rPr sz="1600">
                <a:solidFill>
                  <a:srgbClr val="7D9029"/>
                </a:solidFill>
                <a:latin typeface="Courier"/>
              </a:rPr>
              <a:t>rate =</a:t>
            </a:r>
            <a:r>
              <a:rPr sz="1600">
                <a:latin typeface="Courier"/>
              </a:rPr>
              <a:t> rate)</a:t>
            </a:r>
            <a:br/>
            <a:r>
              <a:rPr sz="1600">
                <a:latin typeface="Courier"/>
              </a:rPr>
              <a:t>follow_up </a:t>
            </a:r>
            <a:r>
              <a:rPr sz="1600">
                <a:solidFill>
                  <a:srgbClr val="007020"/>
                </a:solidFill>
                <a:latin typeface="Courier"/>
              </a:rPr>
              <a:t>&lt;-</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180</a:t>
            </a:r>
            <a:r>
              <a:rPr sz="1600">
                <a:latin typeface="Courier"/>
              </a:rPr>
              <a:t>, </a:t>
            </a:r>
            <a:r>
              <a:rPr sz="1600">
                <a:solidFill>
                  <a:srgbClr val="40A070"/>
                </a:solidFill>
                <a:latin typeface="Courier"/>
              </a:rPr>
              <a:t>45</a:t>
            </a:r>
            <a:r>
              <a:rPr sz="1600">
                <a:latin typeface="Courier"/>
              </a:rPr>
              <a:t>, </a:t>
            </a:r>
            <a:r>
              <a:rPr sz="1600">
                <a:solidFill>
                  <a:srgbClr val="40A070"/>
                </a:solidFill>
                <a:latin typeface="Courier"/>
              </a:rPr>
              <a:t>100</a:t>
            </a:r>
            <a:r>
              <a:rPr sz="1600">
                <a:latin typeface="Courier"/>
              </a:rPr>
              <a:t>)</a:t>
            </a:r>
            <a:br/>
            <a:r>
              <a:rPr sz="1600">
                <a:latin typeface="Courier"/>
              </a:rPr>
              <a:t>d</a:t>
            </a:r>
            <a:r>
              <a:rPr sz="1600">
                <a:solidFill>
                  <a:srgbClr val="4070A0"/>
                </a:solidFill>
                <a:latin typeface="Courier"/>
              </a:rPr>
              <a:t>$</a:t>
            </a:r>
            <a:r>
              <a:rPr sz="1600">
                <a:latin typeface="Courier"/>
              </a:rPr>
              <a:t>days </a:t>
            </a:r>
            <a:r>
              <a:rPr sz="1600">
                <a:solidFill>
                  <a:srgbClr val="007020"/>
                </a:solidFill>
                <a:latin typeface="Courier"/>
              </a:rPr>
              <a:t>&lt;-</a:t>
            </a:r>
            <a:r>
              <a:rPr sz="1600">
                <a:latin typeface="Courier"/>
              </a:rPr>
              <a:t> </a:t>
            </a:r>
            <a:r>
              <a:rPr sz="1600">
                <a:solidFill>
                  <a:srgbClr val="06287E"/>
                </a:solidFill>
                <a:latin typeface="Courier"/>
              </a:rPr>
              <a:t>pmin</a:t>
            </a:r>
            <a:r>
              <a:rPr sz="1600">
                <a:latin typeface="Courier"/>
              </a:rPr>
              <a:t>(event_time, follow_up)</a:t>
            </a:r>
            <a:br/>
            <a:r>
              <a:rPr sz="1600">
                <a:latin typeface="Courier"/>
              </a:rPr>
              <a:t>d</a:t>
            </a:r>
            <a:r>
              <a:rPr sz="1600">
                <a:solidFill>
                  <a:srgbClr val="4070A0"/>
                </a:solidFill>
                <a:latin typeface="Courier"/>
              </a:rPr>
              <a:t>$</a:t>
            </a:r>
            <a:r>
              <a:rPr sz="1600">
                <a:latin typeface="Courier"/>
              </a:rPr>
              <a:t>event </a:t>
            </a:r>
            <a:r>
              <a:rPr sz="1600">
                <a:solidFill>
                  <a:srgbClr val="007020"/>
                </a:solidFill>
                <a:latin typeface="Courier"/>
              </a:rPr>
              <a:t>&lt;-</a:t>
            </a:r>
            <a:r>
              <a:rPr sz="1600">
                <a:latin typeface="Courier"/>
              </a:rPr>
              <a:t> </a:t>
            </a:r>
            <a:r>
              <a:rPr sz="1600">
                <a:solidFill>
                  <a:srgbClr val="06287E"/>
                </a:solidFill>
                <a:latin typeface="Courier"/>
              </a:rPr>
              <a:t>as.integer</a:t>
            </a:r>
            <a:r>
              <a:rPr sz="1600">
                <a:latin typeface="Courier"/>
              </a:rPr>
              <a:t>(event_time </a:t>
            </a:r>
            <a:r>
              <a:rPr sz="1600">
                <a:solidFill>
                  <a:srgbClr val="4070A0"/>
                </a:solidFill>
                <a:latin typeface="Courier"/>
              </a:rPr>
              <a:t>&lt;=</a:t>
            </a:r>
            <a:r>
              <a:rPr sz="1600">
                <a:latin typeface="Courier"/>
              </a:rPr>
              <a:t> follow_up)</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seedling: 1
dose: 2.467
temperature: 23.63
days: 86.63
event: 0</a:t>
            </a:r>
          </a:p>
        </p:txBody>
      </p:sp>
    </p:spTree>
  </p:cSld>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Cox regression: see the data</a:t>
            </a:r>
          </a:p>
        </p:txBody>
      </p:sp>
      <p:pic>
        <p:nvPicPr>
          <p:cNvPr descr="Course_files/modules/cox_ph/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Cox proportional-hazards regression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newdata</a:t>
            </a:r>
            <a:r>
              <a:rPr/>
              <a:t> — Hold temperature fixed while varying dose</a:t>
            </a:r>
          </a:p>
          <a:p>
            <a:pPr lvl="0" indent="0" marL="0">
              <a:buNone/>
            </a:pPr>
            <a:r>
              <a:rPr b="1"/>
              <a:t>conf.int</a:t>
            </a:r>
            <a:r>
              <a:rPr/>
              <a:t> — Choose whether uncertainty bands are drawn</a:t>
            </a:r>
          </a:p>
          <a:p>
            <a:pPr lvl="0" indent="0" marL="0">
              <a:buNone/>
            </a:pPr>
            <a:r>
              <a:rPr b="1"/>
              <a:t>col</a:t>
            </a:r>
            <a:r>
              <a:rPr/>
              <a:t> — Distinguish predictor scenarios</a:t>
            </a:r>
          </a:p>
          <a:p>
            <a:pPr lvl="0" indent="0" marL="0">
              <a:buNone/>
            </a:pPr>
            <a:r>
              <a:rPr b="1"/>
              <a:t>mtext</a:t>
            </a:r>
            <a:r>
              <a:rPr/>
              <a:t> — State what is held constant</a:t>
            </a:r>
          </a:p>
        </p:txBody>
      </p:sp>
    </p:spTree>
  </p:cSld>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Cox regression: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"l"</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1.15</a:t>
            </a:r>
            <a:r>
              <a:rPr sz="1600">
                <a:latin typeface="Courier"/>
              </a:rPr>
              <a:t>)</a:t>
            </a:r>
            <a:br/>
            <a:r>
              <a:rPr sz="1600">
                <a:solidFill>
                  <a:srgbClr val="06287E"/>
                </a:solidFill>
                <a:latin typeface="Courier"/>
              </a:rPr>
              <a:t>plot</a:t>
            </a:r>
            <a:r>
              <a:rPr sz="1600">
                <a:latin typeface="Courier"/>
              </a:rPr>
              <a:t>(curves,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"#73969B"</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2.5</a:t>
            </a:r>
            <a:r>
              <a:rPr sz="1600">
                <a:latin typeface="Courier"/>
              </a:rPr>
              <a:t>,</a:t>
            </a:r>
            <a:br/>
            <a:r>
              <a:rPr sz="1600">
                <a:latin typeface="Courier"/>
              </a:rPr>
              <a:t>     </a:t>
            </a:r>
            <a:r>
              <a:rPr sz="1600">
                <a:solidFill>
                  <a:srgbClr val="7D9029"/>
                </a:solidFill>
                <a:latin typeface="Courier"/>
              </a:rPr>
              <a:t>conf.int =</a:t>
            </a:r>
            <a:r>
              <a:rPr sz="1600">
                <a:latin typeface="Courier"/>
              </a:rPr>
              <a:t> </a:t>
            </a:r>
            <a:r>
              <a:rPr sz="1600">
                <a:solidFill>
                  <a:srgbClr val="880000"/>
                </a:solidFill>
                <a:latin typeface="Courier"/>
              </a:rPr>
              <a:t>FALSE</a:t>
            </a: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"Days since exposure"</a:t>
            </a:r>
            <a:r>
              <a:rPr sz="1600">
                <a:latin typeface="Courier"/>
              </a:rPr>
              <a:t>,</a:t>
            </a:r>
            <a:b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"Fitted survival probability"</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"topright"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"Dose 0"</a:t>
            </a:r>
            <a:r>
              <a:rPr sz="1600">
                <a:latin typeface="Courier"/>
              </a:rPr>
              <a:t>, </a:t>
            </a:r>
            <a:r>
              <a:rPr sz="1600">
                <a:solidFill>
                  <a:srgbClr val="4070A0"/>
                </a:solidFill>
                <a:latin typeface="Courier"/>
              </a:rPr>
              <a:t>"Dose 1.5"</a:t>
            </a:r>
            <a:r>
              <a:rPr sz="1600">
                <a:latin typeface="Courier"/>
              </a:rPr>
              <a:t>, </a:t>
            </a:r>
            <a:r>
              <a:rPr sz="1600">
                <a:solidFill>
                  <a:srgbClr val="4070A0"/>
                </a:solidFill>
                <a:latin typeface="Courier"/>
              </a:rPr>
              <a:t>"Dose 3"</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2.5</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"#73969B"</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br/>
            <a:r>
              <a:rPr sz="1600">
                <a:solidFill>
                  <a:srgbClr val="06287E"/>
                </a:solidFill>
                <a:latin typeface="Courier"/>
              </a:rPr>
              <a:t>mtext</a:t>
            </a:r>
            <a:r>
              <a:rPr sz="1600">
                <a:latin typeface="Courier"/>
              </a:rPr>
              <a:t>(</a:t>
            </a:r>
            <a:r>
              <a:rPr sz="1600">
                <a:solidFill>
                  <a:srgbClr val="4070A0"/>
                </a:solidFill>
                <a:latin typeface="Courier"/>
              </a:rPr>
              <a:t>"Fitted curves at 25°C"</a:t>
            </a:r>
            <a:r>
              <a:rPr sz="1600">
                <a:latin typeface="Courier"/>
              </a:rPr>
              <a:t>, </a:t>
            </a:r>
            <a:r>
              <a:rPr sz="1600">
                <a:solidFill>
                  <a:srgbClr val="7D9029"/>
                </a:solidFill>
                <a:latin typeface="Courier"/>
              </a:rPr>
              <a:t>side =</a:t>
            </a:r>
            <a:r>
              <a:rPr sz="1600">
                <a:latin typeface="Courier"/>
              </a:rPr>
              <a:t> </a:t>
            </a:r>
            <a:r>
              <a:rPr sz="1600">
                <a:solidFill>
                  <a:srgbClr val="40A070"/>
                </a:solidFill>
                <a:latin typeface="Courier"/>
              </a:rPr>
              <a:t>3</a:t>
            </a:r>
            <a:r>
              <a:rPr sz="1600">
                <a:latin typeface="Courier"/>
              </a:rPr>
              <a:t>, </a:t>
            </a:r>
            <a:r>
              <a:rPr sz="1600">
                <a:solidFill>
                  <a:srgbClr val="7D9029"/>
                </a:solidFill>
                <a:latin typeface="Courier"/>
              </a:rPr>
              <a:t>line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adj =</a:t>
            </a:r>
            <a:r>
              <a:rPr sz="1600">
                <a:latin typeface="Courier"/>
              </a:rPr>
              <a:t> </a:t>
            </a:r>
            <a:r>
              <a:rPr sz="1600">
                <a:solidFill>
                  <a:srgbClr val="40A070"/>
                </a:solidFill>
                <a:latin typeface="Courier"/>
              </a:rPr>
              <a:t>0</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newdata</a:t>
            </a:r>
            <a:r>
              <a:rPr/>
              <a:t> — Hold temperature fixed while varying dose</a:t>
            </a:r>
          </a:p>
          <a:p>
            <a:pPr lvl="0" indent="0" marL="0">
              <a:buNone/>
            </a:pPr>
            <a:r>
              <a:rPr b="1"/>
              <a:t>conf.int</a:t>
            </a:r>
            <a:r>
              <a:rPr/>
              <a:t> — Choose whether uncertainty bands are drawn</a:t>
            </a:r>
          </a:p>
          <a:p>
            <a:pPr lvl="0" indent="0" marL="0">
              <a:buNone/>
            </a:pPr>
            <a:r>
              <a:rPr b="1"/>
              <a:t>col</a:t>
            </a:r>
            <a:r>
              <a:rPr/>
              <a:t> — Distinguish predictor scenarios</a:t>
            </a:r>
          </a:p>
          <a:p>
            <a:pPr lvl="0" indent="0" marL="0">
              <a:buNone/>
            </a:pPr>
            <a:r>
              <a:rPr b="1"/>
              <a:t>mtext</a:t>
            </a:r>
            <a:r>
              <a:rPr/>
              <a:t> — State what is held constant</a:t>
            </a:r>
          </a:p>
        </p:txBody>
      </p:sp>
    </p:spTree>
  </p:cSld>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Cox regression: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dose alter death hazard after accounting for temperature?</a:t>
            </a:r>
          </a:p>
          <a:p>
            <a:pPr lvl="0" indent="0" marL="0">
              <a:buNone/>
            </a:pPr>
            <a:r>
              <a:rPr b="1"/>
              <a:t>Null / estimation target</a:t>
            </a:r>
          </a:p>
          <a:p>
            <a:pPr lvl="0" indent="0" marL="0">
              <a:buNone/>
            </a:pPr>
            <a:r>
              <a:rPr/>
              <a:t>The dose coefficient is zero: the adjusted hazard ratio per dose unit is one.</a:t>
            </a:r>
          </a:p>
        </p:txBody>
      </p:sp>
      <p:sp>
        <p:nvSpPr>
          <p:cNvPr id="4" name="Content Placeholder 3"/>
          <p:cNvSpPr>
            <a:spLocks noGrp="1"/>
          </p:cNvSpPr>
          <p:nvPr>
            <p:ph idx="2"/>
          </p:nvPr>
        </p:nvSpPr>
        <p:spPr/>
        <p:txBody>
          <a:bodyPr/>
          <a:lstStyle/>
          <a:p>
            <a:pPr lvl="0" indent="0" marL="0">
              <a:buNone/>
            </a:pPr>
            <a:r>
              <a:rPr b="1"/>
              <a:t>Relevant options</a:t>
            </a:r>
          </a:p>
          <a:p>
            <a:pPr lvl="0"/>
            <a:r>
              <a:rPr/>
              <a:t>Surv(days, event) preserves censoring</a:t>
            </a:r>
          </a:p>
          <a:p>
            <a:pPr lvl="0"/>
            <a:r>
              <a:rPr/>
              <a:t>dose + temperature adjusts for temperature</a:t>
            </a:r>
          </a:p>
          <a:p>
            <a:pPr lvl="0"/>
            <a:r>
              <a:rPr/>
              <a:t>cox.zph examines the proportional-hazards structure</a:t>
            </a:r>
          </a:p>
        </p:txBody>
      </p:sp>
    </p:spTree>
  </p:cSld>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Cox regression: assumptions</a:t>
            </a:r>
          </a:p>
        </p:txBody>
      </p:sp>
      <p:sp>
        <p:nvSpPr>
          <p:cNvPr id="3" name="Content Placeholder 2"/>
          <p:cNvSpPr>
            <a:spLocks noGrp="1"/>
          </p:cNvSpPr>
          <p:nvPr>
            <p:ph idx="1"/>
          </p:nvPr>
        </p:nvSpPr>
        <p:spPr/>
        <p:txBody>
          <a:bodyPr/>
          <a:lstStyle/>
          <a:p>
            <a:pPr lvl="0" indent="0" marL="0">
              <a:buNone/>
            </a:pPr>
            <a:r>
              <a:rPr b="1"/>
              <a:t>What matters here</a:t>
            </a:r>
          </a:p>
          <a:p>
            <a:pPr lvl="0"/>
            <a:r>
              <a:rPr/>
              <a:t>Suitable covariate effects and censoring mechanism</a:t>
            </a:r>
          </a:p>
          <a:p>
            <a:pPr lvl="0"/>
            <a:r>
              <a:rPr/>
              <a:t>A constant hazard ratio for ordinary coefficients</a:t>
            </a:r>
          </a:p>
          <a:p>
            <a:pPr lvl="0"/>
            <a:r>
              <a:rPr/>
              <a:t>Independent seedlings; model dependence if present</a:t>
            </a:r>
          </a:p>
        </p:txBody>
      </p:sp>
      <p:sp>
        <p:nvSpPr>
          <p:cNvPr id="4" name="Content Placeholder 3"/>
          <p:cNvSpPr>
            <a:spLocks noGrp="1"/>
          </p:cNvSpPr>
          <p:nvPr>
            <p:ph idx="2"/>
          </p:nvPr>
        </p:nvSpPr>
        <p:spPr/>
        <p:txBody>
          <a:bodyPr/>
          <a:lstStyle/>
          <a:p>
            <a:pPr lvl="0" indent="0" marL="0">
              <a:buNone/>
            </a:pPr>
            <a:r>
              <a:rPr b="1"/>
              <a:t>Parametric responses</a:t>
            </a:r>
          </a:p>
          <a:p>
            <a:pPr lvl="0"/>
            <a:r>
              <a:rPr/>
              <a:t>Allow time-varying effects or justified strata</a:t>
            </a:r>
          </a:p>
          <a:p>
            <a:pPr lvl="0"/>
            <a:r>
              <a:rPr/>
              <a:t>An AFT model targets a survival-time ratio</a:t>
            </a:r>
          </a:p>
          <a:p>
            <a:pPr lvl="0" indent="0" marL="0">
              <a:buNone/>
            </a:pPr>
            <a:r>
              <a:rPr b="1"/>
              <a:t>Nonparametric responses</a:t>
            </a:r>
          </a:p>
          <a:p>
            <a:pPr lvl="0"/>
            <a:r>
              <a:rPr/>
              <a:t>Cox leaves the baseline hazard unspecified</a:t>
            </a:r>
          </a:p>
          <a:p>
            <a:pPr lvl="0"/>
            <a:r>
              <a:rPr/>
              <a:t>Log-rank supports a simpler group comparison</a:t>
            </a:r>
          </a:p>
        </p:txBody>
      </p:sp>
    </p:spTree>
  </p:cSld>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Cox regression: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survival</a:t>
            </a:r>
            <a:r>
              <a:rPr sz="1600">
                <a:solidFill>
                  <a:srgbClr val="4070A0"/>
                </a:solidFill>
                <a:latin typeface="Courier"/>
              </a:rPr>
              <a:t>::</a:t>
            </a:r>
            <a:r>
              <a:rPr sz="1600">
                <a:solidFill>
                  <a:srgbClr val="06287E"/>
                </a:solidFill>
                <a:latin typeface="Courier"/>
              </a:rPr>
              <a:t>coxph</a:t>
            </a:r>
            <a:r>
              <a:rPr sz="1600">
                <a:latin typeface="Courier"/>
              </a:rPr>
              <a:t>(survival</a:t>
            </a:r>
            <a:r>
              <a:rPr sz="1600">
                <a:solidFill>
                  <a:srgbClr val="4070A0"/>
                </a:solidFill>
                <a:latin typeface="Courier"/>
              </a:rPr>
              <a:t>::</a:t>
            </a:r>
            <a:r>
              <a:rPr sz="1600">
                <a:solidFill>
                  <a:srgbClr val="06287E"/>
                </a:solidFill>
                <a:latin typeface="Courier"/>
              </a:rPr>
              <a:t>Surv</a:t>
            </a:r>
            <a:r>
              <a:rPr sz="1600">
                <a:latin typeface="Courier"/>
              </a:rPr>
              <a:t>(days, event) </a:t>
            </a:r>
            <a:r>
              <a:rPr sz="1600">
                <a:solidFill>
                  <a:srgbClr val="4070A0"/>
                </a:solidFill>
                <a:latin typeface="Courier"/>
              </a:rPr>
              <a:t>~</a:t>
            </a:r>
            <a:r>
              <a:rPr sz="1600">
                <a:latin typeface="Courier"/>
              </a:rPr>
              <a:t> dose </a:t>
            </a:r>
            <a:r>
              <a:rPr sz="1600">
                <a:solidFill>
                  <a:srgbClr val="4070A0"/>
                </a:solidFill>
                <a:latin typeface="Courier"/>
              </a:rPr>
              <a:t>+</a:t>
            </a:r>
            <a:r>
              <a:rPr sz="1600">
                <a:latin typeface="Courier"/>
              </a:rPr>
              <a:t> temperature,</a:t>
            </a:r>
            <a:br/>
            <a:r>
              <a:rPr sz="1600">
                <a:latin typeface="Courier"/>
              </a:rPr>
              <a:t>                       </a:t>
            </a:r>
            <a:r>
              <a:rPr sz="1600">
                <a:solidFill>
                  <a:srgbClr val="7D9029"/>
                </a:solidFill>
                <a:latin typeface="Courier"/>
              </a:rPr>
              <a:t>data =</a:t>
            </a:r>
            <a:r>
              <a:rPr sz="1600">
                <a:latin typeface="Courier"/>
              </a:rPr>
              <a:t> d, </a:t>
            </a:r>
            <a:r>
              <a:rPr sz="1600">
                <a:solidFill>
                  <a:srgbClr val="7D9029"/>
                </a:solidFill>
                <a:latin typeface="Courier"/>
              </a:rPr>
              <a:t>x =</a:t>
            </a:r>
            <a:r>
              <a:rPr sz="1600">
                <a:latin typeface="Courier"/>
              </a:rPr>
              <a:t> </a:t>
            </a:r>
            <a:r>
              <a:rPr sz="1600">
                <a:solidFill>
                  <a:srgbClr val="880000"/>
                </a:solidFill>
                <a:latin typeface="Courier"/>
              </a:rPr>
              <a:t>TRUE</a:t>
            </a:r>
            <a:r>
              <a:rPr sz="1600">
                <a:latin typeface="Courier"/>
              </a:rPr>
              <a:t>)</a:t>
            </a:r>
            <a:br/>
            <a:r>
              <a:rPr sz="1600">
                <a:solidFill>
                  <a:srgbClr val="06287E"/>
                </a:solidFill>
                <a:latin typeface="Courier"/>
              </a:rPr>
              <a:t>summary</a:t>
            </a:r>
            <a:r>
              <a:rPr sz="1600">
                <a:latin typeface="Courier"/>
              </a:rPr>
              <a:t>(fit)</a:t>
            </a:r>
            <a:br/>
            <a:r>
              <a:rPr sz="1600">
                <a:latin typeface="Courier"/>
              </a:rPr>
              <a:t>ph_check </a:t>
            </a:r>
            <a:r>
              <a:rPr sz="1600">
                <a:solidFill>
                  <a:srgbClr val="007020"/>
                </a:solidFill>
                <a:latin typeface="Courier"/>
              </a:rPr>
              <a:t>&lt;-</a:t>
            </a:r>
            <a:r>
              <a:rPr sz="1600">
                <a:latin typeface="Courier"/>
              </a:rPr>
              <a:t> survival</a:t>
            </a:r>
            <a:r>
              <a:rPr sz="1600">
                <a:solidFill>
                  <a:srgbClr val="4070A0"/>
                </a:solidFill>
                <a:latin typeface="Courier"/>
              </a:rPr>
              <a:t>::</a:t>
            </a:r>
            <a:r>
              <a:rPr sz="1600">
                <a:solidFill>
                  <a:srgbClr val="06287E"/>
                </a:solidFill>
                <a:latin typeface="Courier"/>
              </a:rPr>
              <a:t>cox.zph</a:t>
            </a:r>
            <a:r>
              <a:rPr sz="1600">
                <a:latin typeface="Courier"/>
              </a:rPr>
              <a:t>(fit)</a:t>
            </a:r>
            <a:br/>
            <a:r>
              <a:rPr sz="1600">
                <a:latin typeface="Courier"/>
              </a:rPr>
              <a:t>hazard_ci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a:t>
            </a:r>
            <a:r>
              <a:rPr sz="1600">
                <a:solidFill>
                  <a:srgbClr val="06287E"/>
                </a:solidFill>
                <a:latin typeface="Courier"/>
              </a:rPr>
              <a:t>confint</a:t>
            </a:r>
            <a:r>
              <a:rPr sz="1600">
                <a:latin typeface="Courier"/>
              </a:rPr>
              <a:t>(fit)[</a:t>
            </a:r>
            <a:r>
              <a:rPr sz="1600">
                <a:solidFill>
                  <a:srgbClr val="4070A0"/>
                </a:solidFill>
                <a:latin typeface="Courier"/>
              </a:rPr>
              <a:t>"dose"</a:t>
            </a:r>
            <a:r>
              <a:rPr sz="1600">
                <a:latin typeface="Courier"/>
              </a:rPr>
              <a:t>, ])</a:t>
            </a:r>
          </a:p>
        </p:txBody>
      </p:sp>
      <p:sp>
        <p:nvSpPr>
          <p:cNvPr id="4" name="Content Placeholder 3"/>
          <p:cNvSpPr>
            <a:spLocks noGrp="1"/>
          </p:cNvSpPr>
          <p:nvPr>
            <p:ph idx="2"/>
          </p:nvPr>
        </p:nvSpPr>
        <p:spPr/>
        <p:txBody>
          <a:bodyPr/>
          <a:lstStyle/>
          <a:p>
            <a:pPr lvl="0" indent="0" marL="0">
              <a:buNone/>
            </a:pPr>
            <a:r>
              <a:rPr b="1"/>
              <a:t>Generated results</a:t>
            </a:r>
          </a:p>
          <a:p>
            <a:pPr lvl="0"/>
            <a:r>
              <a:rPr/>
              <a:t>Dose hazard ratio per unit = 0.69</a:t>
            </a:r>
          </a:p>
          <a:p>
            <a:pPr lvl="0"/>
            <a:r>
              <a:rPr/>
              <a:t>95% CI 0.56 to 0.84</a:t>
            </a:r>
          </a:p>
          <a:p>
            <a:pPr lvl="0"/>
            <a:r>
              <a:rPr/>
              <a:t>Wald z = -3.72; p = 0.0001969</a:t>
            </a:r>
          </a:p>
          <a:p>
            <a:pPr lvl="0"/>
            <a:r>
              <a:rPr/>
              <a:t>PH diagnostic global p = 0.01934</a:t>
            </a:r>
          </a:p>
        </p:txBody>
      </p:sp>
    </p:spTree>
  </p:cSld>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Cox regression: interpret</a:t>
            </a:r>
          </a:p>
        </p:txBody>
      </p:sp>
      <p:sp>
        <p:nvSpPr>
          <p:cNvPr id="3" name="Content Placeholder 2"/>
          <p:cNvSpPr>
            <a:spLocks noGrp="1"/>
          </p:cNvSpPr>
          <p:nvPr>
            <p:ph idx="1"/>
          </p:nvPr>
        </p:nvSpPr>
        <p:spPr/>
        <p:txBody>
          <a:bodyPr/>
          <a:lstStyle/>
          <a:p>
            <a:pPr lvl="0" indent="0" marL="0">
              <a:buNone/>
            </a:pPr>
            <a:r>
              <a:rPr/>
              <a:t>Each dose unit multiplied the death hazard by 0.69 at the same temperature (95% CI 0.56 to 0.84; Wald p = 0.0001969). This is an instantaneous-risk comparison among seedlings still alive, not a survival probability ratio. The fitted constant hazard ratio must be checked over time.</a:t>
            </a:r>
          </a:p>
          <a:p>
            <a:pPr lvl="0" indent="0" marL="0">
              <a:buNone/>
            </a:pPr>
            <a:r>
              <a:rPr b="1"/>
              <a:t>Discuss:</a:t>
            </a:r>
            <a:r>
              <a:rPr/>
              <a:t> Explain why a hazard ratio of 0.6 does not mean 60% as many seedlings survive.</a:t>
            </a:r>
          </a:p>
        </p:txBody>
      </p:sp>
    </p:spTree>
  </p:cSld>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Parametric survival: the data</a:t>
            </a:r>
          </a:p>
        </p:txBody>
      </p:sp>
      <p:sp>
        <p:nvSpPr>
          <p:cNvPr id="3" name="Content Placeholder 2"/>
          <p:cNvSpPr>
            <a:spLocks noGrp="1"/>
          </p:cNvSpPr>
          <p:nvPr>
            <p:ph idx="1"/>
          </p:nvPr>
        </p:nvSpPr>
        <p:spPr/>
        <p:txBody>
          <a:bodyPr/>
          <a:lstStyle/>
          <a:p>
            <a:pPr lvl="0" indent="0" marL="0">
              <a:buNone/>
            </a:pPr>
            <a:r>
              <a:rPr/>
              <a:t>Botanists compare germination timing after control or cold treatment.</a:t>
            </a:r>
          </a:p>
          <a:p>
            <a:pPr lvl="0"/>
            <a:r>
              <a:rPr/>
              <a:t>Positive event time</a:t>
            </a:r>
          </a:p>
          <a:p>
            <a:pPr lvl="0"/>
            <a:r>
              <a:rPr/>
              <a:t>Right-censoring</a:t>
            </a:r>
          </a:p>
          <a:p>
            <a:pPr lvl="0"/>
            <a:r>
              <a:rPr/>
              <a:t>A time-ratio scientific target</a:t>
            </a:r>
          </a:p>
        </p:txBody>
      </p:sp>
      <p:sp>
        <p:nvSpPr>
          <p:cNvPr id="4" name="Content Placeholder 3"/>
          <p:cNvSpPr>
            <a:spLocks noGrp="1"/>
          </p:cNvSpPr>
          <p:nvPr>
            <p:ph idx="2"/>
          </p:nvPr>
        </p:nvSpPr>
        <p:spPr/>
        <p:txBody>
          <a:bodyPr/>
          <a:lstStyle/>
          <a:p>
            <a:pPr lvl="0" indent="0" marL="0">
              <a:buNone/>
            </a:pPr>
            <a:r>
              <a:rPr b="1"/>
              <a:t>Other data like these</a:t>
            </a:r>
          </a:p>
          <a:p>
            <a:pPr lvl="0"/>
            <a:r>
              <a:rPr/>
              <a:t>Developmental time under temperature</a:t>
            </a:r>
          </a:p>
          <a:p>
            <a:pPr lvl="0"/>
            <a:r>
              <a:rPr/>
              <a:t>Time to infection under treatment</a:t>
            </a:r>
          </a:p>
          <a:p>
            <a:pPr lvl="0"/>
            <a:r>
              <a:rPr/>
              <a:t>Longevity under different diets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Parametric survival: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2113</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seed =</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140</a:t>
            </a:r>
            <a:r>
              <a:rPr sz="1600">
                <a:latin typeface="Courier"/>
              </a:rPr>
              <a:t>,</a:t>
            </a:r>
            <a:br/>
            <a:r>
              <a:rPr sz="1600">
                <a:latin typeface="Courier"/>
              </a:rPr>
              <a:t>                </a:t>
            </a:r>
            <a:r>
              <a:rPr sz="1600">
                <a:solidFill>
                  <a:srgbClr val="7D9029"/>
                </a:solidFill>
                <a:latin typeface="Courier"/>
              </a:rPr>
              <a:t>treatment =</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"Cold"</a:t>
            </a:r>
            <a:r>
              <a:rPr sz="1600">
                <a:latin typeface="Courier"/>
              </a:rPr>
              <a:t>), </a:t>
            </a:r>
            <a:r>
              <a:rPr sz="1600">
                <a:solidFill>
                  <a:srgbClr val="7D9029"/>
                </a:solidFill>
                <a:latin typeface="Courier"/>
              </a:rPr>
              <a:t>each =</a:t>
            </a:r>
            <a:r>
              <a:rPr sz="1600">
                <a:latin typeface="Courier"/>
              </a:rPr>
              <a:t> </a:t>
            </a:r>
            <a:r>
              <a:rPr sz="1600">
                <a:solidFill>
                  <a:srgbClr val="40A070"/>
                </a:solidFill>
                <a:latin typeface="Courier"/>
              </a:rPr>
              <a:t>70</a:t>
            </a:r>
            <a:r>
              <a:rPr sz="1600">
                <a:latin typeface="Courier"/>
              </a:rPr>
              <a:t>))</a:t>
            </a:r>
            <a:br/>
            <a:r>
              <a:rPr sz="1600">
                <a:latin typeface="Courier"/>
              </a:rPr>
              <a:t>log_scale </a:t>
            </a:r>
            <a:r>
              <a:rPr sz="1600">
                <a:solidFill>
                  <a:srgbClr val="007020"/>
                </a:solidFill>
                <a:latin typeface="Courier"/>
              </a:rPr>
              <a:t>&lt;-</a:t>
            </a:r>
            <a:r>
              <a:rPr sz="1600">
                <a:latin typeface="Courier"/>
              </a:rPr>
              <a:t> </a:t>
            </a:r>
            <a:r>
              <a:rPr sz="1600">
                <a:solidFill>
                  <a:srgbClr val="06287E"/>
                </a:solidFill>
                <a:latin typeface="Courier"/>
              </a:rPr>
              <a:t>log</a:t>
            </a:r>
            <a:r>
              <a:rPr sz="1600">
                <a:latin typeface="Courier"/>
              </a:rPr>
              <a:t>(</a:t>
            </a:r>
            <a:r>
              <a:rPr sz="1600">
                <a:solidFill>
                  <a:srgbClr val="40A070"/>
                </a:solidFill>
                <a:latin typeface="Courier"/>
              </a:rPr>
              <a:t>20</a:t>
            </a:r>
            <a:r>
              <a:rPr sz="1600">
                <a:latin typeface="Courier"/>
              </a:rPr>
              <a:t>) </a:t>
            </a:r>
            <a:r>
              <a:rPr sz="1600">
                <a:solidFill>
                  <a:srgbClr val="4070A0"/>
                </a:solidFill>
                <a:latin typeface="Courier"/>
              </a:rPr>
              <a:t>+</a:t>
            </a:r>
            <a:r>
              <a:rPr sz="1600">
                <a:latin typeface="Courier"/>
              </a:rPr>
              <a:t> .</a:t>
            </a:r>
            <a:r>
              <a:rPr sz="1600">
                <a:solidFill>
                  <a:srgbClr val="40A070"/>
                </a:solidFill>
                <a:latin typeface="Courier"/>
              </a:rPr>
              <a:t>4</a:t>
            </a:r>
            <a:r>
              <a:rPr sz="1600">
                <a:latin typeface="Courier"/>
              </a:rPr>
              <a:t> </a:t>
            </a:r>
            <a:r>
              <a:rPr sz="1600">
                <a:solidFill>
                  <a:srgbClr val="4070A0"/>
                </a:solidFill>
                <a:latin typeface="Courier"/>
              </a:rPr>
              <a:t>*</a:t>
            </a:r>
            <a:r>
              <a:rPr sz="1600">
                <a:latin typeface="Courier"/>
              </a:rPr>
              <a:t> (d</a:t>
            </a:r>
            <a:r>
              <a:rPr sz="1600">
                <a:solidFill>
                  <a:srgbClr val="4070A0"/>
                </a:solidFill>
                <a:latin typeface="Courier"/>
              </a:rPr>
              <a:t>$</a:t>
            </a:r>
            <a:r>
              <a:rPr sz="1600">
                <a:latin typeface="Courier"/>
              </a:rPr>
              <a:t>treatment </a:t>
            </a:r>
            <a:r>
              <a:rPr sz="1600">
                <a:solidFill>
                  <a:srgbClr val="4070A0"/>
                </a:solidFill>
                <a:latin typeface="Courier"/>
              </a:rPr>
              <a:t>==</a:t>
            </a:r>
            <a:r>
              <a:rPr sz="1600">
                <a:latin typeface="Courier"/>
              </a:rPr>
              <a:t> </a:t>
            </a:r>
            <a:r>
              <a:rPr sz="1600">
                <a:solidFill>
                  <a:srgbClr val="4070A0"/>
                </a:solidFill>
                <a:latin typeface="Courier"/>
              </a:rPr>
              <a:t>"Cold"</a:t>
            </a:r>
            <a:r>
              <a:rPr sz="1600">
                <a:latin typeface="Courier"/>
              </a:rPr>
              <a:t>)</a:t>
            </a:r>
            <a:br/>
            <a:r>
              <a:rPr sz="1600">
                <a:latin typeface="Courier"/>
              </a:rPr>
              <a:t>event_time </a:t>
            </a:r>
            <a:r>
              <a:rPr sz="1600">
                <a:solidFill>
                  <a:srgbClr val="007020"/>
                </a:solidFill>
                <a:latin typeface="Courier"/>
              </a:rPr>
              <a:t>&lt;-</a:t>
            </a:r>
            <a:r>
              <a:rPr sz="1600">
                <a:latin typeface="Courier"/>
              </a:rPr>
              <a:t> </a:t>
            </a:r>
            <a:r>
              <a:rPr sz="1600">
                <a:solidFill>
                  <a:srgbClr val="06287E"/>
                </a:solidFill>
                <a:latin typeface="Courier"/>
              </a:rPr>
              <a:t>rweibull</a:t>
            </a:r>
            <a:r>
              <a:rPr sz="1600">
                <a:latin typeface="Courier"/>
              </a:rPr>
              <a:t>(</a:t>
            </a:r>
            <a:r>
              <a:rPr sz="1600">
                <a:solidFill>
                  <a:srgbClr val="40A070"/>
                </a:solidFill>
                <a:latin typeface="Courier"/>
              </a:rPr>
              <a:t>140</a:t>
            </a:r>
            <a:r>
              <a:rPr sz="1600">
                <a:latin typeface="Courier"/>
              </a:rPr>
              <a:t>, </a:t>
            </a:r>
            <a:r>
              <a:rPr sz="1600">
                <a:solidFill>
                  <a:srgbClr val="7D9029"/>
                </a:solidFill>
                <a:latin typeface="Courier"/>
              </a:rPr>
              <a:t>shape =</a:t>
            </a:r>
            <a:r>
              <a:rPr sz="1600">
                <a:latin typeface="Courier"/>
              </a:rPr>
              <a:t> </a:t>
            </a:r>
            <a:r>
              <a:rPr sz="1600">
                <a:solidFill>
                  <a:srgbClr val="40A070"/>
                </a:solidFill>
                <a:latin typeface="Courier"/>
              </a:rPr>
              <a:t>1.8</a:t>
            </a:r>
            <a:r>
              <a:rPr sz="1600">
                <a:latin typeface="Courier"/>
              </a:rPr>
              <a:t>, </a:t>
            </a:r>
            <a:r>
              <a:rPr sz="1600">
                <a:solidFill>
                  <a:srgbClr val="7D9029"/>
                </a:solidFill>
                <a:latin typeface="Courier"/>
              </a:rPr>
              <a:t>scale =</a:t>
            </a:r>
            <a:r>
              <a:rPr sz="1600">
                <a:latin typeface="Courier"/>
              </a:rPr>
              <a:t> </a:t>
            </a:r>
            <a:r>
              <a:rPr sz="1600">
                <a:solidFill>
                  <a:srgbClr val="06287E"/>
                </a:solidFill>
                <a:latin typeface="Courier"/>
              </a:rPr>
              <a:t>exp</a:t>
            </a:r>
            <a:r>
              <a:rPr sz="1600">
                <a:latin typeface="Courier"/>
              </a:rPr>
              <a:t>(log_scale))</a:t>
            </a:r>
            <a:br/>
            <a:r>
              <a:rPr sz="1600">
                <a:latin typeface="Courier"/>
              </a:rPr>
              <a:t>follow_up </a:t>
            </a:r>
            <a:r>
              <a:rPr sz="1600">
                <a:solidFill>
                  <a:srgbClr val="007020"/>
                </a:solidFill>
                <a:latin typeface="Courier"/>
              </a:rPr>
              <a:t>&lt;-</a:t>
            </a:r>
            <a:r>
              <a:rPr sz="1600">
                <a:latin typeface="Courier"/>
              </a:rPr>
              <a:t> </a:t>
            </a:r>
            <a:r>
              <a:rPr sz="1600">
                <a:solidFill>
                  <a:srgbClr val="06287E"/>
                </a:solidFill>
                <a:latin typeface="Courier"/>
              </a:rPr>
              <a:t>runif</a:t>
            </a:r>
            <a:r>
              <a:rPr sz="1600">
                <a:latin typeface="Courier"/>
              </a:rPr>
              <a:t>(</a:t>
            </a:r>
            <a:r>
              <a:rPr sz="1600">
                <a:solidFill>
                  <a:srgbClr val="40A070"/>
                </a:solidFill>
                <a:latin typeface="Courier"/>
              </a:rPr>
              <a:t>140</a:t>
            </a:r>
            <a:r>
              <a:rPr sz="1600">
                <a:latin typeface="Courier"/>
              </a:rPr>
              <a:t>, </a:t>
            </a:r>
            <a:r>
              <a:rPr sz="1600">
                <a:solidFill>
                  <a:srgbClr val="40A070"/>
                </a:solidFill>
                <a:latin typeface="Courier"/>
              </a:rPr>
              <a:t>22</a:t>
            </a:r>
            <a:r>
              <a:rPr sz="1600">
                <a:latin typeface="Courier"/>
              </a:rPr>
              <a:t>, </a:t>
            </a:r>
            <a:r>
              <a:rPr sz="1600">
                <a:solidFill>
                  <a:srgbClr val="40A070"/>
                </a:solidFill>
                <a:latin typeface="Courier"/>
              </a:rPr>
              <a:t>50</a:t>
            </a:r>
            <a:r>
              <a:rPr sz="1600">
                <a:latin typeface="Courier"/>
              </a:rPr>
              <a:t>)</a:t>
            </a:r>
            <a:br/>
            <a:r>
              <a:rPr sz="1600">
                <a:latin typeface="Courier"/>
              </a:rPr>
              <a:t>d</a:t>
            </a:r>
            <a:r>
              <a:rPr sz="1600">
                <a:solidFill>
                  <a:srgbClr val="4070A0"/>
                </a:solidFill>
                <a:latin typeface="Courier"/>
              </a:rPr>
              <a:t>$</a:t>
            </a:r>
            <a:r>
              <a:rPr sz="1600">
                <a:latin typeface="Courier"/>
              </a:rPr>
              <a:t>days </a:t>
            </a:r>
            <a:r>
              <a:rPr sz="1600">
                <a:solidFill>
                  <a:srgbClr val="007020"/>
                </a:solidFill>
                <a:latin typeface="Courier"/>
              </a:rPr>
              <a:t>&lt;-</a:t>
            </a:r>
            <a:r>
              <a:rPr sz="1600">
                <a:latin typeface="Courier"/>
              </a:rPr>
              <a:t> </a:t>
            </a:r>
            <a:r>
              <a:rPr sz="1600">
                <a:solidFill>
                  <a:srgbClr val="06287E"/>
                </a:solidFill>
                <a:latin typeface="Courier"/>
              </a:rPr>
              <a:t>pmin</a:t>
            </a:r>
            <a:r>
              <a:rPr sz="1600">
                <a:latin typeface="Courier"/>
              </a:rPr>
              <a:t>(event_time, follow_up)</a:t>
            </a:r>
            <a:br/>
            <a:r>
              <a:rPr sz="1600">
                <a:latin typeface="Courier"/>
              </a:rPr>
              <a:t>d</a:t>
            </a:r>
            <a:r>
              <a:rPr sz="1600">
                <a:solidFill>
                  <a:srgbClr val="4070A0"/>
                </a:solidFill>
                <a:latin typeface="Courier"/>
              </a:rPr>
              <a:t>$</a:t>
            </a:r>
            <a:r>
              <a:rPr sz="1600">
                <a:latin typeface="Courier"/>
              </a:rPr>
              <a:t>event </a:t>
            </a:r>
            <a:r>
              <a:rPr sz="1600">
                <a:solidFill>
                  <a:srgbClr val="007020"/>
                </a:solidFill>
                <a:latin typeface="Courier"/>
              </a:rPr>
              <a:t>&lt;-</a:t>
            </a:r>
            <a:r>
              <a:rPr sz="1600">
                <a:latin typeface="Courier"/>
              </a:rPr>
              <a:t> </a:t>
            </a:r>
            <a:r>
              <a:rPr sz="1600">
                <a:solidFill>
                  <a:srgbClr val="06287E"/>
                </a:solidFill>
                <a:latin typeface="Courier"/>
              </a:rPr>
              <a:t>as.integer</a:t>
            </a:r>
            <a:r>
              <a:rPr sz="1600">
                <a:latin typeface="Courier"/>
              </a:rPr>
              <a:t>(event_time </a:t>
            </a:r>
            <a:r>
              <a:rPr sz="1600">
                <a:solidFill>
                  <a:srgbClr val="4070A0"/>
                </a:solidFill>
                <a:latin typeface="Courier"/>
              </a:rPr>
              <a:t>&lt;=</a:t>
            </a:r>
            <a:r>
              <a:rPr sz="1600">
                <a:latin typeface="Courier"/>
              </a:rPr>
              <a:t> follow_up)</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(output_dir,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seed: 1
treatment: Control
days: 11.06
event: 1</a:t>
            </a:r>
          </a:p>
        </p:txBody>
      </p:sp>
    </p:spTree>
  </p:cSld>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Parametric survival: see the data</a:t>
            </a:r>
          </a:p>
        </p:txBody>
      </p:sp>
      <p:pic>
        <p:nvPicPr>
          <p:cNvPr descr="Course_files/modules/parametric_survival/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Parametric survival: accelerated failure time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lty</a:t>
            </a:r>
            <a:r>
              <a:rPr/>
              <a:t> — Separate empirical steps from model curves</a:t>
            </a:r>
          </a:p>
          <a:p>
            <a:pPr lvl="0" indent="0" marL="0">
              <a:buNone/>
            </a:pPr>
            <a:r>
              <a:rPr b="1"/>
              <a:t>lines</a:t>
            </a:r>
            <a:r>
              <a:rPr/>
              <a:t> — Overlay fitted survival curves</a:t>
            </a:r>
          </a:p>
          <a:p>
            <a:pPr lvl="0" indent="0" marL="0">
              <a:buNone/>
            </a:pPr>
            <a:r>
              <a:rPr b="1"/>
              <a:t>mark.time</a:t>
            </a:r>
            <a:r>
              <a:rPr/>
              <a:t> — Keep censoring visible</a:t>
            </a:r>
          </a:p>
          <a:p>
            <a:pPr lvl="0" indent="0" marL="0">
              <a:buNone/>
            </a:pPr>
            <a:r>
              <a:rPr b="1"/>
              <a:t>legend</a:t>
            </a:r>
            <a:r>
              <a:rPr/>
              <a:t> — Name both groups and line meanings</a:t>
            </a:r>
          </a:p>
        </p:txBody>
      </p:sp>
    </p:spTree>
  </p:cSld>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Parametric survival: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par</a:t>
            </a:r>
            <a:r>
              <a:rPr sz="1600">
                <a:latin typeface="Courier"/>
              </a:rPr>
              <a:t>(</a:t>
            </a:r>
            <a:r>
              <a:rPr sz="1600">
                <a:solidFill>
                  <a:srgbClr val="7D9029"/>
                </a:solidFill>
                <a:latin typeface="Courier"/>
              </a:rPr>
              <a:t>mar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5</a:t>
            </a:r>
            <a:r>
              <a:rPr sz="1600">
                <a:latin typeface="Courier"/>
              </a:rPr>
              <a:t>, </a:t>
            </a:r>
            <a:r>
              <a:rPr sz="1600">
                <a:solidFill>
                  <a:srgbClr val="40A070"/>
                </a:solidFill>
                <a:latin typeface="Courier"/>
              </a:rPr>
              <a:t>5</a:t>
            </a:r>
            <a:r>
              <a:rPr sz="1600">
                <a:latin typeface="Courier"/>
              </a:rPr>
              <a:t>, </a:t>
            </a:r>
            <a:r>
              <a:rPr sz="1600">
                <a:solidFill>
                  <a:srgbClr val="40A070"/>
                </a:solidFill>
                <a:latin typeface="Courier"/>
              </a:rPr>
              <a:t>2</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las =</a:t>
            </a:r>
            <a:r>
              <a:rPr sz="1600">
                <a:latin typeface="Courier"/>
              </a:rPr>
              <a:t> </a:t>
            </a:r>
            <a:r>
              <a:rPr sz="1600">
                <a:solidFill>
                  <a:srgbClr val="40A070"/>
                </a:solidFill>
                <a:latin typeface="Courier"/>
              </a:rPr>
              <a:t>1</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"l"</a:t>
            </a:r>
            <a:r>
              <a:rPr sz="1600">
                <a:latin typeface="Courier"/>
              </a:rPr>
              <a:t>, </a:t>
            </a:r>
            <a:r>
              <a:rPr sz="1600">
                <a:solidFill>
                  <a:srgbClr val="7D9029"/>
                </a:solidFill>
                <a:latin typeface="Courier"/>
              </a:rPr>
              <a:t>cex =</a:t>
            </a:r>
            <a:r>
              <a:rPr sz="1600">
                <a:latin typeface="Courier"/>
              </a:rPr>
              <a:t> </a:t>
            </a:r>
            <a:r>
              <a:rPr sz="1600">
                <a:solidFill>
                  <a:srgbClr val="40A070"/>
                </a:solidFill>
                <a:latin typeface="Courier"/>
              </a:rPr>
              <a:t>1.15</a:t>
            </a:r>
            <a:r>
              <a:rPr sz="1600">
                <a:latin typeface="Courier"/>
              </a:rPr>
              <a:t>)</a:t>
            </a:r>
            <a:br/>
            <a:r>
              <a:rPr sz="1600">
                <a:solidFill>
                  <a:srgbClr val="06287E"/>
                </a:solidFill>
                <a:latin typeface="Courier"/>
              </a:rPr>
              <a:t>plot</a:t>
            </a:r>
            <a:r>
              <a:rPr sz="1600">
                <a:latin typeface="Courier"/>
              </a:rPr>
              <a:t>(km,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lty =</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1.4</a:t>
            </a:r>
            <a:r>
              <a:rPr sz="1600">
                <a:latin typeface="Courier"/>
              </a:rPr>
              <a:t>,</a:t>
            </a:r>
            <a:br/>
            <a:r>
              <a:rPr sz="1600">
                <a:latin typeface="Courier"/>
              </a:rPr>
              <a:t>     </a:t>
            </a:r>
            <a:r>
              <a:rPr sz="1600">
                <a:solidFill>
                  <a:srgbClr val="7D9029"/>
                </a:solidFill>
                <a:latin typeface="Courier"/>
              </a:rPr>
              <a:t>conf.int =</a:t>
            </a:r>
            <a:r>
              <a:rPr sz="1600">
                <a:latin typeface="Courier"/>
              </a:rPr>
              <a:t> </a:t>
            </a:r>
            <a:r>
              <a:rPr sz="1600">
                <a:solidFill>
                  <a:srgbClr val="880000"/>
                </a:solidFill>
                <a:latin typeface="Courier"/>
              </a:rPr>
              <a:t>FALSE</a:t>
            </a:r>
            <a:r>
              <a:rPr sz="1600">
                <a:latin typeface="Courier"/>
              </a:rPr>
              <a:t>, </a:t>
            </a:r>
            <a:r>
              <a:rPr sz="1600">
                <a:solidFill>
                  <a:srgbClr val="7D9029"/>
                </a:solidFill>
                <a:latin typeface="Courier"/>
              </a:rPr>
              <a:t>mark.time =</a:t>
            </a:r>
            <a:r>
              <a:rPr sz="1600">
                <a:latin typeface="Courier"/>
              </a:rPr>
              <a:t> </a:t>
            </a:r>
            <a:r>
              <a:rPr sz="1600">
                <a:solidFill>
                  <a:srgbClr val="880000"/>
                </a:solidFill>
                <a:latin typeface="Courier"/>
              </a:rPr>
              <a:t>TRUE</a:t>
            </a:r>
            <a:r>
              <a:rPr sz="1600">
                <a:latin typeface="Courier"/>
              </a:rPr>
              <a:t>, </a:t>
            </a:r>
            <a:r>
              <a:rPr sz="1600">
                <a:solidFill>
                  <a:srgbClr val="7D9029"/>
                </a:solidFill>
                <a:latin typeface="Courier"/>
              </a:rPr>
              <a:t>xlim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 </a:t>
            </a:r>
            <a:r>
              <a:rPr sz="1600">
                <a:solidFill>
                  <a:srgbClr val="40A070"/>
                </a:solidFill>
                <a:latin typeface="Courier"/>
              </a:rPr>
              <a:t>60</a:t>
            </a:r>
            <a:r>
              <a:rPr sz="1600">
                <a:latin typeface="Courier"/>
              </a:rPr>
              <a:t>),</a:t>
            </a:r>
            <a:br/>
            <a:r>
              <a:rPr sz="1600">
                <a:latin typeface="Courier"/>
              </a:rPr>
              <a:t>     </a:t>
            </a:r>
            <a:r>
              <a:rPr sz="1600">
                <a:solidFill>
                  <a:srgbClr val="7D9029"/>
                </a:solidFill>
                <a:latin typeface="Courier"/>
              </a:rPr>
              <a:t>xlab =</a:t>
            </a:r>
            <a:r>
              <a:rPr sz="1600">
                <a:latin typeface="Courier"/>
              </a:rPr>
              <a:t> </a:t>
            </a:r>
            <a:r>
              <a:rPr sz="1600">
                <a:solidFill>
                  <a:srgbClr val="4070A0"/>
                </a:solidFill>
                <a:latin typeface="Courier"/>
              </a:rPr>
              <a:t>"Days since sowing"</a:t>
            </a:r>
            <a:r>
              <a:rPr sz="1600">
                <a:latin typeface="Courier"/>
              </a:rPr>
              <a:t>, </a:t>
            </a:r>
            <a:r>
              <a:rPr sz="1600">
                <a:solidFill>
                  <a:srgbClr val="7D9029"/>
                </a:solidFill>
                <a:latin typeface="Courier"/>
              </a:rPr>
              <a:t>ylab =</a:t>
            </a:r>
            <a:r>
              <a:rPr sz="1600">
                <a:latin typeface="Courier"/>
              </a:rPr>
              <a:t> </a:t>
            </a:r>
            <a:r>
              <a:rPr sz="1600">
                <a:solidFill>
                  <a:srgbClr val="4070A0"/>
                </a:solidFill>
                <a:latin typeface="Courier"/>
              </a:rPr>
              <a:t>"Probability not yet germinated"</a:t>
            </a:r>
            <a:r>
              <a:rPr sz="1600">
                <a:latin typeface="Courier"/>
              </a:rPr>
              <a:t>)</a:t>
            </a:r>
            <a:br/>
            <a:r>
              <a:rPr sz="1600">
                <a:solidFill>
                  <a:srgbClr val="06287E"/>
                </a:solidFill>
                <a:latin typeface="Courier"/>
              </a:rPr>
              <a:t>lines</a:t>
            </a:r>
            <a:r>
              <a:rPr sz="1600">
                <a:latin typeface="Courier"/>
              </a:rPr>
              <a:t>(time_grid, survival_control, </a:t>
            </a:r>
            <a:r>
              <a:rPr sz="1600">
                <a:solidFill>
                  <a:srgbClr val="7D9029"/>
                </a:solidFill>
                <a:latin typeface="Courier"/>
              </a:rPr>
              <a:t>col =</a:t>
            </a:r>
            <a:r>
              <a:rPr sz="1600">
                <a:latin typeface="Courier"/>
              </a:rPr>
              <a:t> </a:t>
            </a:r>
            <a:r>
              <a:rPr sz="1600">
                <a:solidFill>
                  <a:srgbClr val="4070A0"/>
                </a:solidFill>
                <a:latin typeface="Courier"/>
              </a:rPr>
              <a:t>"#246A73"</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2.5</a:t>
            </a:r>
            <a:r>
              <a:rPr sz="1600">
                <a:latin typeface="Courier"/>
              </a:rPr>
              <a:t>)</a:t>
            </a:r>
            <a:br/>
            <a:r>
              <a:rPr sz="1600">
                <a:solidFill>
                  <a:srgbClr val="06287E"/>
                </a:solidFill>
                <a:latin typeface="Courier"/>
              </a:rPr>
              <a:t>lines</a:t>
            </a:r>
            <a:r>
              <a:rPr sz="1600">
                <a:latin typeface="Courier"/>
              </a:rPr>
              <a:t>(time_grid, survival_cold, </a:t>
            </a:r>
            <a:r>
              <a:rPr sz="1600">
                <a:solidFill>
                  <a:srgbClr val="7D9029"/>
                </a:solidFill>
                <a:latin typeface="Courier"/>
              </a:rPr>
              <a:t>col =</a:t>
            </a:r>
            <a:r>
              <a:rPr sz="1600">
                <a:latin typeface="Courier"/>
              </a:rPr>
              <a:t> </a:t>
            </a:r>
            <a:r>
              <a:rPr sz="1600">
                <a:solidFill>
                  <a:srgbClr val="4070A0"/>
                </a:solidFill>
                <a:latin typeface="Courier"/>
              </a:rPr>
              <a:t>"#B7663E"</a:t>
            </a:r>
            <a:r>
              <a:rPr sz="1600">
                <a:latin typeface="Courier"/>
              </a:rPr>
              <a:t>, </a:t>
            </a:r>
            <a:r>
              <a:rPr sz="1600">
                <a:solidFill>
                  <a:srgbClr val="7D9029"/>
                </a:solidFill>
                <a:latin typeface="Courier"/>
              </a:rPr>
              <a:t>lwd =</a:t>
            </a:r>
            <a:r>
              <a:rPr sz="1600">
                <a:latin typeface="Courier"/>
              </a:rPr>
              <a:t> </a:t>
            </a:r>
            <a:r>
              <a:rPr sz="1600">
                <a:solidFill>
                  <a:srgbClr val="40A070"/>
                </a:solidFill>
                <a:latin typeface="Courier"/>
              </a:rPr>
              <a:t>2.5</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"topright"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"Cold"</a:t>
            </a:r>
            <a:r>
              <a:rPr sz="1600">
                <a:latin typeface="Courier"/>
              </a:rPr>
              <a:t>, </a:t>
            </a:r>
            <a:r>
              <a:rPr sz="1600">
                <a:solidFill>
                  <a:srgbClr val="4070A0"/>
                </a:solidFill>
                <a:latin typeface="Courier"/>
              </a:rPr>
              <a:t>"Weibull model"</a:t>
            </a:r>
            <a:r>
              <a:rPr sz="1600">
                <a:latin typeface="Courier"/>
              </a:rPr>
              <a:t>, </a:t>
            </a:r>
            <a:r>
              <a:rPr sz="1600">
                <a:solidFill>
                  <a:srgbClr val="4070A0"/>
                </a:solidFill>
                <a:latin typeface="Courier"/>
              </a:rPr>
              <a:t>"Kaplan–Meier"</a:t>
            </a:r>
            <a:r>
              <a:rPr sz="1600">
                <a:latin typeface="Courier"/>
              </a:rPr>
              <a:t>),</a:t>
            </a:r>
            <a:br/>
            <a:r>
              <a:rPr sz="1600">
                <a:latin typeface="Courier"/>
              </a:rPr>
              <a:t>       </a:t>
            </a:r>
            <a:r>
              <a:rPr sz="1600">
                <a:solidFill>
                  <a:srgbClr val="7D9029"/>
                </a:solidFill>
                <a:latin typeface="Courier"/>
              </a:rPr>
              <a:t>col =</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"#246A73"</a:t>
            </a:r>
            <a:r>
              <a:rPr sz="1600">
                <a:latin typeface="Courier"/>
              </a:rPr>
              <a:t>, </a:t>
            </a:r>
            <a:r>
              <a:rPr sz="1600">
                <a:solidFill>
                  <a:srgbClr val="4070A0"/>
                </a:solidFill>
                <a:latin typeface="Courier"/>
              </a:rPr>
              <a:t>"#B7663E"</a:t>
            </a:r>
            <a:r>
              <a:rPr sz="1600">
                <a:latin typeface="Courier"/>
              </a:rPr>
              <a:t>, </a:t>
            </a:r>
            <a:r>
              <a:rPr sz="1600">
                <a:solidFill>
                  <a:srgbClr val="4070A0"/>
                </a:solidFill>
                <a:latin typeface="Courier"/>
              </a:rPr>
              <a:t>"#172D34"</a:t>
            </a:r>
            <a:r>
              <a:rPr sz="1600">
                <a:latin typeface="Courier"/>
              </a:rPr>
              <a:t>, </a:t>
            </a:r>
            <a:r>
              <a:rPr sz="1600">
                <a:solidFill>
                  <a:srgbClr val="4070A0"/>
                </a:solidFill>
                <a:latin typeface="Courier"/>
              </a:rPr>
              <a:t>"#172D34"</a:t>
            </a:r>
            <a:r>
              <a:rPr sz="1600">
                <a:latin typeface="Courier"/>
              </a:rPr>
              <a:t>),</a:t>
            </a:r>
            <a:br/>
            <a:r>
              <a:rPr sz="1600">
                <a:latin typeface="Courier"/>
              </a:rPr>
              <a:t>       </a:t>
            </a:r>
            <a:r>
              <a:rPr sz="1600">
                <a:solidFill>
                  <a:srgbClr val="7D9029"/>
                </a:solidFill>
                <a:latin typeface="Courier"/>
              </a:rPr>
              <a:t>lty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a:t>
            </a:r>
            <a:r>
              <a:rPr sz="1600">
                <a:solidFill>
                  <a:srgbClr val="40A070"/>
                </a:solidFill>
                <a:latin typeface="Courier"/>
              </a:rPr>
              <a:t>1</a:t>
            </a:r>
            <a:r>
              <a:rPr sz="1600">
                <a:latin typeface="Courier"/>
              </a:rPr>
              <a:t>, </a:t>
            </a:r>
            <a:r>
              <a:rPr sz="1600">
                <a:solidFill>
                  <a:srgbClr val="40A070"/>
                </a:solidFill>
                <a:latin typeface="Courier"/>
              </a:rPr>
              <a:t>2</a:t>
            </a:r>
            <a:r>
              <a:rPr sz="1600">
                <a:latin typeface="Courier"/>
              </a:rPr>
              <a:t>), </a:t>
            </a:r>
            <a:r>
              <a:rPr sz="1600">
                <a:solidFill>
                  <a:srgbClr val="7D9029"/>
                </a:solidFill>
                <a:latin typeface="Courier"/>
              </a:rPr>
              <a:t>lwd =</a:t>
            </a:r>
            <a:r>
              <a:rPr sz="1600">
                <a:latin typeface="Courier"/>
              </a:rPr>
              <a:t> </a:t>
            </a:r>
            <a:r>
              <a:rPr sz="1600">
                <a:solidFill>
                  <a:srgbClr val="06287E"/>
                </a:solidFill>
                <a:latin typeface="Courier"/>
              </a:rPr>
              <a:t>c</a:t>
            </a:r>
            <a:r>
              <a:rPr sz="1600">
                <a:latin typeface="Courier"/>
              </a:rPr>
              <a:t>(</a:t>
            </a:r>
            <a:r>
              <a:rPr sz="1600">
                <a:solidFill>
                  <a:srgbClr val="40A070"/>
                </a:solidFill>
                <a:latin typeface="Courier"/>
              </a:rPr>
              <a:t>2.5</a:t>
            </a:r>
            <a:r>
              <a:rPr sz="1600">
                <a:latin typeface="Courier"/>
              </a:rPr>
              <a:t>, </a:t>
            </a:r>
            <a:r>
              <a:rPr sz="1600">
                <a:solidFill>
                  <a:srgbClr val="40A070"/>
                </a:solidFill>
                <a:latin typeface="Courier"/>
              </a:rPr>
              <a:t>2.5</a:t>
            </a:r>
            <a:r>
              <a:rPr sz="1600">
                <a:latin typeface="Courier"/>
              </a:rPr>
              <a:t>, </a:t>
            </a:r>
            <a:r>
              <a:rPr sz="1600">
                <a:solidFill>
                  <a:srgbClr val="40A070"/>
                </a:solidFill>
                <a:latin typeface="Courier"/>
              </a:rPr>
              <a:t>2.5</a:t>
            </a:r>
            <a:r>
              <a:rPr sz="1600">
                <a:latin typeface="Courier"/>
              </a:rPr>
              <a:t>, </a:t>
            </a:r>
            <a:r>
              <a:rPr sz="1600">
                <a:solidFill>
                  <a:srgbClr val="40A070"/>
                </a:solidFill>
                <a:latin typeface="Courier"/>
              </a:rPr>
              <a:t>1.4</a:t>
            </a:r>
            <a:r>
              <a:rPr sz="1600">
                <a:latin typeface="Courier"/>
              </a:rPr>
              <a:t>), </a:t>
            </a:r>
            <a:r>
              <a:rPr sz="1600">
                <a:solidFill>
                  <a:srgbClr val="7D9029"/>
                </a:solidFill>
                <a:latin typeface="Courier"/>
              </a:rPr>
              <a:t>bty =</a:t>
            </a:r>
            <a:r>
              <a:rPr sz="1600">
                <a:latin typeface="Courier"/>
              </a:rPr>
              <a:t> </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lty</a:t>
            </a:r>
            <a:r>
              <a:rPr/>
              <a:t> — Separate empirical steps from model curves</a:t>
            </a:r>
          </a:p>
          <a:p>
            <a:pPr lvl="0" indent="0" marL="0">
              <a:buNone/>
            </a:pPr>
            <a:r>
              <a:rPr b="1"/>
              <a:t>lines</a:t>
            </a:r>
            <a:r>
              <a:rPr/>
              <a:t> — Overlay fitted survival curves</a:t>
            </a:r>
          </a:p>
          <a:p>
            <a:pPr lvl="0" indent="0" marL="0">
              <a:buNone/>
            </a:pPr>
            <a:r>
              <a:rPr b="1"/>
              <a:t>mark.time</a:t>
            </a:r>
            <a:r>
              <a:rPr/>
              <a:t> — Keep censoring visible</a:t>
            </a:r>
          </a:p>
          <a:p>
            <a:pPr lvl="0" indent="0" marL="0">
              <a:buNone/>
            </a:pPr>
            <a:r>
              <a:rPr b="1"/>
              <a:t>legend</a:t>
            </a:r>
            <a:r>
              <a:rPr/>
              <a:t> — Name both groups and line meanings</a:t>
            </a:r>
          </a:p>
        </p:txBody>
      </p:sp>
    </p:spTree>
  </p:cSld>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Parametric survival: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cold treatment stretch the germination-time distribution?</a:t>
            </a:r>
          </a:p>
          <a:p>
            <a:pPr lvl="0" indent="0" marL="0">
              <a:buNone/>
            </a:pPr>
            <a:r>
              <a:rPr b="1"/>
              <a:t>Null / estimation target</a:t>
            </a:r>
          </a:p>
          <a:p>
            <a:pPr lvl="0" indent="0" marL="0">
              <a:buNone/>
            </a:pPr>
            <a:r>
              <a:rPr/>
              <a:t>The treatment coefficient is zero: the cold/control time ratio is one.</a:t>
            </a:r>
          </a:p>
        </p:txBody>
      </p:sp>
      <p:sp>
        <p:nvSpPr>
          <p:cNvPr id="4" name="Content Placeholder 3"/>
          <p:cNvSpPr>
            <a:spLocks noGrp="1"/>
          </p:cNvSpPr>
          <p:nvPr>
            <p:ph idx="2"/>
          </p:nvPr>
        </p:nvSpPr>
        <p:spPr/>
        <p:txBody>
          <a:bodyPr/>
          <a:lstStyle/>
          <a:p>
            <a:pPr lvl="0" indent="0" marL="0">
              <a:buNone/>
            </a:pPr>
            <a:r>
              <a:rPr b="1"/>
              <a:t>Relevant options</a:t>
            </a:r>
          </a:p>
          <a:p>
            <a:pPr lvl="0"/>
            <a:r>
              <a:rPr/>
              <a:t>dist = “weibull” chooses the event-time family</a:t>
            </a:r>
          </a:p>
          <a:p>
            <a:pPr lvl="0"/>
            <a:r>
              <a:rPr/>
              <a:t>exp(coefficient) gives the AFT time ratio</a:t>
            </a:r>
          </a:p>
          <a:p>
            <a:pPr lvl="0"/>
            <a:r>
              <a:rPr/>
              <a:t>Surv retains seeds that are right-censored</a:t>
            </a:r>
          </a:p>
        </p:txBody>
      </p:sp>
    </p:spTree>
  </p:cSld>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Parametric survival: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seeds and appropriate censoring</a:t>
            </a:r>
          </a:p>
          <a:p>
            <a:pPr lvl="0"/>
            <a:r>
              <a:rPr/>
              <a:t>A suitable Weibull time distribution</a:t>
            </a:r>
          </a:p>
          <a:p>
            <a:pPr lvl="0"/>
            <a:r>
              <a:rPr/>
              <a:t>A common acceleration factor for treatment</a:t>
            </a:r>
          </a:p>
        </p:txBody>
      </p:sp>
      <p:sp>
        <p:nvSpPr>
          <p:cNvPr id="4" name="Content Placeholder 3"/>
          <p:cNvSpPr>
            <a:spLocks noGrp="1"/>
          </p:cNvSpPr>
          <p:nvPr>
            <p:ph idx="2"/>
          </p:nvPr>
        </p:nvSpPr>
        <p:spPr/>
        <p:txBody>
          <a:bodyPr/>
          <a:lstStyle/>
          <a:p>
            <a:pPr lvl="0" indent="0" marL="0">
              <a:buNone/>
            </a:pPr>
            <a:r>
              <a:rPr b="1"/>
              <a:t>Parametric responses</a:t>
            </a:r>
          </a:p>
          <a:p>
            <a:pPr lvl="0"/>
            <a:r>
              <a:rPr/>
              <a:t>Check other justified parametric time distributions</a:t>
            </a:r>
          </a:p>
          <a:p>
            <a:pPr lvl="0"/>
            <a:r>
              <a:rPr/>
              <a:t>Cox changes the effect scale to a hazard ratio</a:t>
            </a:r>
          </a:p>
          <a:p>
            <a:pPr lvl="0" indent="0" marL="0">
              <a:buNone/>
            </a:pPr>
            <a:r>
              <a:rPr b="1"/>
              <a:t>Nonparametric responses</a:t>
            </a:r>
          </a:p>
          <a:p>
            <a:pPr lvl="0"/>
            <a:r>
              <a:rPr/>
              <a:t>Kaplan–Meier estimates survival without a time distribution</a:t>
            </a:r>
          </a:p>
          <a:p>
            <a:pPr lvl="0"/>
            <a:r>
              <a:rPr/>
              <a:t>Log-rank tests equal survival curves</a:t>
            </a:r>
          </a:p>
        </p:txBody>
      </p:sp>
    </p:spTree>
  </p:cSld>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Parametric survival: run and read</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survival</a:t>
            </a:r>
            <a:r>
              <a:rPr sz="1600">
                <a:solidFill>
                  <a:srgbClr val="4070A0"/>
                </a:solidFill>
                <a:latin typeface="Courier"/>
              </a:rPr>
              <a:t>::</a:t>
            </a:r>
            <a:r>
              <a:rPr sz="1600">
                <a:solidFill>
                  <a:srgbClr val="06287E"/>
                </a:solidFill>
                <a:latin typeface="Courier"/>
              </a:rPr>
              <a:t>survreg</a:t>
            </a:r>
            <a:r>
              <a:rPr sz="1600">
                <a:latin typeface="Courier"/>
              </a:rPr>
              <a:t>(survival</a:t>
            </a:r>
            <a:r>
              <a:rPr sz="1600">
                <a:solidFill>
                  <a:srgbClr val="4070A0"/>
                </a:solidFill>
                <a:latin typeface="Courier"/>
              </a:rPr>
              <a:t>::</a:t>
            </a:r>
            <a:r>
              <a:rPr sz="1600">
                <a:solidFill>
                  <a:srgbClr val="06287E"/>
                </a:solidFill>
                <a:latin typeface="Courier"/>
              </a:rPr>
              <a:t>Surv</a:t>
            </a:r>
            <a:r>
              <a:rPr sz="1600">
                <a:latin typeface="Courier"/>
              </a:rPr>
              <a:t>(days, event) </a:t>
            </a:r>
            <a:r>
              <a:rPr sz="1600">
                <a:solidFill>
                  <a:srgbClr val="4070A0"/>
                </a:solidFill>
                <a:latin typeface="Courier"/>
              </a:rPr>
              <a:t>~</a:t>
            </a:r>
            <a:r>
              <a:rPr sz="1600">
                <a:latin typeface="Courier"/>
              </a:rPr>
              <a:t> treatment,</a:t>
            </a:r>
            <a:br/>
            <a:r>
              <a:rPr sz="1600">
                <a:latin typeface="Courier"/>
              </a:rPr>
              <a:t>                         </a:t>
            </a:r>
            <a:r>
              <a:rPr sz="1600">
                <a:solidFill>
                  <a:srgbClr val="7D9029"/>
                </a:solidFill>
                <a:latin typeface="Courier"/>
              </a:rPr>
              <a:t>data =</a:t>
            </a:r>
            <a:r>
              <a:rPr sz="1600">
                <a:latin typeface="Courier"/>
              </a:rPr>
              <a:t> d, </a:t>
            </a:r>
            <a:r>
              <a:rPr sz="1600">
                <a:solidFill>
                  <a:srgbClr val="7D9029"/>
                </a:solidFill>
                <a:latin typeface="Courier"/>
              </a:rPr>
              <a:t>dist =</a:t>
            </a:r>
            <a:r>
              <a:rPr sz="1600">
                <a:latin typeface="Courier"/>
              </a:rPr>
              <a:t> </a:t>
            </a:r>
            <a:r>
              <a:rPr sz="1600">
                <a:solidFill>
                  <a:srgbClr val="4070A0"/>
                </a:solidFill>
                <a:latin typeface="Courier"/>
              </a:rPr>
              <a:t>"weibull"</a:t>
            </a:r>
            <a:r>
              <a:rPr sz="1600">
                <a:latin typeface="Courier"/>
              </a:rPr>
              <a:t>)</a:t>
            </a:r>
            <a:br/>
            <a:r>
              <a:rPr sz="1600">
                <a:solidFill>
                  <a:srgbClr val="06287E"/>
                </a:solidFill>
                <a:latin typeface="Courier"/>
              </a:rPr>
              <a:t>summary</a:t>
            </a:r>
            <a:r>
              <a:rPr sz="1600">
                <a:latin typeface="Courier"/>
              </a:rPr>
              <a:t>(fit)</a:t>
            </a:r>
            <a:br/>
            <a:r>
              <a:rPr sz="1600">
                <a:latin typeface="Courier"/>
              </a:rPr>
              <a:t>time_ci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a:t>
            </a:r>
            <a:r>
              <a:rPr sz="1600">
                <a:solidFill>
                  <a:srgbClr val="06287E"/>
                </a:solidFill>
                <a:latin typeface="Courier"/>
              </a:rPr>
              <a:t>confint</a:t>
            </a:r>
            <a:r>
              <a:rPr sz="1600">
                <a:latin typeface="Courier"/>
              </a:rPr>
              <a:t>(fit)[</a:t>
            </a:r>
            <a:r>
              <a:rPr sz="1600">
                <a:solidFill>
                  <a:srgbClr val="4070A0"/>
                </a:solidFill>
                <a:latin typeface="Courier"/>
              </a:rPr>
              <a:t>"treatmentCold"</a:t>
            </a:r>
            <a:r>
              <a:rPr sz="1600">
                <a:latin typeface="Courier"/>
              </a:rPr>
              <a:t>, ])</a:t>
            </a:r>
          </a:p>
        </p:txBody>
      </p:sp>
      <p:sp>
        <p:nvSpPr>
          <p:cNvPr id="4" name="Content Placeholder 3"/>
          <p:cNvSpPr>
            <a:spLocks noGrp="1"/>
          </p:cNvSpPr>
          <p:nvPr>
            <p:ph idx="2"/>
          </p:nvPr>
        </p:nvSpPr>
        <p:spPr/>
        <p:txBody>
          <a:bodyPr/>
          <a:lstStyle/>
          <a:p>
            <a:pPr lvl="0" indent="0" marL="0">
              <a:buNone/>
            </a:pPr>
            <a:r>
              <a:rPr b="1"/>
              <a:t>Generated results</a:t>
            </a:r>
          </a:p>
          <a:p>
            <a:pPr lvl="0"/>
            <a:r>
              <a:rPr/>
              <a:t>Cold/control time ratio = 1.70</a:t>
            </a:r>
          </a:p>
          <a:p>
            <a:pPr lvl="0"/>
            <a:r>
              <a:rPr/>
              <a:t>95% CI 1.35 to 2.13</a:t>
            </a:r>
          </a:p>
          <a:p>
            <a:pPr lvl="0"/>
            <a:r>
              <a:rPr/>
              <a:t>Wald z = 4.54; p = 5.745e-06</a:t>
            </a:r>
          </a:p>
          <a:p>
            <a:pPr lvl="0"/>
            <a:r>
              <a:rPr/>
              <a:t>Fitted Weibull shape = 1.64</a:t>
            </a:r>
          </a:p>
        </p:txBody>
      </p:sp>
    </p:spTree>
  </p:cSld>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Parametric survival: interpret</a:t>
            </a:r>
          </a:p>
        </p:txBody>
      </p:sp>
      <p:sp>
        <p:nvSpPr>
          <p:cNvPr id="3" name="Content Placeholder 2"/>
          <p:cNvSpPr>
            <a:spLocks noGrp="1"/>
          </p:cNvSpPr>
          <p:nvPr>
            <p:ph idx="1"/>
          </p:nvPr>
        </p:nvSpPr>
        <p:spPr/>
        <p:txBody>
          <a:bodyPr/>
          <a:lstStyle/>
          <a:p>
            <a:pPr lvl="0" indent="0" marL="0">
              <a:buNone/>
            </a:pPr>
            <a:r>
              <a:rPr/>
              <a:t>Under the Weibull accelerated-failure-time model, cold-treated seeds had 1.70 times the germination time of controls (95% CI 1.35 to 2.13; p = 5.745e-06). This is a time ratio, not a Cox hazard ratio. The distributional fit and censoring assumptions remain part of the interpretation.</a:t>
            </a:r>
          </a:p>
          <a:p>
            <a:pPr lvl="0" indent="0" marL="0">
              <a:buNone/>
            </a:pPr>
            <a:r>
              <a:rPr b="1"/>
              <a:t>Discuss:</a:t>
            </a:r>
            <a:r>
              <a:rPr/>
              <a:t> Would an AFT time ratio above one speed up or delay germination?</a:t>
            </a:r>
          </a:p>
        </p:txBody>
      </p:sp>
    </p:spTree>
  </p:cSld>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Shared frailty: the data</a:t>
            </a:r>
          </a:p>
        </p:txBody>
      </p:sp>
      <p:sp>
        <p:nvSpPr>
          <p:cNvPr id="3" name="Content Placeholder 2"/>
          <p:cNvSpPr>
            <a:spLocks noGrp="1"/>
          </p:cNvSpPr>
          <p:nvPr>
            <p:ph idx="1"/>
          </p:nvPr>
        </p:nvSpPr>
        <p:spPr/>
        <p:txBody>
          <a:bodyPr/>
          <a:lstStyle/>
          <a:p>
            <a:pPr lvl="0" indent="0" marL="0">
              <a:buNone/>
            </a:pPr>
            <a:r>
              <a:rPr/>
              <a:t>Larvae from 24 populations experience a control or stress condition.</a:t>
            </a:r>
          </a:p>
          <a:p>
            <a:pPr lvl="0"/>
            <a:r>
              <a:rPr/>
              <a:t>Cluster ID retained</a:t>
            </a:r>
          </a:p>
          <a:p>
            <a:pPr lvl="0"/>
            <a:r>
              <a:rPr/>
              <a:t>Time and censor indicator</a:t>
            </a:r>
          </a:p>
          <a:p>
            <a:pPr lvl="0"/>
            <a:r>
              <a:rPr/>
              <a:t>Conditional treatment effect</a:t>
            </a:r>
          </a:p>
        </p:txBody>
      </p:sp>
      <p:sp>
        <p:nvSpPr>
          <p:cNvPr id="4" name="Content Placeholder 3"/>
          <p:cNvSpPr>
            <a:spLocks noGrp="1"/>
          </p:cNvSpPr>
          <p:nvPr>
            <p:ph idx="2"/>
          </p:nvPr>
        </p:nvSpPr>
        <p:spPr/>
        <p:txBody>
          <a:bodyPr/>
          <a:lstStyle/>
          <a:p>
            <a:pPr lvl="0" indent="0" marL="0">
              <a:buNone/>
            </a:pPr>
            <a:r>
              <a:rPr b="1"/>
              <a:t>Other data like these</a:t>
            </a:r>
          </a:p>
          <a:p>
            <a:pPr lvl="0"/>
            <a:r>
              <a:rPr/>
              <a:t>Animals within colonies</a:t>
            </a:r>
          </a:p>
          <a:p>
            <a:pPr lvl="0"/>
            <a:r>
              <a:rPr/>
              <a:t>Plants within populations</a:t>
            </a:r>
          </a:p>
          <a:p>
            <a:pPr lvl="0"/>
            <a:r>
              <a:rPr/>
              <a:t>Patients within centers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Shared frailty: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240502</a:t>
            </a:r>
            <a:r>
              <a:rPr sz="1600">
                <a:latin typeface="Courier"/>
              </a:rPr>
              <a:t>)</a:t>
            </a:r>
            <a:br/>
            <a:r>
              <a:rPr sz="1600">
                <a:latin typeface="Courier"/>
              </a:rPr>
              <a:t>population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24</a:t>
            </a:r>
            <a:r>
              <a:rPr sz="1600">
                <a:latin typeface="Courier"/>
              </a:rPr>
              <a:t>, </a:t>
            </a:r>
            <a:r>
              <a:rPr sz="1600">
                <a:solidFill>
                  <a:srgbClr val="7D9029"/>
                </a:solidFill>
                <a:latin typeface="Courier"/>
              </a:rPr>
              <a:t>each=</a:t>
            </a:r>
            <a:r>
              <a:rPr sz="1600">
                <a:solidFill>
                  <a:srgbClr val="40A070"/>
                </a:solidFill>
                <a:latin typeface="Courier"/>
              </a:rPr>
              <a:t>10</a:t>
            </a:r>
            <a:r>
              <a:rPr sz="1600">
                <a:latin typeface="Courier"/>
              </a:rPr>
              <a:t>)</a:t>
            </a:r>
            <a:br/>
            <a:r>
              <a:rPr sz="1600">
                <a:latin typeface="Courier"/>
              </a:rPr>
              <a:t>stress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rep</a:t>
            </a:r>
            <a:r>
              <a:rPr sz="1600">
                <a:latin typeface="Courier"/>
              </a:rPr>
              <a:t>(</a:t>
            </a:r>
            <a:r>
              <a:rPr sz="1600">
                <a:solidFill>
                  <a:srgbClr val="40A070"/>
                </a:solidFill>
                <a:latin typeface="Courier"/>
              </a:rPr>
              <a:t>0</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7D9029"/>
                </a:solidFill>
                <a:latin typeface="Courier"/>
              </a:rPr>
              <a:t>each=</a:t>
            </a:r>
            <a:r>
              <a:rPr sz="1600">
                <a:solidFill>
                  <a:srgbClr val="40A070"/>
                </a:solidFill>
                <a:latin typeface="Courier"/>
              </a:rPr>
              <a:t>5</a:t>
            </a:r>
            <a:r>
              <a:rPr sz="1600">
                <a:latin typeface="Courier"/>
              </a:rPr>
              <a:t>), </a:t>
            </a:r>
            <a:r>
              <a:rPr sz="1600">
                <a:solidFill>
                  <a:srgbClr val="40A070"/>
                </a:solidFill>
                <a:latin typeface="Courier"/>
              </a:rPr>
              <a:t>24</a:t>
            </a:r>
            <a:r>
              <a:rPr sz="1600">
                <a:latin typeface="Courier"/>
              </a:rPr>
              <a:t>)</a:t>
            </a:r>
            <a:br/>
            <a:r>
              <a:rPr sz="1600">
                <a:latin typeface="Courier"/>
              </a:rPr>
              <a:t>frailty </a:t>
            </a:r>
            <a:r>
              <a:rPr sz="1600">
                <a:solidFill>
                  <a:srgbClr val="007020"/>
                </a:solidFill>
                <a:latin typeface="Courier"/>
              </a:rPr>
              <a:t>&lt;-</a:t>
            </a:r>
            <a:r>
              <a:rPr sz="1600">
                <a:latin typeface="Courier"/>
              </a:rPr>
              <a:t> </a:t>
            </a:r>
            <a:r>
              <a:rPr sz="1600">
                <a:solidFill>
                  <a:srgbClr val="06287E"/>
                </a:solidFill>
                <a:latin typeface="Courier"/>
              </a:rPr>
              <a:t>rgamma</a:t>
            </a:r>
            <a:r>
              <a:rPr sz="1600">
                <a:latin typeface="Courier"/>
              </a:rPr>
              <a:t>(</a:t>
            </a:r>
            <a:r>
              <a:rPr sz="1600">
                <a:solidFill>
                  <a:srgbClr val="40A070"/>
                </a:solidFill>
                <a:latin typeface="Courier"/>
              </a:rPr>
              <a:t>24</a:t>
            </a:r>
            <a:r>
              <a:rPr sz="1600">
                <a:latin typeface="Courier"/>
              </a:rPr>
              <a:t>, </a:t>
            </a:r>
            <a:r>
              <a:rPr sz="1600">
                <a:solidFill>
                  <a:srgbClr val="7D9029"/>
                </a:solidFill>
                <a:latin typeface="Courier"/>
              </a:rPr>
              <a:t>shape=</a:t>
            </a:r>
            <a:r>
              <a:rPr sz="1600">
                <a:solidFill>
                  <a:srgbClr val="40A070"/>
                </a:solidFill>
                <a:latin typeface="Courier"/>
              </a:rPr>
              <a:t>2</a:t>
            </a:r>
            <a:r>
              <a:rPr sz="1600">
                <a:latin typeface="Courier"/>
              </a:rPr>
              <a:t>, </a:t>
            </a:r>
            <a:r>
              <a:rPr sz="1600">
                <a:solidFill>
                  <a:srgbClr val="7D9029"/>
                </a:solidFill>
                <a:latin typeface="Courier"/>
              </a:rPr>
              <a:t>rate=</a:t>
            </a:r>
            <a:r>
              <a:rPr sz="1600">
                <a:solidFill>
                  <a:srgbClr val="40A070"/>
                </a:solidFill>
                <a:latin typeface="Courier"/>
              </a:rPr>
              <a:t>2</a:t>
            </a:r>
            <a:r>
              <a:rPr sz="1600">
                <a:latin typeface="Courier"/>
              </a:rPr>
              <a:t>)</a:t>
            </a:r>
            <a:br/>
            <a:r>
              <a:rPr sz="1600">
                <a:latin typeface="Courier"/>
              </a:rPr>
              <a:t>event_time </a:t>
            </a:r>
            <a:r>
              <a:rPr sz="1600">
                <a:solidFill>
                  <a:srgbClr val="007020"/>
                </a:solidFill>
                <a:latin typeface="Courier"/>
              </a:rPr>
              <a:t>&lt;-</a:t>
            </a:r>
            <a:r>
              <a:rPr sz="1600">
                <a:latin typeface="Courier"/>
              </a:rPr>
              <a:t> </a:t>
            </a:r>
            <a:r>
              <a:rPr sz="1600">
                <a:solidFill>
                  <a:srgbClr val="06287E"/>
                </a:solidFill>
                <a:latin typeface="Courier"/>
              </a:rPr>
              <a:t>rexp</a:t>
            </a:r>
            <a:r>
              <a:rPr sz="1600">
                <a:latin typeface="Courier"/>
              </a:rPr>
              <a:t>(</a:t>
            </a:r>
            <a:r>
              <a:rPr sz="1600">
                <a:solidFill>
                  <a:srgbClr val="40A070"/>
                </a:solidFill>
                <a:latin typeface="Courier"/>
              </a:rPr>
              <a:t>240</a:t>
            </a:r>
            <a:r>
              <a:rPr sz="1600">
                <a:latin typeface="Courier"/>
              </a:rPr>
              <a:t>, .</a:t>
            </a:r>
            <a:r>
              <a:rPr sz="1600">
                <a:solidFill>
                  <a:srgbClr val="40A070"/>
                </a:solidFill>
                <a:latin typeface="Courier"/>
              </a:rPr>
              <a:t>04</a:t>
            </a:r>
            <a:r>
              <a:rPr sz="1600">
                <a:latin typeface="Courier"/>
              </a:rPr>
              <a:t> </a:t>
            </a:r>
            <a:r>
              <a:rPr sz="1600">
                <a:solidFill>
                  <a:srgbClr val="4070A0"/>
                </a:solidFill>
                <a:latin typeface="Courier"/>
              </a:rPr>
              <a:t>*</a:t>
            </a:r>
            <a:r>
              <a:rPr sz="1600">
                <a:latin typeface="Courier"/>
              </a:rPr>
              <a:t> frailty[population] </a:t>
            </a:r>
            <a:r>
              <a:rPr sz="1600">
                <a:solidFill>
                  <a:srgbClr val="4070A0"/>
                </a:solidFill>
                <a:latin typeface="Courier"/>
              </a:rPr>
              <a:t>*</a:t>
            </a:r>
            <a:r>
              <a:rPr sz="1600">
                <a:latin typeface="Courier"/>
              </a:rPr>
              <a:t> </a:t>
            </a:r>
            <a:r>
              <a:rPr sz="1600">
                <a:solidFill>
                  <a:srgbClr val="06287E"/>
                </a:solidFill>
                <a:latin typeface="Courier"/>
              </a:rPr>
              <a:t>exp</a:t>
            </a:r>
            <a:r>
              <a:rPr sz="1600">
                <a:latin typeface="Courier"/>
              </a:rPr>
              <a:t>(.</a:t>
            </a:r>
            <a:r>
              <a:rPr sz="1600">
                <a:solidFill>
                  <a:srgbClr val="40A070"/>
                </a:solidFill>
                <a:latin typeface="Courier"/>
              </a:rPr>
              <a:t>5</a:t>
            </a:r>
            <a:r>
              <a:rPr sz="1600">
                <a:solidFill>
                  <a:srgbClr val="4070A0"/>
                </a:solidFill>
                <a:latin typeface="Courier"/>
              </a:rPr>
              <a:t>*</a:t>
            </a:r>
            <a:r>
              <a:rPr sz="1600">
                <a:latin typeface="Courier"/>
              </a:rPr>
              <a:t>stress))</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(population, stress, </a:t>
            </a:r>
            <a:r>
              <a:rPr sz="1600">
                <a:solidFill>
                  <a:srgbClr val="7D9029"/>
                </a:solidFill>
                <a:latin typeface="Courier"/>
              </a:rPr>
              <a:t>time=</a:t>
            </a:r>
            <a:r>
              <a:rPr sz="1600">
                <a:solidFill>
                  <a:srgbClr val="06287E"/>
                </a:solidFill>
                <a:latin typeface="Courier"/>
              </a:rPr>
              <a:t>pmin</a:t>
            </a:r>
            <a:r>
              <a:rPr sz="1600">
                <a:latin typeface="Courier"/>
              </a:rPr>
              <a:t>(event_time, </a:t>
            </a:r>
            <a:r>
              <a:rPr sz="1600">
                <a:solidFill>
                  <a:srgbClr val="40A070"/>
                </a:solidFill>
                <a:latin typeface="Courier"/>
              </a:rPr>
              <a:t>35</a:t>
            </a:r>
            <a:r>
              <a:rPr sz="1600">
                <a:latin typeface="Courier"/>
              </a:rPr>
              <a:t>), </a:t>
            </a:r>
            <a:r>
              <a:rPr sz="1600">
                <a:solidFill>
                  <a:srgbClr val="7D9029"/>
                </a:solidFill>
                <a:latin typeface="Courier"/>
              </a:rPr>
              <a:t>event=</a:t>
            </a:r>
            <a:r>
              <a:rPr sz="1600">
                <a:latin typeface="Courier"/>
              </a:rPr>
              <a:t>event_time</a:t>
            </a:r>
            <a:r>
              <a:rPr sz="1600">
                <a:solidFill>
                  <a:srgbClr val="4070A0"/>
                </a:solidFill>
                <a:latin typeface="Courier"/>
              </a:rPr>
              <a:t>&lt;=</a:t>
            </a:r>
            <a:r>
              <a:rPr sz="1600">
                <a:solidFill>
                  <a:srgbClr val="40A070"/>
                </a:solidFill>
                <a:latin typeface="Courier"/>
              </a:rPr>
              <a:t>35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population: 1
stress: 0
time: 35
event: FALSE</a:t>
            </a:r>
          </a:p>
        </p:txBody>
      </p:sp>
    </p:spTree>
  </p:cSld>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Shared frailty: see the data</a:t>
            </a:r>
          </a:p>
        </p:txBody>
      </p:sp>
      <p:pic>
        <p:nvPicPr>
          <p:cNvPr descr="Course_files/modules/shared_frailty/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Shared-frailty survival model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Surv(time,event)</a:t>
            </a:r>
            <a:r>
              <a:rPr/>
              <a:t> — Uses follow-up and event status together</a:t>
            </a:r>
          </a:p>
          <a:p>
            <a:pPr lvl="0" indent="0" marL="0">
              <a:buNone/>
            </a:pPr>
            <a:r>
              <a:rPr b="1"/>
              <a:t>mark.time</a:t>
            </a:r>
            <a:r>
              <a:rPr/>
              <a:t> — Shows right-censored observations</a:t>
            </a:r>
          </a:p>
          <a:p>
            <a:pPr lvl="0" indent="0" marL="0">
              <a:buNone/>
            </a:pPr>
            <a:r>
              <a:rPr b="1"/>
              <a:t>conf.int</a:t>
            </a:r>
            <a:r>
              <a:rPr/>
              <a:t> — Controls interval display</a:t>
            </a:r>
          </a:p>
        </p:txBody>
      </p:sp>
    </p:spTree>
  </p:cSld>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Shared frailty: plot code</a:t>
            </a:r>
          </a:p>
        </p:txBody>
      </p:sp>
      <p:sp>
        <p:nvSpPr>
          <p:cNvPr id="3" name="Content Placeholder 2"/>
          <p:cNvSpPr>
            <a:spLocks noGrp="1"/>
          </p:cNvSpPr>
          <p:nvPr>
            <p:ph idx="1"/>
          </p:nvPr>
        </p:nvSpPr>
        <p:spPr/>
        <p:txBody>
          <a:bodyPr/>
          <a:lstStyle/>
          <a:p>
            <a:pPr lvl="0" indent="0">
              <a:buNone/>
              <a:defRPr sz="1600"/>
            </a:pPr>
            <a:r>
              <a:rPr sz="1600">
                <a:latin typeface="Courier"/>
              </a:rPr>
              <a:t>fit </a:t>
            </a:r>
            <a:r>
              <a:rPr sz="1600">
                <a:solidFill>
                  <a:srgbClr val="007020"/>
                </a:solidFill>
                <a:latin typeface="Courier"/>
              </a:rPr>
              <a:t>&lt;-</a:t>
            </a:r>
            <a:r>
              <a:rPr sz="1600">
                <a:latin typeface="Courier"/>
              </a:rPr>
              <a:t> survival</a:t>
            </a:r>
            <a:r>
              <a:rPr sz="1600">
                <a:solidFill>
                  <a:srgbClr val="4070A0"/>
                </a:solidFill>
                <a:latin typeface="Courier"/>
              </a:rPr>
              <a:t>::</a:t>
            </a:r>
            <a:r>
              <a:rPr sz="1600">
                <a:solidFill>
                  <a:srgbClr val="06287E"/>
                </a:solidFill>
                <a:latin typeface="Courier"/>
              </a:rPr>
              <a:t>survfit</a:t>
            </a:r>
            <a:r>
              <a:rPr sz="1600">
                <a:latin typeface="Courier"/>
              </a:rPr>
              <a:t>(survival</a:t>
            </a:r>
            <a:r>
              <a:rPr sz="1600">
                <a:solidFill>
                  <a:srgbClr val="4070A0"/>
                </a:solidFill>
                <a:latin typeface="Courier"/>
              </a:rPr>
              <a:t>::</a:t>
            </a:r>
            <a:r>
              <a:rPr sz="1600">
                <a:solidFill>
                  <a:srgbClr val="06287E"/>
                </a:solidFill>
                <a:latin typeface="Courier"/>
              </a:rPr>
              <a:t>Surv</a:t>
            </a:r>
            <a:r>
              <a:rPr sz="1600">
                <a:latin typeface="Courier"/>
              </a:rPr>
              <a:t>(time, event) </a:t>
            </a:r>
            <a:r>
              <a:rPr sz="1600">
                <a:solidFill>
                  <a:srgbClr val="4070A0"/>
                </a:solidFill>
                <a:latin typeface="Courier"/>
              </a:rPr>
              <a:t>~</a:t>
            </a:r>
            <a:r>
              <a:rPr sz="1600">
                <a:latin typeface="Courier"/>
              </a:rPr>
              <a:t> stress, </a:t>
            </a:r>
            <a:r>
              <a:rPr sz="1600">
                <a:solidFill>
                  <a:srgbClr val="7D9029"/>
                </a:solidFill>
                <a:latin typeface="Courier"/>
              </a:rPr>
              <a:t>data=</a:t>
            </a:r>
            <a:r>
              <a:rPr sz="1600">
                <a:latin typeface="Courier"/>
              </a:rPr>
              <a:t>d)</a:t>
            </a:r>
            <a:br/>
            <a:r>
              <a:rPr sz="1600">
                <a:solidFill>
                  <a:srgbClr val="06287E"/>
                </a:solidFill>
                <a:latin typeface="Courier"/>
              </a:rPr>
              <a:t>plot</a:t>
            </a:r>
            <a:r>
              <a:rPr sz="1600">
                <a:latin typeface="Courier"/>
              </a:rPr>
              <a:t>(fit, </a:t>
            </a:r>
            <a:r>
              <a:rPr sz="1600">
                <a:solidFill>
                  <a:srgbClr val="7D9029"/>
                </a:solidFill>
                <a:latin typeface="Courier"/>
              </a:rPr>
              <a:t>col=</a:t>
            </a:r>
            <a:r>
              <a:rPr sz="1600">
                <a:solidFill>
                  <a:srgbClr val="06287E"/>
                </a:solidFill>
                <a:latin typeface="Courier"/>
              </a:rPr>
              <a:t>c</a:t>
            </a:r>
            <a:r>
              <a:rPr sz="1600">
                <a:latin typeface="Courier"/>
              </a:rPr>
              <a:t>(</a:t>
            </a:r>
            <a:r>
              <a:rPr sz="1600">
                <a:solidFill>
                  <a:srgbClr val="4070A0"/>
                </a:solidFill>
                <a:latin typeface="Courier"/>
              </a:rPr>
              <a:t>"#146A85"</a:t>
            </a:r>
            <a:r>
              <a:rPr sz="1600">
                <a:latin typeface="Courier"/>
              </a:rPr>
              <a:t>, </a:t>
            </a:r>
            <a:r>
              <a:rPr sz="1600">
                <a:solidFill>
                  <a:srgbClr val="4070A0"/>
                </a:solidFill>
                <a:latin typeface="Courier"/>
              </a:rPr>
              <a:t>"#C56B3B"</a:t>
            </a:r>
            <a:r>
              <a:rPr sz="1600">
                <a:latin typeface="Courier"/>
              </a:rPr>
              <a:t>), </a:t>
            </a:r>
            <a:r>
              <a:rPr sz="1600">
                <a:solidFill>
                  <a:srgbClr val="7D9029"/>
                </a:solidFill>
                <a:latin typeface="Courier"/>
              </a:rPr>
              <a:t>lwd=</a:t>
            </a:r>
            <a:r>
              <a:rPr sz="1600">
                <a:solidFill>
                  <a:srgbClr val="40A070"/>
                </a:solidFill>
                <a:latin typeface="Courier"/>
              </a:rPr>
              <a:t>3</a:t>
            </a:r>
            <a:r>
              <a:rPr sz="1600">
                <a:latin typeface="Courier"/>
              </a:rPr>
              <a:t>, </a:t>
            </a:r>
            <a:r>
              <a:rPr sz="1600">
                <a:solidFill>
                  <a:srgbClr val="7D9029"/>
                </a:solidFill>
                <a:latin typeface="Courier"/>
              </a:rPr>
              <a:t>conf.int=</a:t>
            </a:r>
            <a:r>
              <a:rPr sz="1600">
                <a:solidFill>
                  <a:srgbClr val="880000"/>
                </a:solidFill>
                <a:latin typeface="Courier"/>
              </a:rPr>
              <a:t>FALSE</a:t>
            </a:r>
            <a:r>
              <a:rPr sz="1600">
                <a:latin typeface="Courier"/>
              </a:rPr>
              <a:t>,</a:t>
            </a:r>
            <a:br/>
            <a:r>
              <a:rPr sz="1600">
                <a:latin typeface="Courier"/>
              </a:rPr>
              <a:t>     </a:t>
            </a:r>
            <a:r>
              <a:rPr sz="1600">
                <a:solidFill>
                  <a:srgbClr val="7D9029"/>
                </a:solidFill>
                <a:latin typeface="Courier"/>
              </a:rPr>
              <a:t>xlab=</a:t>
            </a:r>
            <a:r>
              <a:rPr sz="1600">
                <a:solidFill>
                  <a:srgbClr val="4070A0"/>
                </a:solidFill>
                <a:latin typeface="Courier"/>
              </a:rPr>
              <a:t>"Days since exposure"</a:t>
            </a:r>
            <a:r>
              <a:rPr sz="1600">
                <a:latin typeface="Courier"/>
              </a:rPr>
              <a:t>, </a:t>
            </a:r>
            <a:r>
              <a:rPr sz="1600">
                <a:solidFill>
                  <a:srgbClr val="7D9029"/>
                </a:solidFill>
                <a:latin typeface="Courier"/>
              </a:rPr>
              <a:t>ylab=</a:t>
            </a:r>
            <a:r>
              <a:rPr sz="1600">
                <a:solidFill>
                  <a:srgbClr val="4070A0"/>
                </a:solidFill>
                <a:latin typeface="Courier"/>
              </a:rPr>
              <a:t>"Probability still alive"</a:t>
            </a:r>
            <a:r>
              <a:rPr sz="1600">
                <a:latin typeface="Courier"/>
              </a:rPr>
              <a:t>, </a:t>
            </a:r>
            <a:r>
              <a:rPr sz="1600">
                <a:solidFill>
                  <a:srgbClr val="7D9029"/>
                </a:solidFill>
                <a:latin typeface="Courier"/>
              </a:rPr>
              <a:t>mark.time=</a:t>
            </a:r>
            <a:r>
              <a:rPr sz="1600">
                <a:solidFill>
                  <a:srgbClr val="880000"/>
                </a:solidFill>
                <a:latin typeface="Courier"/>
              </a:rPr>
              <a:t>TRUE</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"topright"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"Control"</a:t>
            </a:r>
            <a:r>
              <a:rPr sz="1600">
                <a:latin typeface="Courier"/>
              </a:rPr>
              <a:t>, </a:t>
            </a:r>
            <a:r>
              <a:rPr sz="1600">
                <a:solidFill>
                  <a:srgbClr val="4070A0"/>
                </a:solidFill>
                <a:latin typeface="Courier"/>
              </a:rPr>
              <a:t>"Stress"</a:t>
            </a:r>
            <a:r>
              <a:rPr sz="1600">
                <a:latin typeface="Courier"/>
              </a:rPr>
              <a:t>), </a:t>
            </a:r>
            <a:r>
              <a:rPr sz="1600">
                <a:solidFill>
                  <a:srgbClr val="7D9029"/>
                </a:solidFill>
                <a:latin typeface="Courier"/>
              </a:rPr>
              <a:t>col=</a:t>
            </a:r>
            <a:r>
              <a:rPr sz="1600">
                <a:solidFill>
                  <a:srgbClr val="06287E"/>
                </a:solidFill>
                <a:latin typeface="Courier"/>
              </a:rPr>
              <a:t>c</a:t>
            </a:r>
            <a:r>
              <a:rPr sz="1600">
                <a:latin typeface="Courier"/>
              </a:rPr>
              <a:t>(</a:t>
            </a:r>
            <a:r>
              <a:rPr sz="1600">
                <a:solidFill>
                  <a:srgbClr val="4070A0"/>
                </a:solidFill>
                <a:latin typeface="Courier"/>
              </a:rPr>
              <a:t>"#146A85"</a:t>
            </a:r>
            <a:r>
              <a:rPr sz="1600">
                <a:latin typeface="Courier"/>
              </a:rPr>
              <a:t>, </a:t>
            </a:r>
            <a:r>
              <a:rPr sz="1600">
                <a:solidFill>
                  <a:srgbClr val="4070A0"/>
                </a:solidFill>
                <a:latin typeface="Courier"/>
              </a:rPr>
              <a:t>"#C56B3B"</a:t>
            </a:r>
            <a:r>
              <a:rPr sz="1600">
                <a:latin typeface="Courier"/>
              </a:rPr>
              <a:t>), </a:t>
            </a:r>
            <a:r>
              <a:rPr sz="1600">
                <a:solidFill>
                  <a:srgbClr val="7D9029"/>
                </a:solidFill>
                <a:latin typeface="Courier"/>
              </a:rPr>
              <a:t>lwd=</a:t>
            </a:r>
            <a:r>
              <a:rPr sz="1600">
                <a:solidFill>
                  <a:srgbClr val="40A070"/>
                </a:solidFill>
                <a:latin typeface="Courier"/>
              </a:rPr>
              <a:t>3</a:t>
            </a:r>
            <a:r>
              <a:rPr sz="1600">
                <a:latin typeface="Courier"/>
              </a:rPr>
              <a:t>, </a:t>
            </a:r>
            <a:r>
              <a:rPr sz="1600">
                <a:solidFill>
                  <a:srgbClr val="7D9029"/>
                </a:solidFill>
                <a:latin typeface="Courier"/>
              </a:rPr>
              <a:t>bty=</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Surv(time,event)</a:t>
            </a:r>
            <a:r>
              <a:rPr/>
              <a:t> — Uses follow-up and event status together</a:t>
            </a:r>
          </a:p>
          <a:p>
            <a:pPr lvl="0" indent="0" marL="0">
              <a:buNone/>
            </a:pPr>
            <a:r>
              <a:rPr b="1"/>
              <a:t>mark.time</a:t>
            </a:r>
            <a:r>
              <a:rPr/>
              <a:t> — Shows right-censored observations</a:t>
            </a:r>
          </a:p>
          <a:p>
            <a:pPr lvl="0" indent="0" marL="0">
              <a:buNone/>
            </a:pPr>
            <a:r>
              <a:rPr b="1"/>
              <a:t>conf.int</a:t>
            </a:r>
            <a:r>
              <a:rPr/>
              <a:t> — Controls interval display</a:t>
            </a:r>
          </a:p>
        </p:txBody>
      </p:sp>
    </p:spTree>
  </p:cSld>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Shared frailty: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Does stress change larval death hazard after accounting for shared population conditions?</a:t>
            </a:r>
          </a:p>
          <a:p>
            <a:pPr lvl="0" indent="0" marL="0">
              <a:buNone/>
            </a:pPr>
            <a:r>
              <a:rPr b="1"/>
              <a:t>Null / estimation target</a:t>
            </a:r>
          </a:p>
          <a:p>
            <a:pPr lvl="0" indent="0" marL="0">
              <a:buNone/>
            </a:pPr>
            <a:r>
              <a:rPr/>
              <a:t>The stress coefficient is zero: the hazard ratio conditional on population frailty is one.</a:t>
            </a:r>
          </a:p>
        </p:txBody>
      </p:sp>
      <p:sp>
        <p:nvSpPr>
          <p:cNvPr id="4" name="Content Placeholder 3"/>
          <p:cNvSpPr>
            <a:spLocks noGrp="1"/>
          </p:cNvSpPr>
          <p:nvPr>
            <p:ph idx="2"/>
          </p:nvPr>
        </p:nvSpPr>
        <p:spPr/>
        <p:txBody>
          <a:bodyPr/>
          <a:lstStyle/>
          <a:p>
            <a:pPr lvl="0" indent="0" marL="0">
              <a:buNone/>
            </a:pPr>
            <a:r>
              <a:rPr b="1"/>
              <a:t>Relevant options</a:t>
            </a:r>
          </a:p>
          <a:p>
            <a:pPr lvl="0"/>
            <a:r>
              <a:rPr/>
              <a:t>survival::coxph(Surv(time, event) ~ x + frailty(cluster_id), data = d)</a:t>
            </a:r>
          </a:p>
          <a:p>
            <a:pPr lvl="0"/>
            <a:r>
              <a:rPr/>
              <a:t>Specify a plausible frailty distribution; inspect convergence and the cluster structure.</a:t>
            </a:r>
          </a:p>
        </p:txBody>
      </p:sp>
    </p:spTree>
  </p:cSld>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Shared frailty: assumptions</a:t>
            </a:r>
          </a:p>
        </p:txBody>
      </p:sp>
      <p:sp>
        <p:nvSpPr>
          <p:cNvPr id="3" name="Content Placeholder 2"/>
          <p:cNvSpPr>
            <a:spLocks noGrp="1"/>
          </p:cNvSpPr>
          <p:nvPr>
            <p:ph idx="1"/>
          </p:nvPr>
        </p:nvSpPr>
        <p:spPr/>
        <p:txBody>
          <a:bodyPr/>
          <a:lstStyle/>
          <a:p>
            <a:pPr lvl="0" indent="0" marL="0">
              <a:buNone/>
            </a:pPr>
            <a:r>
              <a:rPr b="1"/>
              <a:t>What matters here</a:t>
            </a:r>
          </a:p>
          <a:p>
            <a:pPr lvl="0"/>
            <a:r>
              <a:rPr/>
              <a:t>Independent clusters; a suitable shared-frailty structure and conditional proportional hazards.</a:t>
            </a:r>
          </a:p>
          <a:p>
            <a:pPr lvl="0"/>
            <a:r>
              <a:rPr/>
              <a:t>Appropriate censoring; enough independent clusters.</a:t>
            </a:r>
          </a:p>
        </p:txBody>
      </p:sp>
      <p:sp>
        <p:nvSpPr>
          <p:cNvPr id="4" name="Content Placeholder 3"/>
          <p:cNvSpPr>
            <a:spLocks noGrp="1"/>
          </p:cNvSpPr>
          <p:nvPr>
            <p:ph idx="2"/>
          </p:nvPr>
        </p:nvSpPr>
        <p:spPr/>
        <p:txBody>
          <a:bodyPr/>
          <a:lstStyle/>
          <a:p>
            <a:pPr lvl="0" indent="0" marL="0">
              <a:buNone/>
            </a:pPr>
            <a:r>
              <a:rPr b="1"/>
              <a:t>Parametric responses</a:t>
            </a:r>
          </a:p>
          <a:p>
            <a:pPr lvl="0"/>
            <a:r>
              <a:rPr/>
              <a:t>Stratified Cox allows separate baseline hazards; cluster-robust uncertainty adjusts precision without fitting a frailty distribution.</a:t>
            </a:r>
          </a:p>
          <a:p>
            <a:pPr lvl="0" indent="0" marL="0">
              <a:buNone/>
            </a:pPr>
            <a:r>
              <a:rPr b="1"/>
              <a:t>Nonparametric responses</a:t>
            </a:r>
          </a:p>
          <a:p>
            <a:pPr lvl="0"/>
            <a:r>
              <a:rPr/>
              <a:t>Cluster-level resampling may assess uncertainty; simple rank tests discard the survival and clustering structure.</a:t>
            </a:r>
          </a:p>
        </p:txBody>
      </p:sp>
    </p:spTree>
  </p:cSld>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Shared frailty: run and read</a:t>
            </a:r>
          </a:p>
        </p:txBody>
      </p:sp>
      <p:sp>
        <p:nvSpPr>
          <p:cNvPr id="3" name="Content Placeholder 2"/>
          <p:cNvSpPr>
            <a:spLocks noGrp="1"/>
          </p:cNvSpPr>
          <p:nvPr>
            <p:ph idx="1"/>
          </p:nvPr>
        </p:nvSpPr>
        <p:spPr/>
        <p:txBody>
          <a:bodyPr/>
          <a:lstStyle/>
          <a:p>
            <a:pPr lvl="0" indent="0">
              <a:buNone/>
              <a:defRPr sz="1600"/>
            </a:pPr>
            <a:r>
              <a:rPr sz="1600">
                <a:latin typeface="Courier"/>
              </a:rPr>
              <a:t>result </a:t>
            </a:r>
            <a:r>
              <a:rPr sz="1600">
                <a:solidFill>
                  <a:srgbClr val="007020"/>
                </a:solidFill>
                <a:latin typeface="Courier"/>
              </a:rPr>
              <a:t>&lt;-</a:t>
            </a:r>
            <a:r>
              <a:rPr sz="1600">
                <a:latin typeface="Courier"/>
              </a:rPr>
              <a:t> survival</a:t>
            </a:r>
            <a:r>
              <a:rPr sz="1600">
                <a:solidFill>
                  <a:srgbClr val="4070A0"/>
                </a:solidFill>
                <a:latin typeface="Courier"/>
              </a:rPr>
              <a:t>::</a:t>
            </a:r>
            <a:r>
              <a:rPr sz="1600">
                <a:solidFill>
                  <a:srgbClr val="06287E"/>
                </a:solidFill>
                <a:latin typeface="Courier"/>
              </a:rPr>
              <a:t>coxph</a:t>
            </a:r>
            <a:r>
              <a:rPr sz="1600">
                <a:latin typeface="Courier"/>
              </a:rPr>
              <a:t>(survival</a:t>
            </a:r>
            <a:r>
              <a:rPr sz="1600">
                <a:solidFill>
                  <a:srgbClr val="4070A0"/>
                </a:solidFill>
                <a:latin typeface="Courier"/>
              </a:rPr>
              <a:t>::</a:t>
            </a:r>
            <a:r>
              <a:rPr sz="1600">
                <a:solidFill>
                  <a:srgbClr val="06287E"/>
                </a:solidFill>
                <a:latin typeface="Courier"/>
              </a:rPr>
              <a:t>Surv</a:t>
            </a:r>
            <a:r>
              <a:rPr sz="1600">
                <a:latin typeface="Courier"/>
              </a:rPr>
              <a:t>(time, event) </a:t>
            </a:r>
            <a:r>
              <a:rPr sz="1600">
                <a:solidFill>
                  <a:srgbClr val="4070A0"/>
                </a:solidFill>
                <a:latin typeface="Courier"/>
              </a:rPr>
              <a:t>~</a:t>
            </a:r>
            <a:r>
              <a:rPr sz="1600">
                <a:latin typeface="Courier"/>
              </a:rPr>
              <a:t> stress </a:t>
            </a:r>
            <a:r>
              <a:rPr sz="1600">
                <a:solidFill>
                  <a:srgbClr val="4070A0"/>
                </a:solidFill>
                <a:latin typeface="Courier"/>
              </a:rPr>
              <a:t>+</a:t>
            </a:r>
            <a:r>
              <a:rPr sz="1600">
                <a:latin typeface="Courier"/>
              </a:rPr>
              <a:t> </a:t>
            </a:r>
            <a:r>
              <a:rPr sz="1600">
                <a:solidFill>
                  <a:srgbClr val="06287E"/>
                </a:solidFill>
                <a:latin typeface="Courier"/>
              </a:rPr>
              <a:t>frailty</a:t>
            </a:r>
            <a:r>
              <a:rPr sz="1600">
                <a:latin typeface="Courier"/>
              </a:rPr>
              <a:t>(population), </a:t>
            </a:r>
            <a:r>
              <a:rPr sz="1600">
                <a:solidFill>
                  <a:srgbClr val="7D9029"/>
                </a:solidFill>
                <a:latin typeface="Courier"/>
              </a:rPr>
              <a:t>data=</a:t>
            </a:r>
            <a:r>
              <a:rPr sz="1600">
                <a:latin typeface="Courier"/>
              </a:rPr>
              <a:t>d)</a:t>
            </a:r>
            <a:br/>
            <a:r>
              <a:rPr sz="1600">
                <a:latin typeface="Courier"/>
              </a:rPr>
              <a:t>b </a:t>
            </a:r>
            <a:r>
              <a:rPr sz="1600">
                <a:solidFill>
                  <a:srgbClr val="007020"/>
                </a:solidFill>
                <a:latin typeface="Courier"/>
              </a:rPr>
              <a:t>&lt;-</a:t>
            </a:r>
            <a:r>
              <a:rPr sz="1600">
                <a:latin typeface="Courier"/>
              </a:rPr>
              <a:t> </a:t>
            </a:r>
            <a:r>
              <a:rPr sz="1600">
                <a:solidFill>
                  <a:srgbClr val="06287E"/>
                </a:solidFill>
                <a:latin typeface="Courier"/>
              </a:rPr>
              <a:t>coef</a:t>
            </a:r>
            <a:r>
              <a:rPr sz="1600">
                <a:latin typeface="Courier"/>
              </a:rPr>
              <a:t>(result)[</a:t>
            </a:r>
            <a:r>
              <a:rPr sz="1600">
                <a:solidFill>
                  <a:srgbClr val="4070A0"/>
                </a:solidFill>
                <a:latin typeface="Courier"/>
              </a:rPr>
              <a:t>"stress"</a:t>
            </a:r>
            <a:r>
              <a:rPr sz="1600">
                <a:latin typeface="Courier"/>
              </a:rPr>
              <a:t>]</a:t>
            </a:r>
            <a:br/>
            <a:r>
              <a:rPr sz="1600">
                <a:latin typeface="Courier"/>
              </a:rPr>
              <a:t>se </a:t>
            </a:r>
            <a:r>
              <a:rPr sz="1600">
                <a:solidFill>
                  <a:srgbClr val="007020"/>
                </a:solidFill>
                <a:latin typeface="Courier"/>
              </a:rPr>
              <a:t>&lt;-</a:t>
            </a:r>
            <a:r>
              <a:rPr sz="1600">
                <a:latin typeface="Courier"/>
              </a:rPr>
              <a:t> </a:t>
            </a:r>
            <a:r>
              <a:rPr sz="1600">
                <a:solidFill>
                  <a:srgbClr val="06287E"/>
                </a:solidFill>
                <a:latin typeface="Courier"/>
              </a:rPr>
              <a:t>sqrt</a:t>
            </a:r>
            <a:r>
              <a:rPr sz="1600">
                <a:latin typeface="Courier"/>
              </a:rPr>
              <a:t>(</a:t>
            </a:r>
            <a:r>
              <a:rPr sz="1600">
                <a:solidFill>
                  <a:srgbClr val="06287E"/>
                </a:solidFill>
                <a:latin typeface="Courier"/>
              </a:rPr>
              <a:t>vcov</a:t>
            </a:r>
            <a:r>
              <a:rPr sz="1600">
                <a:latin typeface="Courier"/>
              </a:rPr>
              <a:t>(result)[</a:t>
            </a:r>
            <a:r>
              <a:rPr sz="1600">
                <a:solidFill>
                  <a:srgbClr val="4070A0"/>
                </a:solidFill>
                <a:latin typeface="Courier"/>
              </a:rPr>
              <a:t>"stress"</a:t>
            </a:r>
            <a:r>
              <a:rPr sz="1600">
                <a:latin typeface="Courier"/>
              </a:rPr>
              <a:t>, </a:t>
            </a:r>
            <a:r>
              <a:rPr sz="1600">
                <a:solidFill>
                  <a:srgbClr val="4070A0"/>
                </a:solidFill>
                <a:latin typeface="Courier"/>
              </a:rPr>
              <a:t>"stress"</a:t>
            </a:r>
            <a:r>
              <a:rPr sz="1600">
                <a:latin typeface="Courier"/>
              </a:rPr>
              <a:t>])</a:t>
            </a:r>
            <a:br/>
            <a:r>
              <a:rPr sz="1600">
                <a:latin typeface="Courier"/>
              </a:rPr>
              <a:t>hr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(b); ci </a:t>
            </a:r>
            <a:r>
              <a:rPr sz="1600">
                <a:solidFill>
                  <a:srgbClr val="007020"/>
                </a:solidFill>
                <a:latin typeface="Courier"/>
              </a:rPr>
              <a:t>&lt;-</a:t>
            </a:r>
            <a:r>
              <a:rPr sz="1600">
                <a:latin typeface="Courier"/>
              </a:rPr>
              <a:t> </a:t>
            </a:r>
            <a:r>
              <a:rPr sz="1600">
                <a:solidFill>
                  <a:srgbClr val="06287E"/>
                </a:solidFill>
                <a:latin typeface="Courier"/>
              </a:rPr>
              <a:t>exp</a:t>
            </a:r>
            <a:r>
              <a:rPr sz="1600">
                <a:latin typeface="Courier"/>
              </a:rPr>
              <a:t>(b</a:t>
            </a:r>
            <a:r>
              <a:rPr sz="1600">
                <a:solidFill>
                  <a:srgbClr val="4070A0"/>
                </a:solidFill>
                <a:latin typeface="Courier"/>
              </a:rPr>
              <a:t>+</a:t>
            </a:r>
            <a:r>
              <a:rPr sz="1600">
                <a:solidFill>
                  <a:srgbClr val="06287E"/>
                </a:solidFill>
                <a:latin typeface="Courier"/>
              </a:rPr>
              <a:t>c</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a:t>
            </a:r>
            <a:r>
              <a:rPr sz="1600">
                <a:solidFill>
                  <a:srgbClr val="40A070"/>
                </a:solidFill>
                <a:latin typeface="Courier"/>
              </a:rPr>
              <a:t>1</a:t>
            </a:r>
            <a:r>
              <a:rPr sz="1600">
                <a:latin typeface="Courier"/>
              </a:rPr>
              <a:t>)</a:t>
            </a:r>
            <a:r>
              <a:rPr sz="1600">
                <a:solidFill>
                  <a:srgbClr val="4070A0"/>
                </a:solidFill>
                <a:latin typeface="Courier"/>
              </a:rPr>
              <a:t>*</a:t>
            </a:r>
            <a:r>
              <a:rPr sz="1600">
                <a:solidFill>
                  <a:srgbClr val="40A070"/>
                </a:solidFill>
                <a:latin typeface="Courier"/>
              </a:rPr>
              <a:t>1.96</a:t>
            </a:r>
            <a:r>
              <a:rPr sz="1600">
                <a:solidFill>
                  <a:srgbClr val="4070A0"/>
                </a:solidFill>
                <a:latin typeface="Courier"/>
              </a:rPr>
              <a:t>*</a:t>
            </a:r>
            <a:r>
              <a:rPr sz="1600">
                <a:latin typeface="Courier"/>
              </a:rPr>
              <a:t>se)</a:t>
            </a:r>
            <a:br/>
            <a:r>
              <a:rPr sz="1600">
                <a:latin typeface="Courier"/>
              </a:rPr>
              <a:t>p_value </a:t>
            </a:r>
            <a:r>
              <a:rPr sz="1600">
                <a:solidFill>
                  <a:srgbClr val="007020"/>
                </a:solidFill>
                <a:latin typeface="Courier"/>
              </a:rPr>
              <a:t>&lt;-</a:t>
            </a:r>
            <a:r>
              <a:rPr sz="1600">
                <a:latin typeface="Courier"/>
              </a:rPr>
              <a:t> </a:t>
            </a:r>
            <a:r>
              <a:rPr sz="1600">
                <a:solidFill>
                  <a:srgbClr val="40A070"/>
                </a:solidFill>
                <a:latin typeface="Courier"/>
              </a:rPr>
              <a:t>2</a:t>
            </a:r>
            <a:r>
              <a:rPr sz="1600">
                <a:solidFill>
                  <a:srgbClr val="4070A0"/>
                </a:solidFill>
                <a:latin typeface="Courier"/>
              </a:rPr>
              <a:t>*</a:t>
            </a:r>
            <a:r>
              <a:rPr sz="1600">
                <a:solidFill>
                  <a:srgbClr val="06287E"/>
                </a:solidFill>
                <a:latin typeface="Courier"/>
              </a:rPr>
              <a:t>pnorm</a:t>
            </a:r>
            <a:r>
              <a:rPr sz="1600">
                <a:latin typeface="Courier"/>
              </a:rPr>
              <a:t>(</a:t>
            </a:r>
            <a:r>
              <a:rPr sz="1600">
                <a:solidFill>
                  <a:srgbClr val="4070A0"/>
                </a:solidFill>
                <a:latin typeface="Courier"/>
              </a:rPr>
              <a:t>-</a:t>
            </a:r>
            <a:r>
              <a:rPr sz="1600">
                <a:solidFill>
                  <a:srgbClr val="06287E"/>
                </a:solidFill>
                <a:latin typeface="Courier"/>
              </a:rPr>
              <a:t>abs</a:t>
            </a:r>
            <a:r>
              <a:rPr sz="1600">
                <a:latin typeface="Courier"/>
              </a:rPr>
              <a:t>(b</a:t>
            </a:r>
            <a:r>
              <a:rPr sz="1600">
                <a:solidFill>
                  <a:srgbClr val="4070A0"/>
                </a:solidFill>
                <a:latin typeface="Courier"/>
              </a:rPr>
              <a:t>/</a:t>
            </a:r>
            <a:r>
              <a:rPr sz="1600">
                <a:latin typeface="Courier"/>
              </a:rPr>
              <a:t>se))</a:t>
            </a:r>
          </a:p>
        </p:txBody>
      </p:sp>
      <p:sp>
        <p:nvSpPr>
          <p:cNvPr id="4" name="Content Placeholder 3"/>
          <p:cNvSpPr>
            <a:spLocks noGrp="1"/>
          </p:cNvSpPr>
          <p:nvPr>
            <p:ph idx="2"/>
          </p:nvPr>
        </p:nvSpPr>
        <p:spPr/>
        <p:txBody>
          <a:bodyPr/>
          <a:lstStyle/>
          <a:p>
            <a:pPr lvl="0" indent="0" marL="0">
              <a:buNone/>
            </a:pPr>
            <a:r>
              <a:rPr b="1"/>
              <a:t>Generated results</a:t>
            </a:r>
          </a:p>
          <a:p>
            <a:pPr lvl="0"/>
            <a:r>
              <a:rPr/>
              <a:t>Conditional hazard ratio = 1.61</a:t>
            </a:r>
          </a:p>
          <a:p>
            <a:pPr lvl="0"/>
            <a:r>
              <a:rPr/>
              <a:t>Wald 95% CI 1.18 to 2.18</a:t>
            </a:r>
          </a:p>
          <a:p>
            <a:pPr lvl="0"/>
            <a:r>
              <a:rPr/>
              <a:t>Wald p = 0.002373</a:t>
            </a:r>
          </a:p>
        </p:txBody>
      </p:sp>
    </p:spTree>
  </p:cSld>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Shared frailty: interpret</a:t>
            </a:r>
          </a:p>
        </p:txBody>
      </p:sp>
      <p:sp>
        <p:nvSpPr>
          <p:cNvPr id="3" name="Content Placeholder 2"/>
          <p:cNvSpPr>
            <a:spLocks noGrp="1"/>
          </p:cNvSpPr>
          <p:nvPr>
            <p:ph idx="1"/>
          </p:nvPr>
        </p:nvSpPr>
        <p:spPr/>
        <p:txBody>
          <a:bodyPr/>
          <a:lstStyle/>
          <a:p>
            <a:pPr lvl="0" indent="0" marL="0">
              <a:buNone/>
            </a:pPr>
            <a:r>
              <a:rPr/>
              <a:t>Stress has an estimated hazard ratio of 1.61 conditional on population frailty (95% Wald CI 1.18 to 2.18; p = 0.00237). Population frailty represents shared differences in baseline risk.</a:t>
            </a:r>
          </a:p>
          <a:p>
            <a:pPr lvl="0" indent="0" marL="0">
              <a:buNone/>
            </a:pPr>
            <a:r>
              <a:rPr b="1"/>
              <a:t>Discuss:</a:t>
            </a:r>
            <a:r>
              <a:rPr/>
              <a:t> Why do 240 larvae not provide 240 independent population replicates?</a:t>
            </a:r>
          </a:p>
        </p:txBody>
      </p:sp>
    </p:spTree>
  </p:cSld>
</p:sld>
</file>

<file path=ppt/slides/slide473.xml><?xml version="1.0" encoding="utf-8"?>
<p:sld xmlns:a="http://schemas.openxmlformats.org/drawingml/2006/main" xmlns:r="http://schemas.openxmlformats.org/officeDocument/2006/relationships" xmlns:p="http://schemas.openxmlformats.org/presentationml/2006/main" showMasterSp="0">
  <p:cSld>
    <p:bg xmlns:p="http://schemas.openxmlformats.org/presentationml/2006/main" xmlns:a="http://schemas.openxmlformats.org/drawingml/2006/main">
      <p:bgPr>
        <a:solidFill>
          <a:srgbClr val="FFFFFF"/>
        </a:solidFill>
        <a:effectLst/>
      </p:bgPr>
    </p:bg>
    <p:spTree>
      <p:nvGrpSpPr>
        <p:cNvPr id="1" name=""/>
        <p:cNvGrpSpPr/>
        <p:nvPr/>
      </p:nvGrpSpPr>
      <p:grpSpPr>
        <a:xfrm/>
      </p:grpSpPr>
      <p:pic>
        <p:nvPicPr>
          <p:cNvPr descr="Course_files/assets/comics/xkcd-1478-p-values.png" id="0" name="Picture 1"/>
          <p:cNvPicPr>
            <a:picLocks noGrp="1" noChangeAspect="1"/>
          </p:cNvPicPr>
          <p:nvPr/>
        </p:nvPicPr>
        <p:blipFill>
          <a:blip r:embed="rId3"/>
          <a:stretch>
            <a:fillRect/>
          </a:stretch>
        </p:blipFill>
        <p:spPr bwMode="auto">
          <a:xfrm>
            <a:off x="3899378" y="190500"/>
            <a:ext cx="4393243" cy="6191250"/>
          </a:xfrm>
          <a:prstGeom prst="rect">
            <a:avLst/>
          </a:prstGeom>
          <a:noFill/>
          <a:ln w="9525">
            <a:noFill/>
            <a:headEnd/>
            <a:tailEnd/>
          </a:ln>
        </p:spPr>
      </p:pic>
      <p:sp>
        <p:nvSpPr>
          <p:cNvPr id="3" name="Content Placeholder 2"/>
          <p:cNvSpPr>
            <a:spLocks noGrp="1"/>
          </p:cNvSpPr>
          <p:nvPr>
            <p:ph idx="1"/>
          </p:nvPr>
        </p:nvSpPr>
        <p:spPr>
          <a:xfrm xmlns:a="http://schemas.openxmlformats.org/drawingml/2006/main">
            <a:off x="457200" y="6540500"/>
            <a:ext cx="11277600" cy="228600"/>
          </a:xfrm>
        </p:spPr>
        <p:txBody>
          <a:bodyPr lIns="0" rIns="0" tIns="0" bIns="0" anchor="ctr"/>
          <a:lstStyle/>
          <a:p>
            <a:pPr lvl="0" indent="0" marL="0" algn="ctr">
              <a:buNone/>
              <a:defRPr sz="1100"/>
            </a:pPr>
            <a:r>
              <a:rPr sz="1100">
                <a:hlinkClick r:id="rId4"/>
              </a:rPr>
              <a:t>Randall Munroe / xkcd · https://xkcd.com/1478</a:t>
            </a:r>
            <a:r>
              <a:rPr sz="1100"/>
              <a:t> · </a:t>
            </a:r>
            <a:r>
              <a:rPr sz="1100">
                <a:hlinkClick r:id="rId5"/>
              </a:rPr>
              <a:t>CC BY-NC 2.5</a:t>
            </a:r>
          </a:p>
        </p:txBody>
      </p:sp>
    </p:spTree>
  </p:cSld>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Bonferroni: the data</a:t>
            </a:r>
          </a:p>
        </p:txBody>
      </p:sp>
      <p:sp>
        <p:nvSpPr>
          <p:cNvPr id="3" name="Content Placeholder 2"/>
          <p:cNvSpPr>
            <a:spLocks noGrp="1"/>
          </p:cNvSpPr>
          <p:nvPr>
            <p:ph idx="1"/>
          </p:nvPr>
        </p:nvSpPr>
        <p:spPr/>
        <p:txBody>
          <a:bodyPr/>
          <a:lstStyle/>
          <a:p>
            <a:pPr lvl="0" indent="0" marL="0">
              <a:buNone/>
            </a:pPr>
            <a:r>
              <a:rPr/>
              <a:t>Compare gene expression between two conditions across 40 genes.</a:t>
            </a:r>
          </a:p>
          <a:p>
            <a:pPr lvl="0"/>
            <a:r>
              <a:rPr/>
              <a:t>Many related hypotheses</a:t>
            </a:r>
          </a:p>
          <a:p>
            <a:pPr lvl="0"/>
            <a:r>
              <a:rPr/>
              <a:t>One prespecified family of 40 tests</a:t>
            </a:r>
          </a:p>
          <a:p>
            <a:pPr lvl="0"/>
            <a:r>
              <a:rPr/>
              <a:t>Effect sizes remain interpretable per gene</a:t>
            </a:r>
          </a:p>
        </p:txBody>
      </p:sp>
      <p:sp>
        <p:nvSpPr>
          <p:cNvPr id="4" name="Content Placeholder 3"/>
          <p:cNvSpPr>
            <a:spLocks noGrp="1"/>
          </p:cNvSpPr>
          <p:nvPr>
            <p:ph idx="2"/>
          </p:nvPr>
        </p:nvSpPr>
        <p:spPr/>
        <p:txBody>
          <a:bodyPr/>
          <a:lstStyle/>
          <a:p>
            <a:pPr lvl="0" indent="0" marL="0">
              <a:buNone/>
            </a:pPr>
            <a:r>
              <a:rPr b="1"/>
              <a:t>Other data like these</a:t>
            </a:r>
          </a:p>
          <a:p>
            <a:pPr lvl="0"/>
            <a:r>
              <a:rPr/>
              <a:t>Multiple candidate traits</a:t>
            </a:r>
          </a:p>
          <a:p>
            <a:pPr lvl="0"/>
            <a:r>
              <a:rPr/>
              <a:t>Several planned endpoints</a:t>
            </a:r>
          </a:p>
          <a:p>
            <a:pPr lvl="0"/>
            <a:r>
              <a:rPr/>
              <a:t>Many microbial taxa</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Bonferroni: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240508</a:t>
            </a:r>
            <a:r>
              <a:rPr sz="1600">
                <a:latin typeface="Courier"/>
              </a:rPr>
              <a:t>)</a:t>
            </a:r>
            <a:br/>
            <a:r>
              <a:rPr sz="1600">
                <a:latin typeface="Courier"/>
              </a:rPr>
              <a:t>gene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40</a:t>
            </a:r>
            <a:r>
              <a:rPr sz="1600">
                <a:latin typeface="Courier"/>
              </a:rPr>
              <a:t>, </a:t>
            </a:r>
            <a:r>
              <a:rPr sz="1600">
                <a:solidFill>
                  <a:srgbClr val="7D9029"/>
                </a:solidFill>
                <a:latin typeface="Courier"/>
              </a:rPr>
              <a:t>each=</a:t>
            </a:r>
            <a:r>
              <a:rPr sz="1600">
                <a:solidFill>
                  <a:srgbClr val="40A070"/>
                </a:solidFill>
                <a:latin typeface="Courier"/>
              </a:rPr>
              <a:t>24</a:t>
            </a:r>
            <a:r>
              <a:rPr sz="1600">
                <a:latin typeface="Courier"/>
              </a:rPr>
              <a:t>)</a:t>
            </a:r>
            <a:br/>
            <a:r>
              <a:rPr sz="1600">
                <a:latin typeface="Courier"/>
              </a:rPr>
              <a:t>treated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rep</a:t>
            </a:r>
            <a:r>
              <a:rPr sz="1600">
                <a:latin typeface="Courier"/>
              </a:rPr>
              <a:t>(</a:t>
            </a:r>
            <a:r>
              <a:rPr sz="1600">
                <a:solidFill>
                  <a:srgbClr val="40A070"/>
                </a:solidFill>
                <a:latin typeface="Courier"/>
              </a:rPr>
              <a:t>0</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7D9029"/>
                </a:solidFill>
                <a:latin typeface="Courier"/>
              </a:rPr>
              <a:t>each=</a:t>
            </a:r>
            <a:r>
              <a:rPr sz="1600">
                <a:solidFill>
                  <a:srgbClr val="40A070"/>
                </a:solidFill>
                <a:latin typeface="Courier"/>
              </a:rPr>
              <a:t>12</a:t>
            </a:r>
            <a:r>
              <a:rPr sz="1600">
                <a:latin typeface="Courier"/>
              </a:rPr>
              <a:t>), </a:t>
            </a:r>
            <a:r>
              <a:rPr sz="1600">
                <a:solidFill>
                  <a:srgbClr val="40A070"/>
                </a:solidFill>
                <a:latin typeface="Courier"/>
              </a:rPr>
              <a:t>40</a:t>
            </a:r>
            <a:r>
              <a:rPr sz="1600">
                <a:latin typeface="Courier"/>
              </a:rPr>
              <a:t>)</a:t>
            </a:r>
            <a:br/>
            <a:r>
              <a:rPr sz="1600">
                <a:latin typeface="Courier"/>
              </a:rPr>
              <a:t>effect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06287E"/>
                </a:solidFill>
                <a:latin typeface="Courier"/>
              </a:rPr>
              <a:t>rep</a:t>
            </a:r>
            <a:r>
              <a:rPr sz="1600">
                <a:latin typeface="Courier"/>
              </a:rPr>
              <a:t>(</a:t>
            </a:r>
            <a:r>
              <a:rPr sz="1600">
                <a:solidFill>
                  <a:srgbClr val="40A070"/>
                </a:solidFill>
                <a:latin typeface="Courier"/>
              </a:rPr>
              <a:t>1.1</a:t>
            </a:r>
            <a:r>
              <a:rPr sz="1600">
                <a:latin typeface="Courier"/>
              </a:rPr>
              <a:t>,</a:t>
            </a:r>
            <a:r>
              <a:rPr sz="1600">
                <a:solidFill>
                  <a:srgbClr val="40A070"/>
                </a:solidFill>
                <a:latin typeface="Courier"/>
              </a:rPr>
              <a:t>8</a:t>
            </a:r>
            <a:r>
              <a:rPr sz="1600">
                <a:latin typeface="Courier"/>
              </a:rPr>
              <a:t>), </a:t>
            </a:r>
            <a:r>
              <a:rPr sz="1600">
                <a:solidFill>
                  <a:srgbClr val="06287E"/>
                </a:solidFill>
                <a:latin typeface="Courier"/>
              </a:rPr>
              <a:t>rep</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32</a:t>
            </a:r>
            <a:r>
              <a:rPr sz="1600">
                <a:latin typeface="Courier"/>
              </a:rPr>
              <a:t>)), </a:t>
            </a:r>
            <a:r>
              <a:rPr sz="1600">
                <a:solidFill>
                  <a:srgbClr val="7D9029"/>
                </a:solidFill>
                <a:latin typeface="Courier"/>
              </a:rPr>
              <a:t>each=</a:t>
            </a:r>
            <a:r>
              <a:rPr sz="1600">
                <a:solidFill>
                  <a:srgbClr val="40A070"/>
                </a:solidFill>
                <a:latin typeface="Courier"/>
              </a:rPr>
              <a:t>24</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(gene, treated, </a:t>
            </a:r>
            <a:r>
              <a:rPr sz="1600">
                <a:solidFill>
                  <a:srgbClr val="7D9029"/>
                </a:solidFill>
                <a:latin typeface="Courier"/>
              </a:rPr>
              <a:t>expression=</a:t>
            </a:r>
            <a:r>
              <a:rPr sz="1600">
                <a:solidFill>
                  <a:srgbClr val="06287E"/>
                </a:solidFill>
                <a:latin typeface="Courier"/>
              </a:rPr>
              <a:t>rnorm</a:t>
            </a:r>
            <a:r>
              <a:rPr sz="1600">
                <a:latin typeface="Courier"/>
              </a:rPr>
              <a:t>(</a:t>
            </a:r>
            <a:r>
              <a:rPr sz="1600">
                <a:solidFill>
                  <a:srgbClr val="40A070"/>
                </a:solidFill>
                <a:latin typeface="Courier"/>
              </a:rPr>
              <a:t>960</a:t>
            </a:r>
            <a:r>
              <a:rPr sz="1600">
                <a:latin typeface="Courier"/>
              </a:rPr>
              <a:t>, </a:t>
            </a:r>
            <a:r>
              <a:rPr sz="1600">
                <a:solidFill>
                  <a:srgbClr val="40A070"/>
                </a:solidFill>
                <a:latin typeface="Courier"/>
              </a:rPr>
              <a:t>6</a:t>
            </a:r>
            <a:r>
              <a:rPr sz="1600">
                <a:solidFill>
                  <a:srgbClr val="4070A0"/>
                </a:solidFill>
                <a:latin typeface="Courier"/>
              </a:rPr>
              <a:t>+</a:t>
            </a:r>
            <a:r>
              <a:rPr sz="1600">
                <a:latin typeface="Courier"/>
              </a:rPr>
              <a:t>effect</a:t>
            </a:r>
            <a:r>
              <a:rPr sz="1600">
                <a:solidFill>
                  <a:srgbClr val="4070A0"/>
                </a:solidFill>
                <a:latin typeface="Courier"/>
              </a:rPr>
              <a:t>*</a:t>
            </a:r>
            <a:r>
              <a:rPr sz="1600">
                <a:latin typeface="Courier"/>
              </a:rPr>
              <a:t>treated, </a:t>
            </a:r>
            <a:r>
              <a:rPr sz="1600">
                <a:solidFill>
                  <a:srgbClr val="40A070"/>
                </a:solidFill>
                <a:latin typeface="Courier"/>
              </a:rPr>
              <a:t>1</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gene: 1
treated: 0
expression: 9.308</a:t>
            </a:r>
          </a:p>
        </p:txBody>
      </p:sp>
    </p:spTree>
  </p:cSld>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Bonferroni: see the data</a:t>
            </a:r>
          </a:p>
        </p:txBody>
      </p:sp>
      <p:pic>
        <p:nvPicPr>
          <p:cNvPr descr="Course_files/modules/bonferroni/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Bonferroni correction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-log10(p_value)</a:t>
            </a:r>
            <a:r>
              <a:rPr/>
              <a:t> — Makes smaller p-values appear higher</a:t>
            </a:r>
          </a:p>
          <a:p>
            <a:pPr lvl="0" indent="0" marL="0">
              <a:buNone/>
            </a:pPr>
            <a:r>
              <a:rPr b="1"/>
              <a:t>bg=ifelse(…)</a:t>
            </a:r>
            <a:r>
              <a:rPr/>
              <a:t> — Colors by the adjusted decision</a:t>
            </a:r>
          </a:p>
          <a:p>
            <a:pPr lvl="0" indent="0" marL="0">
              <a:buNone/>
            </a:pPr>
            <a:r>
              <a:rPr b="1"/>
              <a:t>abline(v=0)</a:t>
            </a:r>
            <a:r>
              <a:rPr/>
              <a:t> — Marks zero expression difference</a:t>
            </a:r>
          </a:p>
        </p:txBody>
      </p:sp>
    </p:spTree>
  </p:cSld>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Bonferroni: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plot</a:t>
            </a:r>
            <a:r>
              <a:rPr sz="1600">
                <a:latin typeface="Courier"/>
              </a:rPr>
              <a:t>(difference, </a:t>
            </a:r>
            <a:r>
              <a:rPr sz="1600">
                <a:solidFill>
                  <a:srgbClr val="4070A0"/>
                </a:solidFill>
                <a:latin typeface="Courier"/>
              </a:rPr>
              <a:t>-</a:t>
            </a:r>
            <a:r>
              <a:rPr sz="1600">
                <a:solidFill>
                  <a:srgbClr val="06287E"/>
                </a:solidFill>
                <a:latin typeface="Courier"/>
              </a:rPr>
              <a:t>log10</a:t>
            </a:r>
            <a:r>
              <a:rPr sz="1600">
                <a:latin typeface="Courier"/>
              </a:rPr>
              <a:t>(p_value), </a:t>
            </a:r>
            <a:r>
              <a:rPr sz="1600">
                <a:solidFill>
                  <a:srgbClr val="7D9029"/>
                </a:solidFill>
                <a:latin typeface="Courier"/>
              </a:rPr>
              <a:t>pch=</a:t>
            </a:r>
            <a:r>
              <a:rPr sz="1600">
                <a:solidFill>
                  <a:srgbClr val="40A070"/>
                </a:solidFill>
                <a:latin typeface="Courier"/>
              </a:rPr>
              <a:t>21</a:t>
            </a:r>
            <a:r>
              <a:rPr sz="1600">
                <a:latin typeface="Courier"/>
              </a:rPr>
              <a:t>,</a:t>
            </a:r>
            <a:br/>
            <a:r>
              <a:rPr sz="1600">
                <a:latin typeface="Courier"/>
              </a:rPr>
              <a:t>     </a:t>
            </a:r>
            <a:r>
              <a:rPr sz="1600">
                <a:solidFill>
                  <a:srgbClr val="7D9029"/>
                </a:solidFill>
                <a:latin typeface="Courier"/>
              </a:rPr>
              <a:t>bg=</a:t>
            </a:r>
            <a:r>
              <a:rPr sz="1600">
                <a:solidFill>
                  <a:srgbClr val="06287E"/>
                </a:solidFill>
                <a:latin typeface="Courier"/>
              </a:rPr>
              <a:t>ifelse</a:t>
            </a:r>
            <a:r>
              <a:rPr sz="1600">
                <a:latin typeface="Courier"/>
              </a:rPr>
              <a:t>(adjusted</a:t>
            </a:r>
            <a:r>
              <a:rPr sz="1600">
                <a:solidFill>
                  <a:srgbClr val="4070A0"/>
                </a:solidFill>
                <a:latin typeface="Courier"/>
              </a:rPr>
              <a:t>&lt;</a:t>
            </a:r>
            <a:r>
              <a:rPr sz="1600">
                <a:latin typeface="Courier"/>
              </a:rPr>
              <a:t>.</a:t>
            </a:r>
            <a:r>
              <a:rPr sz="1600">
                <a:solidFill>
                  <a:srgbClr val="40A070"/>
                </a:solidFill>
                <a:latin typeface="Courier"/>
              </a:rPr>
              <a:t>05</a:t>
            </a:r>
            <a:r>
              <a:rPr sz="1600">
                <a:latin typeface="Courier"/>
              </a:rPr>
              <a:t>, </a:t>
            </a:r>
            <a:r>
              <a:rPr sz="1600">
                <a:solidFill>
                  <a:srgbClr val="4070A0"/>
                </a:solidFill>
                <a:latin typeface="Courier"/>
              </a:rPr>
              <a:t>"#C56B3B"</a:t>
            </a:r>
            <a:r>
              <a:rPr sz="1600">
                <a:latin typeface="Courier"/>
              </a:rPr>
              <a:t>, </a:t>
            </a:r>
            <a:r>
              <a:rPr sz="1600">
                <a:solidFill>
                  <a:srgbClr val="4070A0"/>
                </a:solidFill>
                <a:latin typeface="Courier"/>
              </a:rPr>
              <a:t>"#A7B6BD"</a:t>
            </a:r>
            <a:r>
              <a:rPr sz="1600">
                <a:latin typeface="Courier"/>
              </a:rPr>
              <a:t>),</a:t>
            </a:r>
            <a:br/>
            <a:r>
              <a:rPr sz="1600">
                <a:latin typeface="Courier"/>
              </a:rPr>
              <a:t>     </a:t>
            </a:r>
            <a:r>
              <a:rPr sz="1600">
                <a:solidFill>
                  <a:srgbClr val="7D9029"/>
                </a:solidFill>
                <a:latin typeface="Courier"/>
              </a:rPr>
              <a:t>xlab=</a:t>
            </a:r>
            <a:r>
              <a:rPr sz="1600">
                <a:solidFill>
                  <a:srgbClr val="4070A0"/>
                </a:solidFill>
                <a:latin typeface="Courier"/>
              </a:rPr>
              <a:t>"Treatment − control (log2 expression)"</a:t>
            </a:r>
            <a:r>
              <a:rPr sz="1600">
                <a:latin typeface="Courier"/>
              </a:rPr>
              <a:t>, </a:t>
            </a:r>
            <a:r>
              <a:rPr sz="1600">
                <a:solidFill>
                  <a:srgbClr val="7D9029"/>
                </a:solidFill>
                <a:latin typeface="Courier"/>
              </a:rPr>
              <a:t>ylab=</a:t>
            </a:r>
            <a:r>
              <a:rPr sz="1600">
                <a:solidFill>
                  <a:srgbClr val="4070A0"/>
                </a:solidFill>
                <a:latin typeface="Courier"/>
              </a:rPr>
              <a:t>"−log10(unadjusted p)"</a:t>
            </a:r>
            <a:r>
              <a:rPr sz="1600">
                <a:latin typeface="Courier"/>
              </a:rPr>
              <a:t>)</a:t>
            </a:r>
            <a:br/>
            <a:r>
              <a:rPr sz="1600">
                <a:solidFill>
                  <a:srgbClr val="06287E"/>
                </a:solidFill>
                <a:latin typeface="Courier"/>
              </a:rPr>
              <a:t>abline</a:t>
            </a:r>
            <a:r>
              <a:rPr sz="1600">
                <a:latin typeface="Courier"/>
              </a:rPr>
              <a:t>(</a:t>
            </a:r>
            <a:r>
              <a:rPr sz="1600">
                <a:solidFill>
                  <a:srgbClr val="7D9029"/>
                </a:solidFill>
                <a:latin typeface="Courier"/>
              </a:rPr>
              <a:t>v=</a:t>
            </a:r>
            <a:r>
              <a:rPr sz="1600">
                <a:solidFill>
                  <a:srgbClr val="40A070"/>
                </a:solidFill>
                <a:latin typeface="Courier"/>
              </a:rPr>
              <a:t>0</a:t>
            </a:r>
            <a:r>
              <a:rPr sz="1600">
                <a:latin typeface="Courier"/>
              </a:rPr>
              <a:t>, </a:t>
            </a:r>
            <a:r>
              <a:rPr sz="1600">
                <a:solidFill>
                  <a:srgbClr val="7D9029"/>
                </a:solidFill>
                <a:latin typeface="Courier"/>
              </a:rPr>
              <a:t>lty=</a:t>
            </a:r>
            <a:r>
              <a:rPr sz="1600">
                <a:solidFill>
                  <a:srgbClr val="40A070"/>
                </a:solidFill>
                <a:latin typeface="Courier"/>
              </a:rPr>
              <a:t>2</a:t>
            </a:r>
            <a:r>
              <a:rPr sz="1600">
                <a:latin typeface="Courier"/>
              </a:rPr>
              <a:t>, </a:t>
            </a:r>
            <a:r>
              <a:rPr sz="1600">
                <a:solidFill>
                  <a:srgbClr val="7D9029"/>
                </a:solidFill>
                <a:latin typeface="Courier"/>
              </a:rPr>
              <a:t>col=</a:t>
            </a:r>
            <a:r>
              <a:rPr sz="1600">
                <a:solidFill>
                  <a:srgbClr val="4070A0"/>
                </a:solidFill>
                <a:latin typeface="Courier"/>
              </a:rPr>
              <a:t>"gray60"</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"Passes adjustment"</a:t>
            </a:r>
            <a:r>
              <a:rPr sz="1600">
                <a:latin typeface="Courier"/>
              </a:rPr>
              <a:t>, </a:t>
            </a:r>
            <a:r>
              <a:rPr sz="1600">
                <a:solidFill>
                  <a:srgbClr val="4070A0"/>
                </a:solidFill>
                <a:latin typeface="Courier"/>
              </a:rPr>
              <a:t>"Does not pass"</a:t>
            </a:r>
            <a:r>
              <a:rPr sz="1600">
                <a:latin typeface="Courier"/>
              </a:rPr>
              <a:t>),</a:t>
            </a:r>
            <a:br/>
            <a:r>
              <a:rPr sz="1600">
                <a:latin typeface="Courier"/>
              </a:rPr>
              <a:t>       </a:t>
            </a:r>
            <a:r>
              <a:rPr sz="1600">
                <a:solidFill>
                  <a:srgbClr val="7D9029"/>
                </a:solidFill>
                <a:latin typeface="Courier"/>
              </a:rPr>
              <a:t>pch=</a:t>
            </a:r>
            <a:r>
              <a:rPr sz="1600">
                <a:solidFill>
                  <a:srgbClr val="40A070"/>
                </a:solidFill>
                <a:latin typeface="Courier"/>
              </a:rPr>
              <a:t>21</a:t>
            </a:r>
            <a:r>
              <a:rPr sz="1600">
                <a:latin typeface="Courier"/>
              </a:rPr>
              <a:t>, </a:t>
            </a:r>
            <a:r>
              <a:rPr sz="1600">
                <a:solidFill>
                  <a:srgbClr val="7D9029"/>
                </a:solidFill>
                <a:latin typeface="Courier"/>
              </a:rPr>
              <a:t>pt.bg=</a:t>
            </a:r>
            <a:r>
              <a:rPr sz="1600">
                <a:solidFill>
                  <a:srgbClr val="06287E"/>
                </a:solidFill>
                <a:latin typeface="Courier"/>
              </a:rPr>
              <a:t>c</a:t>
            </a:r>
            <a:r>
              <a:rPr sz="1600">
                <a:latin typeface="Courier"/>
              </a:rPr>
              <a:t>(</a:t>
            </a:r>
            <a:r>
              <a:rPr sz="1600">
                <a:solidFill>
                  <a:srgbClr val="4070A0"/>
                </a:solidFill>
                <a:latin typeface="Courier"/>
              </a:rPr>
              <a:t>"#C56B3B"</a:t>
            </a:r>
            <a:r>
              <a:rPr sz="1600">
                <a:latin typeface="Courier"/>
              </a:rPr>
              <a:t>, </a:t>
            </a:r>
            <a:r>
              <a:rPr sz="1600">
                <a:solidFill>
                  <a:srgbClr val="4070A0"/>
                </a:solidFill>
                <a:latin typeface="Courier"/>
              </a:rPr>
              <a:t>"#A7B6BD"</a:t>
            </a:r>
            <a:r>
              <a:rPr sz="1600">
                <a:latin typeface="Courier"/>
              </a:rPr>
              <a:t>), </a:t>
            </a:r>
            <a:r>
              <a:rPr sz="1600">
                <a:solidFill>
                  <a:srgbClr val="7D9029"/>
                </a:solidFill>
                <a:latin typeface="Courier"/>
              </a:rPr>
              <a:t>bty=</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-log10(p_value)</a:t>
            </a:r>
            <a:r>
              <a:rPr/>
              <a:t> — Makes smaller p-values appear higher</a:t>
            </a:r>
          </a:p>
          <a:p>
            <a:pPr lvl="0" indent="0" marL="0">
              <a:buNone/>
            </a:pPr>
            <a:r>
              <a:rPr b="1"/>
              <a:t>bg=ifelse(…)</a:t>
            </a:r>
            <a:r>
              <a:rPr/>
              <a:t> — Colors by the adjusted decision</a:t>
            </a:r>
          </a:p>
          <a:p>
            <a:pPr lvl="0" indent="0" marL="0">
              <a:buNone/>
            </a:pPr>
            <a:r>
              <a:rPr b="1"/>
              <a:t>abline(v=0)</a:t>
            </a:r>
            <a:r>
              <a:rPr/>
              <a:t> — Marks zero expression difference</a:t>
            </a:r>
          </a:p>
        </p:txBody>
      </p:sp>
    </p:spTree>
  </p:cSld>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Bonferroni: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Which gene differences are supported while controlling the chance of any false positive across the 40 comparisons?</a:t>
            </a:r>
          </a:p>
          <a:p>
            <a:pPr lvl="0" indent="0" marL="0">
              <a:buNone/>
            </a:pPr>
            <a:r>
              <a:rPr b="1"/>
              <a:t>Null / estimation target</a:t>
            </a:r>
          </a:p>
          <a:p>
            <a:pPr lvl="0" indent="0" marL="0">
              <a:buNone/>
            </a:pPr>
            <a:r>
              <a:rPr/>
              <a:t>For each gene, the treatment and control population means are equal. The adjustment changes the error criterion, not those individual nulls.</a:t>
            </a:r>
          </a:p>
        </p:txBody>
      </p:sp>
      <p:sp>
        <p:nvSpPr>
          <p:cNvPr id="4" name="Content Placeholder 3"/>
          <p:cNvSpPr>
            <a:spLocks noGrp="1"/>
          </p:cNvSpPr>
          <p:nvPr>
            <p:ph idx="2"/>
          </p:nvPr>
        </p:nvSpPr>
        <p:spPr/>
        <p:txBody>
          <a:bodyPr/>
          <a:lstStyle/>
          <a:p>
            <a:pPr lvl="0" indent="0" marL="0">
              <a:buNone/>
            </a:pPr>
            <a:r>
              <a:rPr b="1"/>
              <a:t>Relevant options</a:t>
            </a:r>
          </a:p>
          <a:p>
            <a:pPr lvl="0"/>
            <a:r>
              <a:rPr/>
              <a:t>p.adjust(p_value, method=“bonferroni”)</a:t>
            </a:r>
          </a:p>
          <a:p>
            <a:pPr lvl="0"/>
            <a:r>
              <a:rPr/>
              <a:t>Define the family before viewing results</a:t>
            </a:r>
          </a:p>
          <a:p>
            <a:pPr lvl="0"/>
            <a:r>
              <a:rPr/>
              <a:t>At adjusted p &lt; .05, control familywise error at 5%</a:t>
            </a:r>
          </a:p>
        </p:txBody>
      </p:sp>
    </p:spTree>
  </p:cSld>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Bonferroni: assumptions</a:t>
            </a:r>
          </a:p>
        </p:txBody>
      </p:sp>
      <p:sp>
        <p:nvSpPr>
          <p:cNvPr id="3" name="Content Placeholder 2"/>
          <p:cNvSpPr>
            <a:spLocks noGrp="1"/>
          </p:cNvSpPr>
          <p:nvPr>
            <p:ph idx="1"/>
          </p:nvPr>
        </p:nvSpPr>
        <p:spPr/>
        <p:txBody>
          <a:bodyPr/>
          <a:lstStyle/>
          <a:p>
            <a:pPr lvl="0" indent="0" marL="0">
              <a:buNone/>
            </a:pPr>
            <a:r>
              <a:rPr b="1"/>
              <a:t>What matters here</a:t>
            </a:r>
          </a:p>
          <a:p>
            <a:pPr lvl="0"/>
            <a:r>
              <a:rPr/>
              <a:t>Each input p-value is valid for its own null.</a:t>
            </a:r>
          </a:p>
          <a:p>
            <a:pPr lvl="0"/>
            <a:r>
              <a:rPr/>
              <a:t>The family and error criterion match the scientific aim.</a:t>
            </a:r>
          </a:p>
        </p:txBody>
      </p:sp>
      <p:sp>
        <p:nvSpPr>
          <p:cNvPr id="4" name="Content Placeholder 3"/>
          <p:cNvSpPr>
            <a:spLocks noGrp="1"/>
          </p:cNvSpPr>
          <p:nvPr>
            <p:ph idx="2"/>
          </p:nvPr>
        </p:nvSpPr>
        <p:spPr/>
        <p:txBody>
          <a:bodyPr/>
          <a:lstStyle/>
          <a:p>
            <a:pPr lvl="0" indent="0" marL="0">
              <a:buNone/>
            </a:pPr>
            <a:r>
              <a:rPr b="1"/>
              <a:t>Parametric responses</a:t>
            </a:r>
          </a:p>
          <a:p>
            <a:pPr lvl="0"/>
            <a:r>
              <a:rPr/>
              <a:t>Adjust valid p-values from the selected parametric tests.</a:t>
            </a:r>
          </a:p>
          <a:p>
            <a:pPr lvl="0" indent="0" marL="0">
              <a:buNone/>
            </a:pPr>
            <a:r>
              <a:rPr b="1"/>
              <a:t>Nonparametric responses</a:t>
            </a:r>
          </a:p>
          <a:p>
            <a:pPr lvl="0"/>
            <a:r>
              <a:rPr/>
              <a:t>The same adjustment can be applied to valid rank-test or permutation p-values.</a:t>
            </a:r>
          </a:p>
        </p:txBody>
      </p:sp>
    </p:spTree>
  </p:cSld>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Bonferroni: run and read</a:t>
            </a:r>
          </a:p>
        </p:txBody>
      </p:sp>
      <p:sp>
        <p:nvSpPr>
          <p:cNvPr id="3" name="Content Placeholder 2"/>
          <p:cNvSpPr>
            <a:spLocks noGrp="1"/>
          </p:cNvSpPr>
          <p:nvPr>
            <p:ph idx="1"/>
          </p:nvPr>
        </p:nvSpPr>
        <p:spPr/>
        <p:txBody>
          <a:bodyPr/>
          <a:lstStyle/>
          <a:p>
            <a:pPr lvl="0" indent="0">
              <a:buNone/>
              <a:defRPr sz="1600"/>
            </a:pPr>
            <a:r>
              <a:rPr sz="1600">
                <a:latin typeface="Courier"/>
              </a:rPr>
              <a:t>p_value </a:t>
            </a:r>
            <a:r>
              <a:rPr sz="1600">
                <a:solidFill>
                  <a:srgbClr val="007020"/>
                </a:solidFill>
                <a:latin typeface="Courier"/>
              </a:rPr>
              <a:t>&lt;-</a:t>
            </a:r>
            <a:r>
              <a:rPr sz="1600">
                <a:latin typeface="Courier"/>
              </a:rPr>
              <a:t> difference </a:t>
            </a:r>
            <a:r>
              <a:rPr sz="1600">
                <a:solidFill>
                  <a:srgbClr val="007020"/>
                </a:solidFill>
                <a:latin typeface="Courier"/>
              </a:rPr>
              <a:t>&lt;-</a:t>
            </a:r>
            <a:r>
              <a:rPr sz="1600">
                <a:latin typeface="Courier"/>
              </a:rPr>
              <a:t> </a:t>
            </a:r>
            <a:r>
              <a:rPr sz="1600">
                <a:solidFill>
                  <a:srgbClr val="06287E"/>
                </a:solidFill>
                <a:latin typeface="Courier"/>
              </a:rPr>
              <a:t>numeric</a:t>
            </a:r>
            <a:r>
              <a:rPr sz="1600">
                <a:latin typeface="Courier"/>
              </a:rPr>
              <a:t>(</a:t>
            </a:r>
            <a:r>
              <a:rPr sz="1600">
                <a:solidFill>
                  <a:srgbClr val="40A070"/>
                </a:solidFill>
                <a:latin typeface="Courier"/>
              </a:rPr>
              <a:t>40</a:t>
            </a:r>
            <a:r>
              <a:rPr sz="1600">
                <a:latin typeface="Courier"/>
              </a:rPr>
              <a:t>)</a:t>
            </a:r>
            <a:br/>
            <a:r>
              <a:rPr b="1" sz="1600">
                <a:solidFill>
                  <a:srgbClr val="007020"/>
                </a:solidFill>
                <a:latin typeface="Courier"/>
              </a:rPr>
              <a:t>for</a:t>
            </a:r>
            <a:r>
              <a:rPr sz="1600">
                <a:latin typeface="Courier"/>
              </a:rPr>
              <a:t> (i </a:t>
            </a:r>
            <a:r>
              <a:rPr b="1" sz="1600">
                <a:solidFill>
                  <a:srgbClr val="007020"/>
                </a:solidFill>
                <a:latin typeface="Courier"/>
              </a:rPr>
              <a:t>in</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40</a:t>
            </a:r>
            <a:r>
              <a:rPr sz="1600">
                <a:latin typeface="Courier"/>
              </a:rPr>
              <a:t>) {</a:t>
            </a:r>
            <a:br/>
            <a:r>
              <a:rPr sz="1600">
                <a:latin typeface="Courier"/>
              </a:rPr>
              <a:t>  x </a:t>
            </a:r>
            <a:r>
              <a:rPr sz="1600">
                <a:solidFill>
                  <a:srgbClr val="007020"/>
                </a:solidFill>
                <a:latin typeface="Courier"/>
              </a:rPr>
              <a:t>&lt;-</a:t>
            </a:r>
            <a:r>
              <a:rPr sz="1600">
                <a:latin typeface="Courier"/>
              </a:rPr>
              <a:t> d</a:t>
            </a:r>
            <a:r>
              <a:rPr sz="1600">
                <a:solidFill>
                  <a:srgbClr val="4070A0"/>
                </a:solidFill>
                <a:latin typeface="Courier"/>
              </a:rPr>
              <a:t>$</a:t>
            </a:r>
            <a:r>
              <a:rPr sz="1600">
                <a:latin typeface="Courier"/>
              </a:rPr>
              <a:t>expression[d</a:t>
            </a:r>
            <a:r>
              <a:rPr sz="1600">
                <a:solidFill>
                  <a:srgbClr val="4070A0"/>
                </a:solidFill>
                <a:latin typeface="Courier"/>
              </a:rPr>
              <a:t>$</a:t>
            </a:r>
            <a:r>
              <a:rPr sz="1600">
                <a:latin typeface="Courier"/>
              </a:rPr>
              <a:t>gene</a:t>
            </a:r>
            <a:r>
              <a:rPr sz="1600">
                <a:solidFill>
                  <a:srgbClr val="4070A0"/>
                </a:solidFill>
                <a:latin typeface="Courier"/>
              </a:rPr>
              <a:t>==</a:t>
            </a:r>
            <a:r>
              <a:rPr sz="1600">
                <a:latin typeface="Courier"/>
              </a:rPr>
              <a:t>i </a:t>
            </a:r>
            <a:r>
              <a:rPr sz="1600">
                <a:solidFill>
                  <a:srgbClr val="4070A0"/>
                </a:solidFill>
                <a:latin typeface="Courier"/>
              </a:rPr>
              <a:t>&amp;</a:t>
            </a:r>
            <a:r>
              <a:rPr sz="1600">
                <a:latin typeface="Courier"/>
              </a:rPr>
              <a:t> d</a:t>
            </a:r>
            <a:r>
              <a:rPr sz="1600">
                <a:solidFill>
                  <a:srgbClr val="4070A0"/>
                </a:solidFill>
                <a:latin typeface="Courier"/>
              </a:rPr>
              <a:t>$</a:t>
            </a:r>
            <a:r>
              <a:rPr sz="1600">
                <a:latin typeface="Courier"/>
              </a:rPr>
              <a:t>treated</a:t>
            </a:r>
            <a:r>
              <a:rPr sz="1600">
                <a:solidFill>
                  <a:srgbClr val="4070A0"/>
                </a:solidFill>
                <a:latin typeface="Courier"/>
              </a:rPr>
              <a:t>==</a:t>
            </a:r>
            <a:r>
              <a:rPr sz="1600">
                <a:solidFill>
                  <a:srgbClr val="40A070"/>
                </a:solidFill>
                <a:latin typeface="Courier"/>
              </a:rPr>
              <a:t>1</a:t>
            </a:r>
            <a:r>
              <a:rPr sz="1600">
                <a:latin typeface="Courier"/>
              </a:rPr>
              <a:t>]</a:t>
            </a:r>
            <a:br/>
            <a:r>
              <a:rPr sz="1600">
                <a:latin typeface="Courier"/>
              </a:rPr>
              <a:t>  y </a:t>
            </a:r>
            <a:r>
              <a:rPr sz="1600">
                <a:solidFill>
                  <a:srgbClr val="007020"/>
                </a:solidFill>
                <a:latin typeface="Courier"/>
              </a:rPr>
              <a:t>&lt;-</a:t>
            </a:r>
            <a:r>
              <a:rPr sz="1600">
                <a:latin typeface="Courier"/>
              </a:rPr>
              <a:t> d</a:t>
            </a:r>
            <a:r>
              <a:rPr sz="1600">
                <a:solidFill>
                  <a:srgbClr val="4070A0"/>
                </a:solidFill>
                <a:latin typeface="Courier"/>
              </a:rPr>
              <a:t>$</a:t>
            </a:r>
            <a:r>
              <a:rPr sz="1600">
                <a:latin typeface="Courier"/>
              </a:rPr>
              <a:t>expression[d</a:t>
            </a:r>
            <a:r>
              <a:rPr sz="1600">
                <a:solidFill>
                  <a:srgbClr val="4070A0"/>
                </a:solidFill>
                <a:latin typeface="Courier"/>
              </a:rPr>
              <a:t>$</a:t>
            </a:r>
            <a:r>
              <a:rPr sz="1600">
                <a:latin typeface="Courier"/>
              </a:rPr>
              <a:t>gene</a:t>
            </a:r>
            <a:r>
              <a:rPr sz="1600">
                <a:solidFill>
                  <a:srgbClr val="4070A0"/>
                </a:solidFill>
                <a:latin typeface="Courier"/>
              </a:rPr>
              <a:t>==</a:t>
            </a:r>
            <a:r>
              <a:rPr sz="1600">
                <a:latin typeface="Courier"/>
              </a:rPr>
              <a:t>i </a:t>
            </a:r>
            <a:r>
              <a:rPr sz="1600">
                <a:solidFill>
                  <a:srgbClr val="4070A0"/>
                </a:solidFill>
                <a:latin typeface="Courier"/>
              </a:rPr>
              <a:t>&amp;</a:t>
            </a:r>
            <a:r>
              <a:rPr sz="1600">
                <a:latin typeface="Courier"/>
              </a:rPr>
              <a:t> d</a:t>
            </a:r>
            <a:r>
              <a:rPr sz="1600">
                <a:solidFill>
                  <a:srgbClr val="4070A0"/>
                </a:solidFill>
                <a:latin typeface="Courier"/>
              </a:rPr>
              <a:t>$</a:t>
            </a:r>
            <a:r>
              <a:rPr sz="1600">
                <a:latin typeface="Courier"/>
              </a:rPr>
              <a:t>treated</a:t>
            </a:r>
            <a:r>
              <a:rPr sz="1600">
                <a:solidFill>
                  <a:srgbClr val="4070A0"/>
                </a:solidFill>
                <a:latin typeface="Courier"/>
              </a:rPr>
              <a:t>==</a:t>
            </a:r>
            <a:r>
              <a:rPr sz="1600">
                <a:solidFill>
                  <a:srgbClr val="40A070"/>
                </a:solidFill>
                <a:latin typeface="Courier"/>
              </a:rPr>
              <a:t>0</a:t>
            </a:r>
            <a:r>
              <a:rPr sz="1600">
                <a:latin typeface="Courier"/>
              </a:rPr>
              <a:t>]</a:t>
            </a:r>
            <a:br/>
            <a:r>
              <a:rPr sz="1600">
                <a:latin typeface="Courier"/>
              </a:rPr>
              <a:t>  p_value[i] </a:t>
            </a:r>
            <a:r>
              <a:rPr sz="1600">
                <a:solidFill>
                  <a:srgbClr val="007020"/>
                </a:solidFill>
                <a:latin typeface="Courier"/>
              </a:rPr>
              <a:t>&lt;-</a:t>
            </a:r>
            <a:r>
              <a:rPr sz="1600">
                <a:latin typeface="Courier"/>
              </a:rPr>
              <a:t> </a:t>
            </a:r>
            <a:r>
              <a:rPr sz="1600">
                <a:solidFill>
                  <a:srgbClr val="06287E"/>
                </a:solidFill>
                <a:latin typeface="Courier"/>
              </a:rPr>
              <a:t>t.test</a:t>
            </a:r>
            <a:r>
              <a:rPr sz="1600">
                <a:latin typeface="Courier"/>
              </a:rPr>
              <a:t>(x,y)</a:t>
            </a:r>
            <a:r>
              <a:rPr sz="1600">
                <a:solidFill>
                  <a:srgbClr val="4070A0"/>
                </a:solidFill>
                <a:latin typeface="Courier"/>
              </a:rPr>
              <a:t>$</a:t>
            </a:r>
            <a:r>
              <a:rPr sz="1600">
                <a:latin typeface="Courier"/>
              </a:rPr>
              <a:t>p.value</a:t>
            </a:r>
            <a:br/>
            <a:r>
              <a:rPr sz="1600">
                <a:latin typeface="Courier"/>
              </a:rPr>
              <a:t>  difference[i]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(x)</a:t>
            </a:r>
            <a:r>
              <a:rPr sz="1600">
                <a:solidFill>
                  <a:srgbClr val="4070A0"/>
                </a:solidFill>
                <a:latin typeface="Courier"/>
              </a:rPr>
              <a:t>-</a:t>
            </a:r>
            <a:r>
              <a:rPr sz="1600">
                <a:solidFill>
                  <a:srgbClr val="06287E"/>
                </a:solidFill>
                <a:latin typeface="Courier"/>
              </a:rPr>
              <a:t>mean</a:t>
            </a:r>
            <a:r>
              <a:rPr sz="1600">
                <a:latin typeface="Courier"/>
              </a:rPr>
              <a:t>(y)</a:t>
            </a:r>
            <a:br/>
            <a:r>
              <a:rPr sz="1600">
                <a:latin typeface="Courier"/>
              </a:rPr>
              <a:t>}</a:t>
            </a:r>
            <a:br/>
            <a:r>
              <a:rPr sz="1600">
                <a:latin typeface="Courier"/>
              </a:rPr>
              <a:t>adjusted </a:t>
            </a:r>
            <a:r>
              <a:rPr sz="1600">
                <a:solidFill>
                  <a:srgbClr val="007020"/>
                </a:solidFill>
                <a:latin typeface="Courier"/>
              </a:rPr>
              <a:t>&lt;-</a:t>
            </a:r>
            <a:r>
              <a:rPr sz="1600">
                <a:latin typeface="Courier"/>
              </a:rPr>
              <a:t> </a:t>
            </a:r>
            <a:r>
              <a:rPr sz="1600">
                <a:solidFill>
                  <a:srgbClr val="06287E"/>
                </a:solidFill>
                <a:latin typeface="Courier"/>
              </a:rPr>
              <a:t>p.adjust</a:t>
            </a:r>
            <a:r>
              <a:rPr sz="1600">
                <a:latin typeface="Courier"/>
              </a:rPr>
              <a:t>(p_value, </a:t>
            </a:r>
            <a:r>
              <a:rPr sz="1600">
                <a:solidFill>
                  <a:srgbClr val="7D9029"/>
                </a:solidFill>
                <a:latin typeface="Courier"/>
              </a:rPr>
              <a:t>method=</a:t>
            </a:r>
            <a:r>
              <a:rPr sz="1600">
                <a:solidFill>
                  <a:srgbClr val="4070A0"/>
                </a:solidFill>
                <a:latin typeface="Courier"/>
              </a:rPr>
              <a:t>"bonferroni"</a:t>
            </a:r>
            <a:r>
              <a:rPr sz="1600">
                <a:latin typeface="Courier"/>
              </a:rPr>
              <a:t>)</a:t>
            </a:r>
            <a:br/>
            <a:r>
              <a:rPr sz="1600">
                <a:latin typeface="Courier"/>
              </a:rPr>
              <a:t>result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gene=</a:t>
            </a:r>
            <a:r>
              <a:rPr sz="1600">
                <a:solidFill>
                  <a:srgbClr val="40A070"/>
                </a:solidFill>
                <a:latin typeface="Courier"/>
              </a:rPr>
              <a:t>1</a:t>
            </a:r>
            <a:r>
              <a:rPr sz="1600">
                <a:solidFill>
                  <a:srgbClr val="4070A0"/>
                </a:solidFill>
                <a:latin typeface="Courier"/>
              </a:rPr>
              <a:t>:</a:t>
            </a:r>
            <a:r>
              <a:rPr sz="1600">
                <a:solidFill>
                  <a:srgbClr val="40A070"/>
                </a:solidFill>
                <a:latin typeface="Courier"/>
              </a:rPr>
              <a:t>40</a:t>
            </a:r>
            <a:r>
              <a:rPr sz="1600">
                <a:latin typeface="Courier"/>
              </a:rPr>
              <a:t>, difference, p_value, adjusted)</a:t>
            </a:r>
          </a:p>
        </p:txBody>
      </p:sp>
      <p:sp>
        <p:nvSpPr>
          <p:cNvPr id="4" name="Content Placeholder 3"/>
          <p:cNvSpPr>
            <a:spLocks noGrp="1"/>
          </p:cNvSpPr>
          <p:nvPr>
            <p:ph idx="2"/>
          </p:nvPr>
        </p:nvSpPr>
        <p:spPr/>
        <p:txBody>
          <a:bodyPr/>
          <a:lstStyle/>
          <a:p>
            <a:pPr lvl="0" indent="0" marL="0">
              <a:buNone/>
            </a:pPr>
            <a:r>
              <a:rPr b="1"/>
              <a:t>Generated results</a:t>
            </a:r>
          </a:p>
          <a:p>
            <a:pPr lvl="0"/>
            <a:r>
              <a:rPr/>
              <a:t>Unadjusted p&lt;.05: 8 genes</a:t>
            </a:r>
          </a:p>
          <a:p>
            <a:pPr lvl="0"/>
            <a:r>
              <a:rPr/>
              <a:t>Adjusted p&lt;.05: 2 genes</a:t>
            </a:r>
          </a:p>
          <a:p>
            <a:pPr lvl="0"/>
            <a:r>
              <a:rPr/>
              <a:t>One declared family of 40 gene comparisons</a:t>
            </a:r>
          </a:p>
        </p:txBody>
      </p:sp>
    </p:spTree>
  </p:cSld>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Bonferroni: interpret</a:t>
            </a:r>
          </a:p>
        </p:txBody>
      </p:sp>
      <p:sp>
        <p:nvSpPr>
          <p:cNvPr id="3" name="Content Placeholder 2"/>
          <p:cNvSpPr>
            <a:spLocks noGrp="1"/>
          </p:cNvSpPr>
          <p:nvPr>
            <p:ph idx="1"/>
          </p:nvPr>
        </p:nvSpPr>
        <p:spPr/>
        <p:txBody>
          <a:bodyPr/>
          <a:lstStyle/>
          <a:p>
            <a:pPr lvl="0" indent="0" marL="0">
              <a:buNone/>
            </a:pPr>
            <a:r>
              <a:rPr/>
              <a:t>Of 40 gene comparisons, 2 have Bonferroni-adjusted p-values below 0.05. With valid input tests, this rule controls the probability of at least one false positive in the family at 5%. Interpret the gene effect sizes alongside the adjusted evidence.</a:t>
            </a:r>
          </a:p>
          <a:p>
            <a:pPr lvl="0" indent="0" marL="0">
              <a:buNone/>
            </a:pPr>
            <a:r>
              <a:rPr b="1"/>
              <a:t>Discuss:</a:t>
            </a:r>
            <a:r>
              <a:rPr/>
              <a:t> Does a gene with a small adjusted p-value necessarily have a biologically large effect?</a:t>
            </a:r>
          </a:p>
        </p:txBody>
      </p:sp>
    </p:spTree>
  </p:cSld>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Benjamini–Hochberg FDR: the data</a:t>
            </a:r>
          </a:p>
        </p:txBody>
      </p:sp>
      <p:sp>
        <p:nvSpPr>
          <p:cNvPr id="3" name="Content Placeholder 2"/>
          <p:cNvSpPr>
            <a:spLocks noGrp="1"/>
          </p:cNvSpPr>
          <p:nvPr>
            <p:ph idx="1"/>
          </p:nvPr>
        </p:nvSpPr>
        <p:spPr/>
        <p:txBody>
          <a:bodyPr/>
          <a:lstStyle/>
          <a:p>
            <a:pPr lvl="0" indent="0" marL="0">
              <a:buNone/>
            </a:pPr>
            <a:r>
              <a:rPr/>
              <a:t>Compare gene expression between two conditions across 40 genes.</a:t>
            </a:r>
          </a:p>
          <a:p>
            <a:pPr lvl="0"/>
            <a:r>
              <a:rPr/>
              <a:t>Many related hypotheses</a:t>
            </a:r>
          </a:p>
          <a:p>
            <a:pPr lvl="0"/>
            <a:r>
              <a:rPr/>
              <a:t>One prespecified family of 40 tests</a:t>
            </a:r>
          </a:p>
          <a:p>
            <a:pPr lvl="0"/>
            <a:r>
              <a:rPr/>
              <a:t>Effect sizes remain interpretable per gene</a:t>
            </a:r>
          </a:p>
        </p:txBody>
      </p:sp>
      <p:sp>
        <p:nvSpPr>
          <p:cNvPr id="4" name="Content Placeholder 3"/>
          <p:cNvSpPr>
            <a:spLocks noGrp="1"/>
          </p:cNvSpPr>
          <p:nvPr>
            <p:ph idx="2"/>
          </p:nvPr>
        </p:nvSpPr>
        <p:spPr/>
        <p:txBody>
          <a:bodyPr/>
          <a:lstStyle/>
          <a:p>
            <a:pPr lvl="0" indent="0" marL="0">
              <a:buNone/>
            </a:pPr>
            <a:r>
              <a:rPr b="1"/>
              <a:t>Other data like these</a:t>
            </a:r>
          </a:p>
          <a:p>
            <a:pPr lvl="0"/>
            <a:r>
              <a:rPr/>
              <a:t>Multiple candidate traits</a:t>
            </a:r>
          </a:p>
          <a:p>
            <a:pPr lvl="0"/>
            <a:r>
              <a:rPr/>
              <a:t>Several planned endpoints</a:t>
            </a:r>
          </a:p>
          <a:p>
            <a:pPr lvl="0"/>
            <a:r>
              <a:rPr/>
              <a:t>Many microbial taxa</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Benjamini–Hochberg FDR: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240509</a:t>
            </a:r>
            <a:r>
              <a:rPr sz="1600">
                <a:latin typeface="Courier"/>
              </a:rPr>
              <a:t>)</a:t>
            </a:r>
            <a:br/>
            <a:r>
              <a:rPr sz="1600">
                <a:latin typeface="Courier"/>
              </a:rPr>
              <a:t>gene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40</a:t>
            </a:r>
            <a:r>
              <a:rPr sz="1600">
                <a:latin typeface="Courier"/>
              </a:rPr>
              <a:t>, </a:t>
            </a:r>
            <a:r>
              <a:rPr sz="1600">
                <a:solidFill>
                  <a:srgbClr val="7D9029"/>
                </a:solidFill>
                <a:latin typeface="Courier"/>
              </a:rPr>
              <a:t>each=</a:t>
            </a:r>
            <a:r>
              <a:rPr sz="1600">
                <a:solidFill>
                  <a:srgbClr val="40A070"/>
                </a:solidFill>
                <a:latin typeface="Courier"/>
              </a:rPr>
              <a:t>24</a:t>
            </a:r>
            <a:r>
              <a:rPr sz="1600">
                <a:latin typeface="Courier"/>
              </a:rPr>
              <a:t>)</a:t>
            </a:r>
            <a:br/>
            <a:r>
              <a:rPr sz="1600">
                <a:latin typeface="Courier"/>
              </a:rPr>
              <a:t>treated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rep</a:t>
            </a:r>
            <a:r>
              <a:rPr sz="1600">
                <a:latin typeface="Courier"/>
              </a:rPr>
              <a:t>(</a:t>
            </a:r>
            <a:r>
              <a:rPr sz="1600">
                <a:solidFill>
                  <a:srgbClr val="40A070"/>
                </a:solidFill>
                <a:latin typeface="Courier"/>
              </a:rPr>
              <a:t>0</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7D9029"/>
                </a:solidFill>
                <a:latin typeface="Courier"/>
              </a:rPr>
              <a:t>each=</a:t>
            </a:r>
            <a:r>
              <a:rPr sz="1600">
                <a:solidFill>
                  <a:srgbClr val="40A070"/>
                </a:solidFill>
                <a:latin typeface="Courier"/>
              </a:rPr>
              <a:t>12</a:t>
            </a:r>
            <a:r>
              <a:rPr sz="1600">
                <a:latin typeface="Courier"/>
              </a:rPr>
              <a:t>), </a:t>
            </a:r>
            <a:r>
              <a:rPr sz="1600">
                <a:solidFill>
                  <a:srgbClr val="40A070"/>
                </a:solidFill>
                <a:latin typeface="Courier"/>
              </a:rPr>
              <a:t>40</a:t>
            </a:r>
            <a:r>
              <a:rPr sz="1600">
                <a:latin typeface="Courier"/>
              </a:rPr>
              <a:t>)</a:t>
            </a:r>
            <a:br/>
            <a:r>
              <a:rPr sz="1600">
                <a:latin typeface="Courier"/>
              </a:rPr>
              <a:t>effect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06287E"/>
                </a:solidFill>
                <a:latin typeface="Courier"/>
              </a:rPr>
              <a:t>rep</a:t>
            </a:r>
            <a:r>
              <a:rPr sz="1600">
                <a:latin typeface="Courier"/>
              </a:rPr>
              <a:t>(</a:t>
            </a:r>
            <a:r>
              <a:rPr sz="1600">
                <a:solidFill>
                  <a:srgbClr val="40A070"/>
                </a:solidFill>
                <a:latin typeface="Courier"/>
              </a:rPr>
              <a:t>1.1</a:t>
            </a:r>
            <a:r>
              <a:rPr sz="1600">
                <a:latin typeface="Courier"/>
              </a:rPr>
              <a:t>,</a:t>
            </a:r>
            <a:r>
              <a:rPr sz="1600">
                <a:solidFill>
                  <a:srgbClr val="40A070"/>
                </a:solidFill>
                <a:latin typeface="Courier"/>
              </a:rPr>
              <a:t>8</a:t>
            </a:r>
            <a:r>
              <a:rPr sz="1600">
                <a:latin typeface="Courier"/>
              </a:rPr>
              <a:t>), </a:t>
            </a:r>
            <a:r>
              <a:rPr sz="1600">
                <a:solidFill>
                  <a:srgbClr val="06287E"/>
                </a:solidFill>
                <a:latin typeface="Courier"/>
              </a:rPr>
              <a:t>rep</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32</a:t>
            </a:r>
            <a:r>
              <a:rPr sz="1600">
                <a:latin typeface="Courier"/>
              </a:rPr>
              <a:t>)), </a:t>
            </a:r>
            <a:r>
              <a:rPr sz="1600">
                <a:solidFill>
                  <a:srgbClr val="7D9029"/>
                </a:solidFill>
                <a:latin typeface="Courier"/>
              </a:rPr>
              <a:t>each=</a:t>
            </a:r>
            <a:r>
              <a:rPr sz="1600">
                <a:solidFill>
                  <a:srgbClr val="40A070"/>
                </a:solidFill>
                <a:latin typeface="Courier"/>
              </a:rPr>
              <a:t>24</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(gene, treated, </a:t>
            </a:r>
            <a:r>
              <a:rPr sz="1600">
                <a:solidFill>
                  <a:srgbClr val="7D9029"/>
                </a:solidFill>
                <a:latin typeface="Courier"/>
              </a:rPr>
              <a:t>expression=</a:t>
            </a:r>
            <a:r>
              <a:rPr sz="1600">
                <a:solidFill>
                  <a:srgbClr val="06287E"/>
                </a:solidFill>
                <a:latin typeface="Courier"/>
              </a:rPr>
              <a:t>rnorm</a:t>
            </a:r>
            <a:r>
              <a:rPr sz="1600">
                <a:latin typeface="Courier"/>
              </a:rPr>
              <a:t>(</a:t>
            </a:r>
            <a:r>
              <a:rPr sz="1600">
                <a:solidFill>
                  <a:srgbClr val="40A070"/>
                </a:solidFill>
                <a:latin typeface="Courier"/>
              </a:rPr>
              <a:t>960</a:t>
            </a:r>
            <a:r>
              <a:rPr sz="1600">
                <a:latin typeface="Courier"/>
              </a:rPr>
              <a:t>, </a:t>
            </a:r>
            <a:r>
              <a:rPr sz="1600">
                <a:solidFill>
                  <a:srgbClr val="40A070"/>
                </a:solidFill>
                <a:latin typeface="Courier"/>
              </a:rPr>
              <a:t>6</a:t>
            </a:r>
            <a:r>
              <a:rPr sz="1600">
                <a:solidFill>
                  <a:srgbClr val="4070A0"/>
                </a:solidFill>
                <a:latin typeface="Courier"/>
              </a:rPr>
              <a:t>+</a:t>
            </a:r>
            <a:r>
              <a:rPr sz="1600">
                <a:latin typeface="Courier"/>
              </a:rPr>
              <a:t>effect</a:t>
            </a:r>
            <a:r>
              <a:rPr sz="1600">
                <a:solidFill>
                  <a:srgbClr val="4070A0"/>
                </a:solidFill>
                <a:latin typeface="Courier"/>
              </a:rPr>
              <a:t>*</a:t>
            </a:r>
            <a:r>
              <a:rPr sz="1600">
                <a:latin typeface="Courier"/>
              </a:rPr>
              <a:t>treated, </a:t>
            </a:r>
            <a:r>
              <a:rPr sz="1600">
                <a:solidFill>
                  <a:srgbClr val="40A070"/>
                </a:solidFill>
                <a:latin typeface="Courier"/>
              </a:rPr>
              <a:t>1</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gene: 1
treated: 0
expression: 5.778</a:t>
            </a:r>
          </a:p>
        </p:txBody>
      </p:sp>
    </p:spTree>
  </p:cSld>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Benjamini–Hochberg FDR: see the data</a:t>
            </a:r>
          </a:p>
        </p:txBody>
      </p:sp>
      <p:pic>
        <p:nvPicPr>
          <p:cNvPr descr="Course_files/modules/fdr/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Benjamini–Hochberg FDR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-log10(p_value)</a:t>
            </a:r>
            <a:r>
              <a:rPr/>
              <a:t> — Makes smaller p-values appear higher</a:t>
            </a:r>
          </a:p>
          <a:p>
            <a:pPr lvl="0" indent="0" marL="0">
              <a:buNone/>
            </a:pPr>
            <a:r>
              <a:rPr b="1"/>
              <a:t>bg=ifelse(…)</a:t>
            </a:r>
            <a:r>
              <a:rPr/>
              <a:t> — Colors by the adjusted decision</a:t>
            </a:r>
          </a:p>
          <a:p>
            <a:pPr lvl="0" indent="0" marL="0">
              <a:buNone/>
            </a:pPr>
            <a:r>
              <a:rPr b="1"/>
              <a:t>abline(v=0)</a:t>
            </a:r>
            <a:r>
              <a:rPr/>
              <a:t> — Marks zero expression difference</a:t>
            </a:r>
          </a:p>
        </p:txBody>
      </p:sp>
    </p:spTree>
  </p:cSld>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Benjamini–Hochberg FDR: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plot</a:t>
            </a:r>
            <a:r>
              <a:rPr sz="1600">
                <a:latin typeface="Courier"/>
              </a:rPr>
              <a:t>(difference, </a:t>
            </a:r>
            <a:r>
              <a:rPr sz="1600">
                <a:solidFill>
                  <a:srgbClr val="4070A0"/>
                </a:solidFill>
                <a:latin typeface="Courier"/>
              </a:rPr>
              <a:t>-</a:t>
            </a:r>
            <a:r>
              <a:rPr sz="1600">
                <a:solidFill>
                  <a:srgbClr val="06287E"/>
                </a:solidFill>
                <a:latin typeface="Courier"/>
              </a:rPr>
              <a:t>log10</a:t>
            </a:r>
            <a:r>
              <a:rPr sz="1600">
                <a:latin typeface="Courier"/>
              </a:rPr>
              <a:t>(p_value), </a:t>
            </a:r>
            <a:r>
              <a:rPr sz="1600">
                <a:solidFill>
                  <a:srgbClr val="7D9029"/>
                </a:solidFill>
                <a:latin typeface="Courier"/>
              </a:rPr>
              <a:t>pch=</a:t>
            </a:r>
            <a:r>
              <a:rPr sz="1600">
                <a:solidFill>
                  <a:srgbClr val="40A070"/>
                </a:solidFill>
                <a:latin typeface="Courier"/>
              </a:rPr>
              <a:t>21</a:t>
            </a:r>
            <a:r>
              <a:rPr sz="1600">
                <a:latin typeface="Courier"/>
              </a:rPr>
              <a:t>,</a:t>
            </a:r>
            <a:br/>
            <a:r>
              <a:rPr sz="1600">
                <a:latin typeface="Courier"/>
              </a:rPr>
              <a:t>     </a:t>
            </a:r>
            <a:r>
              <a:rPr sz="1600">
                <a:solidFill>
                  <a:srgbClr val="7D9029"/>
                </a:solidFill>
                <a:latin typeface="Courier"/>
              </a:rPr>
              <a:t>bg=</a:t>
            </a:r>
            <a:r>
              <a:rPr sz="1600">
                <a:solidFill>
                  <a:srgbClr val="06287E"/>
                </a:solidFill>
                <a:latin typeface="Courier"/>
              </a:rPr>
              <a:t>ifelse</a:t>
            </a:r>
            <a:r>
              <a:rPr sz="1600">
                <a:latin typeface="Courier"/>
              </a:rPr>
              <a:t>(adjusted</a:t>
            </a:r>
            <a:r>
              <a:rPr sz="1600">
                <a:solidFill>
                  <a:srgbClr val="4070A0"/>
                </a:solidFill>
                <a:latin typeface="Courier"/>
              </a:rPr>
              <a:t>&lt;</a:t>
            </a:r>
            <a:r>
              <a:rPr sz="1600">
                <a:latin typeface="Courier"/>
              </a:rPr>
              <a:t>.</a:t>
            </a:r>
            <a:r>
              <a:rPr sz="1600">
                <a:solidFill>
                  <a:srgbClr val="40A070"/>
                </a:solidFill>
                <a:latin typeface="Courier"/>
              </a:rPr>
              <a:t>05</a:t>
            </a:r>
            <a:r>
              <a:rPr sz="1600">
                <a:latin typeface="Courier"/>
              </a:rPr>
              <a:t>, </a:t>
            </a:r>
            <a:r>
              <a:rPr sz="1600">
                <a:solidFill>
                  <a:srgbClr val="4070A0"/>
                </a:solidFill>
                <a:latin typeface="Courier"/>
              </a:rPr>
              <a:t>"#C56B3B"</a:t>
            </a:r>
            <a:r>
              <a:rPr sz="1600">
                <a:latin typeface="Courier"/>
              </a:rPr>
              <a:t>, </a:t>
            </a:r>
            <a:r>
              <a:rPr sz="1600">
                <a:solidFill>
                  <a:srgbClr val="4070A0"/>
                </a:solidFill>
                <a:latin typeface="Courier"/>
              </a:rPr>
              <a:t>"#A7B6BD"</a:t>
            </a:r>
            <a:r>
              <a:rPr sz="1600">
                <a:latin typeface="Courier"/>
              </a:rPr>
              <a:t>),</a:t>
            </a:r>
            <a:br/>
            <a:r>
              <a:rPr sz="1600">
                <a:latin typeface="Courier"/>
              </a:rPr>
              <a:t>     </a:t>
            </a:r>
            <a:r>
              <a:rPr sz="1600">
                <a:solidFill>
                  <a:srgbClr val="7D9029"/>
                </a:solidFill>
                <a:latin typeface="Courier"/>
              </a:rPr>
              <a:t>xlab=</a:t>
            </a:r>
            <a:r>
              <a:rPr sz="1600">
                <a:solidFill>
                  <a:srgbClr val="4070A0"/>
                </a:solidFill>
                <a:latin typeface="Courier"/>
              </a:rPr>
              <a:t>"Treatment − control (log2 expression)"</a:t>
            </a:r>
            <a:r>
              <a:rPr sz="1600">
                <a:latin typeface="Courier"/>
              </a:rPr>
              <a:t>, </a:t>
            </a:r>
            <a:r>
              <a:rPr sz="1600">
                <a:solidFill>
                  <a:srgbClr val="7D9029"/>
                </a:solidFill>
                <a:latin typeface="Courier"/>
              </a:rPr>
              <a:t>ylab=</a:t>
            </a:r>
            <a:r>
              <a:rPr sz="1600">
                <a:solidFill>
                  <a:srgbClr val="4070A0"/>
                </a:solidFill>
                <a:latin typeface="Courier"/>
              </a:rPr>
              <a:t>"−log10(unadjusted p)"</a:t>
            </a:r>
            <a:r>
              <a:rPr sz="1600">
                <a:latin typeface="Courier"/>
              </a:rPr>
              <a:t>)</a:t>
            </a:r>
            <a:br/>
            <a:r>
              <a:rPr sz="1600">
                <a:solidFill>
                  <a:srgbClr val="06287E"/>
                </a:solidFill>
                <a:latin typeface="Courier"/>
              </a:rPr>
              <a:t>abline</a:t>
            </a:r>
            <a:r>
              <a:rPr sz="1600">
                <a:latin typeface="Courier"/>
              </a:rPr>
              <a:t>(</a:t>
            </a:r>
            <a:r>
              <a:rPr sz="1600">
                <a:solidFill>
                  <a:srgbClr val="7D9029"/>
                </a:solidFill>
                <a:latin typeface="Courier"/>
              </a:rPr>
              <a:t>v=</a:t>
            </a:r>
            <a:r>
              <a:rPr sz="1600">
                <a:solidFill>
                  <a:srgbClr val="40A070"/>
                </a:solidFill>
                <a:latin typeface="Courier"/>
              </a:rPr>
              <a:t>0</a:t>
            </a:r>
            <a:r>
              <a:rPr sz="1600">
                <a:latin typeface="Courier"/>
              </a:rPr>
              <a:t>, </a:t>
            </a:r>
            <a:r>
              <a:rPr sz="1600">
                <a:solidFill>
                  <a:srgbClr val="7D9029"/>
                </a:solidFill>
                <a:latin typeface="Courier"/>
              </a:rPr>
              <a:t>lty=</a:t>
            </a:r>
            <a:r>
              <a:rPr sz="1600">
                <a:solidFill>
                  <a:srgbClr val="40A070"/>
                </a:solidFill>
                <a:latin typeface="Courier"/>
              </a:rPr>
              <a:t>2</a:t>
            </a:r>
            <a:r>
              <a:rPr sz="1600">
                <a:latin typeface="Courier"/>
              </a:rPr>
              <a:t>, </a:t>
            </a:r>
            <a:r>
              <a:rPr sz="1600">
                <a:solidFill>
                  <a:srgbClr val="7D9029"/>
                </a:solidFill>
                <a:latin typeface="Courier"/>
              </a:rPr>
              <a:t>col=</a:t>
            </a:r>
            <a:r>
              <a:rPr sz="1600">
                <a:solidFill>
                  <a:srgbClr val="4070A0"/>
                </a:solidFill>
                <a:latin typeface="Courier"/>
              </a:rPr>
              <a:t>"gray60"</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"topleft"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"Passes adjustment"</a:t>
            </a:r>
            <a:r>
              <a:rPr sz="1600">
                <a:latin typeface="Courier"/>
              </a:rPr>
              <a:t>, </a:t>
            </a:r>
            <a:r>
              <a:rPr sz="1600">
                <a:solidFill>
                  <a:srgbClr val="4070A0"/>
                </a:solidFill>
                <a:latin typeface="Courier"/>
              </a:rPr>
              <a:t>"Does not pass"</a:t>
            </a:r>
            <a:r>
              <a:rPr sz="1600">
                <a:latin typeface="Courier"/>
              </a:rPr>
              <a:t>),</a:t>
            </a:r>
            <a:br/>
            <a:r>
              <a:rPr sz="1600">
                <a:latin typeface="Courier"/>
              </a:rPr>
              <a:t>       </a:t>
            </a:r>
            <a:r>
              <a:rPr sz="1600">
                <a:solidFill>
                  <a:srgbClr val="7D9029"/>
                </a:solidFill>
                <a:latin typeface="Courier"/>
              </a:rPr>
              <a:t>pch=</a:t>
            </a:r>
            <a:r>
              <a:rPr sz="1600">
                <a:solidFill>
                  <a:srgbClr val="40A070"/>
                </a:solidFill>
                <a:latin typeface="Courier"/>
              </a:rPr>
              <a:t>21</a:t>
            </a:r>
            <a:r>
              <a:rPr sz="1600">
                <a:latin typeface="Courier"/>
              </a:rPr>
              <a:t>, </a:t>
            </a:r>
            <a:r>
              <a:rPr sz="1600">
                <a:solidFill>
                  <a:srgbClr val="7D9029"/>
                </a:solidFill>
                <a:latin typeface="Courier"/>
              </a:rPr>
              <a:t>pt.bg=</a:t>
            </a:r>
            <a:r>
              <a:rPr sz="1600">
                <a:solidFill>
                  <a:srgbClr val="06287E"/>
                </a:solidFill>
                <a:latin typeface="Courier"/>
              </a:rPr>
              <a:t>c</a:t>
            </a:r>
            <a:r>
              <a:rPr sz="1600">
                <a:latin typeface="Courier"/>
              </a:rPr>
              <a:t>(</a:t>
            </a:r>
            <a:r>
              <a:rPr sz="1600">
                <a:solidFill>
                  <a:srgbClr val="4070A0"/>
                </a:solidFill>
                <a:latin typeface="Courier"/>
              </a:rPr>
              <a:t>"#C56B3B"</a:t>
            </a:r>
            <a:r>
              <a:rPr sz="1600">
                <a:latin typeface="Courier"/>
              </a:rPr>
              <a:t>, </a:t>
            </a:r>
            <a:r>
              <a:rPr sz="1600">
                <a:solidFill>
                  <a:srgbClr val="4070A0"/>
                </a:solidFill>
                <a:latin typeface="Courier"/>
              </a:rPr>
              <a:t>"#A7B6BD"</a:t>
            </a:r>
            <a:r>
              <a:rPr sz="1600">
                <a:latin typeface="Courier"/>
              </a:rPr>
              <a:t>), </a:t>
            </a:r>
            <a:r>
              <a:rPr sz="1600">
                <a:solidFill>
                  <a:srgbClr val="7D9029"/>
                </a:solidFill>
                <a:latin typeface="Courier"/>
              </a:rPr>
              <a:t>bty=</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-log10(p_value)</a:t>
            </a:r>
            <a:r>
              <a:rPr/>
              <a:t> — Makes smaller p-values appear higher</a:t>
            </a:r>
          </a:p>
          <a:p>
            <a:pPr lvl="0" indent="0" marL="0">
              <a:buNone/>
            </a:pPr>
            <a:r>
              <a:rPr b="1"/>
              <a:t>bg=ifelse(…)</a:t>
            </a:r>
            <a:r>
              <a:rPr/>
              <a:t> — Colors by the adjusted decision</a:t>
            </a:r>
          </a:p>
          <a:p>
            <a:pPr lvl="0" indent="0" marL="0">
              <a:buNone/>
            </a:pPr>
            <a:r>
              <a:rPr b="1"/>
              <a:t>abline(v=0)</a:t>
            </a:r>
            <a:r>
              <a:rPr/>
              <a:t> — Marks zero expression difference</a:t>
            </a:r>
          </a:p>
        </p:txBody>
      </p:sp>
    </p:spTree>
  </p:cSld>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Benjamini–Hochberg FDR: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Which gene differences are supported while controlling the expected fraction of false discoveries among selected genes?</a:t>
            </a:r>
          </a:p>
          <a:p>
            <a:pPr lvl="0" indent="0" marL="0">
              <a:buNone/>
            </a:pPr>
            <a:r>
              <a:rPr b="1"/>
              <a:t>Null / estimation target</a:t>
            </a:r>
          </a:p>
          <a:p>
            <a:pPr lvl="0" indent="0" marL="0">
              <a:buNone/>
            </a:pPr>
            <a:r>
              <a:rPr/>
              <a:t>For each gene, the treatment and control population means are equal. The adjustment changes the error criterion, not those individual nulls.</a:t>
            </a:r>
          </a:p>
        </p:txBody>
      </p:sp>
      <p:sp>
        <p:nvSpPr>
          <p:cNvPr id="4" name="Content Placeholder 3"/>
          <p:cNvSpPr>
            <a:spLocks noGrp="1"/>
          </p:cNvSpPr>
          <p:nvPr>
            <p:ph idx="2"/>
          </p:nvPr>
        </p:nvSpPr>
        <p:spPr/>
        <p:txBody>
          <a:bodyPr/>
          <a:lstStyle/>
          <a:p>
            <a:pPr lvl="0" indent="0" marL="0">
              <a:buNone/>
            </a:pPr>
            <a:r>
              <a:rPr b="1"/>
              <a:t>Relevant options</a:t>
            </a:r>
          </a:p>
          <a:p>
            <a:pPr lvl="0"/>
            <a:r>
              <a:rPr/>
              <a:t>p.adjust(p_value, method=“BH”)</a:t>
            </a:r>
          </a:p>
          <a:p>
            <a:pPr lvl="0"/>
            <a:r>
              <a:rPr/>
              <a:t>Define the family before viewing results</a:t>
            </a:r>
          </a:p>
          <a:p>
            <a:pPr lvl="0"/>
            <a:r>
              <a:rPr/>
              <a:t>At adjusted p &lt; .05, target a 5% false-discovery rate</a:t>
            </a:r>
          </a:p>
        </p:txBody>
      </p:sp>
    </p:spTree>
  </p:cSld>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Benjamini–Hochberg FDR: assumptions</a:t>
            </a:r>
          </a:p>
        </p:txBody>
      </p:sp>
      <p:sp>
        <p:nvSpPr>
          <p:cNvPr id="3" name="Content Placeholder 2"/>
          <p:cNvSpPr>
            <a:spLocks noGrp="1"/>
          </p:cNvSpPr>
          <p:nvPr>
            <p:ph idx="1"/>
          </p:nvPr>
        </p:nvSpPr>
        <p:spPr/>
        <p:txBody>
          <a:bodyPr/>
          <a:lstStyle/>
          <a:p>
            <a:pPr lvl="0" indent="0" marL="0">
              <a:buNone/>
            </a:pPr>
            <a:r>
              <a:rPr b="1"/>
              <a:t>What matters here</a:t>
            </a:r>
          </a:p>
          <a:p>
            <a:pPr lvl="0"/>
            <a:r>
              <a:rPr/>
              <a:t>Each input p-value is valid for its own null.</a:t>
            </a:r>
          </a:p>
          <a:p>
            <a:pPr lvl="0"/>
            <a:r>
              <a:rPr/>
              <a:t>The family and error criterion match the scientific aim.</a:t>
            </a:r>
          </a:p>
          <a:p>
            <a:pPr lvl="0"/>
            <a:r>
              <a:rPr/>
              <a:t>BH needs independence or suitable positive dependence for its usual guarantee.</a:t>
            </a:r>
          </a:p>
        </p:txBody>
      </p:sp>
      <p:sp>
        <p:nvSpPr>
          <p:cNvPr id="4" name="Content Placeholder 3"/>
          <p:cNvSpPr>
            <a:spLocks noGrp="1"/>
          </p:cNvSpPr>
          <p:nvPr>
            <p:ph idx="2"/>
          </p:nvPr>
        </p:nvSpPr>
        <p:spPr/>
        <p:txBody>
          <a:bodyPr/>
          <a:lstStyle/>
          <a:p>
            <a:pPr lvl="0" indent="0" marL="0">
              <a:buNone/>
            </a:pPr>
            <a:r>
              <a:rPr b="1"/>
              <a:t>Parametric responses</a:t>
            </a:r>
          </a:p>
          <a:p>
            <a:pPr lvl="0"/>
            <a:r>
              <a:rPr/>
              <a:t>Adjust valid p-values from the selected parametric tests.</a:t>
            </a:r>
          </a:p>
          <a:p>
            <a:pPr lvl="0" indent="0" marL="0">
              <a:buNone/>
            </a:pPr>
            <a:r>
              <a:rPr b="1"/>
              <a:t>Nonparametric responses</a:t>
            </a:r>
          </a:p>
          <a:p>
            <a:pPr lvl="0"/>
            <a:r>
              <a:rPr/>
              <a:t>The same adjustment can be applied to valid rank-test or permutation p-values.</a:t>
            </a:r>
          </a:p>
        </p:txBody>
      </p:sp>
    </p:spTree>
  </p:cSld>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Benjamini–Hochberg FDR: run and read</a:t>
            </a:r>
          </a:p>
        </p:txBody>
      </p:sp>
      <p:sp>
        <p:nvSpPr>
          <p:cNvPr id="3" name="Content Placeholder 2"/>
          <p:cNvSpPr>
            <a:spLocks noGrp="1"/>
          </p:cNvSpPr>
          <p:nvPr>
            <p:ph idx="1"/>
          </p:nvPr>
        </p:nvSpPr>
        <p:spPr/>
        <p:txBody>
          <a:bodyPr/>
          <a:lstStyle/>
          <a:p>
            <a:pPr lvl="0" indent="0">
              <a:buNone/>
              <a:defRPr sz="1600"/>
            </a:pPr>
            <a:r>
              <a:rPr sz="1600">
                <a:latin typeface="Courier"/>
              </a:rPr>
              <a:t>p_value </a:t>
            </a:r>
            <a:r>
              <a:rPr sz="1600">
                <a:solidFill>
                  <a:srgbClr val="007020"/>
                </a:solidFill>
                <a:latin typeface="Courier"/>
              </a:rPr>
              <a:t>&lt;-</a:t>
            </a:r>
            <a:r>
              <a:rPr sz="1600">
                <a:latin typeface="Courier"/>
              </a:rPr>
              <a:t> difference </a:t>
            </a:r>
            <a:r>
              <a:rPr sz="1600">
                <a:solidFill>
                  <a:srgbClr val="007020"/>
                </a:solidFill>
                <a:latin typeface="Courier"/>
              </a:rPr>
              <a:t>&lt;-</a:t>
            </a:r>
            <a:r>
              <a:rPr sz="1600">
                <a:latin typeface="Courier"/>
              </a:rPr>
              <a:t> </a:t>
            </a:r>
            <a:r>
              <a:rPr sz="1600">
                <a:solidFill>
                  <a:srgbClr val="06287E"/>
                </a:solidFill>
                <a:latin typeface="Courier"/>
              </a:rPr>
              <a:t>numeric</a:t>
            </a:r>
            <a:r>
              <a:rPr sz="1600">
                <a:latin typeface="Courier"/>
              </a:rPr>
              <a:t>(</a:t>
            </a:r>
            <a:r>
              <a:rPr sz="1600">
                <a:solidFill>
                  <a:srgbClr val="40A070"/>
                </a:solidFill>
                <a:latin typeface="Courier"/>
              </a:rPr>
              <a:t>40</a:t>
            </a:r>
            <a:r>
              <a:rPr sz="1600">
                <a:latin typeface="Courier"/>
              </a:rPr>
              <a:t>)</a:t>
            </a:r>
            <a:br/>
            <a:r>
              <a:rPr b="1" sz="1600">
                <a:solidFill>
                  <a:srgbClr val="007020"/>
                </a:solidFill>
                <a:latin typeface="Courier"/>
              </a:rPr>
              <a:t>for</a:t>
            </a:r>
            <a:r>
              <a:rPr sz="1600">
                <a:latin typeface="Courier"/>
              </a:rPr>
              <a:t> (i </a:t>
            </a:r>
            <a:r>
              <a:rPr b="1" sz="1600">
                <a:solidFill>
                  <a:srgbClr val="007020"/>
                </a:solidFill>
                <a:latin typeface="Courier"/>
              </a:rPr>
              <a:t>in</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40</a:t>
            </a:r>
            <a:r>
              <a:rPr sz="1600">
                <a:latin typeface="Courier"/>
              </a:rPr>
              <a:t>) {</a:t>
            </a:r>
            <a:br/>
            <a:r>
              <a:rPr sz="1600">
                <a:latin typeface="Courier"/>
              </a:rPr>
              <a:t>  x </a:t>
            </a:r>
            <a:r>
              <a:rPr sz="1600">
                <a:solidFill>
                  <a:srgbClr val="007020"/>
                </a:solidFill>
                <a:latin typeface="Courier"/>
              </a:rPr>
              <a:t>&lt;-</a:t>
            </a:r>
            <a:r>
              <a:rPr sz="1600">
                <a:latin typeface="Courier"/>
              </a:rPr>
              <a:t> d</a:t>
            </a:r>
            <a:r>
              <a:rPr sz="1600">
                <a:solidFill>
                  <a:srgbClr val="4070A0"/>
                </a:solidFill>
                <a:latin typeface="Courier"/>
              </a:rPr>
              <a:t>$</a:t>
            </a:r>
            <a:r>
              <a:rPr sz="1600">
                <a:latin typeface="Courier"/>
              </a:rPr>
              <a:t>expression[d</a:t>
            </a:r>
            <a:r>
              <a:rPr sz="1600">
                <a:solidFill>
                  <a:srgbClr val="4070A0"/>
                </a:solidFill>
                <a:latin typeface="Courier"/>
              </a:rPr>
              <a:t>$</a:t>
            </a:r>
            <a:r>
              <a:rPr sz="1600">
                <a:latin typeface="Courier"/>
              </a:rPr>
              <a:t>gene</a:t>
            </a:r>
            <a:r>
              <a:rPr sz="1600">
                <a:solidFill>
                  <a:srgbClr val="4070A0"/>
                </a:solidFill>
                <a:latin typeface="Courier"/>
              </a:rPr>
              <a:t>==</a:t>
            </a:r>
            <a:r>
              <a:rPr sz="1600">
                <a:latin typeface="Courier"/>
              </a:rPr>
              <a:t>i </a:t>
            </a:r>
            <a:r>
              <a:rPr sz="1600">
                <a:solidFill>
                  <a:srgbClr val="4070A0"/>
                </a:solidFill>
                <a:latin typeface="Courier"/>
              </a:rPr>
              <a:t>&amp;</a:t>
            </a:r>
            <a:r>
              <a:rPr sz="1600">
                <a:latin typeface="Courier"/>
              </a:rPr>
              <a:t> d</a:t>
            </a:r>
            <a:r>
              <a:rPr sz="1600">
                <a:solidFill>
                  <a:srgbClr val="4070A0"/>
                </a:solidFill>
                <a:latin typeface="Courier"/>
              </a:rPr>
              <a:t>$</a:t>
            </a:r>
            <a:r>
              <a:rPr sz="1600">
                <a:latin typeface="Courier"/>
              </a:rPr>
              <a:t>treated</a:t>
            </a:r>
            <a:r>
              <a:rPr sz="1600">
                <a:solidFill>
                  <a:srgbClr val="4070A0"/>
                </a:solidFill>
                <a:latin typeface="Courier"/>
              </a:rPr>
              <a:t>==</a:t>
            </a:r>
            <a:r>
              <a:rPr sz="1600">
                <a:solidFill>
                  <a:srgbClr val="40A070"/>
                </a:solidFill>
                <a:latin typeface="Courier"/>
              </a:rPr>
              <a:t>1</a:t>
            </a:r>
            <a:r>
              <a:rPr sz="1600">
                <a:latin typeface="Courier"/>
              </a:rPr>
              <a:t>]</a:t>
            </a:r>
            <a:br/>
            <a:r>
              <a:rPr sz="1600">
                <a:latin typeface="Courier"/>
              </a:rPr>
              <a:t>  y </a:t>
            </a:r>
            <a:r>
              <a:rPr sz="1600">
                <a:solidFill>
                  <a:srgbClr val="007020"/>
                </a:solidFill>
                <a:latin typeface="Courier"/>
              </a:rPr>
              <a:t>&lt;-</a:t>
            </a:r>
            <a:r>
              <a:rPr sz="1600">
                <a:latin typeface="Courier"/>
              </a:rPr>
              <a:t> d</a:t>
            </a:r>
            <a:r>
              <a:rPr sz="1600">
                <a:solidFill>
                  <a:srgbClr val="4070A0"/>
                </a:solidFill>
                <a:latin typeface="Courier"/>
              </a:rPr>
              <a:t>$</a:t>
            </a:r>
            <a:r>
              <a:rPr sz="1600">
                <a:latin typeface="Courier"/>
              </a:rPr>
              <a:t>expression[d</a:t>
            </a:r>
            <a:r>
              <a:rPr sz="1600">
                <a:solidFill>
                  <a:srgbClr val="4070A0"/>
                </a:solidFill>
                <a:latin typeface="Courier"/>
              </a:rPr>
              <a:t>$</a:t>
            </a:r>
            <a:r>
              <a:rPr sz="1600">
                <a:latin typeface="Courier"/>
              </a:rPr>
              <a:t>gene</a:t>
            </a:r>
            <a:r>
              <a:rPr sz="1600">
                <a:solidFill>
                  <a:srgbClr val="4070A0"/>
                </a:solidFill>
                <a:latin typeface="Courier"/>
              </a:rPr>
              <a:t>==</a:t>
            </a:r>
            <a:r>
              <a:rPr sz="1600">
                <a:latin typeface="Courier"/>
              </a:rPr>
              <a:t>i </a:t>
            </a:r>
            <a:r>
              <a:rPr sz="1600">
                <a:solidFill>
                  <a:srgbClr val="4070A0"/>
                </a:solidFill>
                <a:latin typeface="Courier"/>
              </a:rPr>
              <a:t>&amp;</a:t>
            </a:r>
            <a:r>
              <a:rPr sz="1600">
                <a:latin typeface="Courier"/>
              </a:rPr>
              <a:t> d</a:t>
            </a:r>
            <a:r>
              <a:rPr sz="1600">
                <a:solidFill>
                  <a:srgbClr val="4070A0"/>
                </a:solidFill>
                <a:latin typeface="Courier"/>
              </a:rPr>
              <a:t>$</a:t>
            </a:r>
            <a:r>
              <a:rPr sz="1600">
                <a:latin typeface="Courier"/>
              </a:rPr>
              <a:t>treated</a:t>
            </a:r>
            <a:r>
              <a:rPr sz="1600">
                <a:solidFill>
                  <a:srgbClr val="4070A0"/>
                </a:solidFill>
                <a:latin typeface="Courier"/>
              </a:rPr>
              <a:t>==</a:t>
            </a:r>
            <a:r>
              <a:rPr sz="1600">
                <a:solidFill>
                  <a:srgbClr val="40A070"/>
                </a:solidFill>
                <a:latin typeface="Courier"/>
              </a:rPr>
              <a:t>0</a:t>
            </a:r>
            <a:r>
              <a:rPr sz="1600">
                <a:latin typeface="Courier"/>
              </a:rPr>
              <a:t>]</a:t>
            </a:r>
            <a:br/>
            <a:r>
              <a:rPr sz="1600">
                <a:latin typeface="Courier"/>
              </a:rPr>
              <a:t>  p_value[i] </a:t>
            </a:r>
            <a:r>
              <a:rPr sz="1600">
                <a:solidFill>
                  <a:srgbClr val="007020"/>
                </a:solidFill>
                <a:latin typeface="Courier"/>
              </a:rPr>
              <a:t>&lt;-</a:t>
            </a:r>
            <a:r>
              <a:rPr sz="1600">
                <a:latin typeface="Courier"/>
              </a:rPr>
              <a:t> </a:t>
            </a:r>
            <a:r>
              <a:rPr sz="1600">
                <a:solidFill>
                  <a:srgbClr val="06287E"/>
                </a:solidFill>
                <a:latin typeface="Courier"/>
              </a:rPr>
              <a:t>t.test</a:t>
            </a:r>
            <a:r>
              <a:rPr sz="1600">
                <a:latin typeface="Courier"/>
              </a:rPr>
              <a:t>(x,y)</a:t>
            </a:r>
            <a:r>
              <a:rPr sz="1600">
                <a:solidFill>
                  <a:srgbClr val="4070A0"/>
                </a:solidFill>
                <a:latin typeface="Courier"/>
              </a:rPr>
              <a:t>$</a:t>
            </a:r>
            <a:r>
              <a:rPr sz="1600">
                <a:latin typeface="Courier"/>
              </a:rPr>
              <a:t>p.value</a:t>
            </a:r>
            <a:br/>
            <a:r>
              <a:rPr sz="1600">
                <a:latin typeface="Courier"/>
              </a:rPr>
              <a:t>  difference[i]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(x)</a:t>
            </a:r>
            <a:r>
              <a:rPr sz="1600">
                <a:solidFill>
                  <a:srgbClr val="4070A0"/>
                </a:solidFill>
                <a:latin typeface="Courier"/>
              </a:rPr>
              <a:t>-</a:t>
            </a:r>
            <a:r>
              <a:rPr sz="1600">
                <a:solidFill>
                  <a:srgbClr val="06287E"/>
                </a:solidFill>
                <a:latin typeface="Courier"/>
              </a:rPr>
              <a:t>mean</a:t>
            </a:r>
            <a:r>
              <a:rPr sz="1600">
                <a:latin typeface="Courier"/>
              </a:rPr>
              <a:t>(y)</a:t>
            </a:r>
            <a:br/>
            <a:r>
              <a:rPr sz="1600">
                <a:latin typeface="Courier"/>
              </a:rPr>
              <a:t>}</a:t>
            </a:r>
            <a:br/>
            <a:r>
              <a:rPr sz="1600">
                <a:latin typeface="Courier"/>
              </a:rPr>
              <a:t>adjusted </a:t>
            </a:r>
            <a:r>
              <a:rPr sz="1600">
                <a:solidFill>
                  <a:srgbClr val="007020"/>
                </a:solidFill>
                <a:latin typeface="Courier"/>
              </a:rPr>
              <a:t>&lt;-</a:t>
            </a:r>
            <a:r>
              <a:rPr sz="1600">
                <a:latin typeface="Courier"/>
              </a:rPr>
              <a:t> </a:t>
            </a:r>
            <a:r>
              <a:rPr sz="1600">
                <a:solidFill>
                  <a:srgbClr val="06287E"/>
                </a:solidFill>
                <a:latin typeface="Courier"/>
              </a:rPr>
              <a:t>p.adjust</a:t>
            </a:r>
            <a:r>
              <a:rPr sz="1600">
                <a:latin typeface="Courier"/>
              </a:rPr>
              <a:t>(p_value, </a:t>
            </a:r>
            <a:r>
              <a:rPr sz="1600">
                <a:solidFill>
                  <a:srgbClr val="7D9029"/>
                </a:solidFill>
                <a:latin typeface="Courier"/>
              </a:rPr>
              <a:t>method=</a:t>
            </a:r>
            <a:r>
              <a:rPr sz="1600">
                <a:solidFill>
                  <a:srgbClr val="4070A0"/>
                </a:solidFill>
                <a:latin typeface="Courier"/>
              </a:rPr>
              <a:t>"BH"</a:t>
            </a:r>
            <a:r>
              <a:rPr sz="1600">
                <a:latin typeface="Courier"/>
              </a:rPr>
              <a:t>)</a:t>
            </a:r>
            <a:br/>
            <a:r>
              <a:rPr sz="1600">
                <a:latin typeface="Courier"/>
              </a:rPr>
              <a:t>result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gene=</a:t>
            </a:r>
            <a:r>
              <a:rPr sz="1600">
                <a:solidFill>
                  <a:srgbClr val="40A070"/>
                </a:solidFill>
                <a:latin typeface="Courier"/>
              </a:rPr>
              <a:t>1</a:t>
            </a:r>
            <a:r>
              <a:rPr sz="1600">
                <a:solidFill>
                  <a:srgbClr val="4070A0"/>
                </a:solidFill>
                <a:latin typeface="Courier"/>
              </a:rPr>
              <a:t>:</a:t>
            </a:r>
            <a:r>
              <a:rPr sz="1600">
                <a:solidFill>
                  <a:srgbClr val="40A070"/>
                </a:solidFill>
                <a:latin typeface="Courier"/>
              </a:rPr>
              <a:t>40</a:t>
            </a:r>
            <a:r>
              <a:rPr sz="1600">
                <a:latin typeface="Courier"/>
              </a:rPr>
              <a:t>, difference, p_value, adjusted)</a:t>
            </a:r>
          </a:p>
        </p:txBody>
      </p:sp>
      <p:sp>
        <p:nvSpPr>
          <p:cNvPr id="4" name="Content Placeholder 3"/>
          <p:cNvSpPr>
            <a:spLocks noGrp="1"/>
          </p:cNvSpPr>
          <p:nvPr>
            <p:ph idx="2"/>
          </p:nvPr>
        </p:nvSpPr>
        <p:spPr/>
        <p:txBody>
          <a:bodyPr/>
          <a:lstStyle/>
          <a:p>
            <a:pPr lvl="0" indent="0" marL="0">
              <a:buNone/>
            </a:pPr>
            <a:r>
              <a:rPr b="1"/>
              <a:t>Generated results</a:t>
            </a:r>
          </a:p>
          <a:p>
            <a:pPr lvl="0"/>
            <a:r>
              <a:rPr/>
              <a:t>Unadjusted p&lt;.05: 7 genes</a:t>
            </a:r>
          </a:p>
          <a:p>
            <a:pPr lvl="0"/>
            <a:r>
              <a:rPr/>
              <a:t>Adjusted p&lt;.05: 3 genes</a:t>
            </a:r>
          </a:p>
          <a:p>
            <a:pPr lvl="0"/>
            <a:r>
              <a:rPr/>
              <a:t>One declared family of 40 gene comparisons</a:t>
            </a:r>
          </a:p>
        </p:txBody>
      </p:sp>
    </p:spTree>
  </p:cSld>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Benjamini–Hochberg FDR: interpret</a:t>
            </a:r>
          </a:p>
        </p:txBody>
      </p:sp>
      <p:sp>
        <p:nvSpPr>
          <p:cNvPr id="3" name="Content Placeholder 2"/>
          <p:cNvSpPr>
            <a:spLocks noGrp="1"/>
          </p:cNvSpPr>
          <p:nvPr>
            <p:ph idx="1"/>
          </p:nvPr>
        </p:nvSpPr>
        <p:spPr/>
        <p:txBody>
          <a:bodyPr/>
          <a:lstStyle/>
          <a:p>
            <a:pPr lvl="0" indent="0" marL="0">
              <a:buNone/>
            </a:pPr>
            <a:r>
              <a:rPr/>
              <a:t>Of 40 gene comparisons, 3 have BH-adjusted p-values below 0.05. Under its assumptions, this rule controls the expected false-discovery proportion among selected genes at 5%. Interpret the gene effect sizes alongside the adjusted evidence.</a:t>
            </a:r>
          </a:p>
          <a:p>
            <a:pPr lvl="0" indent="0" marL="0">
              <a:buNone/>
            </a:pPr>
            <a:r>
              <a:rPr b="1"/>
              <a:t>Discuss:</a:t>
            </a:r>
            <a:r>
              <a:rPr/>
              <a:t> Does a gene with a small adjusted p-value necessarily have a biologically large effect?</a:t>
            </a:r>
          </a:p>
        </p:txBody>
      </p:sp>
    </p:spTree>
  </p:cSld>
</p:sld>
</file>

<file path=ppt/slides/slide490.xml><?xml version="1.0" encoding="utf-8"?>
<p:sld xmlns:a="http://schemas.openxmlformats.org/drawingml/2006/main" xmlns:r="http://schemas.openxmlformats.org/officeDocument/2006/relationships" xmlns:p="http://schemas.openxmlformats.org/presentationml/2006/main" showMasterSp="0">
  <p:cSld>
    <p:bg xmlns:p="http://schemas.openxmlformats.org/presentationml/2006/main" xmlns:a="http://schemas.openxmlformats.org/drawingml/2006/main">
      <p:bgPr>
        <a:solidFill>
          <a:srgbClr val="FFFFFF"/>
        </a:solidFill>
        <a:effectLst/>
      </p:bgPr>
    </p:bg>
    <p:spTree>
      <p:nvGrpSpPr>
        <p:cNvPr id="1" name=""/>
        <p:cNvGrpSpPr/>
        <p:nvPr/>
      </p:nvGrpSpPr>
      <p:grpSpPr>
        <a:xfrm/>
      </p:grpSpPr>
      <p:pic>
        <p:nvPicPr>
          <p:cNvPr descr="Course_files/assets/comics/xkcd-3117-replication-crisis.png" id="0" name="Picture 1"/>
          <p:cNvPicPr>
            <a:picLocks noGrp="1" noChangeAspect="1"/>
          </p:cNvPicPr>
          <p:nvPr/>
        </p:nvPicPr>
        <p:blipFill>
          <a:blip r:embed="rId3"/>
          <a:stretch>
            <a:fillRect/>
          </a:stretch>
        </p:blipFill>
        <p:spPr bwMode="auto">
          <a:xfrm>
            <a:off x="3786865" y="190500"/>
            <a:ext cx="4618270" cy="6191250"/>
          </a:xfrm>
          <a:prstGeom prst="rect">
            <a:avLst/>
          </a:prstGeom>
          <a:noFill/>
          <a:ln w="9525">
            <a:noFill/>
            <a:headEnd/>
            <a:tailEnd/>
          </a:ln>
        </p:spPr>
      </p:pic>
      <p:sp>
        <p:nvSpPr>
          <p:cNvPr id="3" name="Content Placeholder 2"/>
          <p:cNvSpPr>
            <a:spLocks noGrp="1"/>
          </p:cNvSpPr>
          <p:nvPr>
            <p:ph idx="1"/>
          </p:nvPr>
        </p:nvSpPr>
        <p:spPr>
          <a:xfrm xmlns:a="http://schemas.openxmlformats.org/drawingml/2006/main">
            <a:off x="457200" y="6540500"/>
            <a:ext cx="11277600" cy="228600"/>
          </a:xfrm>
        </p:spPr>
        <p:txBody>
          <a:bodyPr lIns="0" rIns="0" tIns="0" bIns="0" anchor="ctr"/>
          <a:lstStyle/>
          <a:p>
            <a:pPr lvl="0" indent="0" marL="0" algn="ctr">
              <a:buNone/>
              <a:defRPr sz="1100"/>
            </a:pPr>
            <a:r>
              <a:rPr sz="1100">
                <a:hlinkClick r:id="rId4"/>
              </a:rPr>
              <a:t>Randall Munroe / xkcd · https://xkcd.com/3117</a:t>
            </a:r>
            <a:r>
              <a:rPr sz="1100"/>
              <a:t> · </a:t>
            </a:r>
            <a:r>
              <a:rPr sz="1100">
                <a:hlinkClick r:id="rId5"/>
              </a:rPr>
              <a:t>CC BY-NC 2.5</a:t>
            </a:r>
          </a:p>
        </p:txBody>
      </p:sp>
    </p:spTree>
  </p:cSld>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Monte Carlo test: the data</a:t>
            </a:r>
          </a:p>
        </p:txBody>
      </p:sp>
      <p:sp>
        <p:nvSpPr>
          <p:cNvPr id="3" name="Content Placeholder 2"/>
          <p:cNvSpPr>
            <a:spLocks noGrp="1"/>
          </p:cNvSpPr>
          <p:nvPr>
            <p:ph idx="1"/>
          </p:nvPr>
        </p:nvSpPr>
        <p:spPr/>
        <p:txBody>
          <a:bodyPr/>
          <a:lstStyle/>
          <a:p>
            <a:pPr lvl="0" indent="0" marL="0">
              <a:buNone/>
            </a:pPr>
            <a:r>
              <a:rPr/>
              <a:t>Test whether candidate sex-determination genes are unusually concentrated on the X chromosome.</a:t>
            </a:r>
          </a:p>
          <a:p>
            <a:pPr lvl="0"/>
            <a:r>
              <a:rPr/>
              <a:t>One binary chromosome class per gene</a:t>
            </a:r>
          </a:p>
          <a:p>
            <a:pPr lvl="0"/>
            <a:r>
              <a:rPr/>
              <a:t>Explicit null opportunity: 20%</a:t>
            </a:r>
          </a:p>
          <a:p>
            <a:pPr lvl="0"/>
            <a:r>
              <a:rPr/>
              <a:t>Test statistic: deviation in number on X</a:t>
            </a:r>
          </a:p>
        </p:txBody>
      </p:sp>
      <p:sp>
        <p:nvSpPr>
          <p:cNvPr id="4" name="Content Placeholder 3"/>
          <p:cNvSpPr>
            <a:spLocks noGrp="1"/>
          </p:cNvSpPr>
          <p:nvPr>
            <p:ph idx="2"/>
          </p:nvPr>
        </p:nvSpPr>
        <p:spPr/>
        <p:txBody>
          <a:bodyPr/>
          <a:lstStyle/>
          <a:p>
            <a:pPr lvl="0" indent="0" marL="0">
              <a:buNone/>
            </a:pPr>
            <a:r>
              <a:rPr b="1"/>
              <a:t>Other data like these</a:t>
            </a:r>
          </a:p>
          <a:p>
            <a:pPr lvl="0"/>
            <a:r>
              <a:rPr/>
              <a:t>Mutations in genomic compartments</a:t>
            </a:r>
          </a:p>
          <a:p>
            <a:pPr lvl="0"/>
            <a:r>
              <a:rPr/>
              <a:t>Colonization among equal-access patches</a:t>
            </a:r>
          </a:p>
          <a:p>
            <a:pPr lvl="0"/>
            <a:r>
              <a:rPr/>
              <a:t>Offspring under a specified segregation model</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Monte Carlo test: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240505</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gene=</a:t>
            </a:r>
            <a:r>
              <a:rPr sz="1600">
                <a:solidFill>
                  <a:srgbClr val="40A070"/>
                </a:solidFill>
                <a:latin typeface="Courier"/>
              </a:rPr>
              <a:t>1</a:t>
            </a:r>
            <a:r>
              <a:rPr sz="1600">
                <a:solidFill>
                  <a:srgbClr val="4070A0"/>
                </a:solidFill>
                <a:latin typeface="Courier"/>
              </a:rPr>
              <a:t>:</a:t>
            </a:r>
            <a:r>
              <a:rPr sz="1600">
                <a:solidFill>
                  <a:srgbClr val="40A070"/>
                </a:solidFill>
                <a:latin typeface="Courier"/>
              </a:rPr>
              <a:t>80</a:t>
            </a:r>
            <a:r>
              <a:rPr sz="1600">
                <a:latin typeface="Courier"/>
              </a:rPr>
              <a:t>, </a:t>
            </a:r>
            <a:r>
              <a:rPr sz="1600">
                <a:solidFill>
                  <a:srgbClr val="7D9029"/>
                </a:solidFill>
                <a:latin typeface="Courier"/>
              </a:rPr>
              <a:t>on_X=</a:t>
            </a:r>
            <a:r>
              <a:rPr sz="1600">
                <a:solidFill>
                  <a:srgbClr val="06287E"/>
                </a:solidFill>
                <a:latin typeface="Courier"/>
              </a:rPr>
              <a:t>rbinom</a:t>
            </a:r>
            <a:r>
              <a:rPr sz="1600">
                <a:latin typeface="Courier"/>
              </a:rPr>
              <a:t>(</a:t>
            </a:r>
            <a:r>
              <a:rPr sz="1600">
                <a:solidFill>
                  <a:srgbClr val="40A070"/>
                </a:solidFill>
                <a:latin typeface="Courier"/>
              </a:rPr>
              <a:t>80</a:t>
            </a:r>
            <a:r>
              <a:rPr sz="1600">
                <a:latin typeface="Courier"/>
              </a:rPr>
              <a:t>, </a:t>
            </a:r>
            <a:r>
              <a:rPr sz="1600">
                <a:solidFill>
                  <a:srgbClr val="40A070"/>
                </a:solidFill>
                <a:latin typeface="Courier"/>
              </a:rPr>
              <a:t>1</a:t>
            </a:r>
            <a:r>
              <a:rPr sz="1600">
                <a:latin typeface="Courier"/>
              </a:rPr>
              <a:t>, .</a:t>
            </a:r>
            <a:r>
              <a:rPr sz="1600">
                <a:solidFill>
                  <a:srgbClr val="40A070"/>
                </a:solidFill>
                <a:latin typeface="Courier"/>
              </a:rPr>
              <a:t>32</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gene: 1
on_X: 0</a:t>
            </a:r>
          </a:p>
        </p:txBody>
      </p:sp>
    </p:spTree>
  </p:cSld>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Monte Carlo test: see the data</a:t>
            </a:r>
          </a:p>
        </p:txBody>
      </p:sp>
      <p:pic>
        <p:nvPicPr>
          <p:cNvPr descr="Course_files/modules/monte_carlo/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Monte Carlo null-model test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names.arg</a:t>
            </a:r>
            <a:r>
              <a:rPr/>
              <a:t> — Names chromosome categories</a:t>
            </a:r>
          </a:p>
          <a:p>
            <a:pPr lvl="0" indent="0" marL="0">
              <a:buNone/>
            </a:pPr>
            <a:r>
              <a:rPr b="1"/>
              <a:t>col</a:t>
            </a:r>
            <a:r>
              <a:rPr/>
              <a:t> — Highlights X against autosomes</a:t>
            </a:r>
          </a:p>
          <a:p>
            <a:pPr lvl="0" indent="0" marL="0">
              <a:buNone/>
            </a:pPr>
            <a:r>
              <a:rPr b="1"/>
              <a:t>border=NA</a:t>
            </a:r>
            <a:r>
              <a:rPr/>
              <a:t> — Removes unnecessary bar outlines</a:t>
            </a:r>
          </a:p>
        </p:txBody>
      </p:sp>
    </p:spTree>
  </p:cSld>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Monte Carlo test: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barplot</a:t>
            </a:r>
            <a:r>
              <a:rPr sz="1600">
                <a:latin typeface="Courier"/>
              </a:rPr>
              <a:t>(</a:t>
            </a:r>
            <a:r>
              <a:rPr sz="1600">
                <a:solidFill>
                  <a:srgbClr val="06287E"/>
                </a:solidFill>
                <a:latin typeface="Courier"/>
              </a:rPr>
              <a:t>c</a:t>
            </a:r>
            <a:r>
              <a:rPr sz="1600">
                <a:latin typeface="Courier"/>
              </a:rPr>
              <a:t>(</a:t>
            </a:r>
            <a:r>
              <a:rPr sz="1600">
                <a:solidFill>
                  <a:srgbClr val="06287E"/>
                </a:solidFill>
                <a:latin typeface="Courier"/>
              </a:rPr>
              <a:t>sum</a:t>
            </a:r>
            <a:r>
              <a:rPr sz="1600">
                <a:latin typeface="Courier"/>
              </a:rPr>
              <a:t>(d</a:t>
            </a:r>
            <a:r>
              <a:rPr sz="1600">
                <a:solidFill>
                  <a:srgbClr val="4070A0"/>
                </a:solidFill>
                <a:latin typeface="Courier"/>
              </a:rPr>
              <a:t>$</a:t>
            </a:r>
            <a:r>
              <a:rPr sz="1600">
                <a:latin typeface="Courier"/>
              </a:rPr>
              <a:t>on_X</a:t>
            </a:r>
            <a:r>
              <a:rPr sz="1600">
                <a:solidFill>
                  <a:srgbClr val="4070A0"/>
                </a:solidFill>
                <a:latin typeface="Courier"/>
              </a:rPr>
              <a:t>==</a:t>
            </a:r>
            <a:r>
              <a:rPr sz="1600">
                <a:solidFill>
                  <a:srgbClr val="40A070"/>
                </a:solidFill>
                <a:latin typeface="Courier"/>
              </a:rPr>
              <a:t>0</a:t>
            </a:r>
            <a:r>
              <a:rPr sz="1600">
                <a:latin typeface="Courier"/>
              </a:rPr>
              <a:t>),</a:t>
            </a:r>
            <a:r>
              <a:rPr sz="1600">
                <a:solidFill>
                  <a:srgbClr val="06287E"/>
                </a:solidFill>
                <a:latin typeface="Courier"/>
              </a:rPr>
              <a:t>sum</a:t>
            </a:r>
            <a:r>
              <a:rPr sz="1600">
                <a:latin typeface="Courier"/>
              </a:rPr>
              <a:t>(d</a:t>
            </a:r>
            <a:r>
              <a:rPr sz="1600">
                <a:solidFill>
                  <a:srgbClr val="4070A0"/>
                </a:solidFill>
                <a:latin typeface="Courier"/>
              </a:rPr>
              <a:t>$</a:t>
            </a:r>
            <a:r>
              <a:rPr sz="1600">
                <a:latin typeface="Courier"/>
              </a:rPr>
              <a:t>on_X</a:t>
            </a:r>
            <a:r>
              <a:rPr sz="1600">
                <a:solidFill>
                  <a:srgbClr val="4070A0"/>
                </a:solidFill>
                <a:latin typeface="Courier"/>
              </a:rPr>
              <a:t>==</a:t>
            </a:r>
            <a:r>
              <a:rPr sz="1600">
                <a:solidFill>
                  <a:srgbClr val="40A070"/>
                </a:solidFill>
                <a:latin typeface="Courier"/>
              </a:rPr>
              <a:t>1</a:t>
            </a:r>
            <a:r>
              <a:rPr sz="1600">
                <a:latin typeface="Courier"/>
              </a:rPr>
              <a:t>)), </a:t>
            </a:r>
            <a:r>
              <a:rPr sz="1600">
                <a:solidFill>
                  <a:srgbClr val="7D9029"/>
                </a:solidFill>
                <a:latin typeface="Courier"/>
              </a:rPr>
              <a:t>names.arg=</a:t>
            </a:r>
            <a:r>
              <a:rPr sz="1600">
                <a:solidFill>
                  <a:srgbClr val="06287E"/>
                </a:solidFill>
                <a:latin typeface="Courier"/>
              </a:rPr>
              <a:t>c</a:t>
            </a:r>
            <a:r>
              <a:rPr sz="1600">
                <a:latin typeface="Courier"/>
              </a:rPr>
              <a:t>(</a:t>
            </a:r>
            <a:r>
              <a:rPr sz="1600">
                <a:solidFill>
                  <a:srgbClr val="4070A0"/>
                </a:solidFill>
                <a:latin typeface="Courier"/>
              </a:rPr>
              <a:t>"Autosomes"</a:t>
            </a:r>
            <a:r>
              <a:rPr sz="1600">
                <a:latin typeface="Courier"/>
              </a:rPr>
              <a:t>, </a:t>
            </a:r>
            <a:r>
              <a:rPr sz="1600">
                <a:solidFill>
                  <a:srgbClr val="4070A0"/>
                </a:solidFill>
                <a:latin typeface="Courier"/>
              </a:rPr>
              <a:t>"X chromosome"</a:t>
            </a:r>
            <a:r>
              <a:rPr sz="1600">
                <a:latin typeface="Courier"/>
              </a:rPr>
              <a:t>),</a:t>
            </a:r>
            <a:br/>
            <a:r>
              <a:rPr sz="1600">
                <a:latin typeface="Courier"/>
              </a:rPr>
              <a:t>        </a:t>
            </a:r>
            <a:r>
              <a:rPr sz="1600">
                <a:solidFill>
                  <a:srgbClr val="7D9029"/>
                </a:solidFill>
                <a:latin typeface="Courier"/>
              </a:rPr>
              <a:t>col=</a:t>
            </a:r>
            <a:r>
              <a:rPr sz="1600">
                <a:solidFill>
                  <a:srgbClr val="06287E"/>
                </a:solidFill>
                <a:latin typeface="Courier"/>
              </a:rPr>
              <a:t>c</a:t>
            </a:r>
            <a:r>
              <a:rPr sz="1600">
                <a:latin typeface="Courier"/>
              </a:rPr>
              <a:t>(</a:t>
            </a:r>
            <a:r>
              <a:rPr sz="1600">
                <a:solidFill>
                  <a:srgbClr val="4070A0"/>
                </a:solidFill>
                <a:latin typeface="Courier"/>
              </a:rPr>
              <a:t>"#9AA6AC"</a:t>
            </a:r>
            <a:r>
              <a:rPr sz="1600">
                <a:latin typeface="Courier"/>
              </a:rPr>
              <a:t>,</a:t>
            </a:r>
            <a:r>
              <a:rPr sz="1600">
                <a:solidFill>
                  <a:srgbClr val="4070A0"/>
                </a:solidFill>
                <a:latin typeface="Courier"/>
              </a:rPr>
              <a:t>"#146A85"</a:t>
            </a:r>
            <a:r>
              <a:rPr sz="1600">
                <a:latin typeface="Courier"/>
              </a:rPr>
              <a:t>), </a:t>
            </a:r>
            <a:r>
              <a:rPr sz="1600">
                <a:solidFill>
                  <a:srgbClr val="7D9029"/>
                </a:solidFill>
                <a:latin typeface="Courier"/>
              </a:rPr>
              <a:t>border=</a:t>
            </a:r>
            <a:r>
              <a:rPr sz="1600">
                <a:solidFill>
                  <a:srgbClr val="880000"/>
                </a:solidFill>
                <a:latin typeface="Courier"/>
              </a:rPr>
              <a:t>NA</a:t>
            </a:r>
            <a:r>
              <a:rPr sz="1600">
                <a:latin typeface="Courier"/>
              </a:rPr>
              <a:t>, </a:t>
            </a:r>
            <a:r>
              <a:rPr sz="1600">
                <a:solidFill>
                  <a:srgbClr val="7D9029"/>
                </a:solidFill>
                <a:latin typeface="Courier"/>
              </a:rPr>
              <a:t>ylab=</a:t>
            </a:r>
            <a:r>
              <a:rPr sz="1600">
                <a:solidFill>
                  <a:srgbClr val="4070A0"/>
                </a:solidFill>
                <a:latin typeface="Courier"/>
              </a:rPr>
              <a:t>"Candidate genes"</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names.arg</a:t>
            </a:r>
            <a:r>
              <a:rPr/>
              <a:t> — Names chromosome categories</a:t>
            </a:r>
          </a:p>
          <a:p>
            <a:pPr lvl="0" indent="0" marL="0">
              <a:buNone/>
            </a:pPr>
            <a:r>
              <a:rPr b="1"/>
              <a:t>col</a:t>
            </a:r>
            <a:r>
              <a:rPr/>
              <a:t> — Highlights X against autosomes</a:t>
            </a:r>
          </a:p>
          <a:p>
            <a:pPr lvl="0" indent="0" marL="0">
              <a:buNone/>
            </a:pPr>
            <a:r>
              <a:rPr b="1"/>
              <a:t>border=NA</a:t>
            </a:r>
            <a:r>
              <a:rPr/>
              <a:t> — Removes unnecessary bar outlines</a:t>
            </a:r>
          </a:p>
        </p:txBody>
      </p:sp>
    </p:spTree>
  </p:cSld>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Monte Carlo test: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Is chromosome occupancy inconsistent with the specified opportunity model?</a:t>
            </a:r>
          </a:p>
          <a:p>
            <a:pPr lvl="0" indent="0" marL="0">
              <a:buNone/>
            </a:pPr>
            <a:r>
              <a:rPr b="1"/>
              <a:t>Null / estimation target</a:t>
            </a:r>
          </a:p>
          <a:p>
            <a:pPr lvl="0" indent="0" marL="0">
              <a:buNone/>
            </a:pPr>
            <a:r>
              <a:rPr/>
              <a:t>Each independent candidate gene has probability 0.20 of being on X.</a:t>
            </a:r>
          </a:p>
        </p:txBody>
      </p:sp>
      <p:sp>
        <p:nvSpPr>
          <p:cNvPr id="4" name="Content Placeholder 3"/>
          <p:cNvSpPr>
            <a:spLocks noGrp="1"/>
          </p:cNvSpPr>
          <p:nvPr>
            <p:ph idx="2"/>
          </p:nvPr>
        </p:nvSpPr>
        <p:spPr/>
        <p:txBody>
          <a:bodyPr/>
          <a:lstStyle/>
          <a:p>
            <a:pPr lvl="0" indent="0" marL="0">
              <a:buNone/>
            </a:pPr>
            <a:r>
              <a:rPr b="1"/>
              <a:t>Relevant options</a:t>
            </a:r>
          </a:p>
          <a:p>
            <a:pPr lvl="0"/>
            <a:r>
              <a:rPr/>
              <a:t>Specify the biological null model before simulation.</a:t>
            </a:r>
          </a:p>
          <a:p>
            <a:pPr lvl="0"/>
            <a:r>
              <a:rPr/>
              <a:t>Choose the statistic and one- or two-sided extremeness rule.</a:t>
            </a:r>
          </a:p>
          <a:p>
            <a:pPr lvl="0"/>
            <a:r>
              <a:rPr/>
              <a:t>Increase B for finer Monte Carlo precision.</a:t>
            </a:r>
          </a:p>
        </p:txBody>
      </p:sp>
    </p:spTree>
  </p:cSld>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Monte Carlo test: assumptions</a:t>
            </a:r>
          </a:p>
        </p:txBody>
      </p:sp>
      <p:sp>
        <p:nvSpPr>
          <p:cNvPr id="3" name="Content Placeholder 2"/>
          <p:cNvSpPr>
            <a:spLocks noGrp="1"/>
          </p:cNvSpPr>
          <p:nvPr>
            <p:ph idx="1"/>
          </p:nvPr>
        </p:nvSpPr>
        <p:spPr/>
        <p:txBody>
          <a:bodyPr/>
          <a:lstStyle/>
          <a:p>
            <a:pPr lvl="0" indent="0" marL="0">
              <a:buNone/>
            </a:pPr>
            <a:r>
              <a:rPr b="1"/>
              <a:t>What matters here</a:t>
            </a:r>
          </a:p>
          <a:p>
            <a:pPr lvl="0"/>
            <a:r>
              <a:rPr/>
              <a:t>The null opportunity model is biologically appropriate.</a:t>
            </a:r>
          </a:p>
          <a:p>
            <a:pPr lvl="0"/>
            <a:r>
              <a:rPr/>
              <a:t>The simulation captures dependence; this simple example assumes independent genes.</a:t>
            </a:r>
          </a:p>
        </p:txBody>
      </p:sp>
      <p:sp>
        <p:nvSpPr>
          <p:cNvPr id="4" name="Content Placeholder 3"/>
          <p:cNvSpPr>
            <a:spLocks noGrp="1"/>
          </p:cNvSpPr>
          <p:nvPr>
            <p:ph idx="2"/>
          </p:nvPr>
        </p:nvSpPr>
        <p:spPr/>
        <p:txBody>
          <a:bodyPr/>
          <a:lstStyle/>
          <a:p>
            <a:pPr lvl="0" indent="0" marL="0">
              <a:buNone/>
            </a:pPr>
            <a:r>
              <a:rPr b="1"/>
              <a:t>Parametric responses</a:t>
            </a:r>
          </a:p>
          <a:p>
            <a:pPr lvl="0"/>
            <a:r>
              <a:rPr/>
              <a:t>For independent binary assignments, compare with an exact binomial test.</a:t>
            </a:r>
          </a:p>
          <a:p>
            <a:pPr lvl="0" indent="0" marL="0">
              <a:buNone/>
            </a:pPr>
            <a:r>
              <a:rPr b="1"/>
              <a:t>Nonparametric responses</a:t>
            </a:r>
          </a:p>
          <a:p>
            <a:pPr lvl="0"/>
            <a:r>
              <a:rPr/>
              <a:t>Randomize gene labels across eligible genomic positions when that matches the null.</a:t>
            </a:r>
          </a:p>
        </p:txBody>
      </p:sp>
    </p:spTree>
  </p:cSld>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Monte Carlo test: run and read</a:t>
            </a:r>
          </a:p>
        </p:txBody>
      </p:sp>
      <p:sp>
        <p:nvSpPr>
          <p:cNvPr id="3" name="Content Placeholder 2"/>
          <p:cNvSpPr>
            <a:spLocks noGrp="1"/>
          </p:cNvSpPr>
          <p:nvPr>
            <p:ph idx="1"/>
          </p:nvPr>
        </p:nvSpPr>
        <p:spPr/>
        <p:txBody>
          <a:bodyPr/>
          <a:lstStyle/>
          <a:p>
            <a:pPr lvl="0" indent="0">
              <a:buNone/>
              <a:defRPr sz="1600"/>
            </a:pPr>
            <a:r>
              <a:rPr sz="1600">
                <a:latin typeface="Courier"/>
              </a:rPr>
              <a:t>observed </a:t>
            </a:r>
            <a:r>
              <a:rPr sz="1600">
                <a:solidFill>
                  <a:srgbClr val="007020"/>
                </a:solidFill>
                <a:latin typeface="Courier"/>
              </a:rPr>
              <a:t>&lt;-</a:t>
            </a:r>
            <a:r>
              <a:rPr sz="1600">
                <a:latin typeface="Courier"/>
              </a:rPr>
              <a:t> </a:t>
            </a:r>
            <a:r>
              <a:rPr sz="1600">
                <a:solidFill>
                  <a:srgbClr val="06287E"/>
                </a:solidFill>
                <a:latin typeface="Courier"/>
              </a:rPr>
              <a:t>sum</a:t>
            </a:r>
            <a:r>
              <a:rPr sz="1600">
                <a:latin typeface="Courier"/>
              </a:rPr>
              <a:t>(d</a:t>
            </a:r>
            <a:r>
              <a:rPr sz="1600">
                <a:solidFill>
                  <a:srgbClr val="4070A0"/>
                </a:solidFill>
                <a:latin typeface="Courier"/>
              </a:rPr>
              <a:t>$</a:t>
            </a:r>
            <a:r>
              <a:rPr sz="1600">
                <a:latin typeface="Courier"/>
              </a:rPr>
              <a:t>on_X)</a:t>
            </a:r>
            <a:br/>
            <a:r>
              <a:rPr sz="1600">
                <a:latin typeface="Courier"/>
              </a:rPr>
              <a:t>p0 </a:t>
            </a:r>
            <a:r>
              <a:rPr sz="1600">
                <a:solidFill>
                  <a:srgbClr val="007020"/>
                </a:solidFill>
                <a:latin typeface="Courier"/>
              </a:rPr>
              <a:t>&lt;-</a:t>
            </a:r>
            <a:r>
              <a:rPr sz="1600">
                <a:latin typeface="Courier"/>
              </a:rPr>
              <a:t> .</a:t>
            </a:r>
            <a:r>
              <a:rPr sz="1600">
                <a:solidFill>
                  <a:srgbClr val="40A070"/>
                </a:solidFill>
                <a:latin typeface="Courier"/>
              </a:rPr>
              <a:t>20</a:t>
            </a:r>
            <a:r>
              <a:rPr sz="1600">
                <a:latin typeface="Courier"/>
              </a:rPr>
              <a:t>; n </a:t>
            </a:r>
            <a:r>
              <a:rPr sz="1600">
                <a:solidFill>
                  <a:srgbClr val="007020"/>
                </a:solidFill>
                <a:latin typeface="Courier"/>
              </a:rPr>
              <a:t>&lt;-</a:t>
            </a:r>
            <a:r>
              <a:rPr sz="1600">
                <a:latin typeface="Courier"/>
              </a:rPr>
              <a:t> </a:t>
            </a:r>
            <a:r>
              <a:rPr sz="1600">
                <a:solidFill>
                  <a:srgbClr val="06287E"/>
                </a:solidFill>
                <a:latin typeface="Courier"/>
              </a:rPr>
              <a:t>nrow</a:t>
            </a:r>
            <a:r>
              <a:rPr sz="1600">
                <a:latin typeface="Courier"/>
              </a:rPr>
              <a:t>(d); B </a:t>
            </a:r>
            <a:r>
              <a:rPr sz="1600">
                <a:solidFill>
                  <a:srgbClr val="007020"/>
                </a:solidFill>
                <a:latin typeface="Courier"/>
              </a:rPr>
              <a:t>&lt;-</a:t>
            </a:r>
            <a:r>
              <a:rPr sz="1600">
                <a:latin typeface="Courier"/>
              </a:rPr>
              <a:t> </a:t>
            </a:r>
            <a:r>
              <a:rPr sz="1600">
                <a:solidFill>
                  <a:srgbClr val="40A070"/>
                </a:solidFill>
                <a:latin typeface="Courier"/>
              </a:rPr>
              <a:t>9999</a:t>
            </a:r>
            <a:br/>
            <a:r>
              <a:rPr sz="1600">
                <a:latin typeface="Courier"/>
              </a:rPr>
              <a:t>null </a:t>
            </a:r>
            <a:r>
              <a:rPr sz="1600">
                <a:solidFill>
                  <a:srgbClr val="007020"/>
                </a:solidFill>
                <a:latin typeface="Courier"/>
              </a:rPr>
              <a:t>&lt;-</a:t>
            </a:r>
            <a:r>
              <a:rPr sz="1600">
                <a:latin typeface="Courier"/>
              </a:rPr>
              <a:t> </a:t>
            </a:r>
            <a:r>
              <a:rPr sz="1600">
                <a:solidFill>
                  <a:srgbClr val="06287E"/>
                </a:solidFill>
                <a:latin typeface="Courier"/>
              </a:rPr>
              <a:t>rbinom</a:t>
            </a:r>
            <a:r>
              <a:rPr sz="1600">
                <a:latin typeface="Courier"/>
              </a:rPr>
              <a:t>(B, </a:t>
            </a:r>
            <a:r>
              <a:rPr sz="1600">
                <a:solidFill>
                  <a:srgbClr val="7D9029"/>
                </a:solidFill>
                <a:latin typeface="Courier"/>
              </a:rPr>
              <a:t>size=</a:t>
            </a:r>
            <a:r>
              <a:rPr sz="1600">
                <a:latin typeface="Courier"/>
              </a:rPr>
              <a:t>n, </a:t>
            </a:r>
            <a:r>
              <a:rPr sz="1600">
                <a:solidFill>
                  <a:srgbClr val="7D9029"/>
                </a:solidFill>
                <a:latin typeface="Courier"/>
              </a:rPr>
              <a:t>prob=</a:t>
            </a:r>
            <a:r>
              <a:rPr sz="1600">
                <a:latin typeface="Courier"/>
              </a:rPr>
              <a:t>p0)</a:t>
            </a:r>
            <a:br/>
            <a:r>
              <a:rPr sz="1600">
                <a:latin typeface="Courier"/>
              </a:rPr>
              <a:t>p_value </a:t>
            </a:r>
            <a:r>
              <a:rPr sz="1600">
                <a:solidFill>
                  <a:srgbClr val="007020"/>
                </a:solidFill>
                <a:latin typeface="Courier"/>
              </a:rPr>
              <a:t>&lt;-</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06287E"/>
                </a:solidFill>
                <a:latin typeface="Courier"/>
              </a:rPr>
              <a:t>sum</a:t>
            </a:r>
            <a:r>
              <a:rPr sz="1600">
                <a:latin typeface="Courier"/>
              </a:rPr>
              <a:t>(</a:t>
            </a:r>
            <a:r>
              <a:rPr sz="1600">
                <a:solidFill>
                  <a:srgbClr val="06287E"/>
                </a:solidFill>
                <a:latin typeface="Courier"/>
              </a:rPr>
              <a:t>abs</a:t>
            </a:r>
            <a:r>
              <a:rPr sz="1600">
                <a:latin typeface="Courier"/>
              </a:rPr>
              <a:t>(null</a:t>
            </a:r>
            <a:r>
              <a:rPr sz="1600">
                <a:solidFill>
                  <a:srgbClr val="4070A0"/>
                </a:solidFill>
                <a:latin typeface="Courier"/>
              </a:rPr>
              <a:t>-</a:t>
            </a:r>
            <a:r>
              <a:rPr sz="1600">
                <a:latin typeface="Courier"/>
              </a:rPr>
              <a:t>n</a:t>
            </a:r>
            <a:r>
              <a:rPr sz="1600">
                <a:solidFill>
                  <a:srgbClr val="4070A0"/>
                </a:solidFill>
                <a:latin typeface="Courier"/>
              </a:rPr>
              <a:t>*</a:t>
            </a:r>
            <a:r>
              <a:rPr sz="1600">
                <a:latin typeface="Courier"/>
              </a:rPr>
              <a:t>p0)</a:t>
            </a:r>
            <a:r>
              <a:rPr sz="1600">
                <a:solidFill>
                  <a:srgbClr val="4070A0"/>
                </a:solidFill>
                <a:latin typeface="Courier"/>
              </a:rPr>
              <a:t>&gt;=</a:t>
            </a:r>
            <a:r>
              <a:rPr sz="1600">
                <a:solidFill>
                  <a:srgbClr val="06287E"/>
                </a:solidFill>
                <a:latin typeface="Courier"/>
              </a:rPr>
              <a:t>abs</a:t>
            </a:r>
            <a:r>
              <a:rPr sz="1600">
                <a:latin typeface="Courier"/>
              </a:rPr>
              <a:t>(observed</a:t>
            </a:r>
            <a:r>
              <a:rPr sz="1600">
                <a:solidFill>
                  <a:srgbClr val="4070A0"/>
                </a:solidFill>
                <a:latin typeface="Courier"/>
              </a:rPr>
              <a:t>-</a:t>
            </a:r>
            <a:r>
              <a:rPr sz="1600">
                <a:latin typeface="Courier"/>
              </a:rPr>
              <a:t>n</a:t>
            </a:r>
            <a:r>
              <a:rPr sz="1600">
                <a:solidFill>
                  <a:srgbClr val="4070A0"/>
                </a:solidFill>
                <a:latin typeface="Courier"/>
              </a:rPr>
              <a:t>*</a:t>
            </a:r>
            <a:r>
              <a:rPr sz="1600">
                <a:latin typeface="Courier"/>
              </a:rPr>
              <a:t>p0)))</a:t>
            </a:r>
            <a:r>
              <a:rPr sz="1600">
                <a:solidFill>
                  <a:srgbClr val="4070A0"/>
                </a:solidFill>
                <a:latin typeface="Courier"/>
              </a:rPr>
              <a:t>/</a:t>
            </a:r>
            <a:r>
              <a:rPr sz="1600">
                <a:latin typeface="Courier"/>
              </a:rPr>
              <a:t>(B</a:t>
            </a:r>
            <a:r>
              <a:rPr sz="1600">
                <a:solidFill>
                  <a:srgbClr val="4070A0"/>
                </a:solidFill>
                <a:latin typeface="Courier"/>
              </a:rPr>
              <a:t>+</a:t>
            </a:r>
            <a:r>
              <a:rPr sz="1600">
                <a:solidFill>
                  <a:srgbClr val="40A070"/>
                </a:solidFill>
                <a:latin typeface="Courier"/>
              </a:rPr>
              <a:t>1</a:t>
            </a:r>
            <a:r>
              <a:rPr sz="1600">
                <a:latin typeface="Courier"/>
              </a:rPr>
              <a:t>)</a:t>
            </a:r>
            <a:br/>
            <a:r>
              <a:rPr sz="1600">
                <a:latin typeface="Courier"/>
              </a:rPr>
              <a:t>result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observed_X=</a:t>
            </a:r>
            <a:r>
              <a:rPr sz="1600">
                <a:latin typeface="Courier"/>
              </a:rPr>
              <a:t>observed, </a:t>
            </a:r>
            <a:r>
              <a:rPr sz="1600">
                <a:solidFill>
                  <a:srgbClr val="7D9029"/>
                </a:solidFill>
                <a:latin typeface="Courier"/>
              </a:rPr>
              <a:t>expected_X=</a:t>
            </a:r>
            <a:r>
              <a:rPr sz="1600">
                <a:latin typeface="Courier"/>
              </a:rPr>
              <a:t>n</a:t>
            </a:r>
            <a:r>
              <a:rPr sz="1600">
                <a:solidFill>
                  <a:srgbClr val="4070A0"/>
                </a:solidFill>
                <a:latin typeface="Courier"/>
              </a:rPr>
              <a:t>*</a:t>
            </a:r>
            <a:r>
              <a:rPr sz="1600">
                <a:latin typeface="Courier"/>
              </a:rPr>
              <a:t>p0, </a:t>
            </a:r>
            <a:r>
              <a:rPr sz="1600">
                <a:solidFill>
                  <a:srgbClr val="7D9029"/>
                </a:solidFill>
                <a:latin typeface="Courier"/>
              </a:rPr>
              <a:t>monte_carlo_p=</a:t>
            </a:r>
            <a:r>
              <a:rPr sz="1600">
                <a:latin typeface="Courier"/>
              </a:rPr>
              <a:t>p_value)</a:t>
            </a:r>
          </a:p>
        </p:txBody>
      </p:sp>
      <p:sp>
        <p:nvSpPr>
          <p:cNvPr id="4" name="Content Placeholder 3"/>
          <p:cNvSpPr>
            <a:spLocks noGrp="1"/>
          </p:cNvSpPr>
          <p:nvPr>
            <p:ph idx="2"/>
          </p:nvPr>
        </p:nvSpPr>
        <p:spPr/>
        <p:txBody>
          <a:bodyPr/>
          <a:lstStyle/>
          <a:p>
            <a:pPr lvl="0" indent="0" marL="0">
              <a:buNone/>
            </a:pPr>
            <a:r>
              <a:rPr b="1"/>
              <a:t>Generated results</a:t>
            </a:r>
          </a:p>
          <a:p>
            <a:pPr lvl="0"/>
            <a:r>
              <a:rPr/>
              <a:t>Observed on X: 32 of 80</a:t>
            </a:r>
          </a:p>
          <a:p>
            <a:pPr lvl="0"/>
            <a:r>
              <a:rPr/>
              <a:t>Expected under null: 16.0</a:t>
            </a:r>
          </a:p>
          <a:p>
            <a:pPr lvl="0"/>
            <a:r>
              <a:rPr/>
              <a:t>Two-sided Monte Carlo p = 0.0002</a:t>
            </a:r>
          </a:p>
        </p:txBody>
      </p:sp>
    </p:spTree>
  </p:cSld>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Monte Carlo test: interpret</a:t>
            </a:r>
          </a:p>
        </p:txBody>
      </p:sp>
      <p:sp>
        <p:nvSpPr>
          <p:cNvPr id="3" name="Content Placeholder 2"/>
          <p:cNvSpPr>
            <a:spLocks noGrp="1"/>
          </p:cNvSpPr>
          <p:nvPr>
            <p:ph idx="1"/>
          </p:nvPr>
        </p:nvSpPr>
        <p:spPr/>
        <p:txBody>
          <a:bodyPr/>
          <a:lstStyle/>
          <a:p>
            <a:pPr lvl="0" indent="0" marL="0">
              <a:buNone/>
            </a:pPr>
            <a:r>
              <a:rPr/>
              <a:t>32 of 80 genes were on X, compared with null expectation 16.0. The absolute count-deviation Monte Carlo test gives p = 0.0002. Here the null assigns each independent gene probability 0.20 of being on X.</a:t>
            </a:r>
          </a:p>
          <a:p>
            <a:pPr lvl="0" indent="0" marL="0">
              <a:buNone/>
            </a:pPr>
            <a:r>
              <a:rPr b="1"/>
              <a:t>Discuss:</a:t>
            </a:r>
            <a:r>
              <a:rPr/>
              <a:t> How would linked genes change the null simulation?</a:t>
            </a:r>
          </a:p>
        </p:txBody>
      </p:sp>
    </p:spTree>
  </p:cSld>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Bootstrap interval: the data</a:t>
            </a:r>
          </a:p>
        </p:txBody>
      </p:sp>
      <p:sp>
        <p:nvSpPr>
          <p:cNvPr id="3" name="Content Placeholder 2"/>
          <p:cNvSpPr>
            <a:spLocks noGrp="1"/>
          </p:cNvSpPr>
          <p:nvPr>
            <p:ph idx="1"/>
          </p:nvPr>
        </p:nvSpPr>
        <p:spPr/>
        <p:txBody>
          <a:bodyPr/>
          <a:lstStyle/>
          <a:p>
            <a:pPr lvl="0" indent="0" marL="0">
              <a:buNone/>
            </a:pPr>
            <a:r>
              <a:rPr/>
              <a:t>Estimate average biomass from independent bacterial colonies with a right-skewed distribution.</a:t>
            </a:r>
          </a:p>
          <a:p>
            <a:pPr lvl="0"/>
            <a:r>
              <a:rPr/>
              <a:t>Positive continuous measurements</a:t>
            </a:r>
          </a:p>
          <a:p>
            <a:pPr lvl="0"/>
            <a:r>
              <a:rPr/>
              <a:t>Independent sampling units</a:t>
            </a:r>
          </a:p>
          <a:p>
            <a:pPr lvl="0"/>
            <a:r>
              <a:rPr/>
              <a:t>Mean is the scientific target</a:t>
            </a:r>
          </a:p>
        </p:txBody>
      </p:sp>
      <p:sp>
        <p:nvSpPr>
          <p:cNvPr id="4" name="Content Placeholder 3"/>
          <p:cNvSpPr>
            <a:spLocks noGrp="1"/>
          </p:cNvSpPr>
          <p:nvPr>
            <p:ph idx="2"/>
          </p:nvPr>
        </p:nvSpPr>
        <p:spPr/>
        <p:txBody>
          <a:bodyPr/>
          <a:lstStyle/>
          <a:p>
            <a:pPr lvl="0" indent="0" marL="0">
              <a:buNone/>
            </a:pPr>
            <a:r>
              <a:rPr b="1"/>
              <a:t>Other data like these</a:t>
            </a:r>
          </a:p>
          <a:p>
            <a:pPr lvl="0"/>
            <a:r>
              <a:rPr/>
              <a:t>Fruit mass</a:t>
            </a:r>
          </a:p>
          <a:p>
            <a:pPr lvl="0"/>
            <a:r>
              <a:rPr/>
              <a:t>Enzyme activity</a:t>
            </a:r>
          </a:p>
          <a:p>
            <a:pPr lvl="0"/>
            <a:r>
              <a:rPr/>
              <a:t>Parasite biomass</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Bootstrap interval: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240507</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colony=</a:t>
            </a:r>
            <a:r>
              <a:rPr sz="1600">
                <a:solidFill>
                  <a:srgbClr val="40A070"/>
                </a:solidFill>
                <a:latin typeface="Courier"/>
              </a:rPr>
              <a:t>1</a:t>
            </a:r>
            <a:r>
              <a:rPr sz="1600">
                <a:solidFill>
                  <a:srgbClr val="4070A0"/>
                </a:solidFill>
                <a:latin typeface="Courier"/>
              </a:rPr>
              <a:t>:</a:t>
            </a:r>
            <a:r>
              <a:rPr sz="1600">
                <a:solidFill>
                  <a:srgbClr val="40A070"/>
                </a:solidFill>
                <a:latin typeface="Courier"/>
              </a:rPr>
              <a:t>40</a:t>
            </a:r>
            <a:r>
              <a:rPr sz="1600">
                <a:latin typeface="Courier"/>
              </a:rPr>
              <a:t>, </a:t>
            </a:r>
            <a:r>
              <a:rPr sz="1600">
                <a:solidFill>
                  <a:srgbClr val="7D9029"/>
                </a:solidFill>
                <a:latin typeface="Courier"/>
              </a:rPr>
              <a:t>biomass_mg=</a:t>
            </a:r>
            <a:r>
              <a:rPr sz="1600">
                <a:solidFill>
                  <a:srgbClr val="06287E"/>
                </a:solidFill>
                <a:latin typeface="Courier"/>
              </a:rPr>
              <a:t>rlnorm</a:t>
            </a:r>
            <a:r>
              <a:rPr sz="1600">
                <a:latin typeface="Courier"/>
              </a:rPr>
              <a:t>(</a:t>
            </a:r>
            <a:r>
              <a:rPr sz="1600">
                <a:solidFill>
                  <a:srgbClr val="40A070"/>
                </a:solidFill>
                <a:latin typeface="Courier"/>
              </a:rPr>
              <a:t>40</a:t>
            </a:r>
            <a:r>
              <a:rPr sz="1600">
                <a:latin typeface="Courier"/>
              </a:rPr>
              <a:t>, </a:t>
            </a:r>
            <a:r>
              <a:rPr sz="1600">
                <a:solidFill>
                  <a:srgbClr val="06287E"/>
                </a:solidFill>
                <a:latin typeface="Courier"/>
              </a:rPr>
              <a:t>log</a:t>
            </a:r>
            <a:r>
              <a:rPr sz="1600">
                <a:latin typeface="Courier"/>
              </a:rPr>
              <a:t>(</a:t>
            </a:r>
            <a:r>
              <a:rPr sz="1600">
                <a:solidFill>
                  <a:srgbClr val="40A070"/>
                </a:solidFill>
                <a:latin typeface="Courier"/>
              </a:rPr>
              <a:t>12</a:t>
            </a:r>
            <a:r>
              <a:rPr sz="1600">
                <a:latin typeface="Courier"/>
              </a:rPr>
              <a:t>), .</a:t>
            </a:r>
            <a:r>
              <a:rPr sz="1600">
                <a:solidFill>
                  <a:srgbClr val="40A070"/>
                </a:solidFill>
                <a:latin typeface="Courier"/>
              </a:rPr>
              <a:t>45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colony: 1
biomass_mg: 5.622</a:t>
            </a:r>
          </a:p>
        </p:txBody>
      </p:sp>
    </p:spTree>
  </p:cSld>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Bootstrap interval: see the data</a:t>
            </a:r>
          </a:p>
        </p:txBody>
      </p:sp>
      <p:pic>
        <p:nvPicPr>
          <p:cNvPr descr="Course_files/modules/bootstrap/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Bootstrap confidence interval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method=“stack”</a:t>
            </a:r>
            <a:r>
              <a:rPr/>
              <a:t> — Stacks nearby observations without hiding them</a:t>
            </a:r>
          </a:p>
          <a:p>
            <a:pPr lvl="0" indent="0" marL="0">
              <a:buNone/>
            </a:pPr>
            <a:r>
              <a:rPr b="1"/>
              <a:t>pch=21 / bg</a:t>
            </a:r>
            <a:r>
              <a:rPr/>
              <a:t> — Outlined filled symbols</a:t>
            </a:r>
          </a:p>
          <a:p>
            <a:pPr lvl="0" indent="0" marL="0">
              <a:buNone/>
            </a:pPr>
            <a:r>
              <a:rPr b="1"/>
              <a:t>abline(v=mean(…))</a:t>
            </a:r>
            <a:r>
              <a:rPr/>
              <a:t> — Marks the arithmetic mean</a:t>
            </a:r>
          </a:p>
        </p:txBody>
      </p:sp>
    </p:spTree>
  </p:cSld>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Bootstrap interval: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stripchart</a:t>
            </a:r>
            <a:r>
              <a:rPr sz="1600">
                <a:latin typeface="Courier"/>
              </a:rPr>
              <a:t>(d</a:t>
            </a:r>
            <a:r>
              <a:rPr sz="1600">
                <a:solidFill>
                  <a:srgbClr val="4070A0"/>
                </a:solidFill>
                <a:latin typeface="Courier"/>
              </a:rPr>
              <a:t>$</a:t>
            </a:r>
            <a:r>
              <a:rPr sz="1600">
                <a:latin typeface="Courier"/>
              </a:rPr>
              <a:t>biomass_mg, </a:t>
            </a:r>
            <a:r>
              <a:rPr sz="1600">
                <a:solidFill>
                  <a:srgbClr val="7D9029"/>
                </a:solidFill>
                <a:latin typeface="Courier"/>
              </a:rPr>
              <a:t>method=</a:t>
            </a:r>
            <a:r>
              <a:rPr sz="1600">
                <a:solidFill>
                  <a:srgbClr val="4070A0"/>
                </a:solidFill>
                <a:latin typeface="Courier"/>
              </a:rPr>
              <a:t>"stack"</a:t>
            </a:r>
            <a:r>
              <a:rPr sz="1600">
                <a:latin typeface="Courier"/>
              </a:rPr>
              <a:t>, </a:t>
            </a:r>
            <a:r>
              <a:rPr sz="1600">
                <a:solidFill>
                  <a:srgbClr val="7D9029"/>
                </a:solidFill>
                <a:latin typeface="Courier"/>
              </a:rPr>
              <a:t>pch=</a:t>
            </a:r>
            <a:r>
              <a:rPr sz="1600">
                <a:solidFill>
                  <a:srgbClr val="40A070"/>
                </a:solidFill>
                <a:latin typeface="Courier"/>
              </a:rPr>
              <a:t>21</a:t>
            </a:r>
            <a:r>
              <a:rPr sz="1600">
                <a:latin typeface="Courier"/>
              </a:rPr>
              <a:t>, </a:t>
            </a:r>
            <a:r>
              <a:rPr sz="1600">
                <a:solidFill>
                  <a:srgbClr val="7D9029"/>
                </a:solidFill>
                <a:latin typeface="Courier"/>
              </a:rPr>
              <a:t>bg=</a:t>
            </a:r>
            <a:r>
              <a:rPr sz="1600">
                <a:solidFill>
                  <a:srgbClr val="4070A0"/>
                </a:solidFill>
                <a:latin typeface="Courier"/>
              </a:rPr>
              <a:t>"#146A85"</a:t>
            </a:r>
            <a:r>
              <a:rPr sz="1600">
                <a:latin typeface="Courier"/>
              </a:rPr>
              <a:t>,</a:t>
            </a:r>
            <a:br/>
            <a:r>
              <a:rPr sz="1600">
                <a:latin typeface="Courier"/>
              </a:rPr>
              <a:t>           </a:t>
            </a:r>
            <a:r>
              <a:rPr sz="1600">
                <a:solidFill>
                  <a:srgbClr val="7D9029"/>
                </a:solidFill>
                <a:latin typeface="Courier"/>
              </a:rPr>
              <a:t>xlab=</a:t>
            </a:r>
            <a:r>
              <a:rPr sz="1600">
                <a:solidFill>
                  <a:srgbClr val="4070A0"/>
                </a:solidFill>
                <a:latin typeface="Courier"/>
              </a:rPr>
              <a:t>"Colony biomass (mg)"</a:t>
            </a:r>
            <a:r>
              <a:rPr sz="1600">
                <a:latin typeface="Courier"/>
              </a:rPr>
              <a:t>, </a:t>
            </a:r>
            <a:r>
              <a:rPr sz="1600">
                <a:solidFill>
                  <a:srgbClr val="7D9029"/>
                </a:solidFill>
                <a:latin typeface="Courier"/>
              </a:rPr>
              <a:t>main=</a:t>
            </a:r>
            <a:r>
              <a:rPr sz="1600">
                <a:solidFill>
                  <a:srgbClr val="4070A0"/>
                </a:solidFill>
                <a:latin typeface="Courier"/>
              </a:rPr>
              <a:t>"Independent bacterial colonies"</a:t>
            </a:r>
            <a:r>
              <a:rPr sz="1600">
                <a:latin typeface="Courier"/>
              </a:rPr>
              <a:t>)</a:t>
            </a:r>
            <a:br/>
            <a:r>
              <a:rPr sz="1600">
                <a:solidFill>
                  <a:srgbClr val="06287E"/>
                </a:solidFill>
                <a:latin typeface="Courier"/>
              </a:rPr>
              <a:t>abline</a:t>
            </a:r>
            <a:r>
              <a:rPr sz="1600">
                <a:latin typeface="Courier"/>
              </a:rPr>
              <a:t>(</a:t>
            </a:r>
            <a:r>
              <a:rPr sz="1600">
                <a:solidFill>
                  <a:srgbClr val="7D9029"/>
                </a:solidFill>
                <a:latin typeface="Courier"/>
              </a:rPr>
              <a:t>v=</a:t>
            </a:r>
            <a:r>
              <a:rPr sz="1600">
                <a:solidFill>
                  <a:srgbClr val="06287E"/>
                </a:solidFill>
                <a:latin typeface="Courier"/>
              </a:rPr>
              <a:t>mean</a:t>
            </a:r>
            <a:r>
              <a:rPr sz="1600">
                <a:latin typeface="Courier"/>
              </a:rPr>
              <a:t>(d</a:t>
            </a:r>
            <a:r>
              <a:rPr sz="1600">
                <a:solidFill>
                  <a:srgbClr val="4070A0"/>
                </a:solidFill>
                <a:latin typeface="Courier"/>
              </a:rPr>
              <a:t>$</a:t>
            </a:r>
            <a:r>
              <a:rPr sz="1600">
                <a:latin typeface="Courier"/>
              </a:rPr>
              <a:t>biomass_mg), </a:t>
            </a:r>
            <a:r>
              <a:rPr sz="1600">
                <a:solidFill>
                  <a:srgbClr val="7D9029"/>
                </a:solidFill>
                <a:latin typeface="Courier"/>
              </a:rPr>
              <a:t>col=</a:t>
            </a:r>
            <a:r>
              <a:rPr sz="1600">
                <a:solidFill>
                  <a:srgbClr val="4070A0"/>
                </a:solidFill>
                <a:latin typeface="Courier"/>
              </a:rPr>
              <a:t>"#C56B3B"</a:t>
            </a:r>
            <a:r>
              <a:rPr sz="1600">
                <a:latin typeface="Courier"/>
              </a:rPr>
              <a:t>, </a:t>
            </a:r>
            <a:r>
              <a:rPr sz="1600">
                <a:solidFill>
                  <a:srgbClr val="7D9029"/>
                </a:solidFill>
                <a:latin typeface="Courier"/>
              </a:rPr>
              <a:t>lwd=</a:t>
            </a:r>
            <a:r>
              <a:rPr sz="1600">
                <a:solidFill>
                  <a:srgbClr val="40A070"/>
                </a:solidFill>
                <a:latin typeface="Courier"/>
              </a:rPr>
              <a:t>2</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method=“stack”</a:t>
            </a:r>
            <a:r>
              <a:rPr/>
              <a:t> — Stacks nearby observations without hiding them</a:t>
            </a:r>
          </a:p>
          <a:p>
            <a:pPr lvl="0" indent="0" marL="0">
              <a:buNone/>
            </a:pPr>
            <a:r>
              <a:rPr b="1"/>
              <a:t>pch=21 / bg</a:t>
            </a:r>
            <a:r>
              <a:rPr/>
              <a:t> — Outlined filled symbols</a:t>
            </a:r>
          </a:p>
          <a:p>
            <a:pPr lvl="0" indent="0" marL="0">
              <a:buNone/>
            </a:pPr>
            <a:r>
              <a:rPr b="1"/>
              <a:t>abline(v=mean(…))</a:t>
            </a:r>
            <a:r>
              <a:rPr/>
              <a:t> — Marks the arithmetic mean</a:t>
            </a:r>
          </a:p>
        </p:txBody>
      </p:sp>
    </p:spTree>
  </p:cSld>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Bootstrap interval: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How uncertain is the estimated mean biomass?</a:t>
            </a:r>
          </a:p>
          <a:p>
            <a:pPr lvl="0" indent="0" marL="0">
              <a:buNone/>
            </a:pPr>
            <a:r>
              <a:rPr b="1"/>
              <a:t>Null / estimation target</a:t>
            </a:r>
          </a:p>
          <a:p>
            <a:pPr lvl="0" indent="0" marL="0">
              <a:buNone/>
            </a:pPr>
            <a:r>
              <a:rPr/>
              <a:t>No null is required for this confidence interval; the target is the population mean.</a:t>
            </a:r>
          </a:p>
        </p:txBody>
      </p:sp>
      <p:sp>
        <p:nvSpPr>
          <p:cNvPr id="4" name="Content Placeholder 3"/>
          <p:cNvSpPr>
            <a:spLocks noGrp="1"/>
          </p:cNvSpPr>
          <p:nvPr>
            <p:ph idx="2"/>
          </p:nvPr>
        </p:nvSpPr>
        <p:spPr/>
        <p:txBody>
          <a:bodyPr/>
          <a:lstStyle/>
          <a:p>
            <a:pPr lvl="0" indent="0" marL="0">
              <a:buNone/>
            </a:pPr>
            <a:r>
              <a:rPr b="1"/>
              <a:t>Relevant options</a:t>
            </a:r>
          </a:p>
          <a:p>
            <a:pPr lvl="0"/>
            <a:r>
              <a:rPr/>
              <a:t>Resample entire independent units with replacement.</a:t>
            </a:r>
          </a:p>
          <a:p>
            <a:pPr lvl="0"/>
            <a:r>
              <a:rPr/>
              <a:t>Choose statistic, B and interval method explicitly.</a:t>
            </a:r>
          </a:p>
          <a:p>
            <a:pPr lvl="0"/>
            <a:r>
              <a:rPr/>
              <a:t>Percentile is illustrated; it is not universally the best bootstrap interval.</a:t>
            </a:r>
          </a:p>
        </p:txBody>
      </p:sp>
    </p:spTree>
  </p:cSld>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Bootstrap interval: assumptions</a:t>
            </a:r>
          </a:p>
        </p:txBody>
      </p:sp>
      <p:sp>
        <p:nvSpPr>
          <p:cNvPr id="3" name="Content Placeholder 2"/>
          <p:cNvSpPr>
            <a:spLocks noGrp="1"/>
          </p:cNvSpPr>
          <p:nvPr>
            <p:ph idx="1"/>
          </p:nvPr>
        </p:nvSpPr>
        <p:spPr/>
        <p:txBody>
          <a:bodyPr/>
          <a:lstStyle/>
          <a:p>
            <a:pPr lvl="0" indent="0" marL="0">
              <a:buNone/>
            </a:pPr>
            <a:r>
              <a:rPr b="1"/>
              <a:t>What matters here</a:t>
            </a:r>
          </a:p>
          <a:p>
            <a:pPr lvl="0"/>
            <a:r>
              <a:rPr/>
              <a:t>The sample represents the population of interest.</a:t>
            </a:r>
          </a:p>
          <a:p>
            <a:pPr lvl="0"/>
            <a:r>
              <a:rPr/>
              <a:t>Rows are independent units; cluster resampling is needed for clustered data.</a:t>
            </a:r>
          </a:p>
          <a:p>
            <a:pPr lvl="0"/>
            <a:r>
              <a:rPr/>
              <a:t>Small or unrepresentative samples limit bootstrap performance.</a:t>
            </a:r>
          </a:p>
        </p:txBody>
      </p:sp>
      <p:sp>
        <p:nvSpPr>
          <p:cNvPr id="4" name="Content Placeholder 3"/>
          <p:cNvSpPr>
            <a:spLocks noGrp="1"/>
          </p:cNvSpPr>
          <p:nvPr>
            <p:ph idx="2"/>
          </p:nvPr>
        </p:nvSpPr>
        <p:spPr/>
        <p:txBody>
          <a:bodyPr/>
          <a:lstStyle/>
          <a:p>
            <a:pPr lvl="0" indent="0" marL="0">
              <a:buNone/>
            </a:pPr>
            <a:r>
              <a:rPr b="1"/>
              <a:t>Parametric responses</a:t>
            </a:r>
          </a:p>
          <a:p>
            <a:pPr lvl="0"/>
            <a:r>
              <a:rPr/>
              <a:t>Use a suitable response model or a t interval when appropriate.</a:t>
            </a:r>
          </a:p>
          <a:p>
            <a:pPr lvl="0" indent="0" marL="0">
              <a:buNone/>
            </a:pPr>
            <a:r>
              <a:rPr b="1"/>
              <a:t>Nonparametric responses</a:t>
            </a:r>
          </a:p>
          <a:p>
            <a:pPr lvl="0"/>
            <a:r>
              <a:rPr/>
              <a:t>Resample independent colonies; resample clusters or pairs intact when needed.</a:t>
            </a:r>
          </a:p>
        </p:txBody>
      </p:sp>
    </p:spTree>
  </p:cSld>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Bootstrap interval: run and read</a:t>
            </a:r>
          </a:p>
        </p:txBody>
      </p:sp>
      <p:sp>
        <p:nvSpPr>
          <p:cNvPr id="3" name="Content Placeholder 2"/>
          <p:cNvSpPr>
            <a:spLocks noGrp="1"/>
          </p:cNvSpPr>
          <p:nvPr>
            <p:ph idx="1"/>
          </p:nvPr>
        </p:nvSpPr>
        <p:spPr/>
        <p:txBody>
          <a:bodyPr/>
          <a:lstStyle/>
          <a:p>
            <a:pPr lvl="0" indent="0">
              <a:buNone/>
              <a:defRPr sz="1600"/>
            </a:pPr>
            <a:r>
              <a:rPr sz="1600">
                <a:latin typeface="Courier"/>
              </a:rPr>
              <a:t>B </a:t>
            </a:r>
            <a:r>
              <a:rPr sz="1600">
                <a:solidFill>
                  <a:srgbClr val="007020"/>
                </a:solidFill>
                <a:latin typeface="Courier"/>
              </a:rPr>
              <a:t>&lt;-</a:t>
            </a:r>
            <a:r>
              <a:rPr sz="1600">
                <a:latin typeface="Courier"/>
              </a:rPr>
              <a:t> </a:t>
            </a:r>
            <a:r>
              <a:rPr sz="1600">
                <a:solidFill>
                  <a:srgbClr val="40A070"/>
                </a:solidFill>
                <a:latin typeface="Courier"/>
              </a:rPr>
              <a:t>4999</a:t>
            </a:r>
            <a:br/>
            <a:r>
              <a:rPr sz="1600">
                <a:latin typeface="Courier"/>
              </a:rPr>
              <a:t>boot_mean </a:t>
            </a:r>
            <a:r>
              <a:rPr sz="1600">
                <a:solidFill>
                  <a:srgbClr val="007020"/>
                </a:solidFill>
                <a:latin typeface="Courier"/>
              </a:rPr>
              <a:t>&lt;-</a:t>
            </a:r>
            <a:r>
              <a:rPr sz="1600">
                <a:latin typeface="Courier"/>
              </a:rPr>
              <a:t> </a:t>
            </a:r>
            <a:r>
              <a:rPr sz="1600">
                <a:solidFill>
                  <a:srgbClr val="06287E"/>
                </a:solidFill>
                <a:latin typeface="Courier"/>
              </a:rPr>
              <a:t>numeric</a:t>
            </a:r>
            <a:r>
              <a:rPr sz="1600">
                <a:latin typeface="Courier"/>
              </a:rPr>
              <a:t>(B)</a:t>
            </a:r>
            <a:br/>
            <a:r>
              <a:rPr b="1" sz="1600">
                <a:solidFill>
                  <a:srgbClr val="007020"/>
                </a:solidFill>
                <a:latin typeface="Courier"/>
              </a:rPr>
              <a:t>for</a:t>
            </a:r>
            <a:r>
              <a:rPr sz="1600">
                <a:latin typeface="Courier"/>
              </a:rPr>
              <a:t> (i </a:t>
            </a:r>
            <a:r>
              <a:rPr b="1" sz="1600">
                <a:solidFill>
                  <a:srgbClr val="007020"/>
                </a:solidFill>
                <a:latin typeface="Courier"/>
              </a:rPr>
              <a:t>in</a:t>
            </a:r>
            <a:r>
              <a:rPr sz="1600">
                <a:latin typeface="Courier"/>
              </a:rPr>
              <a:t> </a:t>
            </a:r>
            <a:r>
              <a:rPr sz="1600">
                <a:solidFill>
                  <a:srgbClr val="40A070"/>
                </a:solidFill>
                <a:latin typeface="Courier"/>
              </a:rPr>
              <a:t>1</a:t>
            </a:r>
            <a:r>
              <a:rPr sz="1600">
                <a:solidFill>
                  <a:srgbClr val="4070A0"/>
                </a:solidFill>
                <a:latin typeface="Courier"/>
              </a:rPr>
              <a:t>:</a:t>
            </a:r>
            <a:r>
              <a:rPr sz="1600">
                <a:latin typeface="Courier"/>
              </a:rPr>
              <a:t>B) boot_mean[i]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a:t>
            </a:r>
            <a:r>
              <a:rPr sz="1600">
                <a:solidFill>
                  <a:srgbClr val="06287E"/>
                </a:solidFill>
                <a:latin typeface="Courier"/>
              </a:rPr>
              <a:t>sample</a:t>
            </a:r>
            <a:r>
              <a:rPr sz="1600">
                <a:latin typeface="Courier"/>
              </a:rPr>
              <a:t>(d</a:t>
            </a:r>
            <a:r>
              <a:rPr sz="1600">
                <a:solidFill>
                  <a:srgbClr val="4070A0"/>
                </a:solidFill>
                <a:latin typeface="Courier"/>
              </a:rPr>
              <a:t>$</a:t>
            </a:r>
            <a:r>
              <a:rPr sz="1600">
                <a:latin typeface="Courier"/>
              </a:rPr>
              <a:t>biomass_mg, </a:t>
            </a:r>
            <a:r>
              <a:rPr sz="1600">
                <a:solidFill>
                  <a:srgbClr val="7D9029"/>
                </a:solidFill>
                <a:latin typeface="Courier"/>
              </a:rPr>
              <a:t>replace=</a:t>
            </a:r>
            <a:r>
              <a:rPr sz="1600">
                <a:solidFill>
                  <a:srgbClr val="880000"/>
                </a:solidFill>
                <a:latin typeface="Courier"/>
              </a:rPr>
              <a:t>TRUE</a:t>
            </a:r>
            <a:r>
              <a:rPr sz="1600">
                <a:latin typeface="Courier"/>
              </a:rPr>
              <a:t>))</a:t>
            </a:r>
            <a:br/>
            <a:r>
              <a:rPr sz="1600">
                <a:latin typeface="Courier"/>
              </a:rPr>
              <a:t>ci </a:t>
            </a:r>
            <a:r>
              <a:rPr sz="1600">
                <a:solidFill>
                  <a:srgbClr val="007020"/>
                </a:solidFill>
                <a:latin typeface="Courier"/>
              </a:rPr>
              <a:t>&lt;-</a:t>
            </a:r>
            <a:r>
              <a:rPr sz="1600">
                <a:latin typeface="Courier"/>
              </a:rPr>
              <a:t> </a:t>
            </a:r>
            <a:r>
              <a:rPr sz="1600">
                <a:solidFill>
                  <a:srgbClr val="06287E"/>
                </a:solidFill>
                <a:latin typeface="Courier"/>
              </a:rPr>
              <a:t>quantile</a:t>
            </a:r>
            <a:r>
              <a:rPr sz="1600">
                <a:latin typeface="Courier"/>
              </a:rPr>
              <a:t>(boot_mean, </a:t>
            </a:r>
            <a:r>
              <a:rPr sz="1600">
                <a:solidFill>
                  <a:srgbClr val="06287E"/>
                </a:solidFill>
                <a:latin typeface="Courier"/>
              </a:rPr>
              <a:t>c</a:t>
            </a:r>
            <a:r>
              <a:rPr sz="1600">
                <a:latin typeface="Courier"/>
              </a:rPr>
              <a:t>(.</a:t>
            </a:r>
            <a:r>
              <a:rPr sz="1600">
                <a:solidFill>
                  <a:srgbClr val="40A070"/>
                </a:solidFill>
                <a:latin typeface="Courier"/>
              </a:rPr>
              <a:t>025</a:t>
            </a:r>
            <a:r>
              <a:rPr sz="1600">
                <a:latin typeface="Courier"/>
              </a:rPr>
              <a:t>,.</a:t>
            </a:r>
            <a:r>
              <a:rPr sz="1600">
                <a:solidFill>
                  <a:srgbClr val="40A070"/>
                </a:solidFill>
                <a:latin typeface="Courier"/>
              </a:rPr>
              <a:t>975</a:t>
            </a:r>
            <a:r>
              <a:rPr sz="1600">
                <a:latin typeface="Courier"/>
              </a:rPr>
              <a:t>))</a:t>
            </a:r>
            <a:br/>
            <a:r>
              <a:rPr sz="1600">
                <a:latin typeface="Courier"/>
              </a:rPr>
              <a:t>result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mean=</a:t>
            </a:r>
            <a:r>
              <a:rPr sz="1600">
                <a:solidFill>
                  <a:srgbClr val="06287E"/>
                </a:solidFill>
                <a:latin typeface="Courier"/>
              </a:rPr>
              <a:t>mean</a:t>
            </a:r>
            <a:r>
              <a:rPr sz="1600">
                <a:latin typeface="Courier"/>
              </a:rPr>
              <a:t>(d</a:t>
            </a:r>
            <a:r>
              <a:rPr sz="1600">
                <a:solidFill>
                  <a:srgbClr val="4070A0"/>
                </a:solidFill>
                <a:latin typeface="Courier"/>
              </a:rPr>
              <a:t>$</a:t>
            </a:r>
            <a:r>
              <a:rPr sz="1600">
                <a:latin typeface="Courier"/>
              </a:rPr>
              <a:t>biomass_mg), </a:t>
            </a:r>
            <a:r>
              <a:rPr sz="1600">
                <a:solidFill>
                  <a:srgbClr val="7D9029"/>
                </a:solidFill>
                <a:latin typeface="Courier"/>
              </a:rPr>
              <a:t>lower=</a:t>
            </a:r>
            <a:r>
              <a:rPr sz="1600">
                <a:latin typeface="Courier"/>
              </a:rPr>
              <a:t>ci[</a:t>
            </a:r>
            <a:r>
              <a:rPr sz="1600">
                <a:solidFill>
                  <a:srgbClr val="40A070"/>
                </a:solidFill>
                <a:latin typeface="Courier"/>
              </a:rPr>
              <a:t>1</a:t>
            </a:r>
            <a:r>
              <a:rPr sz="1600">
                <a:latin typeface="Courier"/>
              </a:rPr>
              <a:t>], </a:t>
            </a:r>
            <a:r>
              <a:rPr sz="1600">
                <a:solidFill>
                  <a:srgbClr val="7D9029"/>
                </a:solidFill>
                <a:latin typeface="Courier"/>
              </a:rPr>
              <a:t>upper=</a:t>
            </a:r>
            <a:r>
              <a:rPr sz="1600">
                <a:latin typeface="Courier"/>
              </a:rPr>
              <a:t>ci[</a:t>
            </a:r>
            <a:r>
              <a:rPr sz="1600">
                <a:solidFill>
                  <a:srgbClr val="40A070"/>
                </a:solidFill>
                <a:latin typeface="Courier"/>
              </a:rPr>
              <a:t>2</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Sample mean = 11.54 mg</a:t>
            </a:r>
          </a:p>
          <a:p>
            <a:pPr lvl="0"/>
            <a:r>
              <a:rPr/>
              <a:t>Percentile 95% CI = 10.15 to 13.07 mg</a:t>
            </a:r>
          </a:p>
          <a:p>
            <a:pPr lvl="0"/>
            <a:r>
              <a:rPr/>
              <a:t>4999 resamples of independent colonies</a:t>
            </a:r>
          </a:p>
        </p:txBody>
      </p:sp>
    </p:spTree>
  </p:cSld>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Bootstrap interval: interpret</a:t>
            </a:r>
          </a:p>
        </p:txBody>
      </p:sp>
      <p:sp>
        <p:nvSpPr>
          <p:cNvPr id="3" name="Content Placeholder 2"/>
          <p:cNvSpPr>
            <a:spLocks noGrp="1"/>
          </p:cNvSpPr>
          <p:nvPr>
            <p:ph idx="1"/>
          </p:nvPr>
        </p:nvSpPr>
        <p:spPr/>
        <p:txBody>
          <a:bodyPr/>
          <a:lstStyle/>
          <a:p>
            <a:pPr lvl="0" indent="0" marL="0">
              <a:buNone/>
            </a:pPr>
            <a:r>
              <a:rPr/>
              <a:t>Mean colony biomass is 11.54 mg, with a percentile bootstrap 95% interval of 10.15 to 13.07 mg. The interval estimates uncertainty in the mean, not the spread of individual colonies.</a:t>
            </a:r>
          </a:p>
          <a:p>
            <a:pPr lvl="0" indent="0" marL="0">
              <a:buNone/>
            </a:pPr>
            <a:r>
              <a:rPr b="1"/>
              <a:t>Discuss:</a:t>
            </a:r>
            <a:r>
              <a:rPr/>
              <a:t> Would resampling individual cells be appropriate if biomass was measured on whole colonies?</a:t>
            </a:r>
          </a:p>
        </p:txBody>
      </p:sp>
    </p:spTree>
  </p:cSld>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Sampling and CI coverage: the data</a:t>
            </a:r>
          </a:p>
        </p:txBody>
      </p:sp>
      <p:sp>
        <p:nvSpPr>
          <p:cNvPr id="3" name="Content Placeholder 2"/>
          <p:cNvSpPr>
            <a:spLocks noGrp="1"/>
          </p:cNvSpPr>
          <p:nvPr>
            <p:ph idx="1"/>
          </p:nvPr>
        </p:nvSpPr>
        <p:spPr/>
        <p:txBody>
          <a:bodyPr/>
          <a:lstStyle/>
          <a:p>
            <a:pPr lvl="0" indent="0" marL="0">
              <a:buNone/>
            </a:pPr>
            <a:r>
              <a:rPr/>
              <a:t>Independent cell cultures differ in the waiting time to a developmental transition.</a:t>
            </a:r>
          </a:p>
          <a:p>
            <a:pPr lvl="0"/>
            <a:r>
              <a:rPr/>
              <a:t>Positive, right-skewed waiting times</a:t>
            </a:r>
          </a:p>
          <a:p>
            <a:pPr lvl="0"/>
            <a:r>
              <a:rPr/>
              <a:t>25 independent observations per experiment</a:t>
            </a:r>
          </a:p>
          <a:p>
            <a:pPr lvl="0"/>
            <a:r>
              <a:rPr/>
              <a:t>Simulation replicates are repeated experiments</a:t>
            </a:r>
          </a:p>
        </p:txBody>
      </p:sp>
      <p:sp>
        <p:nvSpPr>
          <p:cNvPr id="4" name="Content Placeholder 3"/>
          <p:cNvSpPr>
            <a:spLocks noGrp="1"/>
          </p:cNvSpPr>
          <p:nvPr>
            <p:ph idx="2"/>
          </p:nvPr>
        </p:nvSpPr>
        <p:spPr/>
        <p:txBody>
          <a:bodyPr/>
          <a:lstStyle/>
          <a:p>
            <a:pPr lvl="0" indent="0" marL="0">
              <a:buNone/>
            </a:pPr>
            <a:r>
              <a:rPr b="1"/>
              <a:t>Other data like these</a:t>
            </a:r>
          </a:p>
          <a:p>
            <a:pPr lvl="0"/>
            <a:r>
              <a:rPr/>
              <a:t>Waiting time to colonization</a:t>
            </a:r>
          </a:p>
          <a:p>
            <a:pPr lvl="0"/>
            <a:r>
              <a:rPr/>
              <a:t>Cell-cycle transition timing</a:t>
            </a:r>
          </a:p>
          <a:p>
            <a:pPr lvl="0"/>
            <a:r>
              <a:rPr/>
              <a:t>Latency to a behavior</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Sampling and CI coverage: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240506</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experiment=</a:t>
            </a:r>
            <a:r>
              <a:rPr sz="1600">
                <a:solidFill>
                  <a:srgbClr val="06287E"/>
                </a:solidFill>
                <a:latin typeface="Courier"/>
              </a:rPr>
              <a:t>rep</a:t>
            </a:r>
            <a:r>
              <a:rPr sz="1600">
                <a:latin typeface="Courier"/>
              </a:rPr>
              <a:t>(</a:t>
            </a:r>
            <a:r>
              <a:rPr sz="1600">
                <a:solidFill>
                  <a:srgbClr val="40A070"/>
                </a:solidFill>
                <a:latin typeface="Courier"/>
              </a:rPr>
              <a:t>1</a:t>
            </a:r>
            <a:r>
              <a:rPr sz="1600">
                <a:solidFill>
                  <a:srgbClr val="4070A0"/>
                </a:solidFill>
                <a:latin typeface="Courier"/>
              </a:rPr>
              <a:t>:</a:t>
            </a:r>
            <a:r>
              <a:rPr sz="1600">
                <a:solidFill>
                  <a:srgbClr val="40A070"/>
                </a:solidFill>
                <a:latin typeface="Courier"/>
              </a:rPr>
              <a:t>1000</a:t>
            </a:r>
            <a:r>
              <a:rPr sz="1600">
                <a:latin typeface="Courier"/>
              </a:rPr>
              <a:t>, </a:t>
            </a:r>
            <a:r>
              <a:rPr sz="1600">
                <a:solidFill>
                  <a:srgbClr val="7D9029"/>
                </a:solidFill>
                <a:latin typeface="Courier"/>
              </a:rPr>
              <a:t>each=</a:t>
            </a:r>
            <a:r>
              <a:rPr sz="1600">
                <a:solidFill>
                  <a:srgbClr val="40A070"/>
                </a:solidFill>
                <a:latin typeface="Courier"/>
              </a:rPr>
              <a:t>25</a:t>
            </a:r>
            <a:r>
              <a:rPr sz="1600">
                <a:latin typeface="Courier"/>
              </a:rPr>
              <a:t>),</a:t>
            </a:r>
            <a:br/>
            <a:r>
              <a:rPr sz="1600">
                <a:latin typeface="Courier"/>
              </a:rPr>
              <a:t>                </a:t>
            </a:r>
            <a:r>
              <a:rPr sz="1600">
                <a:solidFill>
                  <a:srgbClr val="7D9029"/>
                </a:solidFill>
                <a:latin typeface="Courier"/>
              </a:rPr>
              <a:t>waiting_days=</a:t>
            </a:r>
            <a:r>
              <a:rPr sz="1600">
                <a:solidFill>
                  <a:srgbClr val="06287E"/>
                </a:solidFill>
                <a:latin typeface="Courier"/>
              </a:rPr>
              <a:t>rexp</a:t>
            </a:r>
            <a:r>
              <a:rPr sz="1600">
                <a:latin typeface="Courier"/>
              </a:rPr>
              <a:t>(</a:t>
            </a:r>
            <a:r>
              <a:rPr sz="1600">
                <a:solidFill>
                  <a:srgbClr val="40A070"/>
                </a:solidFill>
                <a:latin typeface="Courier"/>
              </a:rPr>
              <a:t>25000</a:t>
            </a:r>
            <a:r>
              <a:rPr sz="1600">
                <a:latin typeface="Courier"/>
              </a:rPr>
              <a:t>, </a:t>
            </a:r>
            <a:r>
              <a:rPr sz="1600">
                <a:solidFill>
                  <a:srgbClr val="7D9029"/>
                </a:solidFill>
                <a:latin typeface="Courier"/>
              </a:rPr>
              <a:t>rate=</a:t>
            </a:r>
            <a:r>
              <a:rPr sz="1600">
                <a:latin typeface="Courier"/>
              </a:rPr>
              <a:t>.</a:t>
            </a:r>
            <a:r>
              <a:rPr sz="1600">
                <a:solidFill>
                  <a:srgbClr val="40A070"/>
                </a:solidFill>
                <a:latin typeface="Courier"/>
              </a:rPr>
              <a:t>2</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experiment: 1
waiting_days: 8.527</a:t>
            </a:r>
          </a:p>
        </p:txBody>
      </p:sp>
    </p:spTree>
  </p:cSld>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Sampling and CI coverage: see the data</a:t>
            </a:r>
          </a:p>
        </p:txBody>
      </p:sp>
      <p:pic>
        <p:nvPicPr>
          <p:cNvPr descr="Course_files/modules/sampling_coverage/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Sampling variation and CI coverage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segments</a:t>
            </a:r>
            <a:r>
              <a:rPr/>
              <a:t> — Draws each confidence interval</a:t>
            </a:r>
          </a:p>
          <a:p>
            <a:pPr lvl="0" indent="0" marL="0">
              <a:buNone/>
            </a:pPr>
            <a:r>
              <a:rPr b="1"/>
              <a:t>abline(v=5)</a:t>
            </a:r>
            <a:r>
              <a:rPr/>
              <a:t> — Marks the known population mean</a:t>
            </a:r>
          </a:p>
          <a:p>
            <a:pPr lvl="0" indent="0" marL="0">
              <a:buNone/>
            </a:pPr>
            <a:r>
              <a:rPr b="1"/>
              <a:t>ifelse(covered,…)</a:t>
            </a:r>
            <a:r>
              <a:rPr/>
              <a:t> — Colors intervals by whether they contain the truth</a:t>
            </a:r>
          </a:p>
        </p:txBody>
      </p:sp>
    </p:spTree>
  </p:cSld>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Sampling and CI coverage: plot code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plot</a:t>
            </a:r>
            <a:r>
              <a:rPr sz="1600">
                <a:latin typeface="Courier"/>
              </a:rPr>
              <a:t>(</a:t>
            </a:r>
            <a:r>
              <a:rPr sz="1600">
                <a:solidFill>
                  <a:srgbClr val="880000"/>
                </a:solidFill>
                <a:latin typeface="Courier"/>
              </a:rPr>
              <a:t>NA</a:t>
            </a:r>
            <a:r>
              <a:rPr sz="1600">
                <a:latin typeface="Courier"/>
              </a:rPr>
              <a:t>, </a:t>
            </a:r>
            <a:r>
              <a:rPr sz="1600">
                <a:solidFill>
                  <a:srgbClr val="7D9029"/>
                </a:solidFill>
                <a:latin typeface="Courier"/>
              </a:rPr>
              <a:t>xlim=</a:t>
            </a:r>
            <a:r>
              <a:rPr sz="1600">
                <a:solidFill>
                  <a:srgbClr val="06287E"/>
                </a:solidFill>
                <a:latin typeface="Courier"/>
              </a:rPr>
              <a:t>range</a:t>
            </a:r>
            <a:r>
              <a:rPr sz="1600">
                <a:latin typeface="Courier"/>
              </a:rPr>
              <a:t>(</a:t>
            </a:r>
            <a:r>
              <a:rPr sz="1600">
                <a:solidFill>
                  <a:srgbClr val="06287E"/>
                </a:solidFill>
                <a:latin typeface="Courier"/>
              </a:rPr>
              <a:t>c</a:t>
            </a:r>
            <a:r>
              <a:rPr sz="1600">
                <a:latin typeface="Courier"/>
              </a:rPr>
              <a:t>(low[</a:t>
            </a:r>
            <a:r>
              <a:rPr sz="1600">
                <a:solidFill>
                  <a:srgbClr val="40A070"/>
                </a:solidFill>
                <a:latin typeface="Courier"/>
              </a:rPr>
              <a:t>1</a:t>
            </a:r>
            <a:r>
              <a:rPr sz="1600">
                <a:solidFill>
                  <a:srgbClr val="4070A0"/>
                </a:solidFill>
                <a:latin typeface="Courier"/>
              </a:rPr>
              <a:t>:</a:t>
            </a:r>
            <a:r>
              <a:rPr sz="1600">
                <a:solidFill>
                  <a:srgbClr val="40A070"/>
                </a:solidFill>
                <a:latin typeface="Courier"/>
              </a:rPr>
              <a:t>60</a:t>
            </a:r>
            <a:r>
              <a:rPr sz="1600">
                <a:latin typeface="Courier"/>
              </a:rPr>
              <a:t>], high[</a:t>
            </a:r>
            <a:r>
              <a:rPr sz="1600">
                <a:solidFill>
                  <a:srgbClr val="40A070"/>
                </a:solidFill>
                <a:latin typeface="Courier"/>
              </a:rPr>
              <a:t>1</a:t>
            </a:r>
            <a:r>
              <a:rPr sz="1600">
                <a:solidFill>
                  <a:srgbClr val="4070A0"/>
                </a:solidFill>
                <a:latin typeface="Courier"/>
              </a:rPr>
              <a:t>:</a:t>
            </a:r>
            <a:r>
              <a:rPr sz="1600">
                <a:solidFill>
                  <a:srgbClr val="40A070"/>
                </a:solidFill>
                <a:latin typeface="Courier"/>
              </a:rPr>
              <a:t>60</a:t>
            </a:r>
            <a:r>
              <a:rPr sz="1600">
                <a:latin typeface="Courier"/>
              </a:rPr>
              <a:t>])), </a:t>
            </a:r>
            <a:r>
              <a:rPr sz="1600">
                <a:solidFill>
                  <a:srgbClr val="7D9029"/>
                </a:solidFill>
                <a:latin typeface="Courier"/>
              </a:rPr>
              <a:t>ylim=</a:t>
            </a:r>
            <a:r>
              <a:rPr sz="1600">
                <a:solidFill>
                  <a:srgbClr val="06287E"/>
                </a:solidFill>
                <a:latin typeface="Courier"/>
              </a:rPr>
              <a:t>c</a:t>
            </a:r>
            <a:r>
              <a:rPr sz="1600">
                <a:latin typeface="Courier"/>
              </a:rPr>
              <a:t>(</a:t>
            </a:r>
            <a:r>
              <a:rPr sz="1600">
                <a:solidFill>
                  <a:srgbClr val="40A070"/>
                </a:solidFill>
                <a:latin typeface="Courier"/>
              </a:rPr>
              <a:t>1</a:t>
            </a:r>
            <a:r>
              <a:rPr sz="1600">
                <a:latin typeface="Courier"/>
              </a:rPr>
              <a:t>,</a:t>
            </a:r>
            <a:r>
              <a:rPr sz="1600">
                <a:solidFill>
                  <a:srgbClr val="40A070"/>
                </a:solidFill>
                <a:latin typeface="Courier"/>
              </a:rPr>
              <a:t>60</a:t>
            </a:r>
            <a:r>
              <a:rPr sz="1600">
                <a:latin typeface="Courier"/>
              </a:rPr>
              <a:t>),</a:t>
            </a:r>
            <a:br/>
            <a:r>
              <a:rPr sz="1600">
                <a:latin typeface="Courier"/>
              </a:rPr>
              <a:t>     </a:t>
            </a:r>
            <a:r>
              <a:rPr sz="1600">
                <a:solidFill>
                  <a:srgbClr val="7D9029"/>
                </a:solidFill>
                <a:latin typeface="Courier"/>
              </a:rPr>
              <a:t>xlab=</a:t>
            </a:r>
            <a:r>
              <a:rPr sz="1600">
                <a:solidFill>
                  <a:srgbClr val="4070A0"/>
                </a:solidFill>
                <a:latin typeface="Courier"/>
              </a:rPr>
              <a:t>"Mean waiting time and 95% t interval (days)"</a:t>
            </a:r>
            <a:r>
              <a:rPr sz="1600">
                <a:latin typeface="Courier"/>
              </a:rPr>
              <a:t>, </a:t>
            </a:r>
            <a:r>
              <a:rPr sz="1600">
                <a:solidFill>
                  <a:srgbClr val="7D9029"/>
                </a:solidFill>
                <a:latin typeface="Courier"/>
              </a:rPr>
              <a:t>ylab=</a:t>
            </a:r>
            <a:r>
              <a:rPr sz="1600">
                <a:solidFill>
                  <a:srgbClr val="4070A0"/>
                </a:solidFill>
                <a:latin typeface="Courier"/>
              </a:rPr>
              <a:t>"Simulated experiment"</a:t>
            </a:r>
            <a:r>
              <a:rPr sz="1600">
                <a:latin typeface="Courier"/>
              </a:rPr>
              <a:t>)</a:t>
            </a:r>
            <a:br/>
            <a:r>
              <a:rPr sz="1600">
                <a:solidFill>
                  <a:srgbClr val="06287E"/>
                </a:solidFill>
                <a:latin typeface="Courier"/>
              </a:rPr>
              <a:t>abline</a:t>
            </a:r>
            <a:r>
              <a:rPr sz="1600">
                <a:latin typeface="Courier"/>
              </a:rPr>
              <a:t>(</a:t>
            </a:r>
            <a:r>
              <a:rPr sz="1600">
                <a:solidFill>
                  <a:srgbClr val="7D9029"/>
                </a:solidFill>
                <a:latin typeface="Courier"/>
              </a:rPr>
              <a:t>v=</a:t>
            </a:r>
            <a:r>
              <a:rPr sz="1600">
                <a:solidFill>
                  <a:srgbClr val="40A070"/>
                </a:solidFill>
                <a:latin typeface="Courier"/>
              </a:rPr>
              <a:t>5</a:t>
            </a:r>
            <a:r>
              <a:rPr sz="1600">
                <a:latin typeface="Courier"/>
              </a:rPr>
              <a:t>, </a:t>
            </a:r>
            <a:r>
              <a:rPr sz="1600">
                <a:solidFill>
                  <a:srgbClr val="7D9029"/>
                </a:solidFill>
                <a:latin typeface="Courier"/>
              </a:rPr>
              <a:t>lty=</a:t>
            </a:r>
            <a:r>
              <a:rPr sz="1600">
                <a:solidFill>
                  <a:srgbClr val="40A070"/>
                </a:solidFill>
                <a:latin typeface="Courier"/>
              </a:rPr>
              <a:t>2</a:t>
            </a:r>
            <a:r>
              <a:rPr sz="1600">
                <a:latin typeface="Courier"/>
              </a:rPr>
              <a:t>, </a:t>
            </a:r>
            <a:r>
              <a:rPr sz="1600">
                <a:solidFill>
                  <a:srgbClr val="7D9029"/>
                </a:solidFill>
                <a:latin typeface="Courier"/>
              </a:rPr>
              <a:t>lwd=</a:t>
            </a:r>
            <a:r>
              <a:rPr sz="1600">
                <a:solidFill>
                  <a:srgbClr val="40A070"/>
                </a:solidFill>
                <a:latin typeface="Courier"/>
              </a:rPr>
              <a:t>2</a:t>
            </a:r>
            <a:r>
              <a:rPr sz="1600">
                <a:latin typeface="Courier"/>
              </a:rPr>
              <a:t>)</a:t>
            </a:r>
            <a:br/>
            <a:r>
              <a:rPr sz="1600">
                <a:solidFill>
                  <a:srgbClr val="06287E"/>
                </a:solidFill>
                <a:latin typeface="Courier"/>
              </a:rPr>
              <a:t>segments</a:t>
            </a:r>
            <a:r>
              <a:rPr sz="1600">
                <a:latin typeface="Courier"/>
              </a:rPr>
              <a:t>(low[</a:t>
            </a:r>
            <a:r>
              <a:rPr sz="1600">
                <a:solidFill>
                  <a:srgbClr val="40A070"/>
                </a:solidFill>
                <a:latin typeface="Courier"/>
              </a:rPr>
              <a:t>1</a:t>
            </a:r>
            <a:r>
              <a:rPr sz="1600">
                <a:solidFill>
                  <a:srgbClr val="4070A0"/>
                </a:solidFill>
                <a:latin typeface="Courier"/>
              </a:rPr>
              <a:t>:</a:t>
            </a:r>
            <a:r>
              <a:rPr sz="1600">
                <a:solidFill>
                  <a:srgbClr val="40A070"/>
                </a:solidFill>
                <a:latin typeface="Courier"/>
              </a:rPr>
              <a:t>60</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60</a:t>
            </a:r>
            <a:r>
              <a:rPr sz="1600">
                <a:latin typeface="Courier"/>
              </a:rPr>
              <a:t>, high[</a:t>
            </a:r>
            <a:r>
              <a:rPr sz="1600">
                <a:solidFill>
                  <a:srgbClr val="40A070"/>
                </a:solidFill>
                <a:latin typeface="Courier"/>
              </a:rPr>
              <a:t>1</a:t>
            </a:r>
            <a:r>
              <a:rPr sz="1600">
                <a:solidFill>
                  <a:srgbClr val="4070A0"/>
                </a:solidFill>
                <a:latin typeface="Courier"/>
              </a:rPr>
              <a:t>:</a:t>
            </a:r>
            <a:r>
              <a:rPr sz="1600">
                <a:solidFill>
                  <a:srgbClr val="40A070"/>
                </a:solidFill>
                <a:latin typeface="Courier"/>
              </a:rPr>
              <a:t>60</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60</a:t>
            </a:r>
            <a:r>
              <a:rPr sz="1600">
                <a:latin typeface="Courier"/>
              </a:rPr>
              <a:t>,</a:t>
            </a:r>
            <a:br/>
            <a:r>
              <a:rPr sz="1600">
                <a:latin typeface="Courier"/>
              </a:rPr>
              <a:t>         </a:t>
            </a:r>
            <a:r>
              <a:rPr sz="1600">
                <a:solidFill>
                  <a:srgbClr val="7D9029"/>
                </a:solidFill>
                <a:latin typeface="Courier"/>
              </a:rPr>
              <a:t>col=</a:t>
            </a:r>
            <a:r>
              <a:rPr sz="1600">
                <a:solidFill>
                  <a:srgbClr val="06287E"/>
                </a:solidFill>
                <a:latin typeface="Courier"/>
              </a:rPr>
              <a:t>ifelse</a:t>
            </a:r>
            <a:r>
              <a:rPr sz="1600">
                <a:latin typeface="Courier"/>
              </a:rPr>
              <a:t>(covered[</a:t>
            </a:r>
            <a:r>
              <a:rPr sz="1600">
                <a:solidFill>
                  <a:srgbClr val="40A070"/>
                </a:solidFill>
                <a:latin typeface="Courier"/>
              </a:rPr>
              <a:t>1</a:t>
            </a:r>
            <a:r>
              <a:rPr sz="1600">
                <a:solidFill>
                  <a:srgbClr val="4070A0"/>
                </a:solidFill>
                <a:latin typeface="Courier"/>
              </a:rPr>
              <a:t>:</a:t>
            </a:r>
            <a:r>
              <a:rPr sz="1600">
                <a:solidFill>
                  <a:srgbClr val="40A070"/>
                </a:solidFill>
                <a:latin typeface="Courier"/>
              </a:rPr>
              <a:t>60</a:t>
            </a:r>
            <a:r>
              <a:rPr sz="1600">
                <a:latin typeface="Courier"/>
              </a:rPr>
              <a:t>], </a:t>
            </a:r>
            <a:r>
              <a:rPr sz="1600">
                <a:solidFill>
                  <a:srgbClr val="4070A0"/>
                </a:solidFill>
                <a:latin typeface="Courier"/>
              </a:rPr>
              <a:t>"#146A85"</a:t>
            </a:r>
            <a:r>
              <a:rPr sz="1600">
                <a:latin typeface="Courier"/>
              </a:rPr>
              <a:t>, </a:t>
            </a:r>
            <a:r>
              <a:rPr sz="1600">
                <a:solidFill>
                  <a:srgbClr val="4070A0"/>
                </a:solidFill>
                <a:latin typeface="Courier"/>
              </a:rPr>
              <a:t>"#C56B3B"</a:t>
            </a:r>
            <a:r>
              <a:rPr sz="1600">
                <a:latin typeface="Courier"/>
              </a:rPr>
              <a:t>), </a:t>
            </a:r>
            <a:r>
              <a:rPr sz="1600">
                <a:solidFill>
                  <a:srgbClr val="7D9029"/>
                </a:solidFill>
                <a:latin typeface="Courier"/>
              </a:rPr>
              <a:t>lwd=</a:t>
            </a:r>
            <a:r>
              <a:rPr sz="1600">
                <a:solidFill>
                  <a:srgbClr val="40A070"/>
                </a:solidFill>
                <a:latin typeface="Courier"/>
              </a:rPr>
              <a:t>2</a:t>
            </a:r>
            <a:r>
              <a:rPr sz="1600">
                <a:latin typeface="Courier"/>
              </a:rPr>
              <a:t>)</a:t>
            </a:r>
            <a:br/>
            <a:r>
              <a:rPr sz="1600">
                <a:solidFill>
                  <a:srgbClr val="06287E"/>
                </a:solidFill>
                <a:latin typeface="Courier"/>
              </a:rPr>
              <a:t>points</a:t>
            </a:r>
            <a:r>
              <a:rPr sz="1600">
                <a:latin typeface="Courier"/>
              </a:rPr>
              <a:t>(estimate[</a:t>
            </a:r>
            <a:r>
              <a:rPr sz="1600">
                <a:solidFill>
                  <a:srgbClr val="40A070"/>
                </a:solidFill>
                <a:latin typeface="Courier"/>
              </a:rPr>
              <a:t>1</a:t>
            </a:r>
            <a:r>
              <a:rPr sz="1600">
                <a:solidFill>
                  <a:srgbClr val="4070A0"/>
                </a:solidFill>
                <a:latin typeface="Courier"/>
              </a:rPr>
              <a:t>:</a:t>
            </a:r>
            <a:r>
              <a:rPr sz="1600">
                <a:solidFill>
                  <a:srgbClr val="40A070"/>
                </a:solidFill>
                <a:latin typeface="Courier"/>
              </a:rPr>
              <a:t>60</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60</a:t>
            </a:r>
            <a:r>
              <a:rPr sz="1600">
                <a:latin typeface="Courier"/>
              </a:rPr>
              <a:t>, </a:t>
            </a:r>
            <a:r>
              <a:rPr sz="1600">
                <a:solidFill>
                  <a:srgbClr val="7D9029"/>
                </a:solidFill>
                <a:latin typeface="Courier"/>
              </a:rPr>
              <a:t>pch=</a:t>
            </a:r>
            <a:r>
              <a:rPr sz="1600">
                <a:solidFill>
                  <a:srgbClr val="40A070"/>
                </a:solidFill>
                <a:latin typeface="Courier"/>
              </a:rPr>
              <a:t>16</a:t>
            </a:r>
            <a:r>
              <a:rPr sz="1600">
                <a:latin typeface="Courier"/>
              </a:rPr>
              <a:t>, </a:t>
            </a:r>
            <a:r>
              <a:rPr sz="1600">
                <a:solidFill>
                  <a:srgbClr val="7D9029"/>
                </a:solidFill>
                <a:latin typeface="Courier"/>
              </a:rPr>
              <a:t>cex=</a:t>
            </a:r>
            <a:r>
              <a:rPr sz="1600">
                <a:latin typeface="Courier"/>
              </a:rPr>
              <a:t>.</a:t>
            </a:r>
            <a:r>
              <a:rPr sz="1600">
                <a:solidFill>
                  <a:srgbClr val="40A070"/>
                </a:solidFill>
                <a:latin typeface="Courier"/>
              </a:rPr>
              <a:t>5</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segments</a:t>
            </a:r>
            <a:r>
              <a:rPr/>
              <a:t> — Draws each confidence interval</a:t>
            </a:r>
          </a:p>
          <a:p>
            <a:pPr lvl="0" indent="0" marL="0">
              <a:buNone/>
            </a:pPr>
            <a:r>
              <a:rPr b="1"/>
              <a:t>abline(v=5)</a:t>
            </a:r>
            <a:r>
              <a:rPr/>
              <a:t> — Marks the known population mean</a:t>
            </a:r>
          </a:p>
          <a:p>
            <a:pPr lvl="0" indent="0" marL="0">
              <a:buNone/>
            </a:pPr>
            <a:r>
              <a:rPr b="1"/>
              <a:t>ifelse(covered,…)</a:t>
            </a:r>
            <a:r>
              <a:rPr/>
              <a:t> — Colors intervals by whether they contain the truth</a:t>
            </a:r>
          </a:p>
        </p:txBody>
      </p:sp>
    </p:spTree>
  </p:cSld>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Sampling and CI coverage: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How often does a stated interval procedure cover the true population mean?</a:t>
            </a:r>
          </a:p>
          <a:p>
            <a:pPr lvl="0" indent="0" marL="0">
              <a:buNone/>
            </a:pPr>
            <a:r>
              <a:rPr b="1"/>
              <a:t>Null / estimation target</a:t>
            </a:r>
          </a:p>
          <a:p>
            <a:pPr lvl="0" indent="0" marL="0">
              <a:buNone/>
            </a:pPr>
            <a:r>
              <a:rPr/>
              <a:t>This is a performance simulation, not a single hypothesis test. The known population mean is 5 days.</a:t>
            </a:r>
          </a:p>
        </p:txBody>
      </p:sp>
      <p:sp>
        <p:nvSpPr>
          <p:cNvPr id="4" name="Content Placeholder 3"/>
          <p:cNvSpPr>
            <a:spLocks noGrp="1"/>
          </p:cNvSpPr>
          <p:nvPr>
            <p:ph idx="2"/>
          </p:nvPr>
        </p:nvSpPr>
        <p:spPr/>
        <p:txBody>
          <a:bodyPr/>
          <a:lstStyle/>
          <a:p>
            <a:pPr lvl="0" indent="0" marL="0">
              <a:buNone/>
            </a:pPr>
            <a:r>
              <a:rPr b="1"/>
              <a:t>Relevant options</a:t>
            </a:r>
          </a:p>
          <a:p>
            <a:pPr lvl="0"/>
            <a:r>
              <a:rPr/>
              <a:t>Choose sample size n independently of simulation count B.</a:t>
            </a:r>
          </a:p>
          <a:p>
            <a:pPr lvl="0"/>
            <a:r>
              <a:rPr/>
              <a:t>Evaluate the same interval procedure in every experiment.</a:t>
            </a:r>
          </a:p>
          <a:p>
            <a:pPr lvl="0"/>
            <a:r>
              <a:rPr/>
              <a:t>Check coverage against the fixed generating parameter.</a:t>
            </a:r>
          </a:p>
        </p:txBody>
      </p:sp>
    </p:spTree>
  </p:cSld>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Sampling and CI coverage: assumptions</a:t>
            </a:r>
          </a:p>
        </p:txBody>
      </p:sp>
      <p:sp>
        <p:nvSpPr>
          <p:cNvPr id="3" name="Content Placeholder 2"/>
          <p:cNvSpPr>
            <a:spLocks noGrp="1"/>
          </p:cNvSpPr>
          <p:nvPr>
            <p:ph idx="1"/>
          </p:nvPr>
        </p:nvSpPr>
        <p:spPr/>
        <p:txBody>
          <a:bodyPr/>
          <a:lstStyle/>
          <a:p>
            <a:pPr lvl="0" indent="0" marL="0">
              <a:buNone/>
            </a:pPr>
            <a:r>
              <a:rPr b="1"/>
              <a:t>What matters here</a:t>
            </a:r>
          </a:p>
          <a:p>
            <a:pPr lvl="0"/>
            <a:r>
              <a:rPr/>
              <a:t>The simulated population reflects the scenario of interest.</a:t>
            </a:r>
          </a:p>
          <a:p>
            <a:pPr lvl="0"/>
            <a:r>
              <a:rPr/>
              <a:t>Results describe this population, design and sample size.</a:t>
            </a:r>
          </a:p>
        </p:txBody>
      </p:sp>
      <p:sp>
        <p:nvSpPr>
          <p:cNvPr id="4" name="Content Placeholder 3"/>
          <p:cNvSpPr>
            <a:spLocks noGrp="1"/>
          </p:cNvSpPr>
          <p:nvPr>
            <p:ph idx="2"/>
          </p:nvPr>
        </p:nvSpPr>
        <p:spPr/>
        <p:txBody>
          <a:bodyPr/>
          <a:lstStyle/>
          <a:p>
            <a:pPr lvl="0" indent="0" marL="0">
              <a:buNone/>
            </a:pPr>
            <a:r>
              <a:rPr b="1"/>
              <a:t>Parametric responses</a:t>
            </a:r>
          </a:p>
          <a:p>
            <a:pPr lvl="0"/>
            <a:r>
              <a:rPr/>
              <a:t>Change n or the population distribution to examine the t interval.</a:t>
            </a:r>
          </a:p>
          <a:p>
            <a:pPr lvl="0" indent="0" marL="0">
              <a:buNone/>
            </a:pPr>
            <a:r>
              <a:rPr b="1"/>
              <a:t>Nonparametric responses</a:t>
            </a:r>
          </a:p>
          <a:p>
            <a:pPr lvl="0"/>
            <a:r>
              <a:rPr/>
              <a:t>Compare a bootstrap interval by repeating the entire sampling experiment.</a:t>
            </a:r>
          </a:p>
        </p:txBody>
      </p:sp>
    </p:spTree>
  </p:cSld>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Sampling and CI coverage: run and read</a:t>
            </a:r>
          </a:p>
        </p:txBody>
      </p:sp>
      <p:sp>
        <p:nvSpPr>
          <p:cNvPr id="3" name="Content Placeholder 2"/>
          <p:cNvSpPr>
            <a:spLocks noGrp="1"/>
          </p:cNvSpPr>
          <p:nvPr>
            <p:ph idx="1"/>
          </p:nvPr>
        </p:nvSpPr>
        <p:spPr/>
        <p:txBody>
          <a:bodyPr/>
          <a:lstStyle/>
          <a:p>
            <a:pPr lvl="0" indent="0">
              <a:buNone/>
              <a:defRPr sz="1600"/>
            </a:pPr>
            <a:r>
              <a:rPr sz="1600">
                <a:latin typeface="Courier"/>
              </a:rPr>
              <a:t>low </a:t>
            </a:r>
            <a:r>
              <a:rPr sz="1600">
                <a:solidFill>
                  <a:srgbClr val="007020"/>
                </a:solidFill>
                <a:latin typeface="Courier"/>
              </a:rPr>
              <a:t>&lt;-</a:t>
            </a:r>
            <a:r>
              <a:rPr sz="1600">
                <a:latin typeface="Courier"/>
              </a:rPr>
              <a:t> high </a:t>
            </a:r>
            <a:r>
              <a:rPr sz="1600">
                <a:solidFill>
                  <a:srgbClr val="007020"/>
                </a:solidFill>
                <a:latin typeface="Courier"/>
              </a:rPr>
              <a:t>&lt;-</a:t>
            </a:r>
            <a:r>
              <a:rPr sz="1600">
                <a:latin typeface="Courier"/>
              </a:rPr>
              <a:t> estimate </a:t>
            </a:r>
            <a:r>
              <a:rPr sz="1600">
                <a:solidFill>
                  <a:srgbClr val="007020"/>
                </a:solidFill>
                <a:latin typeface="Courier"/>
              </a:rPr>
              <a:t>&lt;-</a:t>
            </a:r>
            <a:r>
              <a:rPr sz="1600">
                <a:latin typeface="Courier"/>
              </a:rPr>
              <a:t> </a:t>
            </a:r>
            <a:r>
              <a:rPr sz="1600">
                <a:solidFill>
                  <a:srgbClr val="06287E"/>
                </a:solidFill>
                <a:latin typeface="Courier"/>
              </a:rPr>
              <a:t>numeric</a:t>
            </a:r>
            <a:r>
              <a:rPr sz="1600">
                <a:latin typeface="Courier"/>
              </a:rPr>
              <a:t>(</a:t>
            </a:r>
            <a:r>
              <a:rPr sz="1600">
                <a:solidFill>
                  <a:srgbClr val="40A070"/>
                </a:solidFill>
                <a:latin typeface="Courier"/>
              </a:rPr>
              <a:t>1000</a:t>
            </a:r>
            <a:r>
              <a:rPr sz="1600">
                <a:latin typeface="Courier"/>
              </a:rPr>
              <a:t>)</a:t>
            </a:r>
            <a:br/>
            <a:r>
              <a:rPr b="1" sz="1600">
                <a:solidFill>
                  <a:srgbClr val="007020"/>
                </a:solidFill>
                <a:latin typeface="Courier"/>
              </a:rPr>
              <a:t>for</a:t>
            </a:r>
            <a:r>
              <a:rPr sz="1600">
                <a:latin typeface="Courier"/>
              </a:rPr>
              <a:t> (i </a:t>
            </a:r>
            <a:r>
              <a:rPr b="1" sz="1600">
                <a:solidFill>
                  <a:srgbClr val="007020"/>
                </a:solidFill>
                <a:latin typeface="Courier"/>
              </a:rPr>
              <a:t>in</a:t>
            </a:r>
            <a:r>
              <a:rPr sz="1600">
                <a:latin typeface="Courier"/>
              </a:rPr>
              <a:t> </a:t>
            </a:r>
            <a:r>
              <a:rPr sz="1600">
                <a:solidFill>
                  <a:srgbClr val="40A070"/>
                </a:solidFill>
                <a:latin typeface="Courier"/>
              </a:rPr>
              <a:t>1</a:t>
            </a:r>
            <a:r>
              <a:rPr sz="1600">
                <a:solidFill>
                  <a:srgbClr val="4070A0"/>
                </a:solidFill>
                <a:latin typeface="Courier"/>
              </a:rPr>
              <a:t>:</a:t>
            </a:r>
            <a:r>
              <a:rPr sz="1600">
                <a:solidFill>
                  <a:srgbClr val="40A070"/>
                </a:solidFill>
                <a:latin typeface="Courier"/>
              </a:rPr>
              <a:t>1000</a:t>
            </a:r>
            <a:r>
              <a:rPr sz="1600">
                <a:latin typeface="Courier"/>
              </a:rPr>
              <a:t>) {</a:t>
            </a:r>
            <a:br/>
            <a:r>
              <a:rPr sz="1600">
                <a:latin typeface="Courier"/>
              </a:rPr>
              <a:t>  x </a:t>
            </a:r>
            <a:r>
              <a:rPr sz="1600">
                <a:solidFill>
                  <a:srgbClr val="007020"/>
                </a:solidFill>
                <a:latin typeface="Courier"/>
              </a:rPr>
              <a:t>&lt;-</a:t>
            </a:r>
            <a:r>
              <a:rPr sz="1600">
                <a:latin typeface="Courier"/>
              </a:rPr>
              <a:t> d</a:t>
            </a:r>
            <a:r>
              <a:rPr sz="1600">
                <a:solidFill>
                  <a:srgbClr val="4070A0"/>
                </a:solidFill>
                <a:latin typeface="Courier"/>
              </a:rPr>
              <a:t>$</a:t>
            </a:r>
            <a:r>
              <a:rPr sz="1600">
                <a:latin typeface="Courier"/>
              </a:rPr>
              <a:t>waiting_days[d</a:t>
            </a:r>
            <a:r>
              <a:rPr sz="1600">
                <a:solidFill>
                  <a:srgbClr val="4070A0"/>
                </a:solidFill>
                <a:latin typeface="Courier"/>
              </a:rPr>
              <a:t>$</a:t>
            </a:r>
            <a:r>
              <a:rPr sz="1600">
                <a:latin typeface="Courier"/>
              </a:rPr>
              <a:t>experiment</a:t>
            </a:r>
            <a:r>
              <a:rPr sz="1600">
                <a:solidFill>
                  <a:srgbClr val="4070A0"/>
                </a:solidFill>
                <a:latin typeface="Courier"/>
              </a:rPr>
              <a:t>==</a:t>
            </a:r>
            <a:r>
              <a:rPr sz="1600">
                <a:latin typeface="Courier"/>
              </a:rPr>
              <a:t>i]</a:t>
            </a:r>
            <a:br/>
            <a:r>
              <a:rPr sz="1600">
                <a:latin typeface="Courier"/>
              </a:rPr>
              <a:t>  estimate[i]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(x)</a:t>
            </a:r>
            <a:br/>
            <a:r>
              <a:rPr sz="1600">
                <a:latin typeface="Courier"/>
              </a:rPr>
              <a:t>  margin </a:t>
            </a:r>
            <a:r>
              <a:rPr sz="1600">
                <a:solidFill>
                  <a:srgbClr val="007020"/>
                </a:solidFill>
                <a:latin typeface="Courier"/>
              </a:rPr>
              <a:t>&lt;-</a:t>
            </a:r>
            <a:r>
              <a:rPr sz="1600">
                <a:latin typeface="Courier"/>
              </a:rPr>
              <a:t> </a:t>
            </a:r>
            <a:r>
              <a:rPr sz="1600">
                <a:solidFill>
                  <a:srgbClr val="06287E"/>
                </a:solidFill>
                <a:latin typeface="Courier"/>
              </a:rPr>
              <a:t>qt</a:t>
            </a:r>
            <a:r>
              <a:rPr sz="1600">
                <a:latin typeface="Courier"/>
              </a:rPr>
              <a:t>(.</a:t>
            </a:r>
            <a:r>
              <a:rPr sz="1600">
                <a:solidFill>
                  <a:srgbClr val="40A070"/>
                </a:solidFill>
                <a:latin typeface="Courier"/>
              </a:rPr>
              <a:t>975</a:t>
            </a:r>
            <a:r>
              <a:rPr sz="1600">
                <a:latin typeface="Courier"/>
              </a:rPr>
              <a:t>, </a:t>
            </a:r>
            <a:r>
              <a:rPr sz="1600">
                <a:solidFill>
                  <a:srgbClr val="06287E"/>
                </a:solidFill>
                <a:latin typeface="Courier"/>
              </a:rPr>
              <a:t>length</a:t>
            </a:r>
            <a:r>
              <a:rPr sz="1600">
                <a:latin typeface="Courier"/>
              </a:rPr>
              <a:t>(x)</a:t>
            </a:r>
            <a:r>
              <a:rPr sz="1600">
                <a:solidFill>
                  <a:srgbClr val="4070A0"/>
                </a:solidFill>
                <a:latin typeface="Courier"/>
              </a:rPr>
              <a:t>-</a:t>
            </a:r>
            <a:r>
              <a:rPr sz="1600">
                <a:solidFill>
                  <a:srgbClr val="40A070"/>
                </a:solidFill>
                <a:latin typeface="Courier"/>
              </a:rPr>
              <a:t>1</a:t>
            </a:r>
            <a:r>
              <a:rPr sz="1600">
                <a:latin typeface="Courier"/>
              </a:rPr>
              <a:t>)</a:t>
            </a:r>
            <a:r>
              <a:rPr sz="1600">
                <a:solidFill>
                  <a:srgbClr val="4070A0"/>
                </a:solidFill>
                <a:latin typeface="Courier"/>
              </a:rPr>
              <a:t>*</a:t>
            </a:r>
            <a:r>
              <a:rPr sz="1600">
                <a:solidFill>
                  <a:srgbClr val="06287E"/>
                </a:solidFill>
                <a:latin typeface="Courier"/>
              </a:rPr>
              <a:t>sd</a:t>
            </a:r>
            <a:r>
              <a:rPr sz="1600">
                <a:latin typeface="Courier"/>
              </a:rPr>
              <a:t>(x)</a:t>
            </a:r>
            <a:r>
              <a:rPr sz="1600">
                <a:solidFill>
                  <a:srgbClr val="4070A0"/>
                </a:solidFill>
                <a:latin typeface="Courier"/>
              </a:rPr>
              <a:t>/</a:t>
            </a:r>
            <a:r>
              <a:rPr sz="1600">
                <a:solidFill>
                  <a:srgbClr val="06287E"/>
                </a:solidFill>
                <a:latin typeface="Courier"/>
              </a:rPr>
              <a:t>sqrt</a:t>
            </a:r>
            <a:r>
              <a:rPr sz="1600">
                <a:latin typeface="Courier"/>
              </a:rPr>
              <a:t>(</a:t>
            </a:r>
            <a:r>
              <a:rPr sz="1600">
                <a:solidFill>
                  <a:srgbClr val="06287E"/>
                </a:solidFill>
                <a:latin typeface="Courier"/>
              </a:rPr>
              <a:t>length</a:t>
            </a:r>
            <a:r>
              <a:rPr sz="1600">
                <a:latin typeface="Courier"/>
              </a:rPr>
              <a:t>(x))</a:t>
            </a:r>
            <a:br/>
            <a:r>
              <a:rPr sz="1600">
                <a:latin typeface="Courier"/>
              </a:rPr>
              <a:t>  low[i]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(x)</a:t>
            </a:r>
            <a:r>
              <a:rPr sz="1600">
                <a:solidFill>
                  <a:srgbClr val="4070A0"/>
                </a:solidFill>
                <a:latin typeface="Courier"/>
              </a:rPr>
              <a:t>-</a:t>
            </a:r>
            <a:r>
              <a:rPr sz="1600">
                <a:latin typeface="Courier"/>
              </a:rPr>
              <a:t>margin; high[i]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(x)</a:t>
            </a:r>
            <a:r>
              <a:rPr sz="1600">
                <a:solidFill>
                  <a:srgbClr val="4070A0"/>
                </a:solidFill>
                <a:latin typeface="Courier"/>
              </a:rPr>
              <a:t>+</a:t>
            </a:r>
            <a:r>
              <a:rPr sz="1600">
                <a:latin typeface="Courier"/>
              </a:rPr>
              <a:t>margin</a:t>
            </a:r>
            <a:br/>
            <a:r>
              <a:rPr sz="1600">
                <a:latin typeface="Courier"/>
              </a:rPr>
              <a:t>}</a:t>
            </a:r>
            <a:br/>
            <a:r>
              <a:rPr sz="1600">
                <a:latin typeface="Courier"/>
              </a:rPr>
              <a:t>covered </a:t>
            </a:r>
            <a:r>
              <a:rPr sz="1600">
                <a:solidFill>
                  <a:srgbClr val="007020"/>
                </a:solidFill>
                <a:latin typeface="Courier"/>
              </a:rPr>
              <a:t>&lt;-</a:t>
            </a:r>
            <a:r>
              <a:rPr sz="1600">
                <a:latin typeface="Courier"/>
              </a:rPr>
              <a:t> low</a:t>
            </a:r>
            <a:r>
              <a:rPr sz="1600">
                <a:solidFill>
                  <a:srgbClr val="4070A0"/>
                </a:solidFill>
                <a:latin typeface="Courier"/>
              </a:rPr>
              <a:t>&lt;=</a:t>
            </a:r>
            <a:r>
              <a:rPr sz="1600">
                <a:solidFill>
                  <a:srgbClr val="40A070"/>
                </a:solidFill>
                <a:latin typeface="Courier"/>
              </a:rPr>
              <a:t>5</a:t>
            </a:r>
            <a:r>
              <a:rPr sz="1600">
                <a:latin typeface="Courier"/>
              </a:rPr>
              <a:t> </a:t>
            </a:r>
            <a:r>
              <a:rPr sz="1600">
                <a:solidFill>
                  <a:srgbClr val="4070A0"/>
                </a:solidFill>
                <a:latin typeface="Courier"/>
              </a:rPr>
              <a:t>&amp;</a:t>
            </a:r>
            <a:r>
              <a:rPr sz="1600">
                <a:latin typeface="Courier"/>
              </a:rPr>
              <a:t> high</a:t>
            </a:r>
            <a:r>
              <a:rPr sz="1600">
                <a:solidFill>
                  <a:srgbClr val="4070A0"/>
                </a:solidFill>
                <a:latin typeface="Courier"/>
              </a:rPr>
              <a:t>&gt;=</a:t>
            </a:r>
            <a:r>
              <a:rPr sz="1600">
                <a:solidFill>
                  <a:srgbClr val="40A070"/>
                </a:solidFill>
                <a:latin typeface="Courier"/>
              </a:rPr>
              <a:t>5</a:t>
            </a:r>
            <a:br/>
            <a:r>
              <a:rPr sz="1600">
                <a:latin typeface="Courier"/>
              </a:rPr>
              <a:t>result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a:t>
            </a:r>
            <a:r>
              <a:rPr sz="1600">
                <a:solidFill>
                  <a:srgbClr val="7D9029"/>
                </a:solidFill>
                <a:latin typeface="Courier"/>
              </a:rPr>
              <a:t>experiment=</a:t>
            </a:r>
            <a:r>
              <a:rPr sz="1600">
                <a:solidFill>
                  <a:srgbClr val="40A070"/>
                </a:solidFill>
                <a:latin typeface="Courier"/>
              </a:rPr>
              <a:t>1</a:t>
            </a:r>
            <a:r>
              <a:rPr sz="1600">
                <a:solidFill>
                  <a:srgbClr val="4070A0"/>
                </a:solidFill>
                <a:latin typeface="Courier"/>
              </a:rPr>
              <a:t>:</a:t>
            </a:r>
            <a:r>
              <a:rPr sz="1600">
                <a:solidFill>
                  <a:srgbClr val="40A070"/>
                </a:solidFill>
                <a:latin typeface="Courier"/>
              </a:rPr>
              <a:t>1000</a:t>
            </a:r>
            <a:r>
              <a:rPr sz="1600">
                <a:latin typeface="Courier"/>
              </a:rPr>
              <a:t>, estimate, low, high, covered)</a:t>
            </a:r>
          </a:p>
        </p:txBody>
      </p:sp>
      <p:sp>
        <p:nvSpPr>
          <p:cNvPr id="4" name="Content Placeholder 3"/>
          <p:cNvSpPr>
            <a:spLocks noGrp="1"/>
          </p:cNvSpPr>
          <p:nvPr>
            <p:ph idx="2"/>
          </p:nvPr>
        </p:nvSpPr>
        <p:spPr/>
        <p:txBody>
          <a:bodyPr/>
          <a:lstStyle/>
          <a:p>
            <a:pPr lvl="0" indent="0" marL="0">
              <a:buNone/>
            </a:pPr>
            <a:r>
              <a:rPr b="1"/>
              <a:t>Generated results</a:t>
            </a:r>
          </a:p>
          <a:p>
            <a:pPr lvl="0"/>
            <a:r>
              <a:rPr/>
              <a:t>Mean estimated waiting time: 5.03 days</a:t>
            </a:r>
          </a:p>
          <a:p>
            <a:pPr lvl="0"/>
            <a:r>
              <a:rPr/>
              <a:t>Observed 95% t-interval coverage: 92.6%</a:t>
            </a:r>
          </a:p>
          <a:p>
            <a:pPr lvl="0"/>
            <a:r>
              <a:rPr/>
              <a:t>True population mean: 5 days</a:t>
            </a:r>
          </a:p>
        </p:txBody>
      </p:sp>
    </p:spTree>
  </p:cSld>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Sampling and CI coverage: interpret</a:t>
            </a:r>
          </a:p>
        </p:txBody>
      </p:sp>
      <p:sp>
        <p:nvSpPr>
          <p:cNvPr id="3" name="Content Placeholder 2"/>
          <p:cNvSpPr>
            <a:spLocks noGrp="1"/>
          </p:cNvSpPr>
          <p:nvPr>
            <p:ph idx="1"/>
          </p:nvPr>
        </p:nvSpPr>
        <p:spPr/>
        <p:txBody>
          <a:bodyPr/>
          <a:lstStyle/>
          <a:p>
            <a:pPr lvl="0" indent="0" marL="0">
              <a:buNone/>
            </a:pPr>
            <a:r>
              <a:rPr/>
              <a:t>Across 1000 experiments of 25 cells, 92.6% of nominal 95% t intervals contain the true mean of 5 days. Coverage is evaluated against that truth, not each interval’s own sample mean.</a:t>
            </a:r>
          </a:p>
          <a:p>
            <a:pPr lvl="0" indent="0" marL="0">
              <a:buNone/>
            </a:pPr>
            <a:r>
              <a:rPr b="1"/>
              <a:t>Discuss:</a:t>
            </a:r>
            <a:r>
              <a:rPr/>
              <a:t> Would increasing the number of simulations give an individual experiment more biological replication?</a:t>
            </a:r>
          </a:p>
        </p:txBody>
      </p:sp>
    </p:spTree>
  </p:cSld>
</p:sld>
</file>

<file path=ppt/slides/slide515.xml><?xml version="1.0" encoding="utf-8"?>
<p:sld xmlns:a="http://schemas.openxmlformats.org/drawingml/2006/main" xmlns:r="http://schemas.openxmlformats.org/officeDocument/2006/relationships" xmlns:p="http://schemas.openxmlformats.org/presentationml/2006/main" showMasterSp="0">
  <p:cSld>
    <p:bg xmlns:p="http://schemas.openxmlformats.org/presentationml/2006/main" xmlns:a="http://schemas.openxmlformats.org/drawingml/2006/main">
      <p:bgPr>
        <a:solidFill>
          <a:srgbClr val="FFFFFF"/>
        </a:solidFill>
        <a:effectLst/>
      </p:bgPr>
    </p:bg>
    <p:spTree>
      <p:nvGrpSpPr>
        <p:cNvPr id="1" name=""/>
        <p:cNvGrpSpPr/>
        <p:nvPr/>
      </p:nvGrpSpPr>
      <p:grpSpPr>
        <a:xfrm/>
      </p:grpSpPr>
      <p:pic>
        <p:nvPicPr>
          <p:cNvPr descr="Course_files/assets/comics/xkcd-388-fruit-axes.png" id="0" name="Picture 1"/>
          <p:cNvPicPr>
            <a:picLocks noGrp="1" noChangeAspect="1"/>
          </p:cNvPicPr>
          <p:nvPr/>
        </p:nvPicPr>
        <p:blipFill>
          <a:blip r:embed="rId3"/>
          <a:stretch>
            <a:fillRect/>
          </a:stretch>
        </p:blipFill>
        <p:spPr bwMode="auto">
          <a:xfrm>
            <a:off x="2482640" y="190500"/>
            <a:ext cx="7226720" cy="6191250"/>
          </a:xfrm>
          <a:prstGeom prst="rect">
            <a:avLst/>
          </a:prstGeom>
          <a:noFill/>
          <a:ln w="9525">
            <a:noFill/>
            <a:headEnd/>
            <a:tailEnd/>
          </a:ln>
        </p:spPr>
      </p:pic>
      <p:sp>
        <p:nvSpPr>
          <p:cNvPr id="3" name="Content Placeholder 2"/>
          <p:cNvSpPr>
            <a:spLocks noGrp="1"/>
          </p:cNvSpPr>
          <p:nvPr>
            <p:ph idx="1"/>
          </p:nvPr>
        </p:nvSpPr>
        <p:spPr>
          <a:xfrm xmlns:a="http://schemas.openxmlformats.org/drawingml/2006/main">
            <a:off x="457200" y="6540500"/>
            <a:ext cx="11277600" cy="228600"/>
          </a:xfrm>
        </p:spPr>
        <p:txBody>
          <a:bodyPr lIns="0" rIns="0" tIns="0" bIns="0" anchor="ctr"/>
          <a:lstStyle/>
          <a:p>
            <a:pPr lvl="0" indent="0" marL="0" algn="ctr">
              <a:buNone/>
              <a:defRPr sz="1100"/>
            </a:pPr>
            <a:r>
              <a:rPr sz="1100">
                <a:hlinkClick r:id="rId4"/>
              </a:rPr>
              <a:t>Randall Munroe / xkcd · https://xkcd.com/388</a:t>
            </a:r>
            <a:r>
              <a:rPr sz="1100"/>
              <a:t> · </a:t>
            </a:r>
            <a:r>
              <a:rPr sz="1100">
                <a:hlinkClick r:id="rId5"/>
              </a:rPr>
              <a:t>CC BY-NC 2.5</a:t>
            </a:r>
          </a:p>
        </p:txBody>
      </p:sp>
    </p:spTree>
  </p:cSld>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PCA: the data</a:t>
            </a:r>
          </a:p>
        </p:txBody>
      </p:sp>
      <p:sp>
        <p:nvSpPr>
          <p:cNvPr id="3" name="Content Placeholder 2"/>
          <p:cNvSpPr>
            <a:spLocks noGrp="1"/>
          </p:cNvSpPr>
          <p:nvPr>
            <p:ph idx="1"/>
          </p:nvPr>
        </p:nvSpPr>
        <p:spPr/>
        <p:txBody>
          <a:bodyPr/>
          <a:lstStyle/>
          <a:p>
            <a:pPr lvl="0" indent="0" marL="0">
              <a:buNone/>
            </a:pPr>
            <a:r>
              <a:rPr/>
              <a:t>Four correlated morphological traits are measured in beetles from three ecotypes.</a:t>
            </a:r>
          </a:p>
          <a:p>
            <a:pPr lvl="0"/>
            <a:r>
              <a:rPr/>
              <a:t>Several quantitative variables per individual</a:t>
            </a:r>
          </a:p>
          <a:p>
            <a:pPr lvl="0"/>
            <a:r>
              <a:rPr/>
              <a:t>Correlated traits with different scales</a:t>
            </a:r>
          </a:p>
          <a:p>
            <a:pPr lvl="0"/>
            <a:r>
              <a:rPr/>
              <a:t>Ecotype labels are known</a:t>
            </a:r>
          </a:p>
        </p:txBody>
      </p:sp>
      <p:sp>
        <p:nvSpPr>
          <p:cNvPr id="4" name="Content Placeholder 3"/>
          <p:cNvSpPr>
            <a:spLocks noGrp="1"/>
          </p:cNvSpPr>
          <p:nvPr>
            <p:ph idx="2"/>
          </p:nvPr>
        </p:nvSpPr>
        <p:spPr/>
        <p:txBody>
          <a:bodyPr/>
          <a:lstStyle/>
          <a:p>
            <a:pPr lvl="0" indent="0" marL="0">
              <a:buNone/>
            </a:pPr>
            <a:r>
              <a:rPr b="1"/>
              <a:t>Other data like these</a:t>
            </a:r>
          </a:p>
          <a:p>
            <a:pPr lvl="0"/>
            <a:r>
              <a:rPr/>
              <a:t>Plant functional traits</a:t>
            </a:r>
          </a:p>
          <a:p>
            <a:pPr lvl="0"/>
            <a:r>
              <a:rPr/>
              <a:t>Metabolite profiles</a:t>
            </a:r>
          </a:p>
          <a:p>
            <a:pPr lvl="0"/>
            <a:r>
              <a:rPr/>
              <a:t>Multivariate physiology</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PCA: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240510</a:t>
            </a:r>
            <a:r>
              <a:rPr sz="1600">
                <a:latin typeface="Courier"/>
              </a:rPr>
              <a:t>)</a:t>
            </a:r>
            <a:br/>
            <a:r>
              <a:rPr sz="1600">
                <a:latin typeface="Courier"/>
              </a:rPr>
              <a:t>ecotype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"Forest"</a:t>
            </a:r>
            <a:r>
              <a:rPr sz="1600">
                <a:latin typeface="Courier"/>
              </a:rPr>
              <a:t>, </a:t>
            </a:r>
            <a:r>
              <a:rPr sz="1600">
                <a:solidFill>
                  <a:srgbClr val="4070A0"/>
                </a:solidFill>
                <a:latin typeface="Courier"/>
              </a:rPr>
              <a:t>"Grassland"</a:t>
            </a:r>
            <a:r>
              <a:rPr sz="1600">
                <a:latin typeface="Courier"/>
              </a:rPr>
              <a:t>, </a:t>
            </a:r>
            <a:r>
              <a:rPr sz="1600">
                <a:solidFill>
                  <a:srgbClr val="4070A0"/>
                </a:solidFill>
                <a:latin typeface="Courier"/>
              </a:rPr>
              <a:t>"Dune"</a:t>
            </a:r>
            <a:r>
              <a:rPr sz="1600">
                <a:latin typeface="Courier"/>
              </a:rPr>
              <a:t>), </a:t>
            </a:r>
            <a:r>
              <a:rPr sz="1600">
                <a:solidFill>
                  <a:srgbClr val="7D9029"/>
                </a:solidFill>
                <a:latin typeface="Courier"/>
              </a:rPr>
              <a:t>each=</a:t>
            </a:r>
            <a:r>
              <a:rPr sz="1600">
                <a:solidFill>
                  <a:srgbClr val="40A070"/>
                </a:solidFill>
                <a:latin typeface="Courier"/>
              </a:rPr>
              <a:t>25</a:t>
            </a:r>
            <a:r>
              <a:rPr sz="1600">
                <a:latin typeface="Courier"/>
              </a:rPr>
              <a:t>)</a:t>
            </a:r>
            <a:br/>
            <a:r>
              <a:rPr sz="1600">
                <a:latin typeface="Courier"/>
              </a:rPr>
              <a:t>size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75</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12</a:t>
            </a:r>
            <a:r>
              <a:rPr sz="1600">
                <a:latin typeface="Courier"/>
              </a:rPr>
              <a:t>,</a:t>
            </a:r>
            <a:r>
              <a:rPr sz="1600">
                <a:solidFill>
                  <a:srgbClr val="40A070"/>
                </a:solidFill>
                <a:latin typeface="Courier"/>
              </a:rPr>
              <a:t>14</a:t>
            </a:r>
            <a:r>
              <a:rPr sz="1600">
                <a:latin typeface="Courier"/>
              </a:rPr>
              <a:t>,</a:t>
            </a:r>
            <a:r>
              <a:rPr sz="1600">
                <a:solidFill>
                  <a:srgbClr val="40A070"/>
                </a:solidFill>
                <a:latin typeface="Courier"/>
              </a:rPr>
              <a:t>13</a:t>
            </a:r>
            <a:r>
              <a:rPr sz="1600">
                <a:latin typeface="Courier"/>
              </a:rPr>
              <a:t>),</a:t>
            </a:r>
            <a:r>
              <a:rPr sz="1600">
                <a:solidFill>
                  <a:srgbClr val="7D9029"/>
                </a:solidFill>
                <a:latin typeface="Courier"/>
              </a:rPr>
              <a:t>each=</a:t>
            </a:r>
            <a:r>
              <a:rPr sz="1600">
                <a:solidFill>
                  <a:srgbClr val="40A070"/>
                </a:solidFill>
                <a:latin typeface="Courier"/>
              </a:rPr>
              <a:t>25</a:t>
            </a:r>
            <a:r>
              <a:rPr sz="1600">
                <a:latin typeface="Courier"/>
              </a:rPr>
              <a:t>), </a:t>
            </a:r>
            <a:r>
              <a:rPr sz="1600">
                <a:solidFill>
                  <a:srgbClr val="40A070"/>
                </a:solidFill>
                <a:latin typeface="Courier"/>
              </a:rPr>
              <a:t>1.2</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(ecotype, </a:t>
            </a:r>
            <a:r>
              <a:rPr sz="1600">
                <a:solidFill>
                  <a:srgbClr val="7D9029"/>
                </a:solidFill>
                <a:latin typeface="Courier"/>
              </a:rPr>
              <a:t>body_mm=</a:t>
            </a:r>
            <a:r>
              <a:rPr sz="1600">
                <a:latin typeface="Courier"/>
              </a:rPr>
              <a:t>size,</a:t>
            </a:r>
            <a:br/>
            <a:r>
              <a:rPr sz="1600">
                <a:latin typeface="Courier"/>
              </a:rPr>
              <a:t>  </a:t>
            </a:r>
            <a:r>
              <a:rPr sz="1600">
                <a:solidFill>
                  <a:srgbClr val="7D9029"/>
                </a:solidFill>
                <a:latin typeface="Courier"/>
              </a:rPr>
              <a:t>wing_mm=</a:t>
            </a:r>
            <a:r>
              <a:rPr sz="1600">
                <a:solidFill>
                  <a:srgbClr val="40A070"/>
                </a:solidFill>
                <a:latin typeface="Courier"/>
              </a:rPr>
              <a:t>1.3</a:t>
            </a:r>
            <a:r>
              <a:rPr sz="1600">
                <a:solidFill>
                  <a:srgbClr val="4070A0"/>
                </a:solidFill>
                <a:latin typeface="Courier"/>
              </a:rPr>
              <a:t>*</a:t>
            </a:r>
            <a:r>
              <a:rPr sz="1600">
                <a:latin typeface="Courier"/>
              </a:rPr>
              <a:t>size</a:t>
            </a:r>
            <a:r>
              <a:rPr sz="1600">
                <a:solidFill>
                  <a:srgbClr val="4070A0"/>
                </a:solidFill>
                <a:latin typeface="Courier"/>
              </a:rPr>
              <a:t>+</a:t>
            </a:r>
            <a:r>
              <a:rPr sz="1600">
                <a:solidFill>
                  <a:srgbClr val="06287E"/>
                </a:solidFill>
                <a:latin typeface="Courier"/>
              </a:rPr>
              <a:t>rnorm</a:t>
            </a:r>
            <a:r>
              <a:rPr sz="1600">
                <a:latin typeface="Courier"/>
              </a:rPr>
              <a:t>(</a:t>
            </a:r>
            <a:r>
              <a:rPr sz="1600">
                <a:solidFill>
                  <a:srgbClr val="40A070"/>
                </a:solidFill>
                <a:latin typeface="Courier"/>
              </a:rPr>
              <a:t>75</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1</a:t>
            </a:r>
            <a:r>
              <a:rPr sz="1600">
                <a:latin typeface="Courier"/>
              </a:rPr>
              <a:t>), </a:t>
            </a:r>
            <a:r>
              <a:rPr sz="1600">
                <a:solidFill>
                  <a:srgbClr val="7D9029"/>
                </a:solidFill>
                <a:latin typeface="Courier"/>
              </a:rPr>
              <a:t>femur_mm=</a:t>
            </a:r>
            <a:r>
              <a:rPr sz="1600">
                <a:latin typeface="Courier"/>
              </a:rPr>
              <a:t>.</a:t>
            </a:r>
            <a:r>
              <a:rPr sz="1600">
                <a:solidFill>
                  <a:srgbClr val="40A070"/>
                </a:solidFill>
                <a:latin typeface="Courier"/>
              </a:rPr>
              <a:t>45</a:t>
            </a:r>
            <a:r>
              <a:rPr sz="1600">
                <a:solidFill>
                  <a:srgbClr val="4070A0"/>
                </a:solidFill>
                <a:latin typeface="Courier"/>
              </a:rPr>
              <a:t>*</a:t>
            </a:r>
            <a:r>
              <a:rPr sz="1600">
                <a:latin typeface="Courier"/>
              </a:rPr>
              <a:t>size</a:t>
            </a:r>
            <a:r>
              <a:rPr sz="1600">
                <a:solidFill>
                  <a:srgbClr val="4070A0"/>
                </a:solidFill>
                <a:latin typeface="Courier"/>
              </a:rPr>
              <a:t>+</a:t>
            </a:r>
            <a:r>
              <a:rPr sz="1600">
                <a:solidFill>
                  <a:srgbClr val="06287E"/>
                </a:solidFill>
                <a:latin typeface="Courier"/>
              </a:rPr>
              <a:t>rnorm</a:t>
            </a:r>
            <a:r>
              <a:rPr sz="1600">
                <a:latin typeface="Courier"/>
              </a:rPr>
              <a:t>(</a:t>
            </a:r>
            <a:r>
              <a:rPr sz="1600">
                <a:solidFill>
                  <a:srgbClr val="40A070"/>
                </a:solidFill>
                <a:latin typeface="Courier"/>
              </a:rPr>
              <a:t>75</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4</a:t>
            </a:r>
            <a:r>
              <a:rPr sz="1600">
                <a:latin typeface="Courier"/>
              </a:rPr>
              <a:t>),</a:t>
            </a:r>
            <a:br/>
            <a:r>
              <a:rPr sz="1600">
                <a:latin typeface="Courier"/>
              </a:rPr>
              <a:t>  </a:t>
            </a:r>
            <a:r>
              <a:rPr sz="1600">
                <a:solidFill>
                  <a:srgbClr val="7D9029"/>
                </a:solidFill>
                <a:latin typeface="Courier"/>
              </a:rPr>
              <a:t>antenna_mm=</a:t>
            </a:r>
            <a:r>
              <a:rPr sz="1600">
                <a:latin typeface="Courier"/>
              </a:rPr>
              <a:t>.</a:t>
            </a:r>
            <a:r>
              <a:rPr sz="1600">
                <a:solidFill>
                  <a:srgbClr val="40A070"/>
                </a:solidFill>
                <a:latin typeface="Courier"/>
              </a:rPr>
              <a:t>7</a:t>
            </a:r>
            <a:r>
              <a:rPr sz="1600">
                <a:solidFill>
                  <a:srgbClr val="4070A0"/>
                </a:solidFill>
                <a:latin typeface="Courier"/>
              </a:rPr>
              <a:t>*</a:t>
            </a:r>
            <a:r>
              <a:rPr sz="1600">
                <a:latin typeface="Courier"/>
              </a:rPr>
              <a:t>size</a:t>
            </a:r>
            <a:r>
              <a:rPr sz="1600">
                <a:solidFill>
                  <a:srgbClr val="4070A0"/>
                </a:solidFill>
                <a:latin typeface="Courier"/>
              </a:rPr>
              <a:t>+</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1</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a:t>
            </a:r>
            <a:r>
              <a:rPr sz="1600">
                <a:solidFill>
                  <a:srgbClr val="7D9029"/>
                </a:solidFill>
                <a:latin typeface="Courier"/>
              </a:rPr>
              <a:t>each=</a:t>
            </a:r>
            <a:r>
              <a:rPr sz="1600">
                <a:solidFill>
                  <a:srgbClr val="40A070"/>
                </a:solidFill>
                <a:latin typeface="Courier"/>
              </a:rPr>
              <a:t>25</a:t>
            </a:r>
            <a:r>
              <a:rPr sz="1600">
                <a:latin typeface="Courier"/>
              </a:rPr>
              <a:t>)</a:t>
            </a:r>
            <a:r>
              <a:rPr sz="1600">
                <a:solidFill>
                  <a:srgbClr val="4070A0"/>
                </a:solidFill>
                <a:latin typeface="Courier"/>
              </a:rPr>
              <a:t>+</a:t>
            </a:r>
            <a:r>
              <a:rPr sz="1600">
                <a:solidFill>
                  <a:srgbClr val="06287E"/>
                </a:solidFill>
                <a:latin typeface="Courier"/>
              </a:rPr>
              <a:t>rnorm</a:t>
            </a:r>
            <a:r>
              <a:rPr sz="1600">
                <a:latin typeface="Courier"/>
              </a:rPr>
              <a:t>(</a:t>
            </a:r>
            <a:r>
              <a:rPr sz="1600">
                <a:solidFill>
                  <a:srgbClr val="40A070"/>
                </a:solidFill>
                <a:latin typeface="Courier"/>
              </a:rPr>
              <a:t>75</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ecotype: Forest
body_mm: 11.26
wing_mm: 15.47
femur_mm: 6.018
antenna_mm: 7.573</a:t>
            </a:r>
          </a:p>
        </p:txBody>
      </p:sp>
    </p:spTree>
  </p:cSld>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PCA: see the data</a:t>
            </a:r>
          </a:p>
        </p:txBody>
      </p:sp>
      <p:pic>
        <p:nvPicPr>
          <p:cNvPr descr="Course_files/modules/pca/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Principal component analysis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pch=21 / bg</a:t>
            </a:r>
            <a:r>
              <a:rPr/>
              <a:t> — Shows known ecotypes with outlined colors</a:t>
            </a:r>
          </a:p>
          <a:p>
            <a:pPr lvl="0" indent="0" marL="0">
              <a:buNone/>
            </a:pPr>
            <a:r>
              <a:rPr b="1"/>
              <a:t>xlab / ylab</a:t>
            </a:r>
            <a:r>
              <a:rPr/>
              <a:t> — Names the coordinates actually plotted</a:t>
            </a:r>
          </a:p>
          <a:p>
            <a:pPr lvl="0" indent="0" marL="0">
              <a:buNone/>
            </a:pPr>
            <a:r>
              <a:rPr b="1"/>
              <a:t>legend</a:t>
            </a:r>
            <a:r>
              <a:rPr/>
              <a:t> — Keeps ecotype labels explicit</a:t>
            </a:r>
          </a:p>
        </p:txBody>
      </p:sp>
    </p:spTree>
  </p:cSld>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PCA: plot code</a:t>
            </a:r>
          </a:p>
        </p:txBody>
      </p:sp>
      <p:sp>
        <p:nvSpPr>
          <p:cNvPr id="3" name="Content Placeholder 2"/>
          <p:cNvSpPr>
            <a:spLocks noGrp="1"/>
          </p:cNvSpPr>
          <p:nvPr>
            <p:ph idx="1"/>
          </p:nvPr>
        </p:nvSpPr>
        <p:spPr/>
        <p:txBody>
          <a:bodyPr/>
          <a:lstStyle/>
          <a:p>
            <a:pPr lvl="0" indent="0">
              <a:buNone/>
              <a:defRPr sz="1600"/>
            </a:pPr>
            <a:r>
              <a:rPr sz="1600">
                <a:latin typeface="Courier"/>
              </a:rPr>
              <a:t>coordinates </a:t>
            </a:r>
            <a:r>
              <a:rPr sz="1600">
                <a:solidFill>
                  <a:srgbClr val="007020"/>
                </a:solidFill>
                <a:latin typeface="Courier"/>
              </a:rPr>
              <a:t>&lt;-</a:t>
            </a:r>
            <a:r>
              <a:rPr sz="1600">
                <a:latin typeface="Courier"/>
              </a:rPr>
              <a:t> result</a:t>
            </a:r>
            <a:r>
              <a:rPr sz="1600">
                <a:solidFill>
                  <a:srgbClr val="4070A0"/>
                </a:solidFill>
                <a:latin typeface="Courier"/>
              </a:rPr>
              <a:t>$</a:t>
            </a:r>
            <a:r>
              <a:rPr sz="1600">
                <a:latin typeface="Courier"/>
              </a:rPr>
              <a:t>x[,</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a:t>
            </a:r>
            <a:br/>
            <a:r>
              <a:rPr sz="1600">
                <a:latin typeface="Courier"/>
              </a:rPr>
              <a:t>colours </a:t>
            </a:r>
            <a:r>
              <a:rPr sz="1600">
                <a:solidFill>
                  <a:srgbClr val="007020"/>
                </a:solidFill>
                <a:latin typeface="Courier"/>
              </a:rPr>
              <a:t>&lt;-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"#146A85"</a:t>
            </a:r>
            <a:r>
              <a:rPr sz="1600">
                <a:latin typeface="Courier"/>
              </a:rPr>
              <a:t>, </a:t>
            </a:r>
            <a:r>
              <a:rPr sz="1600">
                <a:solidFill>
                  <a:srgbClr val="4070A0"/>
                </a:solidFill>
                <a:latin typeface="Courier"/>
              </a:rPr>
              <a:t>"#C56B3B"</a:t>
            </a:r>
            <a:r>
              <a:rPr sz="1600">
                <a:latin typeface="Courier"/>
              </a:rPr>
              <a:t>, </a:t>
            </a:r>
            <a:r>
              <a:rPr sz="1600">
                <a:solidFill>
                  <a:srgbClr val="4070A0"/>
                </a:solidFill>
                <a:latin typeface="Courier"/>
              </a:rPr>
              <a:t>"#5B8266"</a:t>
            </a:r>
            <a:r>
              <a:rPr sz="1600">
                <a:latin typeface="Courier"/>
              </a:rPr>
              <a:t>)[</a:t>
            </a:r>
            <a:r>
              <a:rPr sz="1600">
                <a:solidFill>
                  <a:srgbClr val="06287E"/>
                </a:solidFill>
                <a:latin typeface="Courier"/>
              </a:rPr>
              <a:t>match</a:t>
            </a:r>
            <a:r>
              <a:rPr sz="1600">
                <a:latin typeface="Courier"/>
              </a:rPr>
              <a:t>(d</a:t>
            </a:r>
            <a:r>
              <a:rPr sz="1600">
                <a:solidFill>
                  <a:srgbClr val="4070A0"/>
                </a:solidFill>
                <a:latin typeface="Courier"/>
              </a:rPr>
              <a:t>$</a:t>
            </a:r>
            <a:r>
              <a:rPr sz="1600">
                <a:latin typeface="Courier"/>
              </a:rPr>
              <a:t>ecotype,</a:t>
            </a:r>
            <a:r>
              <a:rPr sz="1600">
                <a:solidFill>
                  <a:srgbClr val="06287E"/>
                </a:solidFill>
                <a:latin typeface="Courier"/>
              </a:rPr>
              <a:t>c</a:t>
            </a:r>
            <a:r>
              <a:rPr sz="1600">
                <a:latin typeface="Courier"/>
              </a:rPr>
              <a:t>(</a:t>
            </a:r>
            <a:r>
              <a:rPr sz="1600">
                <a:solidFill>
                  <a:srgbClr val="4070A0"/>
                </a:solidFill>
                <a:latin typeface="Courier"/>
              </a:rPr>
              <a:t>"Forest"</a:t>
            </a:r>
            <a:r>
              <a:rPr sz="1600">
                <a:latin typeface="Courier"/>
              </a:rPr>
              <a:t>,</a:t>
            </a:r>
            <a:r>
              <a:rPr sz="1600">
                <a:solidFill>
                  <a:srgbClr val="4070A0"/>
                </a:solidFill>
                <a:latin typeface="Courier"/>
              </a:rPr>
              <a:t>"Grassland"</a:t>
            </a:r>
            <a:r>
              <a:rPr sz="1600">
                <a:latin typeface="Courier"/>
              </a:rPr>
              <a:t>,</a:t>
            </a:r>
            <a:r>
              <a:rPr sz="1600">
                <a:solidFill>
                  <a:srgbClr val="4070A0"/>
                </a:solidFill>
                <a:latin typeface="Courier"/>
              </a:rPr>
              <a:t>"Dune"</a:t>
            </a:r>
            <a:r>
              <a:rPr sz="1600">
                <a:latin typeface="Courier"/>
              </a:rPr>
              <a:t>))]</a:t>
            </a:r>
            <a:br/>
            <a:r>
              <a:rPr sz="1600">
                <a:solidFill>
                  <a:srgbClr val="06287E"/>
                </a:solidFill>
                <a:latin typeface="Courier"/>
              </a:rPr>
              <a:t>plot</a:t>
            </a:r>
            <a:r>
              <a:rPr sz="1600">
                <a:latin typeface="Courier"/>
              </a:rPr>
              <a:t>(coordinates, </a:t>
            </a:r>
            <a:r>
              <a:rPr sz="1600">
                <a:solidFill>
                  <a:srgbClr val="7D9029"/>
                </a:solidFill>
                <a:latin typeface="Courier"/>
              </a:rPr>
              <a:t>pch=</a:t>
            </a:r>
            <a:r>
              <a:rPr sz="1600">
                <a:solidFill>
                  <a:srgbClr val="40A070"/>
                </a:solidFill>
                <a:latin typeface="Courier"/>
              </a:rPr>
              <a:t>21</a:t>
            </a:r>
            <a:r>
              <a:rPr sz="1600">
                <a:latin typeface="Courier"/>
              </a:rPr>
              <a:t>, </a:t>
            </a:r>
            <a:r>
              <a:rPr sz="1600">
                <a:solidFill>
                  <a:srgbClr val="7D9029"/>
                </a:solidFill>
                <a:latin typeface="Courier"/>
              </a:rPr>
              <a:t>bg=</a:t>
            </a:r>
            <a:r>
              <a:rPr sz="1600">
                <a:latin typeface="Courier"/>
              </a:rPr>
              <a:t>colours, </a:t>
            </a:r>
            <a:r>
              <a:rPr sz="1600">
                <a:solidFill>
                  <a:srgbClr val="7D9029"/>
                </a:solidFill>
                <a:latin typeface="Courier"/>
              </a:rPr>
              <a:t>cex=</a:t>
            </a:r>
            <a:r>
              <a:rPr sz="1600">
                <a:solidFill>
                  <a:srgbClr val="40A070"/>
                </a:solidFill>
                <a:latin typeface="Courier"/>
              </a:rPr>
              <a:t>1.1</a:t>
            </a:r>
            <a:r>
              <a:rPr sz="1600">
                <a:latin typeface="Courier"/>
              </a:rPr>
              <a:t>,</a:t>
            </a:r>
            <a:br/>
            <a:r>
              <a:rPr sz="1600">
                <a:latin typeface="Courier"/>
              </a:rPr>
              <a:t>     </a:t>
            </a:r>
            <a:r>
              <a:rPr sz="1600">
                <a:solidFill>
                  <a:srgbClr val="7D9029"/>
                </a:solidFill>
                <a:latin typeface="Courier"/>
              </a:rPr>
              <a:t>xlab=</a:t>
            </a:r>
            <a:r>
              <a:rPr sz="1600">
                <a:solidFill>
                  <a:srgbClr val="4070A0"/>
                </a:solidFill>
                <a:latin typeface="Courier"/>
              </a:rPr>
              <a:t>"PC1"</a:t>
            </a:r>
            <a:r>
              <a:rPr sz="1600">
                <a:latin typeface="Courier"/>
              </a:rPr>
              <a:t>, </a:t>
            </a:r>
            <a:r>
              <a:rPr sz="1600">
                <a:solidFill>
                  <a:srgbClr val="7D9029"/>
                </a:solidFill>
                <a:latin typeface="Courier"/>
              </a:rPr>
              <a:t>ylab=</a:t>
            </a:r>
            <a:r>
              <a:rPr sz="1600">
                <a:solidFill>
                  <a:srgbClr val="4070A0"/>
                </a:solidFill>
                <a:latin typeface="Courier"/>
              </a:rPr>
              <a:t>"PC2"</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"topright"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"Forest"</a:t>
            </a:r>
            <a:r>
              <a:rPr sz="1600">
                <a:latin typeface="Courier"/>
              </a:rPr>
              <a:t>,</a:t>
            </a:r>
            <a:r>
              <a:rPr sz="1600">
                <a:solidFill>
                  <a:srgbClr val="4070A0"/>
                </a:solidFill>
                <a:latin typeface="Courier"/>
              </a:rPr>
              <a:t>"Grassland"</a:t>
            </a:r>
            <a:r>
              <a:rPr sz="1600">
                <a:latin typeface="Courier"/>
              </a:rPr>
              <a:t>,</a:t>
            </a:r>
            <a:r>
              <a:rPr sz="1600">
                <a:solidFill>
                  <a:srgbClr val="4070A0"/>
                </a:solidFill>
                <a:latin typeface="Courier"/>
              </a:rPr>
              <a:t>"Dune"</a:t>
            </a:r>
            <a:r>
              <a:rPr sz="1600">
                <a:latin typeface="Courier"/>
              </a:rPr>
              <a:t>), </a:t>
            </a:r>
            <a:r>
              <a:rPr sz="1600">
                <a:solidFill>
                  <a:srgbClr val="7D9029"/>
                </a:solidFill>
                <a:latin typeface="Courier"/>
              </a:rPr>
              <a:t>pch=</a:t>
            </a:r>
            <a:r>
              <a:rPr sz="1600">
                <a:solidFill>
                  <a:srgbClr val="40A070"/>
                </a:solidFill>
                <a:latin typeface="Courier"/>
              </a:rPr>
              <a:t>21</a:t>
            </a:r>
            <a:r>
              <a:rPr sz="1600">
                <a:latin typeface="Courier"/>
              </a:rPr>
              <a:t>,</a:t>
            </a:r>
            <a:br/>
            <a:r>
              <a:rPr sz="1600">
                <a:latin typeface="Courier"/>
              </a:rPr>
              <a:t>       </a:t>
            </a:r>
            <a:r>
              <a:rPr sz="1600">
                <a:solidFill>
                  <a:srgbClr val="7D9029"/>
                </a:solidFill>
                <a:latin typeface="Courier"/>
              </a:rPr>
              <a:t>pt.bg=</a:t>
            </a:r>
            <a:r>
              <a:rPr sz="1600">
                <a:solidFill>
                  <a:srgbClr val="06287E"/>
                </a:solidFill>
                <a:latin typeface="Courier"/>
              </a:rPr>
              <a:t>c</a:t>
            </a:r>
            <a:r>
              <a:rPr sz="1600">
                <a:latin typeface="Courier"/>
              </a:rPr>
              <a:t>(</a:t>
            </a:r>
            <a:r>
              <a:rPr sz="1600">
                <a:solidFill>
                  <a:srgbClr val="4070A0"/>
                </a:solidFill>
                <a:latin typeface="Courier"/>
              </a:rPr>
              <a:t>"#146A85"</a:t>
            </a:r>
            <a:r>
              <a:rPr sz="1600">
                <a:latin typeface="Courier"/>
              </a:rPr>
              <a:t>, </a:t>
            </a:r>
            <a:r>
              <a:rPr sz="1600">
                <a:solidFill>
                  <a:srgbClr val="4070A0"/>
                </a:solidFill>
                <a:latin typeface="Courier"/>
              </a:rPr>
              <a:t>"#C56B3B"</a:t>
            </a:r>
            <a:r>
              <a:rPr sz="1600">
                <a:latin typeface="Courier"/>
              </a:rPr>
              <a:t>, </a:t>
            </a:r>
            <a:r>
              <a:rPr sz="1600">
                <a:solidFill>
                  <a:srgbClr val="4070A0"/>
                </a:solidFill>
                <a:latin typeface="Courier"/>
              </a:rPr>
              <a:t>"#5B8266"</a:t>
            </a:r>
            <a:r>
              <a:rPr sz="1600">
                <a:latin typeface="Courier"/>
              </a:rPr>
              <a:t>), </a:t>
            </a:r>
            <a:r>
              <a:rPr sz="1600">
                <a:solidFill>
                  <a:srgbClr val="7D9029"/>
                </a:solidFill>
                <a:latin typeface="Courier"/>
              </a:rPr>
              <a:t>bty=</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pch=21 / bg</a:t>
            </a:r>
            <a:r>
              <a:rPr/>
              <a:t> — Shows known ecotypes with outlined colors</a:t>
            </a:r>
          </a:p>
          <a:p>
            <a:pPr lvl="0" indent="0" marL="0">
              <a:buNone/>
            </a:pPr>
            <a:r>
              <a:rPr b="1"/>
              <a:t>xlab / ylab</a:t>
            </a:r>
            <a:r>
              <a:rPr/>
              <a:t> — Names the coordinates actually plotted</a:t>
            </a:r>
          </a:p>
          <a:p>
            <a:pPr lvl="0" indent="0" marL="0">
              <a:buNone/>
            </a:pPr>
            <a:r>
              <a:rPr b="1"/>
              <a:t>legend</a:t>
            </a:r>
            <a:r>
              <a:rPr/>
              <a:t> — Keeps ecotype labels explicit</a:t>
            </a:r>
          </a:p>
        </p:txBody>
      </p:sp>
    </p:spTree>
  </p:cSld>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PCA: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Which combinations of traits summarize the most variation?</a:t>
            </a:r>
          </a:p>
          <a:p>
            <a:pPr lvl="0" indent="0" marL="0">
              <a:buNone/>
            </a:pPr>
            <a:r>
              <a:rPr b="1"/>
              <a:t>Null / estimation target</a:t>
            </a:r>
          </a:p>
          <a:p>
            <a:pPr lvl="0" indent="0" marL="0">
              <a:buNone/>
            </a:pPr>
            <a:r>
              <a:rPr/>
              <a:t>The target is a set of linear trait combinations that explain the most variance; PCA itself does not test a null hypothesis.</a:t>
            </a:r>
          </a:p>
        </p:txBody>
      </p:sp>
      <p:sp>
        <p:nvSpPr>
          <p:cNvPr id="4" name="Content Placeholder 3"/>
          <p:cNvSpPr>
            <a:spLocks noGrp="1"/>
          </p:cNvSpPr>
          <p:nvPr>
            <p:ph idx="2"/>
          </p:nvPr>
        </p:nvSpPr>
        <p:spPr/>
        <p:txBody>
          <a:bodyPr/>
          <a:lstStyle/>
          <a:p>
            <a:pPr lvl="0" indent="0" marL="0">
              <a:buNone/>
            </a:pPr>
            <a:r>
              <a:rPr b="1"/>
              <a:t>Relevant options</a:t>
            </a:r>
          </a:p>
          <a:p>
            <a:pPr lvl="0"/>
            <a:r>
              <a:rPr/>
              <a:t>prcomp(…, center=TRUE, scale.=TRUE)</a:t>
            </a:r>
          </a:p>
          <a:p>
            <a:pPr lvl="0"/>
            <a:r>
              <a:rPr/>
              <a:t>Scaling gives traits comparable weight.</a:t>
            </a:r>
          </a:p>
          <a:p>
            <a:pPr lvl="0"/>
            <a:r>
              <a:rPr/>
              <a:t>Inspect scores, loadings and variance explained.</a:t>
            </a:r>
          </a:p>
        </p:txBody>
      </p:sp>
    </p:spTree>
  </p:cSld>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PCA: assumptions</a:t>
            </a:r>
          </a:p>
        </p:txBody>
      </p:sp>
      <p:sp>
        <p:nvSpPr>
          <p:cNvPr id="3" name="Content Placeholder 2"/>
          <p:cNvSpPr>
            <a:spLocks noGrp="1"/>
          </p:cNvSpPr>
          <p:nvPr>
            <p:ph idx="1"/>
          </p:nvPr>
        </p:nvSpPr>
        <p:spPr/>
        <p:txBody>
          <a:bodyPr/>
          <a:lstStyle/>
          <a:p>
            <a:pPr lvl="0" indent="0" marL="0">
              <a:buNone/>
            </a:pPr>
            <a:r>
              <a:rPr b="1"/>
              <a:t>What matters here</a:t>
            </a:r>
          </a:p>
          <a:p>
            <a:pPr lvl="0"/>
            <a:r>
              <a:rPr/>
              <a:t>Rows are comparable observations.</a:t>
            </a:r>
          </a:p>
          <a:p>
            <a:pPr lvl="0"/>
            <a:r>
              <a:rPr/>
              <a:t>Scaling and linear combinations suit the question.</a:t>
            </a:r>
          </a:p>
        </p:txBody>
      </p:sp>
      <p:sp>
        <p:nvSpPr>
          <p:cNvPr id="4" name="Content Placeholder 3"/>
          <p:cNvSpPr>
            <a:spLocks noGrp="1"/>
          </p:cNvSpPr>
          <p:nvPr>
            <p:ph idx="2"/>
          </p:nvPr>
        </p:nvSpPr>
        <p:spPr/>
        <p:txBody>
          <a:bodyPr/>
          <a:lstStyle/>
          <a:p>
            <a:pPr lvl="0" indent="0" marL="0">
              <a:buNone/>
            </a:pPr>
            <a:r>
              <a:rPr b="1"/>
              <a:t>Parametric responses</a:t>
            </a:r>
          </a:p>
          <a:p>
            <a:pPr lvl="0"/>
            <a:r>
              <a:rPr/>
              <a:t>Use a model that directly tests the biological group contrast if inference is the aim.</a:t>
            </a:r>
          </a:p>
          <a:p>
            <a:pPr lvl="0" indent="0" marL="0">
              <a:buNone/>
            </a:pPr>
            <a:r>
              <a:rPr b="1"/>
              <a:t>Nonparametric responses</a:t>
            </a:r>
          </a:p>
          <a:p>
            <a:pPr lvl="0"/>
            <a:r>
              <a:rPr/>
              <a:t>Consider rank- or distance-based approaches when their target matches the question.</a:t>
            </a:r>
          </a:p>
        </p:txBody>
      </p:sp>
    </p:spTree>
  </p:cSld>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PCA: run and read</a:t>
            </a:r>
          </a:p>
        </p:txBody>
      </p:sp>
      <p:sp>
        <p:nvSpPr>
          <p:cNvPr id="3" name="Content Placeholder 2"/>
          <p:cNvSpPr>
            <a:spLocks noGrp="1"/>
          </p:cNvSpPr>
          <p:nvPr>
            <p:ph idx="1"/>
          </p:nvPr>
        </p:nvSpPr>
        <p:spPr/>
        <p:txBody>
          <a:bodyPr/>
          <a:lstStyle/>
          <a:p>
            <a:pPr lvl="0" indent="0">
              <a:buNone/>
              <a:defRPr sz="1600"/>
            </a:pPr>
            <a:r>
              <a:rPr sz="1600">
                <a:latin typeface="Courier"/>
              </a:rPr>
              <a:t>z </a:t>
            </a:r>
            <a:r>
              <a:rPr sz="1600">
                <a:solidFill>
                  <a:srgbClr val="007020"/>
                </a:solidFill>
                <a:latin typeface="Courier"/>
              </a:rPr>
              <a:t>&lt;-</a:t>
            </a:r>
            <a:r>
              <a:rPr sz="1600">
                <a:latin typeface="Courier"/>
              </a:rPr>
              <a:t> d[</a:t>
            </a:r>
            <a:r>
              <a:rPr sz="1600">
                <a:solidFill>
                  <a:srgbClr val="06287E"/>
                </a:solidFill>
                <a:latin typeface="Courier"/>
              </a:rPr>
              <a:t>c</a:t>
            </a:r>
            <a:r>
              <a:rPr sz="1600">
                <a:latin typeface="Courier"/>
              </a:rPr>
              <a:t>(</a:t>
            </a:r>
            <a:r>
              <a:rPr sz="1600">
                <a:solidFill>
                  <a:srgbClr val="4070A0"/>
                </a:solidFill>
                <a:latin typeface="Courier"/>
              </a:rPr>
              <a:t>"body_mm"</a:t>
            </a:r>
            <a:r>
              <a:rPr sz="1600">
                <a:latin typeface="Courier"/>
              </a:rPr>
              <a:t>,</a:t>
            </a:r>
            <a:r>
              <a:rPr sz="1600">
                <a:solidFill>
                  <a:srgbClr val="4070A0"/>
                </a:solidFill>
                <a:latin typeface="Courier"/>
              </a:rPr>
              <a:t>"wing_mm"</a:t>
            </a:r>
            <a:r>
              <a:rPr sz="1600">
                <a:latin typeface="Courier"/>
              </a:rPr>
              <a:t>,</a:t>
            </a:r>
            <a:r>
              <a:rPr sz="1600">
                <a:solidFill>
                  <a:srgbClr val="4070A0"/>
                </a:solidFill>
                <a:latin typeface="Courier"/>
              </a:rPr>
              <a:t>"femur_mm"</a:t>
            </a:r>
            <a:r>
              <a:rPr sz="1600">
                <a:latin typeface="Courier"/>
              </a:rPr>
              <a:t>,</a:t>
            </a:r>
            <a:r>
              <a:rPr sz="1600">
                <a:solidFill>
                  <a:srgbClr val="4070A0"/>
                </a:solidFill>
                <a:latin typeface="Courier"/>
              </a:rPr>
              <a:t>"antenna_mm"</a:t>
            </a:r>
            <a:r>
              <a:rPr sz="1600">
                <a:latin typeface="Courier"/>
              </a:rPr>
              <a:t>)]</a:t>
            </a:r>
            <a:br/>
            <a:r>
              <a:rPr sz="1600">
                <a:latin typeface="Courier"/>
              </a:rPr>
              <a:t>result </a:t>
            </a:r>
            <a:r>
              <a:rPr sz="1600">
                <a:solidFill>
                  <a:srgbClr val="007020"/>
                </a:solidFill>
                <a:latin typeface="Courier"/>
              </a:rPr>
              <a:t>&lt;-</a:t>
            </a:r>
            <a:r>
              <a:rPr sz="1600">
                <a:latin typeface="Courier"/>
              </a:rPr>
              <a:t> </a:t>
            </a:r>
            <a:r>
              <a:rPr sz="1600">
                <a:solidFill>
                  <a:srgbClr val="06287E"/>
                </a:solidFill>
                <a:latin typeface="Courier"/>
              </a:rPr>
              <a:t>prcomp</a:t>
            </a:r>
            <a:r>
              <a:rPr sz="1600">
                <a:latin typeface="Courier"/>
              </a:rPr>
              <a:t>(z, </a:t>
            </a:r>
            <a:r>
              <a:rPr sz="1600">
                <a:solidFill>
                  <a:srgbClr val="7D9029"/>
                </a:solidFill>
                <a:latin typeface="Courier"/>
              </a:rPr>
              <a:t>center=</a:t>
            </a:r>
            <a:r>
              <a:rPr sz="1600">
                <a:solidFill>
                  <a:srgbClr val="880000"/>
                </a:solidFill>
                <a:latin typeface="Courier"/>
              </a:rPr>
              <a:t>TRUE</a:t>
            </a:r>
            <a:r>
              <a:rPr sz="1600">
                <a:latin typeface="Courier"/>
              </a:rPr>
              <a:t>, </a:t>
            </a:r>
            <a:r>
              <a:rPr sz="1600">
                <a:solidFill>
                  <a:srgbClr val="7D9029"/>
                </a:solidFill>
                <a:latin typeface="Courier"/>
              </a:rPr>
              <a:t>scale.=</a:t>
            </a:r>
            <a:r>
              <a:rPr sz="1600">
                <a:solidFill>
                  <a:srgbClr val="880000"/>
                </a:solidFill>
                <a:latin typeface="Courier"/>
              </a:rPr>
              <a:t>TRUE</a:t>
            </a:r>
            <a:r>
              <a:rPr sz="1600">
                <a:latin typeface="Courier"/>
              </a:rPr>
              <a:t>)</a:t>
            </a:r>
            <a:br/>
            <a:r>
              <a:rPr sz="1600">
                <a:latin typeface="Courier"/>
              </a:rPr>
              <a:t>variance </a:t>
            </a:r>
            <a:r>
              <a:rPr sz="1600">
                <a:solidFill>
                  <a:srgbClr val="007020"/>
                </a:solidFill>
                <a:latin typeface="Courier"/>
              </a:rPr>
              <a:t>&lt;-</a:t>
            </a:r>
            <a:r>
              <a:rPr sz="1600">
                <a:latin typeface="Courier"/>
              </a:rPr>
              <a:t> result</a:t>
            </a:r>
            <a:r>
              <a:rPr sz="1600">
                <a:solidFill>
                  <a:srgbClr val="4070A0"/>
                </a:solidFill>
                <a:latin typeface="Courier"/>
              </a:rPr>
              <a:t>$</a:t>
            </a:r>
            <a:r>
              <a:rPr sz="1600">
                <a:latin typeface="Courier"/>
              </a:rPr>
              <a:t>sdev</a:t>
            </a:r>
            <a:r>
              <a:rPr sz="1600">
                <a:solidFill>
                  <a:srgbClr val="4070A0"/>
                </a:solidFill>
                <a:latin typeface="Courier"/>
              </a:rPr>
              <a:t>^</a:t>
            </a:r>
            <a:r>
              <a:rPr sz="1600">
                <a:solidFill>
                  <a:srgbClr val="40A070"/>
                </a:solidFill>
                <a:latin typeface="Courier"/>
              </a:rPr>
              <a:t>2</a:t>
            </a:r>
            <a:r>
              <a:rPr sz="1600">
                <a:solidFill>
                  <a:srgbClr val="4070A0"/>
                </a:solidFill>
                <a:latin typeface="Courier"/>
              </a:rPr>
              <a:t>/</a:t>
            </a:r>
            <a:r>
              <a:rPr sz="1600">
                <a:solidFill>
                  <a:srgbClr val="06287E"/>
                </a:solidFill>
                <a:latin typeface="Courier"/>
              </a:rPr>
              <a:t>sum</a:t>
            </a:r>
            <a:r>
              <a:rPr sz="1600">
                <a:latin typeface="Courier"/>
              </a:rPr>
              <a:t>(result</a:t>
            </a:r>
            <a:r>
              <a:rPr sz="1600">
                <a:solidFill>
                  <a:srgbClr val="4070A0"/>
                </a:solidFill>
                <a:latin typeface="Courier"/>
              </a:rPr>
              <a:t>$</a:t>
            </a:r>
            <a:r>
              <a:rPr sz="1600">
                <a:latin typeface="Courier"/>
              </a:rPr>
              <a:t>sdev</a:t>
            </a:r>
            <a:r>
              <a:rPr sz="1600">
                <a:solidFill>
                  <a:srgbClr val="4070A0"/>
                </a:solidFill>
                <a:latin typeface="Courier"/>
              </a:rPr>
              <a:t>^</a:t>
            </a:r>
            <a:r>
              <a:rPr sz="1600">
                <a:solidFill>
                  <a:srgbClr val="40A070"/>
                </a:solidFill>
                <a:latin typeface="Courier"/>
              </a:rPr>
              <a:t>2</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PC1 accounts for 84.3% of variance</a:t>
            </a:r>
          </a:p>
          <a:p>
            <a:pPr lvl="0"/>
            <a:r>
              <a:rPr/>
              <a:t>PC2 accounts for 8.6%</a:t>
            </a:r>
          </a:p>
          <a:p>
            <a:pPr lvl="0"/>
            <a:r>
              <a:rPr/>
              <a:t>Variables centered and scaled</a:t>
            </a:r>
          </a:p>
        </p:txBody>
      </p:sp>
    </p:spTree>
  </p:cSld>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PCA: interpret</a:t>
            </a:r>
          </a:p>
        </p:txBody>
      </p:sp>
      <p:sp>
        <p:nvSpPr>
          <p:cNvPr id="3" name="Content Placeholder 2"/>
          <p:cNvSpPr>
            <a:spLocks noGrp="1"/>
          </p:cNvSpPr>
          <p:nvPr>
            <p:ph idx="1"/>
          </p:nvPr>
        </p:nvSpPr>
        <p:spPr/>
        <p:txBody>
          <a:bodyPr/>
          <a:lstStyle/>
          <a:p>
            <a:pPr lvl="0" indent="0" marL="0">
              <a:buNone/>
            </a:pPr>
            <a:r>
              <a:rPr/>
              <a:t>The first two principal components account for 92.9% of the standardized trait variance. Separation is descriptive; PCA does not test a population difference.</a:t>
            </a:r>
          </a:p>
          <a:p>
            <a:pPr lvl="0" indent="0" marL="0">
              <a:buNone/>
            </a:pPr>
            <a:r>
              <a:rPr b="1"/>
              <a:t>Discuss:</a:t>
            </a:r>
            <a:r>
              <a:rPr/>
              <a:t> What biological claim would this plot alone fail to establish?</a:t>
            </a:r>
          </a:p>
        </p:txBody>
      </p:sp>
    </p:spTree>
  </p:cSld>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MDS: the data</a:t>
            </a:r>
          </a:p>
        </p:txBody>
      </p:sp>
      <p:sp>
        <p:nvSpPr>
          <p:cNvPr id="3" name="Content Placeholder 2"/>
          <p:cNvSpPr>
            <a:spLocks noGrp="1"/>
          </p:cNvSpPr>
          <p:nvPr>
            <p:ph idx="1"/>
          </p:nvPr>
        </p:nvSpPr>
        <p:spPr/>
        <p:txBody>
          <a:bodyPr/>
          <a:lstStyle/>
          <a:p>
            <a:pPr lvl="0" indent="0" marL="0">
              <a:buNone/>
            </a:pPr>
            <a:r>
              <a:rPr/>
              <a:t>Four correlated morphological traits are measured in beetles from three ecotypes.</a:t>
            </a:r>
          </a:p>
          <a:p>
            <a:pPr lvl="0"/>
            <a:r>
              <a:rPr/>
              <a:t>Several quantitative variables per individual</a:t>
            </a:r>
          </a:p>
          <a:p>
            <a:pPr lvl="0"/>
            <a:r>
              <a:rPr/>
              <a:t>Correlated traits with different scales</a:t>
            </a:r>
          </a:p>
          <a:p>
            <a:pPr lvl="0"/>
            <a:r>
              <a:rPr/>
              <a:t>Ecotype labels are known</a:t>
            </a:r>
          </a:p>
        </p:txBody>
      </p:sp>
      <p:sp>
        <p:nvSpPr>
          <p:cNvPr id="4" name="Content Placeholder 3"/>
          <p:cNvSpPr>
            <a:spLocks noGrp="1"/>
          </p:cNvSpPr>
          <p:nvPr>
            <p:ph idx="2"/>
          </p:nvPr>
        </p:nvSpPr>
        <p:spPr/>
        <p:txBody>
          <a:bodyPr/>
          <a:lstStyle/>
          <a:p>
            <a:pPr lvl="0" indent="0" marL="0">
              <a:buNone/>
            </a:pPr>
            <a:r>
              <a:rPr b="1"/>
              <a:t>Other data like these</a:t>
            </a:r>
          </a:p>
          <a:p>
            <a:pPr lvl="0"/>
            <a:r>
              <a:rPr/>
              <a:t>Plant functional traits</a:t>
            </a:r>
          </a:p>
          <a:p>
            <a:pPr lvl="0"/>
            <a:r>
              <a:rPr/>
              <a:t>Metabolite profiles</a:t>
            </a:r>
          </a:p>
          <a:p>
            <a:pPr lvl="0"/>
            <a:r>
              <a:rPr/>
              <a:t>Multivariate physiology</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MDS: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240511</a:t>
            </a:r>
            <a:r>
              <a:rPr sz="1600">
                <a:latin typeface="Courier"/>
              </a:rPr>
              <a:t>)</a:t>
            </a:r>
            <a:br/>
            <a:r>
              <a:rPr sz="1600">
                <a:latin typeface="Courier"/>
              </a:rPr>
              <a:t>ecotype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"Forest"</a:t>
            </a:r>
            <a:r>
              <a:rPr sz="1600">
                <a:latin typeface="Courier"/>
              </a:rPr>
              <a:t>, </a:t>
            </a:r>
            <a:r>
              <a:rPr sz="1600">
                <a:solidFill>
                  <a:srgbClr val="4070A0"/>
                </a:solidFill>
                <a:latin typeface="Courier"/>
              </a:rPr>
              <a:t>"Grassland"</a:t>
            </a:r>
            <a:r>
              <a:rPr sz="1600">
                <a:latin typeface="Courier"/>
              </a:rPr>
              <a:t>, </a:t>
            </a:r>
            <a:r>
              <a:rPr sz="1600">
                <a:solidFill>
                  <a:srgbClr val="4070A0"/>
                </a:solidFill>
                <a:latin typeface="Courier"/>
              </a:rPr>
              <a:t>"Dune"</a:t>
            </a:r>
            <a:r>
              <a:rPr sz="1600">
                <a:latin typeface="Courier"/>
              </a:rPr>
              <a:t>), </a:t>
            </a:r>
            <a:r>
              <a:rPr sz="1600">
                <a:solidFill>
                  <a:srgbClr val="7D9029"/>
                </a:solidFill>
                <a:latin typeface="Courier"/>
              </a:rPr>
              <a:t>each=</a:t>
            </a:r>
            <a:r>
              <a:rPr sz="1600">
                <a:solidFill>
                  <a:srgbClr val="40A070"/>
                </a:solidFill>
                <a:latin typeface="Courier"/>
              </a:rPr>
              <a:t>25</a:t>
            </a:r>
            <a:r>
              <a:rPr sz="1600">
                <a:latin typeface="Courier"/>
              </a:rPr>
              <a:t>)</a:t>
            </a:r>
            <a:br/>
            <a:r>
              <a:rPr sz="1600">
                <a:latin typeface="Courier"/>
              </a:rPr>
              <a:t>size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75</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12</a:t>
            </a:r>
            <a:r>
              <a:rPr sz="1600">
                <a:latin typeface="Courier"/>
              </a:rPr>
              <a:t>,</a:t>
            </a:r>
            <a:r>
              <a:rPr sz="1600">
                <a:solidFill>
                  <a:srgbClr val="40A070"/>
                </a:solidFill>
                <a:latin typeface="Courier"/>
              </a:rPr>
              <a:t>14</a:t>
            </a:r>
            <a:r>
              <a:rPr sz="1600">
                <a:latin typeface="Courier"/>
              </a:rPr>
              <a:t>,</a:t>
            </a:r>
            <a:r>
              <a:rPr sz="1600">
                <a:solidFill>
                  <a:srgbClr val="40A070"/>
                </a:solidFill>
                <a:latin typeface="Courier"/>
              </a:rPr>
              <a:t>13</a:t>
            </a:r>
            <a:r>
              <a:rPr sz="1600">
                <a:latin typeface="Courier"/>
              </a:rPr>
              <a:t>),</a:t>
            </a:r>
            <a:r>
              <a:rPr sz="1600">
                <a:solidFill>
                  <a:srgbClr val="7D9029"/>
                </a:solidFill>
                <a:latin typeface="Courier"/>
              </a:rPr>
              <a:t>each=</a:t>
            </a:r>
            <a:r>
              <a:rPr sz="1600">
                <a:solidFill>
                  <a:srgbClr val="40A070"/>
                </a:solidFill>
                <a:latin typeface="Courier"/>
              </a:rPr>
              <a:t>25</a:t>
            </a:r>
            <a:r>
              <a:rPr sz="1600">
                <a:latin typeface="Courier"/>
              </a:rPr>
              <a:t>), </a:t>
            </a:r>
            <a:r>
              <a:rPr sz="1600">
                <a:solidFill>
                  <a:srgbClr val="40A070"/>
                </a:solidFill>
                <a:latin typeface="Courier"/>
              </a:rPr>
              <a:t>1.2</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(ecotype, </a:t>
            </a:r>
            <a:r>
              <a:rPr sz="1600">
                <a:solidFill>
                  <a:srgbClr val="7D9029"/>
                </a:solidFill>
                <a:latin typeface="Courier"/>
              </a:rPr>
              <a:t>body_mm=</a:t>
            </a:r>
            <a:r>
              <a:rPr sz="1600">
                <a:latin typeface="Courier"/>
              </a:rPr>
              <a:t>size,</a:t>
            </a:r>
            <a:br/>
            <a:r>
              <a:rPr sz="1600">
                <a:latin typeface="Courier"/>
              </a:rPr>
              <a:t>  </a:t>
            </a:r>
            <a:r>
              <a:rPr sz="1600">
                <a:solidFill>
                  <a:srgbClr val="7D9029"/>
                </a:solidFill>
                <a:latin typeface="Courier"/>
              </a:rPr>
              <a:t>wing_mm=</a:t>
            </a:r>
            <a:r>
              <a:rPr sz="1600">
                <a:solidFill>
                  <a:srgbClr val="40A070"/>
                </a:solidFill>
                <a:latin typeface="Courier"/>
              </a:rPr>
              <a:t>1.3</a:t>
            </a:r>
            <a:r>
              <a:rPr sz="1600">
                <a:solidFill>
                  <a:srgbClr val="4070A0"/>
                </a:solidFill>
                <a:latin typeface="Courier"/>
              </a:rPr>
              <a:t>*</a:t>
            </a:r>
            <a:r>
              <a:rPr sz="1600">
                <a:latin typeface="Courier"/>
              </a:rPr>
              <a:t>size</a:t>
            </a:r>
            <a:r>
              <a:rPr sz="1600">
                <a:solidFill>
                  <a:srgbClr val="4070A0"/>
                </a:solidFill>
                <a:latin typeface="Courier"/>
              </a:rPr>
              <a:t>+</a:t>
            </a:r>
            <a:r>
              <a:rPr sz="1600">
                <a:solidFill>
                  <a:srgbClr val="06287E"/>
                </a:solidFill>
                <a:latin typeface="Courier"/>
              </a:rPr>
              <a:t>rnorm</a:t>
            </a:r>
            <a:r>
              <a:rPr sz="1600">
                <a:latin typeface="Courier"/>
              </a:rPr>
              <a:t>(</a:t>
            </a:r>
            <a:r>
              <a:rPr sz="1600">
                <a:solidFill>
                  <a:srgbClr val="40A070"/>
                </a:solidFill>
                <a:latin typeface="Courier"/>
              </a:rPr>
              <a:t>75</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1</a:t>
            </a:r>
            <a:r>
              <a:rPr sz="1600">
                <a:latin typeface="Courier"/>
              </a:rPr>
              <a:t>), </a:t>
            </a:r>
            <a:r>
              <a:rPr sz="1600">
                <a:solidFill>
                  <a:srgbClr val="7D9029"/>
                </a:solidFill>
                <a:latin typeface="Courier"/>
              </a:rPr>
              <a:t>femur_mm=</a:t>
            </a:r>
            <a:r>
              <a:rPr sz="1600">
                <a:latin typeface="Courier"/>
              </a:rPr>
              <a:t>.</a:t>
            </a:r>
            <a:r>
              <a:rPr sz="1600">
                <a:solidFill>
                  <a:srgbClr val="40A070"/>
                </a:solidFill>
                <a:latin typeface="Courier"/>
              </a:rPr>
              <a:t>45</a:t>
            </a:r>
            <a:r>
              <a:rPr sz="1600">
                <a:solidFill>
                  <a:srgbClr val="4070A0"/>
                </a:solidFill>
                <a:latin typeface="Courier"/>
              </a:rPr>
              <a:t>*</a:t>
            </a:r>
            <a:r>
              <a:rPr sz="1600">
                <a:latin typeface="Courier"/>
              </a:rPr>
              <a:t>size</a:t>
            </a:r>
            <a:r>
              <a:rPr sz="1600">
                <a:solidFill>
                  <a:srgbClr val="4070A0"/>
                </a:solidFill>
                <a:latin typeface="Courier"/>
              </a:rPr>
              <a:t>+</a:t>
            </a:r>
            <a:r>
              <a:rPr sz="1600">
                <a:solidFill>
                  <a:srgbClr val="06287E"/>
                </a:solidFill>
                <a:latin typeface="Courier"/>
              </a:rPr>
              <a:t>rnorm</a:t>
            </a:r>
            <a:r>
              <a:rPr sz="1600">
                <a:latin typeface="Courier"/>
              </a:rPr>
              <a:t>(</a:t>
            </a:r>
            <a:r>
              <a:rPr sz="1600">
                <a:solidFill>
                  <a:srgbClr val="40A070"/>
                </a:solidFill>
                <a:latin typeface="Courier"/>
              </a:rPr>
              <a:t>75</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4</a:t>
            </a:r>
            <a:r>
              <a:rPr sz="1600">
                <a:latin typeface="Courier"/>
              </a:rPr>
              <a:t>),</a:t>
            </a:r>
            <a:br/>
            <a:r>
              <a:rPr sz="1600">
                <a:latin typeface="Courier"/>
              </a:rPr>
              <a:t>  </a:t>
            </a:r>
            <a:r>
              <a:rPr sz="1600">
                <a:solidFill>
                  <a:srgbClr val="7D9029"/>
                </a:solidFill>
                <a:latin typeface="Courier"/>
              </a:rPr>
              <a:t>antenna_mm=</a:t>
            </a:r>
            <a:r>
              <a:rPr sz="1600">
                <a:latin typeface="Courier"/>
              </a:rPr>
              <a:t>.</a:t>
            </a:r>
            <a:r>
              <a:rPr sz="1600">
                <a:solidFill>
                  <a:srgbClr val="40A070"/>
                </a:solidFill>
                <a:latin typeface="Courier"/>
              </a:rPr>
              <a:t>7</a:t>
            </a:r>
            <a:r>
              <a:rPr sz="1600">
                <a:solidFill>
                  <a:srgbClr val="4070A0"/>
                </a:solidFill>
                <a:latin typeface="Courier"/>
              </a:rPr>
              <a:t>*</a:t>
            </a:r>
            <a:r>
              <a:rPr sz="1600">
                <a:latin typeface="Courier"/>
              </a:rPr>
              <a:t>size</a:t>
            </a:r>
            <a:r>
              <a:rPr sz="1600">
                <a:solidFill>
                  <a:srgbClr val="4070A0"/>
                </a:solidFill>
                <a:latin typeface="Courier"/>
              </a:rPr>
              <a:t>+</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1</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a:t>
            </a:r>
            <a:r>
              <a:rPr sz="1600">
                <a:solidFill>
                  <a:srgbClr val="7D9029"/>
                </a:solidFill>
                <a:latin typeface="Courier"/>
              </a:rPr>
              <a:t>each=</a:t>
            </a:r>
            <a:r>
              <a:rPr sz="1600">
                <a:solidFill>
                  <a:srgbClr val="40A070"/>
                </a:solidFill>
                <a:latin typeface="Courier"/>
              </a:rPr>
              <a:t>25</a:t>
            </a:r>
            <a:r>
              <a:rPr sz="1600">
                <a:latin typeface="Courier"/>
              </a:rPr>
              <a:t>)</a:t>
            </a:r>
            <a:r>
              <a:rPr sz="1600">
                <a:solidFill>
                  <a:srgbClr val="4070A0"/>
                </a:solidFill>
                <a:latin typeface="Courier"/>
              </a:rPr>
              <a:t>+</a:t>
            </a:r>
            <a:r>
              <a:rPr sz="1600">
                <a:solidFill>
                  <a:srgbClr val="06287E"/>
                </a:solidFill>
                <a:latin typeface="Courier"/>
              </a:rPr>
              <a:t>rnorm</a:t>
            </a:r>
            <a:r>
              <a:rPr sz="1600">
                <a:latin typeface="Courier"/>
              </a:rPr>
              <a:t>(</a:t>
            </a:r>
            <a:r>
              <a:rPr sz="1600">
                <a:solidFill>
                  <a:srgbClr val="40A070"/>
                </a:solidFill>
                <a:latin typeface="Courier"/>
              </a:rPr>
              <a:t>75</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ecotype: Forest
body_mm: 13.79
wing_mm: 17.49
femur_mm: 6.58
antenna_mm: 9.902</a:t>
            </a:r>
          </a:p>
        </p:txBody>
      </p:sp>
    </p:spTree>
  </p:cSld>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MDS: see the data</a:t>
            </a:r>
          </a:p>
        </p:txBody>
      </p:sp>
      <p:pic>
        <p:nvPicPr>
          <p:cNvPr descr="Course_files/modules/mds/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Classical multidimensional scaling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pch=21 / bg</a:t>
            </a:r>
            <a:r>
              <a:rPr/>
              <a:t> — Shows known ecotypes with outlined colors</a:t>
            </a:r>
          </a:p>
          <a:p>
            <a:pPr lvl="0" indent="0" marL="0">
              <a:buNone/>
            </a:pPr>
            <a:r>
              <a:rPr b="1"/>
              <a:t>xlab / ylab</a:t>
            </a:r>
            <a:r>
              <a:rPr/>
              <a:t> — Names the coordinates actually plotted</a:t>
            </a:r>
          </a:p>
          <a:p>
            <a:pPr lvl="0" indent="0" marL="0">
              <a:buNone/>
            </a:pPr>
            <a:r>
              <a:rPr b="1"/>
              <a:t>legend</a:t>
            </a:r>
            <a:r>
              <a:rPr/>
              <a:t> — Keeps ecotype labels explicit</a:t>
            </a:r>
          </a:p>
          <a:p>
            <a:pPr lvl="0" indent="0" marL="0">
              <a:buNone/>
            </a:pPr>
            <a:r>
              <a:rPr b="1"/>
              <a:t>asp=1</a:t>
            </a:r>
            <a:r>
              <a:rPr/>
              <a:t> — Keeps one coordinate unit the same size on both axes</a:t>
            </a:r>
          </a:p>
        </p:txBody>
      </p:sp>
    </p:spTree>
  </p:cSld>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MDS: plot code</a:t>
            </a:r>
          </a:p>
        </p:txBody>
      </p:sp>
      <p:sp>
        <p:nvSpPr>
          <p:cNvPr id="3" name="Content Placeholder 2"/>
          <p:cNvSpPr>
            <a:spLocks noGrp="1"/>
          </p:cNvSpPr>
          <p:nvPr>
            <p:ph idx="1"/>
          </p:nvPr>
        </p:nvSpPr>
        <p:spPr/>
        <p:txBody>
          <a:bodyPr/>
          <a:lstStyle/>
          <a:p>
            <a:pPr lvl="0" indent="0">
              <a:buNone/>
              <a:defRPr sz="1600"/>
            </a:pPr>
            <a:r>
              <a:rPr sz="1600">
                <a:latin typeface="Courier"/>
              </a:rPr>
              <a:t>coordinates </a:t>
            </a:r>
            <a:r>
              <a:rPr sz="1600">
                <a:solidFill>
                  <a:srgbClr val="007020"/>
                </a:solidFill>
                <a:latin typeface="Courier"/>
              </a:rPr>
              <a:t>&lt;-</a:t>
            </a:r>
            <a:r>
              <a:rPr sz="1600">
                <a:latin typeface="Courier"/>
              </a:rPr>
              <a:t> result</a:t>
            </a:r>
            <a:r>
              <a:rPr sz="1600">
                <a:solidFill>
                  <a:srgbClr val="4070A0"/>
                </a:solidFill>
                <a:latin typeface="Courier"/>
              </a:rPr>
              <a:t>$</a:t>
            </a:r>
            <a:r>
              <a:rPr sz="1600">
                <a:latin typeface="Courier"/>
              </a:rPr>
              <a:t>points</a:t>
            </a:r>
            <a:br/>
            <a:r>
              <a:rPr sz="1600">
                <a:latin typeface="Courier"/>
              </a:rPr>
              <a:t>colours </a:t>
            </a:r>
            <a:r>
              <a:rPr sz="1600">
                <a:solidFill>
                  <a:srgbClr val="007020"/>
                </a:solidFill>
                <a:latin typeface="Courier"/>
              </a:rPr>
              <a:t>&lt;-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"#146A85"</a:t>
            </a:r>
            <a:r>
              <a:rPr sz="1600">
                <a:latin typeface="Courier"/>
              </a:rPr>
              <a:t>, </a:t>
            </a:r>
            <a:r>
              <a:rPr sz="1600">
                <a:solidFill>
                  <a:srgbClr val="4070A0"/>
                </a:solidFill>
                <a:latin typeface="Courier"/>
              </a:rPr>
              <a:t>"#C56B3B"</a:t>
            </a:r>
            <a:r>
              <a:rPr sz="1600">
                <a:latin typeface="Courier"/>
              </a:rPr>
              <a:t>, </a:t>
            </a:r>
            <a:r>
              <a:rPr sz="1600">
                <a:solidFill>
                  <a:srgbClr val="4070A0"/>
                </a:solidFill>
                <a:latin typeface="Courier"/>
              </a:rPr>
              <a:t>"#5B8266"</a:t>
            </a:r>
            <a:r>
              <a:rPr sz="1600">
                <a:latin typeface="Courier"/>
              </a:rPr>
              <a:t>)[</a:t>
            </a:r>
            <a:r>
              <a:rPr sz="1600">
                <a:solidFill>
                  <a:srgbClr val="06287E"/>
                </a:solidFill>
                <a:latin typeface="Courier"/>
              </a:rPr>
              <a:t>match</a:t>
            </a:r>
            <a:r>
              <a:rPr sz="1600">
                <a:latin typeface="Courier"/>
              </a:rPr>
              <a:t>(d</a:t>
            </a:r>
            <a:r>
              <a:rPr sz="1600">
                <a:solidFill>
                  <a:srgbClr val="4070A0"/>
                </a:solidFill>
                <a:latin typeface="Courier"/>
              </a:rPr>
              <a:t>$</a:t>
            </a:r>
            <a:r>
              <a:rPr sz="1600">
                <a:latin typeface="Courier"/>
              </a:rPr>
              <a:t>ecotype,</a:t>
            </a:r>
            <a:r>
              <a:rPr sz="1600">
                <a:solidFill>
                  <a:srgbClr val="06287E"/>
                </a:solidFill>
                <a:latin typeface="Courier"/>
              </a:rPr>
              <a:t>c</a:t>
            </a:r>
            <a:r>
              <a:rPr sz="1600">
                <a:latin typeface="Courier"/>
              </a:rPr>
              <a:t>(</a:t>
            </a:r>
            <a:r>
              <a:rPr sz="1600">
                <a:solidFill>
                  <a:srgbClr val="4070A0"/>
                </a:solidFill>
                <a:latin typeface="Courier"/>
              </a:rPr>
              <a:t>"Forest"</a:t>
            </a:r>
            <a:r>
              <a:rPr sz="1600">
                <a:latin typeface="Courier"/>
              </a:rPr>
              <a:t>,</a:t>
            </a:r>
            <a:r>
              <a:rPr sz="1600">
                <a:solidFill>
                  <a:srgbClr val="4070A0"/>
                </a:solidFill>
                <a:latin typeface="Courier"/>
              </a:rPr>
              <a:t>"Grassland"</a:t>
            </a:r>
            <a:r>
              <a:rPr sz="1600">
                <a:latin typeface="Courier"/>
              </a:rPr>
              <a:t>,</a:t>
            </a:r>
            <a:r>
              <a:rPr sz="1600">
                <a:solidFill>
                  <a:srgbClr val="4070A0"/>
                </a:solidFill>
                <a:latin typeface="Courier"/>
              </a:rPr>
              <a:t>"Dune"</a:t>
            </a:r>
            <a:r>
              <a:rPr sz="1600">
                <a:latin typeface="Courier"/>
              </a:rPr>
              <a:t>))]</a:t>
            </a:r>
            <a:br/>
            <a:r>
              <a:rPr sz="1600">
                <a:solidFill>
                  <a:srgbClr val="06287E"/>
                </a:solidFill>
                <a:latin typeface="Courier"/>
              </a:rPr>
              <a:t>plot</a:t>
            </a:r>
            <a:r>
              <a:rPr sz="1600">
                <a:latin typeface="Courier"/>
              </a:rPr>
              <a:t>(coordinates, </a:t>
            </a:r>
            <a:r>
              <a:rPr sz="1600">
                <a:solidFill>
                  <a:srgbClr val="7D9029"/>
                </a:solidFill>
                <a:latin typeface="Courier"/>
              </a:rPr>
              <a:t>pch=</a:t>
            </a:r>
            <a:r>
              <a:rPr sz="1600">
                <a:solidFill>
                  <a:srgbClr val="40A070"/>
                </a:solidFill>
                <a:latin typeface="Courier"/>
              </a:rPr>
              <a:t>21</a:t>
            </a:r>
            <a:r>
              <a:rPr sz="1600">
                <a:latin typeface="Courier"/>
              </a:rPr>
              <a:t>, </a:t>
            </a:r>
            <a:r>
              <a:rPr sz="1600">
                <a:solidFill>
                  <a:srgbClr val="7D9029"/>
                </a:solidFill>
                <a:latin typeface="Courier"/>
              </a:rPr>
              <a:t>bg=</a:t>
            </a:r>
            <a:r>
              <a:rPr sz="1600">
                <a:latin typeface="Courier"/>
              </a:rPr>
              <a:t>colours, </a:t>
            </a:r>
            <a:r>
              <a:rPr sz="1600">
                <a:solidFill>
                  <a:srgbClr val="7D9029"/>
                </a:solidFill>
                <a:latin typeface="Courier"/>
              </a:rPr>
              <a:t>cex=</a:t>
            </a:r>
            <a:r>
              <a:rPr sz="1600">
                <a:solidFill>
                  <a:srgbClr val="40A070"/>
                </a:solidFill>
                <a:latin typeface="Courier"/>
              </a:rPr>
              <a:t>1.1</a:t>
            </a:r>
            <a:r>
              <a:rPr sz="1600">
                <a:latin typeface="Courier"/>
              </a:rPr>
              <a:t>, </a:t>
            </a:r>
            <a:r>
              <a:rPr sz="1600">
                <a:solidFill>
                  <a:srgbClr val="7D9029"/>
                </a:solidFill>
                <a:latin typeface="Courier"/>
              </a:rPr>
              <a:t>asp=</a:t>
            </a:r>
            <a:r>
              <a:rPr sz="1600">
                <a:solidFill>
                  <a:srgbClr val="40A070"/>
                </a:solidFill>
                <a:latin typeface="Courier"/>
              </a:rPr>
              <a:t>1</a:t>
            </a:r>
            <a:r>
              <a:rPr sz="1600">
                <a:latin typeface="Courier"/>
              </a:rPr>
              <a:t>,</a:t>
            </a:r>
            <a:br/>
            <a:r>
              <a:rPr sz="1600">
                <a:latin typeface="Courier"/>
              </a:rPr>
              <a:t>     </a:t>
            </a:r>
            <a:r>
              <a:rPr sz="1600">
                <a:solidFill>
                  <a:srgbClr val="7D9029"/>
                </a:solidFill>
                <a:latin typeface="Courier"/>
              </a:rPr>
              <a:t>xlab=</a:t>
            </a:r>
            <a:r>
              <a:rPr sz="1600">
                <a:solidFill>
                  <a:srgbClr val="4070A0"/>
                </a:solidFill>
                <a:latin typeface="Courier"/>
              </a:rPr>
              <a:t>"Dimension 1"</a:t>
            </a:r>
            <a:r>
              <a:rPr sz="1600">
                <a:latin typeface="Courier"/>
              </a:rPr>
              <a:t>, </a:t>
            </a:r>
            <a:r>
              <a:rPr sz="1600">
                <a:solidFill>
                  <a:srgbClr val="7D9029"/>
                </a:solidFill>
                <a:latin typeface="Courier"/>
              </a:rPr>
              <a:t>ylab=</a:t>
            </a:r>
            <a:r>
              <a:rPr sz="1600">
                <a:solidFill>
                  <a:srgbClr val="4070A0"/>
                </a:solidFill>
                <a:latin typeface="Courier"/>
              </a:rPr>
              <a:t>"Dimension 2"</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"topright"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"Forest"</a:t>
            </a:r>
            <a:r>
              <a:rPr sz="1600">
                <a:latin typeface="Courier"/>
              </a:rPr>
              <a:t>,</a:t>
            </a:r>
            <a:r>
              <a:rPr sz="1600">
                <a:solidFill>
                  <a:srgbClr val="4070A0"/>
                </a:solidFill>
                <a:latin typeface="Courier"/>
              </a:rPr>
              <a:t>"Grassland"</a:t>
            </a:r>
            <a:r>
              <a:rPr sz="1600">
                <a:latin typeface="Courier"/>
              </a:rPr>
              <a:t>,</a:t>
            </a:r>
            <a:r>
              <a:rPr sz="1600">
                <a:solidFill>
                  <a:srgbClr val="4070A0"/>
                </a:solidFill>
                <a:latin typeface="Courier"/>
              </a:rPr>
              <a:t>"Dune"</a:t>
            </a:r>
            <a:r>
              <a:rPr sz="1600">
                <a:latin typeface="Courier"/>
              </a:rPr>
              <a:t>), </a:t>
            </a:r>
            <a:r>
              <a:rPr sz="1600">
                <a:solidFill>
                  <a:srgbClr val="7D9029"/>
                </a:solidFill>
                <a:latin typeface="Courier"/>
              </a:rPr>
              <a:t>pch=</a:t>
            </a:r>
            <a:r>
              <a:rPr sz="1600">
                <a:solidFill>
                  <a:srgbClr val="40A070"/>
                </a:solidFill>
                <a:latin typeface="Courier"/>
              </a:rPr>
              <a:t>21</a:t>
            </a:r>
            <a:r>
              <a:rPr sz="1600">
                <a:latin typeface="Courier"/>
              </a:rPr>
              <a:t>,</a:t>
            </a:r>
            <a:br/>
            <a:r>
              <a:rPr sz="1600">
                <a:latin typeface="Courier"/>
              </a:rPr>
              <a:t>       </a:t>
            </a:r>
            <a:r>
              <a:rPr sz="1600">
                <a:solidFill>
                  <a:srgbClr val="7D9029"/>
                </a:solidFill>
                <a:latin typeface="Courier"/>
              </a:rPr>
              <a:t>pt.bg=</a:t>
            </a:r>
            <a:r>
              <a:rPr sz="1600">
                <a:solidFill>
                  <a:srgbClr val="06287E"/>
                </a:solidFill>
                <a:latin typeface="Courier"/>
              </a:rPr>
              <a:t>c</a:t>
            </a:r>
            <a:r>
              <a:rPr sz="1600">
                <a:latin typeface="Courier"/>
              </a:rPr>
              <a:t>(</a:t>
            </a:r>
            <a:r>
              <a:rPr sz="1600">
                <a:solidFill>
                  <a:srgbClr val="4070A0"/>
                </a:solidFill>
                <a:latin typeface="Courier"/>
              </a:rPr>
              <a:t>"#146A85"</a:t>
            </a:r>
            <a:r>
              <a:rPr sz="1600">
                <a:latin typeface="Courier"/>
              </a:rPr>
              <a:t>, </a:t>
            </a:r>
            <a:r>
              <a:rPr sz="1600">
                <a:solidFill>
                  <a:srgbClr val="4070A0"/>
                </a:solidFill>
                <a:latin typeface="Courier"/>
              </a:rPr>
              <a:t>"#C56B3B"</a:t>
            </a:r>
            <a:r>
              <a:rPr sz="1600">
                <a:latin typeface="Courier"/>
              </a:rPr>
              <a:t>, </a:t>
            </a:r>
            <a:r>
              <a:rPr sz="1600">
                <a:solidFill>
                  <a:srgbClr val="4070A0"/>
                </a:solidFill>
                <a:latin typeface="Courier"/>
              </a:rPr>
              <a:t>"#5B8266"</a:t>
            </a:r>
            <a:r>
              <a:rPr sz="1600">
                <a:latin typeface="Courier"/>
              </a:rPr>
              <a:t>), </a:t>
            </a:r>
            <a:r>
              <a:rPr sz="1600">
                <a:solidFill>
                  <a:srgbClr val="7D9029"/>
                </a:solidFill>
                <a:latin typeface="Courier"/>
              </a:rPr>
              <a:t>bty=</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pch=21 / bg</a:t>
            </a:r>
            <a:r>
              <a:rPr/>
              <a:t> — Shows known ecotypes with outlined colors</a:t>
            </a:r>
          </a:p>
          <a:p>
            <a:pPr lvl="0" indent="0" marL="0">
              <a:buNone/>
            </a:pPr>
            <a:r>
              <a:rPr b="1"/>
              <a:t>xlab / ylab</a:t>
            </a:r>
            <a:r>
              <a:rPr/>
              <a:t> — Names the coordinates actually plotted</a:t>
            </a:r>
          </a:p>
          <a:p>
            <a:pPr lvl="0" indent="0" marL="0">
              <a:buNone/>
            </a:pPr>
            <a:r>
              <a:rPr b="1"/>
              <a:t>legend</a:t>
            </a:r>
            <a:r>
              <a:rPr/>
              <a:t> — Keeps ecotype labels explicit</a:t>
            </a:r>
          </a:p>
          <a:p>
            <a:pPr lvl="0" indent="0" marL="0">
              <a:buNone/>
            </a:pPr>
            <a:r>
              <a:rPr b="1"/>
              <a:t>asp=1</a:t>
            </a:r>
            <a:r>
              <a:rPr/>
              <a:t> — Keeps one coordinate unit the same size on both axes</a:t>
            </a:r>
          </a:p>
        </p:txBody>
      </p:sp>
    </p:spTree>
  </p:cSld>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MDS: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Can a low-dimensional map preserve the chosen between-individual distances?</a:t>
            </a:r>
          </a:p>
          <a:p>
            <a:pPr lvl="0" indent="0" marL="0">
              <a:buNone/>
            </a:pPr>
            <a:r>
              <a:rPr b="1"/>
              <a:t>Null / estimation target</a:t>
            </a:r>
          </a:p>
          <a:p>
            <a:pPr lvl="0" indent="0" marL="0">
              <a:buNone/>
            </a:pPr>
            <a:r>
              <a:rPr/>
              <a:t>The target is a low-dimensional configuration that preserves the chosen distances; this map is not itself a hypothesis test.</a:t>
            </a:r>
          </a:p>
        </p:txBody>
      </p:sp>
      <p:sp>
        <p:nvSpPr>
          <p:cNvPr id="4" name="Content Placeholder 3"/>
          <p:cNvSpPr>
            <a:spLocks noGrp="1"/>
          </p:cNvSpPr>
          <p:nvPr>
            <p:ph idx="2"/>
          </p:nvPr>
        </p:nvSpPr>
        <p:spPr/>
        <p:txBody>
          <a:bodyPr/>
          <a:lstStyle/>
          <a:p>
            <a:pPr lvl="0" indent="0" marL="0">
              <a:buNone/>
            </a:pPr>
            <a:r>
              <a:rPr b="1"/>
              <a:t>Relevant options</a:t>
            </a:r>
          </a:p>
          <a:p>
            <a:pPr lvl="0"/>
            <a:r>
              <a:rPr/>
              <a:t>Choose and justify the distance measure.</a:t>
            </a:r>
          </a:p>
          <a:p>
            <a:pPr lvl="0"/>
            <a:r>
              <a:rPr/>
              <a:t>cmdscale(distance, k=2, eig=TRUE)</a:t>
            </a:r>
          </a:p>
          <a:p>
            <a:pPr lvl="0"/>
            <a:r>
              <a:rPr/>
              <a:t>Inspect representation quality, not just separation.</a:t>
            </a:r>
          </a:p>
        </p:txBody>
      </p:sp>
    </p:spTree>
  </p:cSld>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MDS: assumptions</a:t>
            </a:r>
          </a:p>
        </p:txBody>
      </p:sp>
      <p:sp>
        <p:nvSpPr>
          <p:cNvPr id="3" name="Content Placeholder 2"/>
          <p:cNvSpPr>
            <a:spLocks noGrp="1"/>
          </p:cNvSpPr>
          <p:nvPr>
            <p:ph idx="1"/>
          </p:nvPr>
        </p:nvSpPr>
        <p:spPr/>
        <p:txBody>
          <a:bodyPr/>
          <a:lstStyle/>
          <a:p>
            <a:pPr lvl="0" indent="0" marL="0">
              <a:buNone/>
            </a:pPr>
            <a:r>
              <a:rPr b="1"/>
              <a:t>What matters here</a:t>
            </a:r>
          </a:p>
          <a:p>
            <a:pPr lvl="0"/>
            <a:r>
              <a:rPr/>
              <a:t>The chosen distance represents biological similarity.</a:t>
            </a:r>
          </a:p>
          <a:p>
            <a:pPr lvl="0"/>
            <a:r>
              <a:rPr/>
              <a:t>A 2D view may distort higher-dimensional distances.</a:t>
            </a:r>
          </a:p>
        </p:txBody>
      </p:sp>
      <p:sp>
        <p:nvSpPr>
          <p:cNvPr id="4" name="Content Placeholder 3"/>
          <p:cNvSpPr>
            <a:spLocks noGrp="1"/>
          </p:cNvSpPr>
          <p:nvPr>
            <p:ph idx="2"/>
          </p:nvPr>
        </p:nvSpPr>
        <p:spPr/>
        <p:txBody>
          <a:bodyPr/>
          <a:lstStyle/>
          <a:p>
            <a:pPr lvl="0" indent="0" marL="0">
              <a:buNone/>
            </a:pPr>
            <a:r>
              <a:rPr b="1"/>
              <a:t>Parametric responses</a:t>
            </a:r>
          </a:p>
          <a:p>
            <a:pPr lvl="0"/>
            <a:r>
              <a:rPr/>
              <a:t>Use a model that directly tests the biological group contrast if inference is the aim.</a:t>
            </a:r>
          </a:p>
          <a:p>
            <a:pPr lvl="0" indent="0" marL="0">
              <a:buNone/>
            </a:pPr>
            <a:r>
              <a:rPr b="1"/>
              <a:t>Nonparametric responses</a:t>
            </a:r>
          </a:p>
          <a:p>
            <a:pPr lvl="0"/>
            <a:r>
              <a:rPr/>
              <a:t>Consider rank- or distance-based approaches when their target matches the question.</a:t>
            </a:r>
          </a:p>
        </p:txBody>
      </p:sp>
    </p:spTree>
  </p:cSld>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MDS: run and read</a:t>
            </a:r>
          </a:p>
        </p:txBody>
      </p:sp>
      <p:sp>
        <p:nvSpPr>
          <p:cNvPr id="3" name="Content Placeholder 2"/>
          <p:cNvSpPr>
            <a:spLocks noGrp="1"/>
          </p:cNvSpPr>
          <p:nvPr>
            <p:ph idx="1"/>
          </p:nvPr>
        </p:nvSpPr>
        <p:spPr/>
        <p:txBody>
          <a:bodyPr/>
          <a:lstStyle/>
          <a:p>
            <a:pPr lvl="0" indent="0">
              <a:buNone/>
              <a:defRPr sz="1600"/>
            </a:pPr>
            <a:r>
              <a:rPr sz="1600">
                <a:latin typeface="Courier"/>
              </a:rPr>
              <a:t>z </a:t>
            </a:r>
            <a:r>
              <a:rPr sz="1600">
                <a:solidFill>
                  <a:srgbClr val="007020"/>
                </a:solidFill>
                <a:latin typeface="Courier"/>
              </a:rPr>
              <a:t>&lt;-</a:t>
            </a:r>
            <a:r>
              <a:rPr sz="1600">
                <a:latin typeface="Courier"/>
              </a:rPr>
              <a:t> </a:t>
            </a:r>
            <a:r>
              <a:rPr sz="1600">
                <a:solidFill>
                  <a:srgbClr val="06287E"/>
                </a:solidFill>
                <a:latin typeface="Courier"/>
              </a:rPr>
              <a:t>scale</a:t>
            </a:r>
            <a:r>
              <a:rPr sz="1600">
                <a:latin typeface="Courier"/>
              </a:rPr>
              <a:t>(d[</a:t>
            </a:r>
            <a:r>
              <a:rPr sz="1600">
                <a:solidFill>
                  <a:srgbClr val="06287E"/>
                </a:solidFill>
                <a:latin typeface="Courier"/>
              </a:rPr>
              <a:t>c</a:t>
            </a:r>
            <a:r>
              <a:rPr sz="1600">
                <a:latin typeface="Courier"/>
              </a:rPr>
              <a:t>(</a:t>
            </a:r>
            <a:r>
              <a:rPr sz="1600">
                <a:solidFill>
                  <a:srgbClr val="4070A0"/>
                </a:solidFill>
                <a:latin typeface="Courier"/>
              </a:rPr>
              <a:t>"body_mm"</a:t>
            </a:r>
            <a:r>
              <a:rPr sz="1600">
                <a:latin typeface="Courier"/>
              </a:rPr>
              <a:t>,</a:t>
            </a:r>
            <a:r>
              <a:rPr sz="1600">
                <a:solidFill>
                  <a:srgbClr val="4070A0"/>
                </a:solidFill>
                <a:latin typeface="Courier"/>
              </a:rPr>
              <a:t>"wing_mm"</a:t>
            </a:r>
            <a:r>
              <a:rPr sz="1600">
                <a:latin typeface="Courier"/>
              </a:rPr>
              <a:t>,</a:t>
            </a:r>
            <a:r>
              <a:rPr sz="1600">
                <a:solidFill>
                  <a:srgbClr val="4070A0"/>
                </a:solidFill>
                <a:latin typeface="Courier"/>
              </a:rPr>
              <a:t>"femur_mm"</a:t>
            </a:r>
            <a:r>
              <a:rPr sz="1600">
                <a:latin typeface="Courier"/>
              </a:rPr>
              <a:t>,</a:t>
            </a:r>
            <a:r>
              <a:rPr sz="1600">
                <a:solidFill>
                  <a:srgbClr val="4070A0"/>
                </a:solidFill>
                <a:latin typeface="Courier"/>
              </a:rPr>
              <a:t>"antenna_mm"</a:t>
            </a:r>
            <a:r>
              <a:rPr sz="1600">
                <a:latin typeface="Courier"/>
              </a:rPr>
              <a:t>)])</a:t>
            </a:r>
            <a:br/>
            <a:r>
              <a:rPr sz="1600">
                <a:latin typeface="Courier"/>
              </a:rPr>
              <a:t>distance </a:t>
            </a:r>
            <a:r>
              <a:rPr sz="1600">
                <a:solidFill>
                  <a:srgbClr val="007020"/>
                </a:solidFill>
                <a:latin typeface="Courier"/>
              </a:rPr>
              <a:t>&lt;-</a:t>
            </a:r>
            <a:r>
              <a:rPr sz="1600">
                <a:latin typeface="Courier"/>
              </a:rPr>
              <a:t> </a:t>
            </a:r>
            <a:r>
              <a:rPr sz="1600">
                <a:solidFill>
                  <a:srgbClr val="06287E"/>
                </a:solidFill>
                <a:latin typeface="Courier"/>
              </a:rPr>
              <a:t>dist</a:t>
            </a:r>
            <a:r>
              <a:rPr sz="1600">
                <a:latin typeface="Courier"/>
              </a:rPr>
              <a:t>(z)</a:t>
            </a:r>
            <a:br/>
            <a:r>
              <a:rPr sz="1600">
                <a:latin typeface="Courier"/>
              </a:rPr>
              <a:t>result </a:t>
            </a:r>
            <a:r>
              <a:rPr sz="1600">
                <a:solidFill>
                  <a:srgbClr val="007020"/>
                </a:solidFill>
                <a:latin typeface="Courier"/>
              </a:rPr>
              <a:t>&lt;-</a:t>
            </a:r>
            <a:r>
              <a:rPr sz="1600">
                <a:latin typeface="Courier"/>
              </a:rPr>
              <a:t> </a:t>
            </a:r>
            <a:r>
              <a:rPr sz="1600">
                <a:solidFill>
                  <a:srgbClr val="06287E"/>
                </a:solidFill>
                <a:latin typeface="Courier"/>
              </a:rPr>
              <a:t>cmdscale</a:t>
            </a:r>
            <a:r>
              <a:rPr sz="1600">
                <a:latin typeface="Courier"/>
              </a:rPr>
              <a:t>(distance, </a:t>
            </a:r>
            <a:r>
              <a:rPr sz="1600">
                <a:solidFill>
                  <a:srgbClr val="7D9029"/>
                </a:solidFill>
                <a:latin typeface="Courier"/>
              </a:rPr>
              <a:t>k=</a:t>
            </a:r>
            <a:r>
              <a:rPr sz="1600">
                <a:solidFill>
                  <a:srgbClr val="40A070"/>
                </a:solidFill>
                <a:latin typeface="Courier"/>
              </a:rPr>
              <a:t>2</a:t>
            </a:r>
            <a:r>
              <a:rPr sz="1600">
                <a:latin typeface="Courier"/>
              </a:rPr>
              <a:t>, </a:t>
            </a:r>
            <a:r>
              <a:rPr sz="1600">
                <a:solidFill>
                  <a:srgbClr val="7D9029"/>
                </a:solidFill>
                <a:latin typeface="Courier"/>
              </a:rPr>
              <a:t>eig=</a:t>
            </a:r>
            <a:r>
              <a:rPr sz="1600">
                <a:solidFill>
                  <a:srgbClr val="880000"/>
                </a:solidFill>
                <a:latin typeface="Courier"/>
              </a:rPr>
              <a:t>TRUE</a:t>
            </a:r>
            <a:r>
              <a:rPr sz="1600">
                <a:latin typeface="Courier"/>
              </a:rPr>
              <a:t>)</a:t>
            </a:r>
          </a:p>
        </p:txBody>
      </p:sp>
      <p:sp>
        <p:nvSpPr>
          <p:cNvPr id="4" name="Content Placeholder 3"/>
          <p:cNvSpPr>
            <a:spLocks noGrp="1"/>
          </p:cNvSpPr>
          <p:nvPr>
            <p:ph idx="2"/>
          </p:nvPr>
        </p:nvSpPr>
        <p:spPr/>
        <p:txBody>
          <a:bodyPr/>
          <a:lstStyle/>
          <a:p>
            <a:pPr lvl="0" indent="0" marL="0">
              <a:buNone/>
            </a:pPr>
            <a:r>
              <a:rPr b="1"/>
              <a:t>Generated results</a:t>
            </a:r>
          </a:p>
          <a:p>
            <a:pPr lvl="0"/>
            <a:r>
              <a:rPr/>
              <a:t>Two-dimensional goodness of fit: 0.920</a:t>
            </a:r>
          </a:p>
          <a:p>
            <a:pPr lvl="0"/>
            <a:r>
              <a:rPr/>
              <a:t>Euclidean distances between standardized traits</a:t>
            </a:r>
          </a:p>
          <a:p>
            <a:pPr lvl="0"/>
            <a:r>
              <a:rPr/>
              <a:t>Closer points have more similar trait combinations</a:t>
            </a:r>
          </a:p>
        </p:txBody>
      </p:sp>
    </p:spTree>
  </p:cSld>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MDS: interpret</a:t>
            </a:r>
          </a:p>
        </p:txBody>
      </p:sp>
      <p:sp>
        <p:nvSpPr>
          <p:cNvPr id="3" name="Content Placeholder 2"/>
          <p:cNvSpPr>
            <a:spLocks noGrp="1"/>
          </p:cNvSpPr>
          <p:nvPr>
            <p:ph idx="1"/>
          </p:nvPr>
        </p:nvSpPr>
        <p:spPr/>
        <p:txBody>
          <a:bodyPr/>
          <a:lstStyle/>
          <a:p>
            <a:pPr lvl="0" indent="0" marL="0">
              <a:buNone/>
            </a:pPr>
            <a:r>
              <a:rPr/>
              <a:t>The two-dimensional configuration has a goodness-of-fit measure of 0.920 for the supplied distances. Its axes summarize distances; their signs and orientation have no fixed biological meaning.</a:t>
            </a:r>
          </a:p>
          <a:p>
            <a:pPr lvl="0" indent="0" marL="0">
              <a:buNone/>
            </a:pPr>
            <a:r>
              <a:rPr b="1"/>
              <a:t>Discuss:</a:t>
            </a:r>
            <a:r>
              <a:rPr/>
              <a:t> What biological claim would this plot alone fail to establish?</a:t>
            </a:r>
          </a:p>
        </p:txBody>
      </p:sp>
    </p:spTree>
  </p:cSld>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Discriminant analysis: the data</a:t>
            </a:r>
          </a:p>
        </p:txBody>
      </p:sp>
      <p:sp>
        <p:nvSpPr>
          <p:cNvPr id="3" name="Content Placeholder 2"/>
          <p:cNvSpPr>
            <a:spLocks noGrp="1"/>
          </p:cNvSpPr>
          <p:nvPr>
            <p:ph idx="1"/>
          </p:nvPr>
        </p:nvSpPr>
        <p:spPr/>
        <p:txBody>
          <a:bodyPr/>
          <a:lstStyle/>
          <a:p>
            <a:pPr lvl="0" indent="0" marL="0">
              <a:buNone/>
            </a:pPr>
            <a:r>
              <a:rPr/>
              <a:t>Four correlated morphological traits are measured in beetles from three ecotypes.</a:t>
            </a:r>
          </a:p>
          <a:p>
            <a:pPr lvl="0"/>
            <a:r>
              <a:rPr/>
              <a:t>Several quantitative variables per individual</a:t>
            </a:r>
          </a:p>
          <a:p>
            <a:pPr lvl="0"/>
            <a:r>
              <a:rPr/>
              <a:t>Correlated traits with different scales</a:t>
            </a:r>
          </a:p>
          <a:p>
            <a:pPr lvl="0"/>
            <a:r>
              <a:rPr/>
              <a:t>Ecotype labels are known</a:t>
            </a:r>
          </a:p>
        </p:txBody>
      </p:sp>
      <p:sp>
        <p:nvSpPr>
          <p:cNvPr id="4" name="Content Placeholder 3"/>
          <p:cNvSpPr>
            <a:spLocks noGrp="1"/>
          </p:cNvSpPr>
          <p:nvPr>
            <p:ph idx="2"/>
          </p:nvPr>
        </p:nvSpPr>
        <p:spPr/>
        <p:txBody>
          <a:bodyPr/>
          <a:lstStyle/>
          <a:p>
            <a:pPr lvl="0" indent="0" marL="0">
              <a:buNone/>
            </a:pPr>
            <a:r>
              <a:rPr b="1"/>
              <a:t>Other data like these</a:t>
            </a:r>
          </a:p>
          <a:p>
            <a:pPr lvl="0"/>
            <a:r>
              <a:rPr/>
              <a:t>Plant functional traits</a:t>
            </a:r>
          </a:p>
          <a:p>
            <a:pPr lvl="0"/>
            <a:r>
              <a:rPr/>
              <a:t>Metabolite profiles</a:t>
            </a:r>
          </a:p>
          <a:p>
            <a:pPr lvl="0"/>
            <a:r>
              <a:rPr/>
              <a:t>Multivariate physiology</a:t>
            </a:r>
          </a:p>
        </p:txBody>
      </p:sp>
      <p:sp xmlns:a="http://schemas.openxmlformats.org/drawingml/2006/main" xmlns:p="http://schemas.openxmlformats.org/presentationml/2006/main">
        <p:nvSpPr>
          <p:cNvPr id="5" name="Section start marker"/>
          <p:cNvSpPr>
            <a:spLocks noGrp="1"/>
          </p:cNvSpPr>
          <p:nvPr/>
        </p:nvSpPr>
        <p:spPr>
          <a:xfrm>
            <a:off x="0" y="0"/>
            <a:ext cx="228600" cy="6858000"/>
          </a:xfrm>
          <a:prstGeom prst="rect">
            <a:avLst/>
          </a:prstGeom>
          <a:solidFill>
            <a:srgbClr val="500000"/>
          </a:solidFill>
          <a:ln w="0">
            <a:noFill/>
          </a:ln>
        </p:spPr>
      </p:sp>
    </p:spTree>
  </p:cSld>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Discriminant analysis: simulate and save</a:t>
            </a:r>
          </a:p>
        </p:txBody>
      </p:sp>
      <p:sp>
        <p:nvSpPr>
          <p:cNvPr id="3" name="Content Placeholder 2"/>
          <p:cNvSpPr>
            <a:spLocks noGrp="1"/>
          </p:cNvSpPr>
          <p:nvPr>
            <p:ph idx="1"/>
          </p:nvPr>
        </p:nvSpPr>
        <p:spPr/>
        <p:txBody>
          <a:bodyPr/>
          <a:lstStyle/>
          <a:p>
            <a:pPr lvl="0" indent="0">
              <a:buNone/>
              <a:defRPr sz="1600"/>
            </a:pPr>
            <a:r>
              <a:rPr sz="1600">
                <a:solidFill>
                  <a:srgbClr val="06287E"/>
                </a:solidFill>
                <a:latin typeface="Courier"/>
              </a:rPr>
              <a:t>set.seed</a:t>
            </a:r>
            <a:r>
              <a:rPr sz="1600">
                <a:latin typeface="Courier"/>
              </a:rPr>
              <a:t>(</a:t>
            </a:r>
            <a:r>
              <a:rPr sz="1600">
                <a:solidFill>
                  <a:srgbClr val="40A070"/>
                </a:solidFill>
                <a:latin typeface="Courier"/>
              </a:rPr>
              <a:t>240512</a:t>
            </a:r>
            <a:r>
              <a:rPr sz="1600">
                <a:latin typeface="Courier"/>
              </a:rPr>
              <a:t>)</a:t>
            </a:r>
            <a:br/>
            <a:r>
              <a:rPr sz="1600">
                <a:latin typeface="Courier"/>
              </a:rPr>
              <a:t>ecotype </a:t>
            </a:r>
            <a:r>
              <a:rPr sz="1600">
                <a:solidFill>
                  <a:srgbClr val="007020"/>
                </a:solidFill>
                <a:latin typeface="Courier"/>
              </a:rPr>
              <a:t>&lt;-</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70A0"/>
                </a:solidFill>
                <a:latin typeface="Courier"/>
              </a:rPr>
              <a:t>"Forest"</a:t>
            </a:r>
            <a:r>
              <a:rPr sz="1600">
                <a:latin typeface="Courier"/>
              </a:rPr>
              <a:t>, </a:t>
            </a:r>
            <a:r>
              <a:rPr sz="1600">
                <a:solidFill>
                  <a:srgbClr val="4070A0"/>
                </a:solidFill>
                <a:latin typeface="Courier"/>
              </a:rPr>
              <a:t>"Grassland"</a:t>
            </a:r>
            <a:r>
              <a:rPr sz="1600">
                <a:latin typeface="Courier"/>
              </a:rPr>
              <a:t>, </a:t>
            </a:r>
            <a:r>
              <a:rPr sz="1600">
                <a:solidFill>
                  <a:srgbClr val="4070A0"/>
                </a:solidFill>
                <a:latin typeface="Courier"/>
              </a:rPr>
              <a:t>"Dune"</a:t>
            </a:r>
            <a:r>
              <a:rPr sz="1600">
                <a:latin typeface="Courier"/>
              </a:rPr>
              <a:t>), </a:t>
            </a:r>
            <a:r>
              <a:rPr sz="1600">
                <a:solidFill>
                  <a:srgbClr val="7D9029"/>
                </a:solidFill>
                <a:latin typeface="Courier"/>
              </a:rPr>
              <a:t>each=</a:t>
            </a:r>
            <a:r>
              <a:rPr sz="1600">
                <a:solidFill>
                  <a:srgbClr val="40A070"/>
                </a:solidFill>
                <a:latin typeface="Courier"/>
              </a:rPr>
              <a:t>25</a:t>
            </a:r>
            <a:r>
              <a:rPr sz="1600">
                <a:latin typeface="Courier"/>
              </a:rPr>
              <a:t>)</a:t>
            </a:r>
            <a:br/>
            <a:r>
              <a:rPr sz="1600">
                <a:latin typeface="Courier"/>
              </a:rPr>
              <a:t>size </a:t>
            </a:r>
            <a:r>
              <a:rPr sz="1600">
                <a:solidFill>
                  <a:srgbClr val="007020"/>
                </a:solidFill>
                <a:latin typeface="Courier"/>
              </a:rPr>
              <a:t>&lt;-</a:t>
            </a:r>
            <a:r>
              <a:rPr sz="1600">
                <a:latin typeface="Courier"/>
              </a:rPr>
              <a:t> </a:t>
            </a:r>
            <a:r>
              <a:rPr sz="1600">
                <a:solidFill>
                  <a:srgbClr val="06287E"/>
                </a:solidFill>
                <a:latin typeface="Courier"/>
              </a:rPr>
              <a:t>rnorm</a:t>
            </a:r>
            <a:r>
              <a:rPr sz="1600">
                <a:latin typeface="Courier"/>
              </a:rPr>
              <a:t>(</a:t>
            </a:r>
            <a:r>
              <a:rPr sz="1600">
                <a:solidFill>
                  <a:srgbClr val="40A070"/>
                </a:solidFill>
                <a:latin typeface="Courier"/>
              </a:rPr>
              <a:t>75</a:t>
            </a:r>
            <a:r>
              <a:rPr sz="1600">
                <a:latin typeface="Courier"/>
              </a:rPr>
              <a:t>, </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12</a:t>
            </a:r>
            <a:r>
              <a:rPr sz="1600">
                <a:latin typeface="Courier"/>
              </a:rPr>
              <a:t>,</a:t>
            </a:r>
            <a:r>
              <a:rPr sz="1600">
                <a:solidFill>
                  <a:srgbClr val="40A070"/>
                </a:solidFill>
                <a:latin typeface="Courier"/>
              </a:rPr>
              <a:t>14</a:t>
            </a:r>
            <a:r>
              <a:rPr sz="1600">
                <a:latin typeface="Courier"/>
              </a:rPr>
              <a:t>,</a:t>
            </a:r>
            <a:r>
              <a:rPr sz="1600">
                <a:solidFill>
                  <a:srgbClr val="40A070"/>
                </a:solidFill>
                <a:latin typeface="Courier"/>
              </a:rPr>
              <a:t>13</a:t>
            </a:r>
            <a:r>
              <a:rPr sz="1600">
                <a:latin typeface="Courier"/>
              </a:rPr>
              <a:t>),</a:t>
            </a:r>
            <a:r>
              <a:rPr sz="1600">
                <a:solidFill>
                  <a:srgbClr val="7D9029"/>
                </a:solidFill>
                <a:latin typeface="Courier"/>
              </a:rPr>
              <a:t>each=</a:t>
            </a:r>
            <a:r>
              <a:rPr sz="1600">
                <a:solidFill>
                  <a:srgbClr val="40A070"/>
                </a:solidFill>
                <a:latin typeface="Courier"/>
              </a:rPr>
              <a:t>25</a:t>
            </a:r>
            <a:r>
              <a:rPr sz="1600">
                <a:latin typeface="Courier"/>
              </a:rPr>
              <a:t>), </a:t>
            </a:r>
            <a:r>
              <a:rPr sz="1600">
                <a:solidFill>
                  <a:srgbClr val="40A070"/>
                </a:solidFill>
                <a:latin typeface="Courier"/>
              </a:rPr>
              <a:t>1.2</a:t>
            </a:r>
            <a:r>
              <a:rPr sz="1600">
                <a:latin typeface="Courier"/>
              </a:rPr>
              <a:t>)</a:t>
            </a:r>
            <a:br/>
            <a:r>
              <a:rPr sz="1600">
                <a:latin typeface="Courier"/>
              </a:rPr>
              <a:t>d </a:t>
            </a:r>
            <a:r>
              <a:rPr sz="1600">
                <a:solidFill>
                  <a:srgbClr val="007020"/>
                </a:solidFill>
                <a:latin typeface="Courier"/>
              </a:rPr>
              <a:t>&lt;-</a:t>
            </a:r>
            <a:r>
              <a:rPr sz="1600">
                <a:latin typeface="Courier"/>
              </a:rPr>
              <a:t> </a:t>
            </a:r>
            <a:r>
              <a:rPr sz="1600">
                <a:solidFill>
                  <a:srgbClr val="06287E"/>
                </a:solidFill>
                <a:latin typeface="Courier"/>
              </a:rPr>
              <a:t>data.frame</a:t>
            </a:r>
            <a:r>
              <a:rPr sz="1600">
                <a:latin typeface="Courier"/>
              </a:rPr>
              <a:t>(ecotype, </a:t>
            </a:r>
            <a:r>
              <a:rPr sz="1600">
                <a:solidFill>
                  <a:srgbClr val="7D9029"/>
                </a:solidFill>
                <a:latin typeface="Courier"/>
              </a:rPr>
              <a:t>body_mm=</a:t>
            </a:r>
            <a:r>
              <a:rPr sz="1600">
                <a:latin typeface="Courier"/>
              </a:rPr>
              <a:t>size,</a:t>
            </a:r>
            <a:br/>
            <a:r>
              <a:rPr sz="1600">
                <a:latin typeface="Courier"/>
              </a:rPr>
              <a:t>  </a:t>
            </a:r>
            <a:r>
              <a:rPr sz="1600">
                <a:solidFill>
                  <a:srgbClr val="7D9029"/>
                </a:solidFill>
                <a:latin typeface="Courier"/>
              </a:rPr>
              <a:t>wing_mm=</a:t>
            </a:r>
            <a:r>
              <a:rPr sz="1600">
                <a:solidFill>
                  <a:srgbClr val="40A070"/>
                </a:solidFill>
                <a:latin typeface="Courier"/>
              </a:rPr>
              <a:t>1.3</a:t>
            </a:r>
            <a:r>
              <a:rPr sz="1600">
                <a:solidFill>
                  <a:srgbClr val="4070A0"/>
                </a:solidFill>
                <a:latin typeface="Courier"/>
              </a:rPr>
              <a:t>*</a:t>
            </a:r>
            <a:r>
              <a:rPr sz="1600">
                <a:latin typeface="Courier"/>
              </a:rPr>
              <a:t>size</a:t>
            </a:r>
            <a:r>
              <a:rPr sz="1600">
                <a:solidFill>
                  <a:srgbClr val="4070A0"/>
                </a:solidFill>
                <a:latin typeface="Courier"/>
              </a:rPr>
              <a:t>+</a:t>
            </a:r>
            <a:r>
              <a:rPr sz="1600">
                <a:solidFill>
                  <a:srgbClr val="06287E"/>
                </a:solidFill>
                <a:latin typeface="Courier"/>
              </a:rPr>
              <a:t>rnorm</a:t>
            </a:r>
            <a:r>
              <a:rPr sz="1600">
                <a:latin typeface="Courier"/>
              </a:rPr>
              <a:t>(</a:t>
            </a:r>
            <a:r>
              <a:rPr sz="1600">
                <a:solidFill>
                  <a:srgbClr val="40A070"/>
                </a:solidFill>
                <a:latin typeface="Courier"/>
              </a:rPr>
              <a:t>75</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1</a:t>
            </a:r>
            <a:r>
              <a:rPr sz="1600">
                <a:latin typeface="Courier"/>
              </a:rPr>
              <a:t>), </a:t>
            </a:r>
            <a:r>
              <a:rPr sz="1600">
                <a:solidFill>
                  <a:srgbClr val="7D9029"/>
                </a:solidFill>
                <a:latin typeface="Courier"/>
              </a:rPr>
              <a:t>femur_mm=</a:t>
            </a:r>
            <a:r>
              <a:rPr sz="1600">
                <a:latin typeface="Courier"/>
              </a:rPr>
              <a:t>.</a:t>
            </a:r>
            <a:r>
              <a:rPr sz="1600">
                <a:solidFill>
                  <a:srgbClr val="40A070"/>
                </a:solidFill>
                <a:latin typeface="Courier"/>
              </a:rPr>
              <a:t>45</a:t>
            </a:r>
            <a:r>
              <a:rPr sz="1600">
                <a:solidFill>
                  <a:srgbClr val="4070A0"/>
                </a:solidFill>
                <a:latin typeface="Courier"/>
              </a:rPr>
              <a:t>*</a:t>
            </a:r>
            <a:r>
              <a:rPr sz="1600">
                <a:latin typeface="Courier"/>
              </a:rPr>
              <a:t>size</a:t>
            </a:r>
            <a:r>
              <a:rPr sz="1600">
                <a:solidFill>
                  <a:srgbClr val="4070A0"/>
                </a:solidFill>
                <a:latin typeface="Courier"/>
              </a:rPr>
              <a:t>+</a:t>
            </a:r>
            <a:r>
              <a:rPr sz="1600">
                <a:solidFill>
                  <a:srgbClr val="06287E"/>
                </a:solidFill>
                <a:latin typeface="Courier"/>
              </a:rPr>
              <a:t>rnorm</a:t>
            </a:r>
            <a:r>
              <a:rPr sz="1600">
                <a:latin typeface="Courier"/>
              </a:rPr>
              <a:t>(</a:t>
            </a:r>
            <a:r>
              <a:rPr sz="1600">
                <a:solidFill>
                  <a:srgbClr val="40A070"/>
                </a:solidFill>
                <a:latin typeface="Courier"/>
              </a:rPr>
              <a:t>75</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4</a:t>
            </a:r>
            <a:r>
              <a:rPr sz="1600">
                <a:latin typeface="Courier"/>
              </a:rPr>
              <a:t>),</a:t>
            </a:r>
            <a:br/>
            <a:r>
              <a:rPr sz="1600">
                <a:latin typeface="Courier"/>
              </a:rPr>
              <a:t>  </a:t>
            </a:r>
            <a:r>
              <a:rPr sz="1600">
                <a:solidFill>
                  <a:srgbClr val="7D9029"/>
                </a:solidFill>
                <a:latin typeface="Courier"/>
              </a:rPr>
              <a:t>antenna_mm=</a:t>
            </a:r>
            <a:r>
              <a:rPr sz="1600">
                <a:latin typeface="Courier"/>
              </a:rPr>
              <a:t>.</a:t>
            </a:r>
            <a:r>
              <a:rPr sz="1600">
                <a:solidFill>
                  <a:srgbClr val="40A070"/>
                </a:solidFill>
                <a:latin typeface="Courier"/>
              </a:rPr>
              <a:t>7</a:t>
            </a:r>
            <a:r>
              <a:rPr sz="1600">
                <a:solidFill>
                  <a:srgbClr val="4070A0"/>
                </a:solidFill>
                <a:latin typeface="Courier"/>
              </a:rPr>
              <a:t>*</a:t>
            </a:r>
            <a:r>
              <a:rPr sz="1600">
                <a:latin typeface="Courier"/>
              </a:rPr>
              <a:t>size</a:t>
            </a:r>
            <a:r>
              <a:rPr sz="1600">
                <a:solidFill>
                  <a:srgbClr val="4070A0"/>
                </a:solidFill>
                <a:latin typeface="Courier"/>
              </a:rPr>
              <a:t>+</a:t>
            </a:r>
            <a:r>
              <a:rPr sz="1600">
                <a:solidFill>
                  <a:srgbClr val="06287E"/>
                </a:solidFill>
                <a:latin typeface="Courier"/>
              </a:rPr>
              <a:t>rep</a:t>
            </a:r>
            <a:r>
              <a:rPr sz="1600">
                <a:latin typeface="Courier"/>
              </a:rPr>
              <a:t>(</a:t>
            </a:r>
            <a:r>
              <a:rPr sz="1600">
                <a:solidFill>
                  <a:srgbClr val="06287E"/>
                </a:solidFill>
                <a:latin typeface="Courier"/>
              </a:rPr>
              <a:t>c</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1</a:t>
            </a:r>
            <a:r>
              <a:rPr sz="1600">
                <a:latin typeface="Courier"/>
              </a:rPr>
              <a:t>,</a:t>
            </a:r>
            <a:r>
              <a:rPr sz="1600">
                <a:solidFill>
                  <a:srgbClr val="4070A0"/>
                </a:solidFill>
                <a:latin typeface="Courier"/>
              </a:rPr>
              <a:t>-</a:t>
            </a:r>
            <a:r>
              <a:rPr sz="1600">
                <a:solidFill>
                  <a:srgbClr val="40A070"/>
                </a:solidFill>
                <a:latin typeface="Courier"/>
              </a:rPr>
              <a:t>1</a:t>
            </a:r>
            <a:r>
              <a:rPr sz="1600">
                <a:latin typeface="Courier"/>
              </a:rPr>
              <a:t>),</a:t>
            </a:r>
            <a:r>
              <a:rPr sz="1600">
                <a:solidFill>
                  <a:srgbClr val="7D9029"/>
                </a:solidFill>
                <a:latin typeface="Courier"/>
              </a:rPr>
              <a:t>each=</a:t>
            </a:r>
            <a:r>
              <a:rPr sz="1600">
                <a:solidFill>
                  <a:srgbClr val="40A070"/>
                </a:solidFill>
                <a:latin typeface="Courier"/>
              </a:rPr>
              <a:t>25</a:t>
            </a:r>
            <a:r>
              <a:rPr sz="1600">
                <a:latin typeface="Courier"/>
              </a:rPr>
              <a:t>)</a:t>
            </a:r>
            <a:r>
              <a:rPr sz="1600">
                <a:solidFill>
                  <a:srgbClr val="4070A0"/>
                </a:solidFill>
                <a:latin typeface="Courier"/>
              </a:rPr>
              <a:t>+</a:t>
            </a:r>
            <a:r>
              <a:rPr sz="1600">
                <a:solidFill>
                  <a:srgbClr val="06287E"/>
                </a:solidFill>
                <a:latin typeface="Courier"/>
              </a:rPr>
              <a:t>rnorm</a:t>
            </a:r>
            <a:r>
              <a:rPr sz="1600">
                <a:latin typeface="Courier"/>
              </a:rPr>
              <a:t>(</a:t>
            </a:r>
            <a:r>
              <a:rPr sz="1600">
                <a:solidFill>
                  <a:srgbClr val="40A070"/>
                </a:solidFill>
                <a:latin typeface="Courier"/>
              </a:rPr>
              <a:t>75</a:t>
            </a:r>
            <a:r>
              <a:rPr sz="1600">
                <a:latin typeface="Courier"/>
              </a:rPr>
              <a:t>,</a:t>
            </a:r>
            <a:r>
              <a:rPr sz="1600">
                <a:solidFill>
                  <a:srgbClr val="40A070"/>
                </a:solidFill>
                <a:latin typeface="Courier"/>
              </a:rPr>
              <a:t>0</a:t>
            </a:r>
            <a:r>
              <a:rPr sz="1600">
                <a:latin typeface="Courier"/>
              </a:rPr>
              <a:t>,.</a:t>
            </a:r>
            <a:r>
              <a:rPr sz="1600">
                <a:solidFill>
                  <a:srgbClr val="40A070"/>
                </a:solidFill>
                <a:latin typeface="Courier"/>
              </a:rPr>
              <a:t>5</a:t>
            </a:r>
            <a:r>
              <a:rPr sz="1600">
                <a:latin typeface="Courier"/>
              </a:rPr>
              <a:t>))</a:t>
            </a:r>
            <a:br/>
            <a:r>
              <a:rPr sz="1600">
                <a:solidFill>
                  <a:srgbClr val="06287E"/>
                </a:solidFill>
                <a:latin typeface="Courier"/>
              </a:rPr>
              <a:t>write.csv</a:t>
            </a:r>
            <a:r>
              <a:rPr sz="1600">
                <a:latin typeface="Courier"/>
              </a:rPr>
              <a:t>(d, </a:t>
            </a:r>
            <a:r>
              <a:rPr sz="1600">
                <a:solidFill>
                  <a:srgbClr val="06287E"/>
                </a:solidFill>
                <a:latin typeface="Courier"/>
              </a:rPr>
              <a:t>file.path</a:t>
            </a:r>
            <a:r>
              <a:rPr sz="1600">
                <a:latin typeface="Courier"/>
              </a:rPr>
              <a:t>(out_dir, </a:t>
            </a:r>
            <a:r>
              <a:rPr sz="1600">
                <a:solidFill>
                  <a:srgbClr val="4070A0"/>
                </a:solidFill>
                <a:latin typeface="Courier"/>
              </a:rPr>
              <a:t>"data.csv"</a:t>
            </a:r>
            <a:r>
              <a:rPr sz="1600">
                <a:latin typeface="Courier"/>
              </a:rPr>
              <a:t>), </a:t>
            </a:r>
            <a:r>
              <a:rPr sz="1600">
                <a:solidFill>
                  <a:srgbClr val="7D9029"/>
                </a:solidFill>
                <a:latin typeface="Courier"/>
              </a:rPr>
              <a:t>row.names =</a:t>
            </a:r>
            <a:r>
              <a:rPr sz="1600">
                <a:latin typeface="Courier"/>
              </a:rPr>
              <a:t> </a:t>
            </a:r>
            <a:r>
              <a:rPr sz="1600">
                <a:solidFill>
                  <a:srgbClr val="880000"/>
                </a:solidFill>
                <a:latin typeface="Courier"/>
              </a:rPr>
              <a:t>FALSE</a:t>
            </a:r>
            <a:r>
              <a:rPr sz="1600">
                <a:latin typeface="Courier"/>
              </a:rPr>
              <a:t>)</a:t>
            </a:r>
          </a:p>
        </p:txBody>
      </p:sp>
      <p:sp>
        <p:nvSpPr>
          <p:cNvPr id="4" name="Content Placeholder 3"/>
          <p:cNvSpPr>
            <a:spLocks noGrp="1"/>
          </p:cNvSpPr>
          <p:nvPr>
            <p:ph idx="2"/>
          </p:nvPr>
        </p:nvSpPr>
        <p:spPr/>
        <p:txBody>
          <a:bodyPr/>
          <a:lstStyle/>
          <a:p>
            <a:pPr lvl="0" indent="0" marL="0">
              <a:buNone/>
            </a:pPr>
            <a:r>
              <a:rPr b="1"/>
              <a:t>First saved row</a:t>
            </a:r>
          </a:p>
          <a:p>
            <a:pPr lvl="0" indent="0">
              <a:buNone/>
              <a:defRPr sz="1600"/>
            </a:pPr>
            <a:r>
              <a:rPr sz="1600">
                <a:latin typeface="Courier"/>
              </a:rPr>
              <a:t>ecotype: Forest
body_mm: 11.35
wing_mm: 13.06
femur_mm: 5.641
antenna_mm: 7.476</a:t>
            </a:r>
          </a:p>
        </p:txBody>
      </p:sp>
    </p:spTree>
  </p:cSld>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Discriminant analysis: see the data</a:t>
            </a:r>
          </a:p>
        </p:txBody>
      </p:sp>
      <p:pic>
        <p:nvPicPr>
          <p:cNvPr descr="Course_files/modules/lda/generated/plot.png" id="0" name="Picture 1"/>
          <p:cNvPicPr>
            <a:picLocks noGrp="1" noChangeAspect="1"/>
          </p:cNvPicPr>
          <p:nvPr/>
        </p:nvPicPr>
        <p:blipFill>
          <a:blip r:embed="rId3"/>
          <a:stretch>
            <a:fillRect/>
          </a:stretch>
        </p:blipFill>
        <p:spPr bwMode="auto">
          <a:xfrm>
            <a:off x="495300" y="1358900"/>
            <a:ext cx="6731000" cy="4203700"/>
          </a:xfrm>
          <a:prstGeom prst="rect">
            <a:avLst/>
          </a:prstGeom>
          <a:noFill/>
          <a:ln w="9525">
            <a:noFill/>
            <a:headEnd/>
            <a:tailEnd/>
          </a:ln>
        </p:spPr>
      </p:pic>
      <p:sp>
        <p:nvSpPr>
          <p:cNvPr id="1" name="TextBox 3"/>
          <p:cNvSpPr txBox="1"/>
          <p:nvPr>
            <p:ph idx="1"/>
          </p:nvPr>
        </p:nvSpPr>
        <p:spPr>
          <a:xfrm>
            <a:off x="457200" y="5562600"/>
            <a:ext cx="6807200" cy="508000"/>
          </a:xfrm>
          <a:prstGeom prst="rect">
            <a:avLst/>
          </a:prstGeom>
          <a:noFill/>
        </p:spPr>
        <p:txBody>
          <a:bodyPr/>
          <a:lstStyle/>
          <a:p>
            <a:pPr lvl="0" indent="0" marL="0" algn="ctr">
              <a:buNone/>
            </a:pPr>
            <a:r>
              <a:rPr/>
              <a:t>Linear discriminant analysis — simulated biological data</a:t>
            </a:r>
          </a:p>
        </p:txBody>
      </p:sp>
      <p:sp>
        <p:nvSpPr>
          <p:cNvPr id="4" name="Content Placeholder 3"/>
          <p:cNvSpPr>
            <a:spLocks noGrp="1"/>
          </p:cNvSpPr>
          <p:nvPr>
            <p:ph idx="2"/>
          </p:nvPr>
        </p:nvSpPr>
        <p:spPr/>
        <p:txBody>
          <a:bodyPr/>
          <a:lstStyle/>
          <a:p>
            <a:pPr lvl="0" indent="0" marL="0">
              <a:buNone/>
            </a:pPr>
            <a:r>
              <a:rPr b="1"/>
              <a:t>base R arguments</a:t>
            </a:r>
          </a:p>
          <a:p>
            <a:pPr lvl="0" indent="0" marL="0">
              <a:buNone/>
            </a:pPr>
            <a:r>
              <a:rPr b="1"/>
              <a:t>pch=21 / bg</a:t>
            </a:r>
            <a:r>
              <a:rPr/>
              <a:t> — Shows known ecotypes with outlined colors</a:t>
            </a:r>
          </a:p>
          <a:p>
            <a:pPr lvl="0" indent="0" marL="0">
              <a:buNone/>
            </a:pPr>
            <a:r>
              <a:rPr b="1"/>
              <a:t>xlab / ylab</a:t>
            </a:r>
            <a:r>
              <a:rPr/>
              <a:t> — Names the coordinates actually plotted</a:t>
            </a:r>
          </a:p>
          <a:p>
            <a:pPr lvl="0" indent="0" marL="0">
              <a:buNone/>
            </a:pPr>
            <a:r>
              <a:rPr b="1"/>
              <a:t>legend</a:t>
            </a:r>
            <a:r>
              <a:rPr/>
              <a:t> — Keeps ecotype labels explicit</a:t>
            </a:r>
          </a:p>
        </p:txBody>
      </p:sp>
    </p:spTree>
  </p:cSld>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Discriminant analysis: plot code</a:t>
            </a:r>
          </a:p>
        </p:txBody>
      </p:sp>
      <p:sp>
        <p:nvSpPr>
          <p:cNvPr id="3" name="Content Placeholder 2"/>
          <p:cNvSpPr>
            <a:spLocks noGrp="1"/>
          </p:cNvSpPr>
          <p:nvPr>
            <p:ph idx="1"/>
          </p:nvPr>
        </p:nvSpPr>
        <p:spPr/>
        <p:txBody>
          <a:bodyPr/>
          <a:lstStyle/>
          <a:p>
            <a:pPr lvl="0" indent="0">
              <a:buNone/>
              <a:defRPr sz="1600"/>
            </a:pPr>
            <a:r>
              <a:rPr sz="1600">
                <a:latin typeface="Courier"/>
              </a:rPr>
              <a:t>coordinates </a:t>
            </a:r>
            <a:r>
              <a:rPr sz="1600">
                <a:solidFill>
                  <a:srgbClr val="007020"/>
                </a:solidFill>
                <a:latin typeface="Courier"/>
              </a:rPr>
              <a:t>&lt;-</a:t>
            </a:r>
            <a:r>
              <a:rPr sz="1600">
                <a:latin typeface="Courier"/>
              </a:rPr>
              <a:t> </a:t>
            </a:r>
            <a:r>
              <a:rPr sz="1600">
                <a:solidFill>
                  <a:srgbClr val="06287E"/>
                </a:solidFill>
                <a:latin typeface="Courier"/>
              </a:rPr>
              <a:t>predict</a:t>
            </a:r>
            <a:r>
              <a:rPr sz="1600">
                <a:latin typeface="Courier"/>
              </a:rPr>
              <a:t>(result)</a:t>
            </a:r>
            <a:r>
              <a:rPr sz="1600">
                <a:solidFill>
                  <a:srgbClr val="4070A0"/>
                </a:solidFill>
                <a:latin typeface="Courier"/>
              </a:rPr>
              <a:t>$</a:t>
            </a:r>
            <a:r>
              <a:rPr sz="1600">
                <a:latin typeface="Courier"/>
              </a:rPr>
              <a:t>x[,</a:t>
            </a:r>
            <a:r>
              <a:rPr sz="1600">
                <a:solidFill>
                  <a:srgbClr val="40A070"/>
                </a:solidFill>
                <a:latin typeface="Courier"/>
              </a:rPr>
              <a:t>1</a:t>
            </a:r>
            <a:r>
              <a:rPr sz="1600">
                <a:solidFill>
                  <a:srgbClr val="4070A0"/>
                </a:solidFill>
                <a:latin typeface="Courier"/>
              </a:rPr>
              <a:t>:</a:t>
            </a:r>
            <a:r>
              <a:rPr sz="1600">
                <a:solidFill>
                  <a:srgbClr val="40A070"/>
                </a:solidFill>
                <a:latin typeface="Courier"/>
              </a:rPr>
              <a:t>2</a:t>
            </a:r>
            <a:r>
              <a:rPr sz="1600">
                <a:latin typeface="Courier"/>
              </a:rPr>
              <a:t>]</a:t>
            </a:r>
            <a:br/>
            <a:r>
              <a:rPr sz="1600">
                <a:latin typeface="Courier"/>
              </a:rPr>
              <a:t>colours </a:t>
            </a:r>
            <a:r>
              <a:rPr sz="1600">
                <a:solidFill>
                  <a:srgbClr val="007020"/>
                </a:solidFill>
                <a:latin typeface="Courier"/>
              </a:rPr>
              <a:t>&lt;-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"#146A85"</a:t>
            </a:r>
            <a:r>
              <a:rPr sz="1600">
                <a:latin typeface="Courier"/>
              </a:rPr>
              <a:t>, </a:t>
            </a:r>
            <a:r>
              <a:rPr sz="1600">
                <a:solidFill>
                  <a:srgbClr val="4070A0"/>
                </a:solidFill>
                <a:latin typeface="Courier"/>
              </a:rPr>
              <a:t>"#C56B3B"</a:t>
            </a:r>
            <a:r>
              <a:rPr sz="1600">
                <a:latin typeface="Courier"/>
              </a:rPr>
              <a:t>, </a:t>
            </a:r>
            <a:r>
              <a:rPr sz="1600">
                <a:solidFill>
                  <a:srgbClr val="4070A0"/>
                </a:solidFill>
                <a:latin typeface="Courier"/>
              </a:rPr>
              <a:t>"#5B8266"</a:t>
            </a:r>
            <a:r>
              <a:rPr sz="1600">
                <a:latin typeface="Courier"/>
              </a:rPr>
              <a:t>)[</a:t>
            </a:r>
            <a:r>
              <a:rPr sz="1600">
                <a:solidFill>
                  <a:srgbClr val="06287E"/>
                </a:solidFill>
                <a:latin typeface="Courier"/>
              </a:rPr>
              <a:t>match</a:t>
            </a:r>
            <a:r>
              <a:rPr sz="1600">
                <a:latin typeface="Courier"/>
              </a:rPr>
              <a:t>(d</a:t>
            </a:r>
            <a:r>
              <a:rPr sz="1600">
                <a:solidFill>
                  <a:srgbClr val="4070A0"/>
                </a:solidFill>
                <a:latin typeface="Courier"/>
              </a:rPr>
              <a:t>$</a:t>
            </a:r>
            <a:r>
              <a:rPr sz="1600">
                <a:latin typeface="Courier"/>
              </a:rPr>
              <a:t>ecotype,</a:t>
            </a:r>
            <a:r>
              <a:rPr sz="1600">
                <a:solidFill>
                  <a:srgbClr val="06287E"/>
                </a:solidFill>
                <a:latin typeface="Courier"/>
              </a:rPr>
              <a:t>c</a:t>
            </a:r>
            <a:r>
              <a:rPr sz="1600">
                <a:latin typeface="Courier"/>
              </a:rPr>
              <a:t>(</a:t>
            </a:r>
            <a:r>
              <a:rPr sz="1600">
                <a:solidFill>
                  <a:srgbClr val="4070A0"/>
                </a:solidFill>
                <a:latin typeface="Courier"/>
              </a:rPr>
              <a:t>"Forest"</a:t>
            </a:r>
            <a:r>
              <a:rPr sz="1600">
                <a:latin typeface="Courier"/>
              </a:rPr>
              <a:t>,</a:t>
            </a:r>
            <a:r>
              <a:rPr sz="1600">
                <a:solidFill>
                  <a:srgbClr val="4070A0"/>
                </a:solidFill>
                <a:latin typeface="Courier"/>
              </a:rPr>
              <a:t>"Grassland"</a:t>
            </a:r>
            <a:r>
              <a:rPr sz="1600">
                <a:latin typeface="Courier"/>
              </a:rPr>
              <a:t>,</a:t>
            </a:r>
            <a:r>
              <a:rPr sz="1600">
                <a:solidFill>
                  <a:srgbClr val="4070A0"/>
                </a:solidFill>
                <a:latin typeface="Courier"/>
              </a:rPr>
              <a:t>"Dune"</a:t>
            </a:r>
            <a:r>
              <a:rPr sz="1600">
                <a:latin typeface="Courier"/>
              </a:rPr>
              <a:t>))]</a:t>
            </a:r>
            <a:br/>
            <a:r>
              <a:rPr sz="1600">
                <a:solidFill>
                  <a:srgbClr val="06287E"/>
                </a:solidFill>
                <a:latin typeface="Courier"/>
              </a:rPr>
              <a:t>plot</a:t>
            </a:r>
            <a:r>
              <a:rPr sz="1600">
                <a:latin typeface="Courier"/>
              </a:rPr>
              <a:t>(coordinates, </a:t>
            </a:r>
            <a:r>
              <a:rPr sz="1600">
                <a:solidFill>
                  <a:srgbClr val="7D9029"/>
                </a:solidFill>
                <a:latin typeface="Courier"/>
              </a:rPr>
              <a:t>pch=</a:t>
            </a:r>
            <a:r>
              <a:rPr sz="1600">
                <a:solidFill>
                  <a:srgbClr val="40A070"/>
                </a:solidFill>
                <a:latin typeface="Courier"/>
              </a:rPr>
              <a:t>21</a:t>
            </a:r>
            <a:r>
              <a:rPr sz="1600">
                <a:latin typeface="Courier"/>
              </a:rPr>
              <a:t>, </a:t>
            </a:r>
            <a:r>
              <a:rPr sz="1600">
                <a:solidFill>
                  <a:srgbClr val="7D9029"/>
                </a:solidFill>
                <a:latin typeface="Courier"/>
              </a:rPr>
              <a:t>bg=</a:t>
            </a:r>
            <a:r>
              <a:rPr sz="1600">
                <a:latin typeface="Courier"/>
              </a:rPr>
              <a:t>colours, </a:t>
            </a:r>
            <a:r>
              <a:rPr sz="1600">
                <a:solidFill>
                  <a:srgbClr val="7D9029"/>
                </a:solidFill>
                <a:latin typeface="Courier"/>
              </a:rPr>
              <a:t>cex=</a:t>
            </a:r>
            <a:r>
              <a:rPr sz="1600">
                <a:solidFill>
                  <a:srgbClr val="40A070"/>
                </a:solidFill>
                <a:latin typeface="Courier"/>
              </a:rPr>
              <a:t>1.1</a:t>
            </a:r>
            <a:r>
              <a:rPr sz="1600">
                <a:latin typeface="Courier"/>
              </a:rPr>
              <a:t>,</a:t>
            </a:r>
            <a:br/>
            <a:r>
              <a:rPr sz="1600">
                <a:latin typeface="Courier"/>
              </a:rPr>
              <a:t>     </a:t>
            </a:r>
            <a:r>
              <a:rPr sz="1600">
                <a:solidFill>
                  <a:srgbClr val="7D9029"/>
                </a:solidFill>
                <a:latin typeface="Courier"/>
              </a:rPr>
              <a:t>xlab=</a:t>
            </a:r>
            <a:r>
              <a:rPr sz="1600">
                <a:solidFill>
                  <a:srgbClr val="4070A0"/>
                </a:solidFill>
                <a:latin typeface="Courier"/>
              </a:rPr>
              <a:t>"LD1"</a:t>
            </a:r>
            <a:r>
              <a:rPr sz="1600">
                <a:latin typeface="Courier"/>
              </a:rPr>
              <a:t>, </a:t>
            </a:r>
            <a:r>
              <a:rPr sz="1600">
                <a:solidFill>
                  <a:srgbClr val="7D9029"/>
                </a:solidFill>
                <a:latin typeface="Courier"/>
              </a:rPr>
              <a:t>ylab=</a:t>
            </a:r>
            <a:r>
              <a:rPr sz="1600">
                <a:solidFill>
                  <a:srgbClr val="4070A0"/>
                </a:solidFill>
                <a:latin typeface="Courier"/>
              </a:rPr>
              <a:t>"LD2"</a:t>
            </a:r>
            <a:r>
              <a:rPr sz="1600">
                <a:latin typeface="Courier"/>
              </a:rPr>
              <a:t>)</a:t>
            </a:r>
            <a:br/>
            <a:r>
              <a:rPr sz="1600">
                <a:solidFill>
                  <a:srgbClr val="06287E"/>
                </a:solidFill>
                <a:latin typeface="Courier"/>
              </a:rPr>
              <a:t>legend</a:t>
            </a:r>
            <a:r>
              <a:rPr sz="1600">
                <a:latin typeface="Courier"/>
              </a:rPr>
              <a:t>(</a:t>
            </a:r>
            <a:r>
              <a:rPr sz="1600">
                <a:solidFill>
                  <a:srgbClr val="4070A0"/>
                </a:solidFill>
                <a:latin typeface="Courier"/>
              </a:rPr>
              <a:t>"topright"</a:t>
            </a:r>
            <a:r>
              <a:rPr sz="1600">
                <a:latin typeface="Courier"/>
              </a:rPr>
              <a:t>, </a:t>
            </a:r>
            <a:r>
              <a:rPr sz="1600">
                <a:solidFill>
                  <a:srgbClr val="06287E"/>
                </a:solidFill>
                <a:latin typeface="Courier"/>
              </a:rPr>
              <a:t>c</a:t>
            </a:r>
            <a:r>
              <a:rPr sz="1600">
                <a:latin typeface="Courier"/>
              </a:rPr>
              <a:t>(</a:t>
            </a:r>
            <a:r>
              <a:rPr sz="1600">
                <a:solidFill>
                  <a:srgbClr val="4070A0"/>
                </a:solidFill>
                <a:latin typeface="Courier"/>
              </a:rPr>
              <a:t>"Forest"</a:t>
            </a:r>
            <a:r>
              <a:rPr sz="1600">
                <a:latin typeface="Courier"/>
              </a:rPr>
              <a:t>,</a:t>
            </a:r>
            <a:r>
              <a:rPr sz="1600">
                <a:solidFill>
                  <a:srgbClr val="4070A0"/>
                </a:solidFill>
                <a:latin typeface="Courier"/>
              </a:rPr>
              <a:t>"Grassland"</a:t>
            </a:r>
            <a:r>
              <a:rPr sz="1600">
                <a:latin typeface="Courier"/>
              </a:rPr>
              <a:t>,</a:t>
            </a:r>
            <a:r>
              <a:rPr sz="1600">
                <a:solidFill>
                  <a:srgbClr val="4070A0"/>
                </a:solidFill>
                <a:latin typeface="Courier"/>
              </a:rPr>
              <a:t>"Dune"</a:t>
            </a:r>
            <a:r>
              <a:rPr sz="1600">
                <a:latin typeface="Courier"/>
              </a:rPr>
              <a:t>), </a:t>
            </a:r>
            <a:r>
              <a:rPr sz="1600">
                <a:solidFill>
                  <a:srgbClr val="7D9029"/>
                </a:solidFill>
                <a:latin typeface="Courier"/>
              </a:rPr>
              <a:t>pch=</a:t>
            </a:r>
            <a:r>
              <a:rPr sz="1600">
                <a:solidFill>
                  <a:srgbClr val="40A070"/>
                </a:solidFill>
                <a:latin typeface="Courier"/>
              </a:rPr>
              <a:t>21</a:t>
            </a:r>
            <a:r>
              <a:rPr sz="1600">
                <a:latin typeface="Courier"/>
              </a:rPr>
              <a:t>,</a:t>
            </a:r>
            <a:br/>
            <a:r>
              <a:rPr sz="1600">
                <a:latin typeface="Courier"/>
              </a:rPr>
              <a:t>       </a:t>
            </a:r>
            <a:r>
              <a:rPr sz="1600">
                <a:solidFill>
                  <a:srgbClr val="7D9029"/>
                </a:solidFill>
                <a:latin typeface="Courier"/>
              </a:rPr>
              <a:t>pt.bg=</a:t>
            </a:r>
            <a:r>
              <a:rPr sz="1600">
                <a:solidFill>
                  <a:srgbClr val="06287E"/>
                </a:solidFill>
                <a:latin typeface="Courier"/>
              </a:rPr>
              <a:t>c</a:t>
            </a:r>
            <a:r>
              <a:rPr sz="1600">
                <a:latin typeface="Courier"/>
              </a:rPr>
              <a:t>(</a:t>
            </a:r>
            <a:r>
              <a:rPr sz="1600">
                <a:solidFill>
                  <a:srgbClr val="4070A0"/>
                </a:solidFill>
                <a:latin typeface="Courier"/>
              </a:rPr>
              <a:t>"#146A85"</a:t>
            </a:r>
            <a:r>
              <a:rPr sz="1600">
                <a:latin typeface="Courier"/>
              </a:rPr>
              <a:t>, </a:t>
            </a:r>
            <a:r>
              <a:rPr sz="1600">
                <a:solidFill>
                  <a:srgbClr val="4070A0"/>
                </a:solidFill>
                <a:latin typeface="Courier"/>
              </a:rPr>
              <a:t>"#C56B3B"</a:t>
            </a:r>
            <a:r>
              <a:rPr sz="1600">
                <a:latin typeface="Courier"/>
              </a:rPr>
              <a:t>, </a:t>
            </a:r>
            <a:r>
              <a:rPr sz="1600">
                <a:solidFill>
                  <a:srgbClr val="4070A0"/>
                </a:solidFill>
                <a:latin typeface="Courier"/>
              </a:rPr>
              <a:t>"#5B8266"</a:t>
            </a:r>
            <a:r>
              <a:rPr sz="1600">
                <a:latin typeface="Courier"/>
              </a:rPr>
              <a:t>), </a:t>
            </a:r>
            <a:r>
              <a:rPr sz="1600">
                <a:solidFill>
                  <a:srgbClr val="7D9029"/>
                </a:solidFill>
                <a:latin typeface="Courier"/>
              </a:rPr>
              <a:t>bty=</a:t>
            </a:r>
            <a:r>
              <a:rPr sz="1600">
                <a:solidFill>
                  <a:srgbClr val="4070A0"/>
                </a:solidFill>
                <a:latin typeface="Courier"/>
              </a:rPr>
              <a:t>"n"</a:t>
            </a:r>
            <a:r>
              <a:rPr sz="1600">
                <a:latin typeface="Courier"/>
              </a:rPr>
              <a:t>)</a:t>
            </a:r>
          </a:p>
        </p:txBody>
      </p:sp>
      <p:sp>
        <p:nvSpPr>
          <p:cNvPr id="4" name="Content Placeholder 3"/>
          <p:cNvSpPr>
            <a:spLocks noGrp="1"/>
          </p:cNvSpPr>
          <p:nvPr>
            <p:ph idx="2"/>
          </p:nvPr>
        </p:nvSpPr>
        <p:spPr/>
        <p:txBody>
          <a:bodyPr/>
          <a:lstStyle/>
          <a:p>
            <a:pPr lvl="0" indent="0" marL="0">
              <a:buNone/>
            </a:pPr>
            <a:r>
              <a:rPr b="1"/>
              <a:t>Arguments to change</a:t>
            </a:r>
          </a:p>
          <a:p>
            <a:pPr lvl="0" indent="0" marL="0">
              <a:buNone/>
            </a:pPr>
            <a:r>
              <a:rPr b="1"/>
              <a:t>pch=21 / bg</a:t>
            </a:r>
            <a:r>
              <a:rPr/>
              <a:t> — Shows known ecotypes with outlined colors</a:t>
            </a:r>
          </a:p>
          <a:p>
            <a:pPr lvl="0" indent="0" marL="0">
              <a:buNone/>
            </a:pPr>
            <a:r>
              <a:rPr b="1"/>
              <a:t>xlab / ylab</a:t>
            </a:r>
            <a:r>
              <a:rPr/>
              <a:t> — Names the coordinates actually plotted</a:t>
            </a:r>
          </a:p>
          <a:p>
            <a:pPr lvl="0" indent="0" marL="0">
              <a:buNone/>
            </a:pPr>
            <a:r>
              <a:rPr b="1"/>
              <a:t>legend</a:t>
            </a:r>
            <a:r>
              <a:rPr/>
              <a:t> — Keeps ecotype labels explicit</a:t>
            </a:r>
          </a:p>
        </p:txBody>
      </p:sp>
    </p:spTree>
  </p:cSld>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Discriminant analysis: question and null</a:t>
            </a:r>
          </a:p>
        </p:txBody>
      </p:sp>
      <p:sp>
        <p:nvSpPr>
          <p:cNvPr id="3" name="Content Placeholder 2"/>
          <p:cNvSpPr>
            <a:spLocks noGrp="1"/>
          </p:cNvSpPr>
          <p:nvPr>
            <p:ph idx="1"/>
          </p:nvPr>
        </p:nvSpPr>
        <p:spPr/>
        <p:txBody>
          <a:bodyPr/>
          <a:lstStyle/>
          <a:p>
            <a:pPr lvl="0" indent="0" marL="0">
              <a:buNone/>
            </a:pPr>
            <a:r>
              <a:rPr b="1"/>
              <a:t>Scientific question</a:t>
            </a:r>
          </a:p>
          <a:p>
            <a:pPr lvl="0" indent="0" marL="0">
              <a:buNone/>
            </a:pPr>
            <a:r>
              <a:rPr/>
              <a:t>How well can measured traits predict known group membership?</a:t>
            </a:r>
          </a:p>
          <a:p>
            <a:pPr lvl="0" indent="0" marL="0">
              <a:buNone/>
            </a:pPr>
            <a:r>
              <a:rPr b="1"/>
              <a:t>Null / estimation target</a:t>
            </a:r>
          </a:p>
          <a:p>
            <a:pPr lvl="0" indent="0" marL="0">
              <a:buNone/>
            </a:pPr>
            <a:r>
              <a:rPr/>
              <a:t>The target is predictive classification of known ecotypes; this example estimates validation accuracy rather than testing a null hypothesis.</a:t>
            </a:r>
          </a:p>
        </p:txBody>
      </p:sp>
      <p:sp>
        <p:nvSpPr>
          <p:cNvPr id="4" name="Content Placeholder 3"/>
          <p:cNvSpPr>
            <a:spLocks noGrp="1"/>
          </p:cNvSpPr>
          <p:nvPr>
            <p:ph idx="2"/>
          </p:nvPr>
        </p:nvSpPr>
        <p:spPr/>
        <p:txBody>
          <a:bodyPr/>
          <a:lstStyle/>
          <a:p>
            <a:pPr lvl="0" indent="0" marL="0">
              <a:buNone/>
            </a:pPr>
            <a:r>
              <a:rPr b="1"/>
              <a:t>Relevant options</a:t>
            </a:r>
          </a:p>
          <a:p>
            <a:pPr lvl="0"/>
            <a:r>
              <a:rPr/>
              <a:t>Specify the class label and predictors.</a:t>
            </a:r>
          </a:p>
          <a:p>
            <a:pPr lvl="0"/>
            <a:r>
              <a:rPr/>
              <a:t>Use validation such as CV=TRUE.</a:t>
            </a:r>
          </a:p>
          <a:p>
            <a:pPr lvl="0"/>
            <a:r>
              <a:rPr/>
              <a:t>Class priors affect classification.</a:t>
            </a:r>
          </a:p>
        </p:txBody>
      </p:sp>
    </p:spTree>
  </p:cSld>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Discriminant analysis: assumptions</a:t>
            </a:r>
          </a:p>
        </p:txBody>
      </p:sp>
      <p:sp>
        <p:nvSpPr>
          <p:cNvPr id="3" name="Content Placeholder 2"/>
          <p:cNvSpPr>
            <a:spLocks noGrp="1"/>
          </p:cNvSpPr>
          <p:nvPr>
            <p:ph idx="1"/>
          </p:nvPr>
        </p:nvSpPr>
        <p:spPr/>
        <p:txBody>
          <a:bodyPr/>
          <a:lstStyle/>
          <a:p>
            <a:pPr lvl="0" indent="0" marL="0">
              <a:buNone/>
            </a:pPr>
            <a:r>
              <a:rPr b="1"/>
              <a:t>What matters here</a:t>
            </a:r>
          </a:p>
          <a:p>
            <a:pPr lvl="0"/>
            <a:r>
              <a:rPr/>
              <a:t>Classes have approximately multivariate-normal predictors and a common covariance for the classical model.</a:t>
            </a:r>
          </a:p>
          <a:p>
            <a:pPr lvl="0"/>
            <a:r>
              <a:rPr/>
              <a:t>Validation samples must be independent of model fitting.</a:t>
            </a:r>
          </a:p>
        </p:txBody>
      </p:sp>
      <p:sp>
        <p:nvSpPr>
          <p:cNvPr id="4" name="Content Placeholder 3"/>
          <p:cNvSpPr>
            <a:spLocks noGrp="1"/>
          </p:cNvSpPr>
          <p:nvPr>
            <p:ph idx="2"/>
          </p:nvPr>
        </p:nvSpPr>
        <p:spPr/>
        <p:txBody>
          <a:bodyPr/>
          <a:lstStyle/>
          <a:p>
            <a:pPr lvl="0" indent="0" marL="0">
              <a:buNone/>
            </a:pPr>
            <a:r>
              <a:rPr b="1"/>
              <a:t>Parametric responses</a:t>
            </a:r>
          </a:p>
          <a:p>
            <a:pPr lvl="0"/>
            <a:r>
              <a:rPr/>
              <a:t>Use a model that directly tests the biological group contrast if inference is the aim.</a:t>
            </a:r>
          </a:p>
          <a:p>
            <a:pPr lvl="0" indent="0" marL="0">
              <a:buNone/>
            </a:pPr>
            <a:r>
              <a:rPr b="1"/>
              <a:t>Nonparametric responses</a:t>
            </a:r>
          </a:p>
          <a:p>
            <a:pPr lvl="0"/>
            <a:r>
              <a:rPr/>
              <a:t>Consider rank- or distance-based approaches when their target matches the question.</a:t>
            </a:r>
          </a:p>
        </p:txBody>
      </p:sp>
    </p:spTree>
  </p:cSld>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Discriminant analysis: run and read</a:t>
            </a:r>
          </a:p>
        </p:txBody>
      </p:sp>
      <p:sp>
        <p:nvSpPr>
          <p:cNvPr id="3" name="Content Placeholder 2"/>
          <p:cNvSpPr>
            <a:spLocks noGrp="1"/>
          </p:cNvSpPr>
          <p:nvPr>
            <p:ph idx="1"/>
          </p:nvPr>
        </p:nvSpPr>
        <p:spPr/>
        <p:txBody>
          <a:bodyPr/>
          <a:lstStyle/>
          <a:p>
            <a:pPr lvl="0" indent="0">
              <a:buNone/>
              <a:defRPr sz="1600"/>
            </a:pPr>
            <a:r>
              <a:rPr sz="1600">
                <a:latin typeface="Courier"/>
              </a:rPr>
              <a:t>result </a:t>
            </a:r>
            <a:r>
              <a:rPr sz="1600">
                <a:solidFill>
                  <a:srgbClr val="007020"/>
                </a:solidFill>
                <a:latin typeface="Courier"/>
              </a:rPr>
              <a:t>&lt;-</a:t>
            </a:r>
            <a:r>
              <a:rPr sz="1600">
                <a:latin typeface="Courier"/>
              </a:rPr>
              <a:t> MASS</a:t>
            </a:r>
            <a:r>
              <a:rPr sz="1600">
                <a:solidFill>
                  <a:srgbClr val="4070A0"/>
                </a:solidFill>
                <a:latin typeface="Courier"/>
              </a:rPr>
              <a:t>::</a:t>
            </a:r>
            <a:r>
              <a:rPr sz="1600">
                <a:solidFill>
                  <a:srgbClr val="06287E"/>
                </a:solidFill>
                <a:latin typeface="Courier"/>
              </a:rPr>
              <a:t>lda</a:t>
            </a:r>
            <a:r>
              <a:rPr sz="1600">
                <a:latin typeface="Courier"/>
              </a:rPr>
              <a:t>(ecotype </a:t>
            </a:r>
            <a:r>
              <a:rPr sz="1600">
                <a:solidFill>
                  <a:srgbClr val="4070A0"/>
                </a:solidFill>
                <a:latin typeface="Courier"/>
              </a:rPr>
              <a:t>~</a:t>
            </a:r>
            <a:r>
              <a:rPr sz="1600">
                <a:latin typeface="Courier"/>
              </a:rPr>
              <a:t> body_mm </a:t>
            </a:r>
            <a:r>
              <a:rPr sz="1600">
                <a:solidFill>
                  <a:srgbClr val="4070A0"/>
                </a:solidFill>
                <a:latin typeface="Courier"/>
              </a:rPr>
              <a:t>+</a:t>
            </a:r>
            <a:r>
              <a:rPr sz="1600">
                <a:latin typeface="Courier"/>
              </a:rPr>
              <a:t> wing_mm </a:t>
            </a:r>
            <a:r>
              <a:rPr sz="1600">
                <a:solidFill>
                  <a:srgbClr val="4070A0"/>
                </a:solidFill>
                <a:latin typeface="Courier"/>
              </a:rPr>
              <a:t>+</a:t>
            </a:r>
            <a:r>
              <a:rPr sz="1600">
                <a:latin typeface="Courier"/>
              </a:rPr>
              <a:t> femur_mm </a:t>
            </a:r>
            <a:r>
              <a:rPr sz="1600">
                <a:solidFill>
                  <a:srgbClr val="4070A0"/>
                </a:solidFill>
                <a:latin typeface="Courier"/>
              </a:rPr>
              <a:t>+</a:t>
            </a:r>
            <a:r>
              <a:rPr sz="1600">
                <a:latin typeface="Courier"/>
              </a:rPr>
              <a:t> antenna_mm, </a:t>
            </a:r>
            <a:r>
              <a:rPr sz="1600">
                <a:solidFill>
                  <a:srgbClr val="7D9029"/>
                </a:solidFill>
                <a:latin typeface="Courier"/>
              </a:rPr>
              <a:t>data=</a:t>
            </a:r>
            <a:r>
              <a:rPr sz="1600">
                <a:latin typeface="Courier"/>
              </a:rPr>
              <a:t>d)</a:t>
            </a:r>
            <a:br/>
            <a:r>
              <a:rPr sz="1600">
                <a:latin typeface="Courier"/>
              </a:rPr>
              <a:t>cv </a:t>
            </a:r>
            <a:r>
              <a:rPr sz="1600">
                <a:solidFill>
                  <a:srgbClr val="007020"/>
                </a:solidFill>
                <a:latin typeface="Courier"/>
              </a:rPr>
              <a:t>&lt;-</a:t>
            </a:r>
            <a:r>
              <a:rPr sz="1600">
                <a:latin typeface="Courier"/>
              </a:rPr>
              <a:t> MASS</a:t>
            </a:r>
            <a:r>
              <a:rPr sz="1600">
                <a:solidFill>
                  <a:srgbClr val="4070A0"/>
                </a:solidFill>
                <a:latin typeface="Courier"/>
              </a:rPr>
              <a:t>::</a:t>
            </a:r>
            <a:r>
              <a:rPr sz="1600">
                <a:solidFill>
                  <a:srgbClr val="06287E"/>
                </a:solidFill>
                <a:latin typeface="Courier"/>
              </a:rPr>
              <a:t>lda</a:t>
            </a:r>
            <a:r>
              <a:rPr sz="1600">
                <a:latin typeface="Courier"/>
              </a:rPr>
              <a:t>(ecotype </a:t>
            </a:r>
            <a:r>
              <a:rPr sz="1600">
                <a:solidFill>
                  <a:srgbClr val="4070A0"/>
                </a:solidFill>
                <a:latin typeface="Courier"/>
              </a:rPr>
              <a:t>~</a:t>
            </a:r>
            <a:r>
              <a:rPr sz="1600">
                <a:latin typeface="Courier"/>
              </a:rPr>
              <a:t> body_mm </a:t>
            </a:r>
            <a:r>
              <a:rPr sz="1600">
                <a:solidFill>
                  <a:srgbClr val="4070A0"/>
                </a:solidFill>
                <a:latin typeface="Courier"/>
              </a:rPr>
              <a:t>+</a:t>
            </a:r>
            <a:r>
              <a:rPr sz="1600">
                <a:latin typeface="Courier"/>
              </a:rPr>
              <a:t> wing_mm </a:t>
            </a:r>
            <a:r>
              <a:rPr sz="1600">
                <a:solidFill>
                  <a:srgbClr val="4070A0"/>
                </a:solidFill>
                <a:latin typeface="Courier"/>
              </a:rPr>
              <a:t>+</a:t>
            </a:r>
            <a:r>
              <a:rPr sz="1600">
                <a:latin typeface="Courier"/>
              </a:rPr>
              <a:t> femur_mm </a:t>
            </a:r>
            <a:r>
              <a:rPr sz="1600">
                <a:solidFill>
                  <a:srgbClr val="4070A0"/>
                </a:solidFill>
                <a:latin typeface="Courier"/>
              </a:rPr>
              <a:t>+</a:t>
            </a:r>
            <a:r>
              <a:rPr sz="1600">
                <a:latin typeface="Courier"/>
              </a:rPr>
              <a:t> antenna_mm, </a:t>
            </a:r>
            <a:r>
              <a:rPr sz="1600">
                <a:solidFill>
                  <a:srgbClr val="7D9029"/>
                </a:solidFill>
                <a:latin typeface="Courier"/>
              </a:rPr>
              <a:t>data=</a:t>
            </a:r>
            <a:r>
              <a:rPr sz="1600">
                <a:latin typeface="Courier"/>
              </a:rPr>
              <a:t>d, </a:t>
            </a:r>
            <a:r>
              <a:rPr sz="1600">
                <a:solidFill>
                  <a:srgbClr val="7D9029"/>
                </a:solidFill>
                <a:latin typeface="Courier"/>
              </a:rPr>
              <a:t>CV=</a:t>
            </a:r>
            <a:r>
              <a:rPr sz="1600">
                <a:solidFill>
                  <a:srgbClr val="880000"/>
                </a:solidFill>
                <a:latin typeface="Courier"/>
              </a:rPr>
              <a:t>TRUE</a:t>
            </a:r>
            <a:r>
              <a:rPr sz="1600">
                <a:latin typeface="Courier"/>
              </a:rPr>
              <a:t>)</a:t>
            </a:r>
            <a:br/>
            <a:r>
              <a:rPr sz="1600">
                <a:latin typeface="Courier"/>
              </a:rPr>
              <a:t>accuracy </a:t>
            </a:r>
            <a:r>
              <a:rPr sz="1600">
                <a:solidFill>
                  <a:srgbClr val="007020"/>
                </a:solidFill>
                <a:latin typeface="Courier"/>
              </a:rPr>
              <a:t>&lt;-</a:t>
            </a:r>
            <a:r>
              <a:rPr sz="1600">
                <a:latin typeface="Courier"/>
              </a:rPr>
              <a:t> </a:t>
            </a:r>
            <a:r>
              <a:rPr sz="1600">
                <a:solidFill>
                  <a:srgbClr val="06287E"/>
                </a:solidFill>
                <a:latin typeface="Courier"/>
              </a:rPr>
              <a:t>mean</a:t>
            </a:r>
            <a:r>
              <a:rPr sz="1600">
                <a:latin typeface="Courier"/>
              </a:rPr>
              <a:t>(cv</a:t>
            </a:r>
            <a:r>
              <a:rPr sz="1600">
                <a:solidFill>
                  <a:srgbClr val="4070A0"/>
                </a:solidFill>
                <a:latin typeface="Courier"/>
              </a:rPr>
              <a:t>$</a:t>
            </a:r>
            <a:r>
              <a:rPr sz="1600">
                <a:latin typeface="Courier"/>
              </a:rPr>
              <a:t>class</a:t>
            </a:r>
            <a:r>
              <a:rPr sz="1600">
                <a:solidFill>
                  <a:srgbClr val="4070A0"/>
                </a:solidFill>
                <a:latin typeface="Courier"/>
              </a:rPr>
              <a:t>==</a:t>
            </a:r>
            <a:r>
              <a:rPr sz="1600">
                <a:latin typeface="Courier"/>
              </a:rPr>
              <a:t>d</a:t>
            </a:r>
            <a:r>
              <a:rPr sz="1600">
                <a:solidFill>
                  <a:srgbClr val="4070A0"/>
                </a:solidFill>
                <a:latin typeface="Courier"/>
              </a:rPr>
              <a:t>$</a:t>
            </a:r>
            <a:r>
              <a:rPr sz="1600">
                <a:latin typeface="Courier"/>
              </a:rPr>
              <a:t>ecotype)</a:t>
            </a:r>
          </a:p>
        </p:txBody>
      </p:sp>
      <p:sp>
        <p:nvSpPr>
          <p:cNvPr id="4" name="Content Placeholder 3"/>
          <p:cNvSpPr>
            <a:spLocks noGrp="1"/>
          </p:cNvSpPr>
          <p:nvPr>
            <p:ph idx="2"/>
          </p:nvPr>
        </p:nvSpPr>
        <p:spPr/>
        <p:txBody>
          <a:bodyPr/>
          <a:lstStyle/>
          <a:p>
            <a:pPr lvl="0" indent="0" marL="0">
              <a:buNone/>
            </a:pPr>
            <a:r>
              <a:rPr b="1"/>
              <a:t>Generated results</a:t>
            </a:r>
          </a:p>
          <a:p>
            <a:pPr lvl="0"/>
            <a:r>
              <a:rPr/>
              <a:t>Leave-one-out classification accuracy: 82.7%</a:t>
            </a:r>
          </a:p>
          <a:p>
            <a:pPr lvl="0"/>
            <a:r>
              <a:rPr/>
              <a:t>Three known ecotype labels used during training</a:t>
            </a:r>
          </a:p>
          <a:p>
            <a:pPr lvl="0"/>
            <a:r>
              <a:rPr/>
              <a:t>Equal group sizes in this example</a:t>
            </a:r>
          </a:p>
        </p:txBody>
      </p:sp>
    </p:spTree>
  </p:cSld>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Discriminant analysis: interpret</a:t>
            </a:r>
          </a:p>
        </p:txBody>
      </p:sp>
      <p:sp>
        <p:nvSpPr>
          <p:cNvPr id="3" name="Content Placeholder 2"/>
          <p:cNvSpPr>
            <a:spLocks noGrp="1"/>
          </p:cNvSpPr>
          <p:nvPr>
            <p:ph idx="1"/>
          </p:nvPr>
        </p:nvSpPr>
        <p:spPr/>
        <p:txBody>
          <a:bodyPr/>
          <a:lstStyle/>
          <a:p>
            <a:pPr lvl="0" indent="0" marL="0">
              <a:buNone/>
            </a:pPr>
            <a:r>
              <a:rPr/>
              <a:t>Leave-one-out classification accuracy is 82.7% for these three ecotypes. This is a prediction exercise using known class labels, not an unsupervised discovery or a significance test.</a:t>
            </a:r>
          </a:p>
          <a:p>
            <a:pPr lvl="0" indent="0" marL="0">
              <a:buNone/>
            </a:pPr>
            <a:r>
              <a:rPr b="1"/>
              <a:t>Discuss:</a:t>
            </a:r>
            <a:r>
              <a:rPr/>
              <a:t> What biological claim would this plot alone fail to establish?</a:t>
            </a:r>
          </a:p>
        </p:txBody>
      </p:sp>
    </p:spTree>
  </p:cSld>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p:grpSpPr>
      <p:sp>
        <p:nvSpPr>
          <p:cNvPr id="2" name="Title 1"/>
          <p:cNvSpPr>
            <a:spLocks noGrp="1"/>
          </p:cNvSpPr>
          <p:nvPr>
            <p:ph idx="0" type="title"/>
          </p:nvPr>
        </p:nvSpPr>
        <p:spPr>
          <a:xfrm>
            <a:off x="0" y="0"/>
            <a:ext cx="12192000" cy="952500"/>
          </a:xfrm>
          <a:solidFill>
            <a:srgbClr val="000000"/>
          </a:solidFill>
        </p:spPr>
        <p:txBody>
          <a:bodyPr/>
          <a:lstStyle/>
          <a:p>
            <a:pPr lvl="0" indent="0" marL="0">
              <a:buNone/>
            </a:pPr>
            <a:r>
              <a:rPr/>
              <a:t>Midterm plan</a:t>
            </a:r>
          </a:p>
        </p:txBody>
      </p:sp>
      <p:sp xmlns:a="http://schemas.openxmlformats.org/drawingml/2006/main" xmlns:p="http://schemas.openxmlformats.org/presentationml/2006/main">
        <p:nvSpPr>
          <p:cNvPr id="3" name="Section start marker"/>
          <p:cNvSpPr>
            <a:spLocks noGrp="1"/>
          </p:cNvSpPr>
          <p:nvPr/>
        </p:nvSpPr>
        <p:spPr>
          <a:xfrm>
            <a:off x="0" y="0"/>
            <a:ext cx="228600" cy="6858000"/>
          </a:xfrm>
          <a:prstGeom prst="rect">
            <a:avLst/>
          </a:prstGeom>
          <a:solidFill>
            <a:srgbClr val="500000"/>
          </a:solidFill>
          <a:ln w="0">
            <a:noFill/>
          </a:ln>
        </p:spPr>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00000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00000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00000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ns0:Properties xmlns:ns0="http://schemas.openxmlformats.org/officeDocument/2006/extended-properties">
  <ns0:Application>Walnut Exporter</ns0:Application>
  <ns0:PresentationFormat>Converted Presentation</ns0:PresentationFormat>
  <ns0:Slides>0</ns0:Slides>
  <ns0:Notes>0</ns0:Notes>
  <ns0:HiddenSlides>0</ns0:HiddenSlides>
  <ns0:SharedDoc>false</ns0:SharedDoc>
  <ns0:DocSecurity>0</ns0:DocSecurity>
</ns0: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Statistical tests in biology</dc:title>
  <dc:creator>Experimental Design · Heath Blackmon</dc:creator>
  <cp:keywords/>
  <dcterms:created xsi:type="dcterms:W3CDTF">2026-09-24T04:43:23Z</dcterms:created>
  <dcterms:modified xsi:type="dcterms:W3CDTF">2026-09-24T04:43:23Z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utput">
    <vt:lpwstr>local({source(‘course_output.R’); ‘course_powerpoint’})</vt:lpwstr>
  </property>
  <property fmtid="{D5CDD505-2E9C-101B-9397-08002B2CF9AE}" pid="3" name="subtitle">
    <vt:lpwstr>Choose the question. Match the null. Interpret the result.</vt:lpwstr>
  </property>
</Properties>
</file>