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7" r:id="rId6"/>
    <p:sldId id="268" r:id="rId7"/>
    <p:sldId id="288" r:id="rId8"/>
    <p:sldId id="293" r:id="rId9"/>
    <p:sldId id="295" r:id="rId10"/>
    <p:sldId id="294" r:id="rId11"/>
    <p:sldId id="291" r:id="rId12"/>
    <p:sldId id="296" r:id="rId13"/>
    <p:sldId id="298" r:id="rId14"/>
    <p:sldId id="302" r:id="rId15"/>
    <p:sldId id="299" r:id="rId16"/>
    <p:sldId id="300" r:id="rId17"/>
    <p:sldId id="30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3"/>
    <p:restoredTop sz="96405"/>
  </p:normalViewPr>
  <p:slideViewPr>
    <p:cSldViewPr snapToGrid="0" snapToObjects="1">
      <p:cViewPr varScale="1">
        <p:scale>
          <a:sx n="154" d="100"/>
          <a:sy n="154" d="100"/>
        </p:scale>
        <p:origin x="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E6A3-69BD-114D-8270-0AFAC11D0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597F1-0293-BE43-A41D-D63591756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F1AF43-717E-DD43-8089-EE778023F8A8}"/>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6CFDDC55-5D90-9944-B18C-642B44ACD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29CDE-6963-4E4C-B87D-147C81BEF082}"/>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89294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9EFB-2E65-F641-8D2A-FB7F3A995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1D91F-8AAC-1F46-A18E-EC10116AE5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063DC-387A-8C40-A7B7-52A28B43D12C}"/>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A29A0BD7-5A63-CB4D-88B0-07360E824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90F49-9BC6-ED43-9831-4CF6A3C56C25}"/>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147247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7F353-C15C-CF4D-B7D6-1978189C46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A5F70-5A8F-444A-AE28-41F8E61C5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2FFF6-88D7-A242-B2F8-715903196C7E}"/>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E26D5B58-1F2C-1843-A366-3B2113A7E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3F34-0E39-AB4F-B45A-9A51A6A658C5}"/>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328554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80B7-EDB4-B44F-946E-CFF703DD7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55661-EA50-F449-B2D8-0A35BDBA5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0C3A7-9DD0-A442-8C5D-AC3FD5F954BA}"/>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AA7950ED-8A31-C346-9787-4439B790C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11FED-1D54-AA4A-A832-3CEA3600AB12}"/>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6113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0E4C-0600-A34E-A305-27760C17E1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8CEBB-6533-B04F-A1C0-34E1022A3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0295B-B922-7947-A297-49B02AA120ED}"/>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27A8BCCE-600D-E043-A366-E62329529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46776-EDDE-6C41-BA0D-AB7FFD58E3A7}"/>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11509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47A0-AD4E-F941-AF54-E0845D5A2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B5CFAA-7F48-4844-8146-304887BF4B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F2280-B04E-E746-B837-71E21DBB0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47308D-D638-F140-995E-C42DD7478D48}"/>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6" name="Footer Placeholder 5">
            <a:extLst>
              <a:ext uri="{FF2B5EF4-FFF2-40B4-BE49-F238E27FC236}">
                <a16:creationId xmlns:a16="http://schemas.microsoft.com/office/drawing/2014/main" id="{EB3D1AF5-98D1-3544-BBAD-3C2BD26F0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7960F-7D86-094C-B428-805C7AA2209C}"/>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233482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88DD-679C-254D-B43D-31522B1381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38C75-49A9-644B-9456-B899CD518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03AE77-20E1-F547-A54C-E6BACA1B2C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69C236-4060-3049-86C3-982912178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E3FF78-860E-F64E-8926-B83A96FBCD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C9E21-230B-BF41-83BA-F96D1F2CFE5B}"/>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8" name="Footer Placeholder 7">
            <a:extLst>
              <a:ext uri="{FF2B5EF4-FFF2-40B4-BE49-F238E27FC236}">
                <a16:creationId xmlns:a16="http://schemas.microsoft.com/office/drawing/2014/main" id="{C00F95C3-D7EF-1149-905E-E38DCEB4AD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02A546-59FC-7147-B307-7C5853D87573}"/>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40669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899B-DCE1-A54F-8D16-E4EF55E5EA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99B915-7F7E-D942-96E4-593F7494E71F}"/>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4" name="Footer Placeholder 3">
            <a:extLst>
              <a:ext uri="{FF2B5EF4-FFF2-40B4-BE49-F238E27FC236}">
                <a16:creationId xmlns:a16="http://schemas.microsoft.com/office/drawing/2014/main" id="{E9C28BA9-DD86-7A44-8DE8-E7173739F5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4EC335-9C8E-BB43-A2DC-3885203BAA7B}"/>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21375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2709B5-6C12-844B-892E-7C7D3DC5B21C}"/>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3" name="Footer Placeholder 2">
            <a:extLst>
              <a:ext uri="{FF2B5EF4-FFF2-40B4-BE49-F238E27FC236}">
                <a16:creationId xmlns:a16="http://schemas.microsoft.com/office/drawing/2014/main" id="{CE418C9D-A15F-B140-8BC9-F7FF3E03D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F99A4C-46A2-0546-89F8-3A88826B0FC2}"/>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21203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F9DB-D1FA-004F-BCF2-A90BEDFE6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87EFB-C7CD-6B41-867E-A25EA9908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E92119-16EF-E347-9474-1C1B874B0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4985A4-CEF2-B24F-9BC8-074A0C52BE20}"/>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6" name="Footer Placeholder 5">
            <a:extLst>
              <a:ext uri="{FF2B5EF4-FFF2-40B4-BE49-F238E27FC236}">
                <a16:creationId xmlns:a16="http://schemas.microsoft.com/office/drawing/2014/main" id="{E52961BF-0E63-7F4B-BBE0-41DF6FA1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B116B-EDFA-3B4D-A722-D3626F84194F}"/>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60435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613C-3418-D545-8B93-577731931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E811D9-41BB-CD40-A0E1-1964E6A728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0CB92-639E-C34E-92D6-C71D582A1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23A6E-167D-7E42-BC03-117C52AF0633}"/>
              </a:ext>
            </a:extLst>
          </p:cNvPr>
          <p:cNvSpPr>
            <a:spLocks noGrp="1"/>
          </p:cNvSpPr>
          <p:nvPr>
            <p:ph type="dt" sz="half" idx="10"/>
          </p:nvPr>
        </p:nvSpPr>
        <p:spPr/>
        <p:txBody>
          <a:bodyPr/>
          <a:lstStyle/>
          <a:p>
            <a:fld id="{80A07A72-C942-B641-99F5-39020490F0AC}" type="datetimeFigureOut">
              <a:rPr lang="en-US" smtClean="0"/>
              <a:t>11/10/25</a:t>
            </a:fld>
            <a:endParaRPr lang="en-US"/>
          </a:p>
        </p:txBody>
      </p:sp>
      <p:sp>
        <p:nvSpPr>
          <p:cNvPr id="6" name="Footer Placeholder 5">
            <a:extLst>
              <a:ext uri="{FF2B5EF4-FFF2-40B4-BE49-F238E27FC236}">
                <a16:creationId xmlns:a16="http://schemas.microsoft.com/office/drawing/2014/main" id="{F578F12B-013A-0940-BDE0-4462889C9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2BCD5-718F-2948-B1D9-18EE090BD286}"/>
              </a:ext>
            </a:extLst>
          </p:cNvPr>
          <p:cNvSpPr>
            <a:spLocks noGrp="1"/>
          </p:cNvSpPr>
          <p:nvPr>
            <p:ph type="sldNum" sz="quarter" idx="12"/>
          </p:nvPr>
        </p:nvSpPr>
        <p:spPr/>
        <p:txBody>
          <a:bodyPr/>
          <a:lstStyle/>
          <a:p>
            <a:fld id="{53A4E8C4-5156-D44A-B713-B43198B02E2F}" type="slidenum">
              <a:rPr lang="en-US" smtClean="0"/>
              <a:t>‹#›</a:t>
            </a:fld>
            <a:endParaRPr lang="en-US"/>
          </a:p>
        </p:txBody>
      </p:sp>
    </p:spTree>
    <p:extLst>
      <p:ext uri="{BB962C8B-B14F-4D97-AF65-F5344CB8AC3E}">
        <p14:creationId xmlns:p14="http://schemas.microsoft.com/office/powerpoint/2010/main" val="344642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18DD5-6EEE-A640-B1CD-981313EEAA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6F2F66-2AE0-E043-95EE-07DB7951D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BE4EA-058D-C144-BC7C-1322AC85D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07A72-C942-B641-99F5-39020490F0AC}" type="datetimeFigureOut">
              <a:rPr lang="en-US" smtClean="0"/>
              <a:t>11/10/25</a:t>
            </a:fld>
            <a:endParaRPr lang="en-US"/>
          </a:p>
        </p:txBody>
      </p:sp>
      <p:sp>
        <p:nvSpPr>
          <p:cNvPr id="5" name="Footer Placeholder 4">
            <a:extLst>
              <a:ext uri="{FF2B5EF4-FFF2-40B4-BE49-F238E27FC236}">
                <a16:creationId xmlns:a16="http://schemas.microsoft.com/office/drawing/2014/main" id="{12572378-BB14-1D4E-81AB-A5AEE5EFB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4FC72D-49A8-A846-993C-23004C998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4E8C4-5156-D44A-B713-B43198B02E2F}" type="slidenum">
              <a:rPr lang="en-US" smtClean="0"/>
              <a:t>‹#›</a:t>
            </a:fld>
            <a:endParaRPr lang="en-US"/>
          </a:p>
        </p:txBody>
      </p:sp>
    </p:spTree>
    <p:extLst>
      <p:ext uri="{BB962C8B-B14F-4D97-AF65-F5344CB8AC3E}">
        <p14:creationId xmlns:p14="http://schemas.microsoft.com/office/powerpoint/2010/main" val="199482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CA5FA9-778D-3242-AB6B-A4B106D7C277}"/>
              </a:ext>
            </a:extLst>
          </p:cNvPr>
          <p:cNvSpPr>
            <a:spLocks noGrp="1"/>
          </p:cNvSpPr>
          <p:nvPr>
            <p:ph type="subTitle" idx="1"/>
          </p:nvPr>
        </p:nvSpPr>
        <p:spPr>
          <a:xfrm>
            <a:off x="492868" y="440548"/>
            <a:ext cx="4643336" cy="2292923"/>
          </a:xfrm>
        </p:spPr>
        <p:txBody>
          <a:bodyPr>
            <a:normAutofit/>
          </a:bodyPr>
          <a:lstStyle/>
          <a:p>
            <a:r>
              <a:rPr lang="en-US" sz="4000" dirty="0"/>
              <a:t>Bayesian Stats and MCMC</a:t>
            </a:r>
          </a:p>
        </p:txBody>
      </p:sp>
      <p:pic>
        <p:nvPicPr>
          <p:cNvPr id="5" name="Picture 4">
            <a:extLst>
              <a:ext uri="{FF2B5EF4-FFF2-40B4-BE49-F238E27FC236}">
                <a16:creationId xmlns:a16="http://schemas.microsoft.com/office/drawing/2014/main" id="{22AE7D48-B66A-964C-8136-18CA8F986825}"/>
              </a:ext>
            </a:extLst>
          </p:cNvPr>
          <p:cNvPicPr>
            <a:picLocks noChangeAspect="1"/>
          </p:cNvPicPr>
          <p:nvPr/>
        </p:nvPicPr>
        <p:blipFill>
          <a:blip r:embed="rId2"/>
          <a:stretch>
            <a:fillRect/>
          </a:stretch>
        </p:blipFill>
        <p:spPr>
          <a:xfrm>
            <a:off x="7055798" y="135106"/>
            <a:ext cx="4565783" cy="6343302"/>
          </a:xfrm>
          <a:prstGeom prst="rect">
            <a:avLst/>
          </a:prstGeom>
        </p:spPr>
      </p:pic>
    </p:spTree>
    <p:extLst>
      <p:ext uri="{BB962C8B-B14F-4D97-AF65-F5344CB8AC3E}">
        <p14:creationId xmlns:p14="http://schemas.microsoft.com/office/powerpoint/2010/main" val="420548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912" b="9450"/>
          <a:stretch/>
        </p:blipFill>
        <p:spPr>
          <a:xfrm>
            <a:off x="-24107" y="722196"/>
            <a:ext cx="12216108" cy="6130792"/>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methods in practice (MCMC)</a:t>
            </a:r>
          </a:p>
        </p:txBody>
      </p:sp>
      <p:sp>
        <p:nvSpPr>
          <p:cNvPr id="3" name="Oval 2"/>
          <p:cNvSpPr/>
          <p:nvPr/>
        </p:nvSpPr>
        <p:spPr>
          <a:xfrm>
            <a:off x="4858080" y="5430087"/>
            <a:ext cx="154380" cy="1566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92322" y="5806662"/>
            <a:ext cx="154380" cy="15660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80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912" b="9450"/>
          <a:stretch/>
        </p:blipFill>
        <p:spPr>
          <a:xfrm>
            <a:off x="-24107" y="722196"/>
            <a:ext cx="12216108" cy="613079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9600" b="8992"/>
          <a:stretch/>
        </p:blipFill>
        <p:spPr>
          <a:xfrm>
            <a:off x="2047" y="760021"/>
            <a:ext cx="12189953" cy="6092967"/>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methods in practice (MCMC)</a:t>
            </a:r>
          </a:p>
        </p:txBody>
      </p:sp>
    </p:spTree>
    <p:extLst>
      <p:ext uri="{BB962C8B-B14F-4D97-AF65-F5344CB8AC3E}">
        <p14:creationId xmlns:p14="http://schemas.microsoft.com/office/powerpoint/2010/main" val="312492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Steps in a Bayesian analysis</a:t>
            </a:r>
          </a:p>
        </p:txBody>
      </p:sp>
      <p:sp>
        <p:nvSpPr>
          <p:cNvPr id="3" name="TextBox 2">
            <a:extLst>
              <a:ext uri="{FF2B5EF4-FFF2-40B4-BE49-F238E27FC236}">
                <a16:creationId xmlns:a16="http://schemas.microsoft.com/office/drawing/2014/main" id="{60B3675A-F567-FC43-A503-074B48B7AE40}"/>
              </a:ext>
            </a:extLst>
          </p:cNvPr>
          <p:cNvSpPr txBox="1"/>
          <p:nvPr/>
        </p:nvSpPr>
        <p:spPr>
          <a:xfrm>
            <a:off x="595079" y="1547544"/>
            <a:ext cx="11201784" cy="3046988"/>
          </a:xfrm>
          <a:prstGeom prst="rect">
            <a:avLst/>
          </a:prstGeom>
          <a:noFill/>
        </p:spPr>
        <p:txBody>
          <a:bodyPr wrap="none" rtlCol="0">
            <a:spAutoFit/>
          </a:bodyPr>
          <a:lstStyle/>
          <a:p>
            <a:pPr marL="342900" indent="-342900">
              <a:buFont typeface="+mj-lt"/>
              <a:buAutoNum type="arabicPeriod"/>
            </a:pPr>
            <a:r>
              <a:rPr lang="en-US" sz="3200" dirty="0"/>
              <a:t>Choose appropriate priors to use for your parameters</a:t>
            </a:r>
          </a:p>
          <a:p>
            <a:pPr marL="342900" indent="-342900">
              <a:buFont typeface="+mj-lt"/>
              <a:buAutoNum type="arabicPeriod"/>
            </a:pPr>
            <a:r>
              <a:rPr lang="en-US" sz="3200" dirty="0"/>
              <a:t>Run your </a:t>
            </a:r>
            <a:r>
              <a:rPr lang="en-US" sz="3200" dirty="0" err="1"/>
              <a:t>mcmc</a:t>
            </a:r>
            <a:r>
              <a:rPr lang="en-US" sz="3200" dirty="0"/>
              <a:t> (How long? How many times?)</a:t>
            </a:r>
          </a:p>
          <a:p>
            <a:pPr marL="342900" indent="-342900">
              <a:buFont typeface="+mj-lt"/>
              <a:buAutoNum type="arabicPeriod"/>
            </a:pPr>
            <a:r>
              <a:rPr lang="en-US" sz="3200" dirty="0"/>
              <a:t>Once you are confident in your run remove burn-in</a:t>
            </a:r>
          </a:p>
          <a:p>
            <a:pPr marL="342900" indent="-342900">
              <a:buFont typeface="+mj-lt"/>
              <a:buAutoNum type="arabicPeriod"/>
            </a:pPr>
            <a:r>
              <a:rPr lang="en-US" sz="3200" dirty="0"/>
              <a:t>Check to make sure priors didn’t determine outcome.</a:t>
            </a:r>
          </a:p>
          <a:p>
            <a:pPr marL="342900" indent="-342900">
              <a:buFont typeface="+mj-lt"/>
              <a:buAutoNum type="arabicPeriod"/>
            </a:pPr>
            <a:r>
              <a:rPr lang="en-US" sz="3200" dirty="0"/>
              <a:t>Make estimates of parameters based on the post burn-in results</a:t>
            </a:r>
          </a:p>
          <a:p>
            <a:pPr marL="914400" lvl="1" indent="-457200">
              <a:buFont typeface="Arial" panose="020B0604020202020204" pitchFamily="34" charset="0"/>
              <a:buChar char="•"/>
            </a:pPr>
            <a:r>
              <a:rPr lang="en-US" sz="3200" dirty="0"/>
              <a:t>Use summaries appropriate for Bayesian methods.</a:t>
            </a:r>
          </a:p>
        </p:txBody>
      </p:sp>
    </p:spTree>
    <p:extLst>
      <p:ext uri="{BB962C8B-B14F-4D97-AF65-F5344CB8AC3E}">
        <p14:creationId xmlns:p14="http://schemas.microsoft.com/office/powerpoint/2010/main" val="103587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Assessing Convergence</a:t>
            </a:r>
          </a:p>
        </p:txBody>
      </p:sp>
      <p:sp>
        <p:nvSpPr>
          <p:cNvPr id="3" name="TextBox 2">
            <a:extLst>
              <a:ext uri="{FF2B5EF4-FFF2-40B4-BE49-F238E27FC236}">
                <a16:creationId xmlns:a16="http://schemas.microsoft.com/office/drawing/2014/main" id="{60B3675A-F567-FC43-A503-074B48B7AE40}"/>
              </a:ext>
            </a:extLst>
          </p:cNvPr>
          <p:cNvSpPr txBox="1"/>
          <p:nvPr/>
        </p:nvSpPr>
        <p:spPr>
          <a:xfrm>
            <a:off x="0" y="935915"/>
            <a:ext cx="1734706" cy="523220"/>
          </a:xfrm>
          <a:prstGeom prst="rect">
            <a:avLst/>
          </a:prstGeom>
          <a:noFill/>
        </p:spPr>
        <p:txBody>
          <a:bodyPr wrap="none" rtlCol="0">
            <a:spAutoFit/>
          </a:bodyPr>
          <a:lstStyle/>
          <a:p>
            <a:r>
              <a:rPr lang="en-US" sz="2800" b="1" dirty="0">
                <a:solidFill>
                  <a:srgbClr val="C00000"/>
                </a:solidFill>
              </a:rPr>
              <a:t>R example</a:t>
            </a:r>
          </a:p>
        </p:txBody>
      </p:sp>
    </p:spTree>
    <p:extLst>
      <p:ext uri="{BB962C8B-B14F-4D97-AF65-F5344CB8AC3E}">
        <p14:creationId xmlns:p14="http://schemas.microsoft.com/office/powerpoint/2010/main" val="241386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Uncertainty</a:t>
            </a:r>
          </a:p>
        </p:txBody>
      </p:sp>
      <p:sp>
        <p:nvSpPr>
          <p:cNvPr id="3" name="TextBox 2">
            <a:extLst>
              <a:ext uri="{FF2B5EF4-FFF2-40B4-BE49-F238E27FC236}">
                <a16:creationId xmlns:a16="http://schemas.microsoft.com/office/drawing/2014/main" id="{0F027685-8C6B-D5BA-05FD-F671BCECFE7C}"/>
              </a:ext>
            </a:extLst>
          </p:cNvPr>
          <p:cNvSpPr txBox="1"/>
          <p:nvPr/>
        </p:nvSpPr>
        <p:spPr>
          <a:xfrm>
            <a:off x="2843683" y="1175657"/>
            <a:ext cx="6713633" cy="584775"/>
          </a:xfrm>
          <a:prstGeom prst="rect">
            <a:avLst/>
          </a:prstGeom>
          <a:noFill/>
        </p:spPr>
        <p:txBody>
          <a:bodyPr wrap="none" rtlCol="0">
            <a:spAutoFit/>
          </a:bodyPr>
          <a:lstStyle/>
          <a:p>
            <a:r>
              <a:rPr lang="en-US" sz="3200" dirty="0"/>
              <a:t>Credible Interval vs Confidence Interval</a:t>
            </a:r>
          </a:p>
        </p:txBody>
      </p:sp>
      <p:pic>
        <p:nvPicPr>
          <p:cNvPr id="2050" name="Picture 2" descr="Confidence interval Tutorial • Simply explained - DATAtab">
            <a:extLst>
              <a:ext uri="{FF2B5EF4-FFF2-40B4-BE49-F238E27FC236}">
                <a16:creationId xmlns:a16="http://schemas.microsoft.com/office/drawing/2014/main" id="{C233CF08-FA5A-3216-F5A4-BB64DCE48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085" y="2759877"/>
            <a:ext cx="62611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yesian credible interval. Shaded regions with dark gray and light... |  Download Scientific Diagram">
            <a:extLst>
              <a:ext uri="{FF2B5EF4-FFF2-40B4-BE49-F238E27FC236}">
                <a16:creationId xmlns:a16="http://schemas.microsoft.com/office/drawing/2014/main" id="{31733CE8-B563-DC55-EBE9-A523935FC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82" y="2289055"/>
            <a:ext cx="3907215" cy="2808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226A47-737D-7F46-83AF-D36E10E37ACA}"/>
              </a:ext>
            </a:extLst>
          </p:cNvPr>
          <p:cNvSpPr txBox="1"/>
          <p:nvPr/>
        </p:nvSpPr>
        <p:spPr>
          <a:xfrm>
            <a:off x="676340" y="6047812"/>
            <a:ext cx="1154868" cy="369332"/>
          </a:xfrm>
          <a:prstGeom prst="rect">
            <a:avLst/>
          </a:prstGeom>
          <a:noFill/>
        </p:spPr>
        <p:txBody>
          <a:bodyPr wrap="none" rtlCol="0">
            <a:spAutoFit/>
          </a:bodyPr>
          <a:lstStyle/>
          <a:p>
            <a:r>
              <a:rPr lang="en-US" dirty="0"/>
              <a:t>R example</a:t>
            </a:r>
          </a:p>
        </p:txBody>
      </p:sp>
    </p:spTree>
    <p:extLst>
      <p:ext uri="{BB962C8B-B14F-4D97-AF65-F5344CB8AC3E}">
        <p14:creationId xmlns:p14="http://schemas.microsoft.com/office/powerpoint/2010/main" val="255776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Inferences from posterior distributions</a:t>
            </a:r>
          </a:p>
        </p:txBody>
      </p:sp>
      <p:pic>
        <p:nvPicPr>
          <p:cNvPr id="5" name="Picture 4">
            <a:extLst>
              <a:ext uri="{FF2B5EF4-FFF2-40B4-BE49-F238E27FC236}">
                <a16:creationId xmlns:a16="http://schemas.microsoft.com/office/drawing/2014/main" id="{804BD1E7-00FC-C017-432E-577173100814}"/>
              </a:ext>
            </a:extLst>
          </p:cNvPr>
          <p:cNvPicPr>
            <a:picLocks noChangeAspect="1"/>
          </p:cNvPicPr>
          <p:nvPr/>
        </p:nvPicPr>
        <p:blipFill rotWithShape="1">
          <a:blip r:embed="rId2"/>
          <a:srcRect r="1567"/>
          <a:stretch/>
        </p:blipFill>
        <p:spPr>
          <a:xfrm>
            <a:off x="535991" y="1457011"/>
            <a:ext cx="4025961" cy="4978958"/>
          </a:xfrm>
          <a:prstGeom prst="rect">
            <a:avLst/>
          </a:prstGeom>
        </p:spPr>
      </p:pic>
      <p:pic>
        <p:nvPicPr>
          <p:cNvPr id="7" name="Picture 6">
            <a:extLst>
              <a:ext uri="{FF2B5EF4-FFF2-40B4-BE49-F238E27FC236}">
                <a16:creationId xmlns:a16="http://schemas.microsoft.com/office/drawing/2014/main" id="{9EC6F182-0421-0A50-8AFE-B0BEC9116BB3}"/>
              </a:ext>
            </a:extLst>
          </p:cNvPr>
          <p:cNvPicPr>
            <a:picLocks noChangeAspect="1"/>
          </p:cNvPicPr>
          <p:nvPr/>
        </p:nvPicPr>
        <p:blipFill>
          <a:blip r:embed="rId3"/>
          <a:stretch>
            <a:fillRect/>
          </a:stretch>
        </p:blipFill>
        <p:spPr>
          <a:xfrm>
            <a:off x="6255445" y="1537396"/>
            <a:ext cx="4592459" cy="4597121"/>
          </a:xfrm>
          <a:prstGeom prst="rect">
            <a:avLst/>
          </a:prstGeom>
        </p:spPr>
      </p:pic>
    </p:spTree>
    <p:extLst>
      <p:ext uri="{BB962C8B-B14F-4D97-AF65-F5344CB8AC3E}">
        <p14:creationId xmlns:p14="http://schemas.microsoft.com/office/powerpoint/2010/main" val="420224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Inferences from posterior distributions</a:t>
            </a:r>
          </a:p>
        </p:txBody>
      </p:sp>
      <p:pic>
        <p:nvPicPr>
          <p:cNvPr id="9" name="Picture 8">
            <a:extLst>
              <a:ext uri="{FF2B5EF4-FFF2-40B4-BE49-F238E27FC236}">
                <a16:creationId xmlns:a16="http://schemas.microsoft.com/office/drawing/2014/main" id="{00BFC702-1BA6-083E-BFE7-853CA19A2898}"/>
              </a:ext>
            </a:extLst>
          </p:cNvPr>
          <p:cNvPicPr>
            <a:picLocks noChangeAspect="1"/>
          </p:cNvPicPr>
          <p:nvPr/>
        </p:nvPicPr>
        <p:blipFill>
          <a:blip r:embed="rId2"/>
          <a:stretch>
            <a:fillRect/>
          </a:stretch>
        </p:blipFill>
        <p:spPr>
          <a:xfrm>
            <a:off x="130629" y="2402649"/>
            <a:ext cx="3473010" cy="2899795"/>
          </a:xfrm>
          <a:prstGeom prst="rect">
            <a:avLst/>
          </a:prstGeom>
        </p:spPr>
      </p:pic>
      <p:pic>
        <p:nvPicPr>
          <p:cNvPr id="3" name="New picture">
            <a:extLst>
              <a:ext uri="{FF2B5EF4-FFF2-40B4-BE49-F238E27FC236}">
                <a16:creationId xmlns:a16="http://schemas.microsoft.com/office/drawing/2014/main" id="{C4C9AAAA-0072-6D26-93D3-206C7D69B34C}"/>
              </a:ext>
            </a:extLst>
          </p:cNvPr>
          <p:cNvPicPr/>
          <p:nvPr/>
        </p:nvPicPr>
        <p:blipFill>
          <a:blip r:embed="rId3"/>
          <a:stretch>
            <a:fillRect/>
          </a:stretch>
        </p:blipFill>
        <p:spPr>
          <a:xfrm>
            <a:off x="3934767" y="1497204"/>
            <a:ext cx="8257233" cy="4551903"/>
          </a:xfrm>
          <a:prstGeom prst="rect">
            <a:avLst/>
          </a:prstGeom>
        </p:spPr>
      </p:pic>
    </p:spTree>
    <p:extLst>
      <p:ext uri="{BB962C8B-B14F-4D97-AF65-F5344CB8AC3E}">
        <p14:creationId xmlns:p14="http://schemas.microsoft.com/office/powerpoint/2010/main" val="69377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Inferences from posterior distributions</a:t>
            </a:r>
          </a:p>
        </p:txBody>
      </p:sp>
      <p:pic>
        <p:nvPicPr>
          <p:cNvPr id="1026" name="Picture 2" descr="Phylogenetic tree from Bayesian analysis with posterior probability... |  Download Scientific Diagram">
            <a:extLst>
              <a:ext uri="{FF2B5EF4-FFF2-40B4-BE49-F238E27FC236}">
                <a16:creationId xmlns:a16="http://schemas.microsoft.com/office/drawing/2014/main" id="{E35C1CC0-400C-4747-785C-AA7D0774B1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08" r="31977"/>
          <a:stretch/>
        </p:blipFill>
        <p:spPr bwMode="auto">
          <a:xfrm>
            <a:off x="7909658" y="1017395"/>
            <a:ext cx="2891364" cy="56923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40608CB-F966-C166-0F74-8ACD67D9B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74" y="1165608"/>
            <a:ext cx="6311532" cy="539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7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The power of Bayesian approaches</a:t>
            </a:r>
          </a:p>
        </p:txBody>
      </p:sp>
      <p:sp>
        <p:nvSpPr>
          <p:cNvPr id="6" name="Rectangle 5"/>
          <p:cNvSpPr/>
          <p:nvPr/>
        </p:nvSpPr>
        <p:spPr>
          <a:xfrm>
            <a:off x="4509370" y="1297140"/>
            <a:ext cx="7478038" cy="4031873"/>
          </a:xfrm>
          <a:prstGeom prst="rect">
            <a:avLst/>
          </a:prstGeom>
        </p:spPr>
        <p:txBody>
          <a:bodyPr wrap="square">
            <a:spAutoFit/>
          </a:bodyPr>
          <a:lstStyle/>
          <a:p>
            <a:r>
              <a:rPr lang="en-US" sz="3200" dirty="0"/>
              <a:t>With a Bayesian approach we can take into account all types of uncertainty and be more conservative.</a:t>
            </a:r>
          </a:p>
          <a:p>
            <a:endParaRPr lang="en-US" sz="3200" dirty="0"/>
          </a:p>
          <a:p>
            <a:pPr marL="457200" indent="-457200">
              <a:buFont typeface="Arial" charset="0"/>
              <a:buChar char="•"/>
            </a:pPr>
            <a:r>
              <a:rPr lang="en-US" sz="3200" dirty="0"/>
              <a:t>Phylogenetic </a:t>
            </a:r>
          </a:p>
          <a:p>
            <a:pPr marL="457200" indent="-457200">
              <a:buFont typeface="Arial" charset="0"/>
              <a:buChar char="•"/>
            </a:pPr>
            <a:r>
              <a:rPr lang="en-US" sz="3200" dirty="0"/>
              <a:t>Model selection uncertainty</a:t>
            </a:r>
          </a:p>
          <a:p>
            <a:pPr marL="457200" indent="-457200">
              <a:buFont typeface="Arial" charset="0"/>
              <a:buChar char="•"/>
            </a:pPr>
            <a:r>
              <a:rPr lang="en-US" sz="3200" dirty="0"/>
              <a:t>Parameter value uncertainty</a:t>
            </a:r>
          </a:p>
          <a:p>
            <a:pPr marL="457200" indent="-457200">
              <a:buFont typeface="Arial" charset="0"/>
              <a:buChar char="•"/>
            </a:pPr>
            <a:r>
              <a:rPr lang="en-US" sz="3200" dirty="0"/>
              <a:t>Uncertainty in measurements</a:t>
            </a:r>
          </a:p>
        </p:txBody>
      </p:sp>
      <p:pic>
        <p:nvPicPr>
          <p:cNvPr id="3" name="Picture 2"/>
          <p:cNvPicPr>
            <a:picLocks noChangeAspect="1"/>
          </p:cNvPicPr>
          <p:nvPr/>
        </p:nvPicPr>
        <p:blipFill>
          <a:blip r:embed="rId2"/>
          <a:stretch>
            <a:fillRect/>
          </a:stretch>
        </p:blipFill>
        <p:spPr>
          <a:xfrm>
            <a:off x="594160" y="1297140"/>
            <a:ext cx="3765383" cy="5279721"/>
          </a:xfrm>
          <a:prstGeom prst="rect">
            <a:avLst/>
          </a:prstGeom>
        </p:spPr>
      </p:pic>
    </p:spTree>
    <p:extLst>
      <p:ext uri="{BB962C8B-B14F-4D97-AF65-F5344CB8AC3E}">
        <p14:creationId xmlns:p14="http://schemas.microsoft.com/office/powerpoint/2010/main" val="285054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Frequentist approach</a:t>
            </a:r>
          </a:p>
        </p:txBody>
      </p:sp>
      <mc:AlternateContent xmlns:mc="http://schemas.openxmlformats.org/markup-compatibility/2006" xmlns:a14="http://schemas.microsoft.com/office/drawing/2010/main">
        <mc:Choice Requires="a14">
          <p:sp>
            <p:nvSpPr>
              <p:cNvPr id="4" name="Rectangle 3"/>
              <p:cNvSpPr/>
              <p:nvPr/>
            </p:nvSpPr>
            <p:spPr>
              <a:xfrm>
                <a:off x="195431" y="1073547"/>
                <a:ext cx="11801138" cy="4957063"/>
              </a:xfrm>
              <a:prstGeom prst="rect">
                <a:avLst/>
              </a:prstGeom>
            </p:spPr>
            <p:txBody>
              <a:bodyPr wrap="square">
                <a:spAutoFit/>
              </a:bodyPr>
              <a:lstStyle/>
              <a:p>
                <a:r>
                  <a:rPr lang="en-US" sz="3200" dirty="0"/>
                  <a:t>You have a null hypothesis and calculate the probability of observing your data under that hypothesis.</a:t>
                </a:r>
              </a:p>
              <a:p>
                <a:endParaRPr lang="en-US" sz="3200" dirty="0"/>
              </a:p>
              <a:p>
                <a:r>
                  <a:rPr lang="en-US" sz="3200" dirty="0"/>
                  <a:t>Null: The sun has not exploded</a:t>
                </a:r>
              </a:p>
              <a:p>
                <a:endParaRPr lang="en-US" sz="3200" dirty="0"/>
              </a:p>
              <a:p>
                <a:pPr/>
                <a14:m>
                  <m:oMathPara xmlns:m="http://schemas.openxmlformats.org/officeDocument/2006/math">
                    <m:oMathParaPr>
                      <m:jc m:val="left"/>
                    </m:oMathParaPr>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charset="0"/>
                            </a:rPr>
                            <m:t>Pr</m:t>
                          </m:r>
                        </m:fName>
                        <m:e>
                          <m:d>
                            <m:dPr>
                              <m:ctrlPr>
                                <a:rPr lang="en-US" sz="3200" b="0" i="1" smtClean="0">
                                  <a:latin typeface="Cambria Math" panose="02040503050406030204" pitchFamily="18" charset="0"/>
                                </a:rPr>
                              </m:ctrlPr>
                            </m:dPr>
                            <m:e>
                              <m:r>
                                <a:rPr lang="en-US" sz="3200" b="0" i="1" smtClean="0">
                                  <a:latin typeface="Cambria Math" charset="0"/>
                                </a:rPr>
                                <m:t>𝑑𝑒𝑡</m:t>
                              </m:r>
                              <m:r>
                                <a:rPr lang="en-US" sz="3200" b="0" i="1" smtClean="0">
                                  <a:latin typeface="Cambria Math" charset="0"/>
                                </a:rPr>
                                <m:t> </m:t>
                              </m:r>
                              <m:r>
                                <a:rPr lang="en-US" sz="3200" b="0" i="1" smtClean="0">
                                  <a:latin typeface="Cambria Math" charset="0"/>
                                </a:rPr>
                                <m:t>𝑦𝑒𝑠</m:t>
                              </m:r>
                              <m:r>
                                <a:rPr lang="en-US" sz="3200" b="0" i="1" smtClean="0">
                                  <a:latin typeface="Cambria Math" charset="0"/>
                                </a:rPr>
                                <m:t> | </m:t>
                              </m:r>
                              <m:r>
                                <a:rPr lang="en-US" sz="3200" b="0" i="1" smtClean="0">
                                  <a:latin typeface="Cambria Math" charset="0"/>
                                </a:rPr>
                                <m:t>𝑠𝑢𝑛</m:t>
                              </m:r>
                              <m:r>
                                <a:rPr lang="en-US" sz="3200" b="0" i="1" smtClean="0">
                                  <a:latin typeface="Cambria Math" charset="0"/>
                                </a:rPr>
                                <m:t> </m:t>
                              </m:r>
                              <m:r>
                                <a:rPr lang="en-US" sz="3200" b="0" i="1" smtClean="0">
                                  <a:latin typeface="Cambria Math" charset="0"/>
                                </a:rPr>
                                <m:t>𝑖𝑠</m:t>
                              </m:r>
                              <m:r>
                                <a:rPr lang="en-US" sz="3200" b="0" i="1" smtClean="0">
                                  <a:latin typeface="Cambria Math" charset="0"/>
                                </a:rPr>
                                <m:t> </m:t>
                              </m:r>
                              <m:r>
                                <a:rPr lang="en-US" sz="3200" b="0" i="1" smtClean="0">
                                  <a:latin typeface="Cambria Math" charset="0"/>
                                </a:rPr>
                                <m:t>𝑜𝑘</m:t>
                              </m:r>
                            </m:e>
                          </m:d>
                        </m:e>
                      </m:func>
                      <m:r>
                        <a:rPr lang="en-US" sz="3200" b="0" i="1" smtClean="0">
                          <a:latin typeface="Cambria Math" charset="0"/>
                        </a:rPr>
                        <m:t>=0.027=</m:t>
                      </m:r>
                      <m:f>
                        <m:fPr>
                          <m:ctrlPr>
                            <a:rPr lang="mr-IN" sz="3200" b="0" i="1" smtClean="0">
                              <a:latin typeface="Cambria Math" panose="02040503050406030204" pitchFamily="18" charset="0"/>
                            </a:rPr>
                          </m:ctrlPr>
                        </m:fPr>
                        <m:num>
                          <m:r>
                            <a:rPr lang="en-US" sz="3200" b="0" i="1" smtClean="0">
                              <a:latin typeface="Cambria Math" charset="0"/>
                            </a:rPr>
                            <m:t>1</m:t>
                          </m:r>
                        </m:num>
                        <m:den>
                          <m:r>
                            <a:rPr lang="en-US" sz="3200" b="0" i="1" smtClean="0">
                              <a:latin typeface="Cambria Math" charset="0"/>
                            </a:rPr>
                            <m:t>6</m:t>
                          </m:r>
                        </m:den>
                      </m:f>
                      <m:r>
                        <a:rPr lang="en-US" sz="3200" b="0" i="1" smtClean="0">
                          <a:latin typeface="Cambria Math" charset="0"/>
                          <a:ea typeface="Cambria Math" charset="0"/>
                          <a:cs typeface="Cambria Math" charset="0"/>
                        </a:rPr>
                        <m:t>×</m:t>
                      </m:r>
                      <m:f>
                        <m:fPr>
                          <m:ctrlPr>
                            <a:rPr lang="mr-IN" sz="3200" b="0" i="1" smtClean="0">
                              <a:latin typeface="Cambria Math" panose="02040503050406030204" pitchFamily="18" charset="0"/>
                            </a:rPr>
                          </m:ctrlPr>
                        </m:fPr>
                        <m:num>
                          <m:r>
                            <a:rPr lang="en-US" sz="3200" b="0" i="1" smtClean="0">
                              <a:latin typeface="Cambria Math" charset="0"/>
                            </a:rPr>
                            <m:t>1</m:t>
                          </m:r>
                        </m:num>
                        <m:den>
                          <m:r>
                            <a:rPr lang="en-US" sz="3200" b="0" i="1" smtClean="0">
                              <a:latin typeface="Cambria Math" charset="0"/>
                            </a:rPr>
                            <m:t>6</m:t>
                          </m:r>
                        </m:den>
                      </m:f>
                    </m:oMath>
                  </m:oMathPara>
                </a14:m>
                <a:endParaRPr lang="en-US" sz="3200" dirty="0"/>
              </a:p>
              <a:p>
                <a:endParaRPr lang="en-US" sz="3200" dirty="0"/>
              </a:p>
              <a:p>
                <a:r>
                  <a:rPr lang="en-US" sz="3200" dirty="0"/>
                  <a:t>this is less than the typical </a:t>
                </a:r>
                <a14:m>
                  <m:oMath xmlns:m="http://schemas.openxmlformats.org/officeDocument/2006/math">
                    <m:r>
                      <a:rPr lang="en-US" sz="3200" i="1" dirty="0" smtClean="0">
                        <a:latin typeface="Cambria Math" charset="0"/>
                        <a:ea typeface="Cambria Math" charset="0"/>
                        <a:cs typeface="Cambria Math" charset="0"/>
                      </a:rPr>
                      <m:t>∝</m:t>
                    </m:r>
                  </m:oMath>
                </a14:m>
                <a:r>
                  <a:rPr lang="en-US" sz="3200" dirty="0"/>
                  <a:t> level of 0.05 so we reject the null that the sun is ok.</a:t>
                </a:r>
              </a:p>
            </p:txBody>
          </p:sp>
        </mc:Choice>
        <mc:Fallback xmlns="">
          <p:sp>
            <p:nvSpPr>
              <p:cNvPr id="4" name="Rectangle 3"/>
              <p:cNvSpPr>
                <a:spLocks noRot="1" noChangeAspect="1" noMove="1" noResize="1" noEditPoints="1" noAdjustHandles="1" noChangeArrowheads="1" noChangeShapeType="1" noTextEdit="1"/>
              </p:cNvSpPr>
              <p:nvPr/>
            </p:nvSpPr>
            <p:spPr>
              <a:xfrm>
                <a:off x="195431" y="1073547"/>
                <a:ext cx="11801138" cy="4957063"/>
              </a:xfrm>
              <a:prstGeom prst="rect">
                <a:avLst/>
              </a:prstGeom>
              <a:blipFill rotWithShape="0">
                <a:blip r:embed="rId2"/>
                <a:stretch>
                  <a:fillRect l="-1291" t="-1599" b="-3198"/>
                </a:stretch>
              </a:blipFill>
            </p:spPr>
            <p:txBody>
              <a:bodyPr/>
              <a:lstStyle/>
              <a:p>
                <a:r>
                  <a:rPr lang="en-US">
                    <a:noFill/>
                  </a:rPr>
                  <a:t> </a:t>
                </a:r>
              </a:p>
            </p:txBody>
          </p:sp>
        </mc:Fallback>
      </mc:AlternateContent>
    </p:spTree>
    <p:extLst>
      <p:ext uri="{BB962C8B-B14F-4D97-AF65-F5344CB8AC3E}">
        <p14:creationId xmlns:p14="http://schemas.microsoft.com/office/powerpoint/2010/main" val="94377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approach</a:t>
            </a:r>
          </a:p>
        </p:txBody>
      </p:sp>
      <mc:AlternateContent xmlns:mc="http://schemas.openxmlformats.org/markup-compatibility/2006" xmlns:a14="http://schemas.microsoft.com/office/drawing/2010/main">
        <mc:Choice Requires="a14">
          <p:sp>
            <p:nvSpPr>
              <p:cNvPr id="4" name="Rectangle 3"/>
              <p:cNvSpPr/>
              <p:nvPr/>
            </p:nvSpPr>
            <p:spPr>
              <a:xfrm>
                <a:off x="250520" y="1885912"/>
                <a:ext cx="11436263" cy="4432432"/>
              </a:xfrm>
              <a:prstGeom prst="rect">
                <a:avLst/>
              </a:prstGeom>
            </p:spPr>
            <p:txBody>
              <a:bodyPr wrap="square">
                <a:spAutoFit/>
              </a:bodyPr>
              <a:lstStyle/>
              <a:p>
                <a:pPr algn="r"/>
                <a14:m>
                  <m:oMathPara xmlns:m="http://schemas.openxmlformats.org/officeDocument/2006/math">
                    <m:oMathParaPr>
                      <m:jc m:val="right"/>
                    </m:oMathParaPr>
                    <m:oMath xmlns:m="http://schemas.openxmlformats.org/officeDocument/2006/math">
                      <m:func>
                        <m:funcPr>
                          <m:ctrlPr>
                            <a:rPr lang="en-US" sz="3600" b="0" i="1" smtClean="0">
                              <a:latin typeface="Cambria Math" panose="02040503050406030204" pitchFamily="18" charset="0"/>
                            </a:rPr>
                          </m:ctrlPr>
                        </m:funcPr>
                        <m:fName>
                          <m:r>
                            <m:rPr>
                              <m:sty m:val="p"/>
                            </m:rPr>
                            <a:rPr lang="en-US" sz="3600" b="0" i="0" smtClean="0">
                              <a:latin typeface="Cambria Math" charset="0"/>
                            </a:rPr>
                            <m:t>Pr</m:t>
                          </m:r>
                        </m:fName>
                        <m:e>
                          <m:d>
                            <m:dPr>
                              <m:ctrlPr>
                                <a:rPr lang="en-US" sz="3600" b="0" i="1" smtClean="0">
                                  <a:latin typeface="Cambria Math" panose="02040503050406030204" pitchFamily="18" charset="0"/>
                                </a:rPr>
                              </m:ctrlPr>
                            </m:dPr>
                            <m:e>
                              <m:r>
                                <a:rPr lang="en-US" sz="3600" b="0" i="1" smtClean="0">
                                  <a:latin typeface="Cambria Math" charset="0"/>
                                </a:rPr>
                                <m:t>𝐴</m:t>
                              </m:r>
                            </m:e>
                            <m:e>
                              <m:r>
                                <a:rPr lang="en-US" sz="3600" b="0" i="1" smtClean="0">
                                  <a:latin typeface="Cambria Math" charset="0"/>
                                </a:rPr>
                                <m:t>𝐵</m:t>
                              </m:r>
                            </m:e>
                          </m:d>
                        </m:e>
                      </m:func>
                      <m:r>
                        <a:rPr lang="en-US" sz="3600" b="0" i="1" smtClean="0">
                          <a:latin typeface="Cambria Math" charset="0"/>
                        </a:rPr>
                        <m:t>= </m:t>
                      </m:r>
                      <m:f>
                        <m:fPr>
                          <m:ctrlPr>
                            <a:rPr lang="mr-IN" sz="3600" b="0" i="1" smtClean="0">
                              <a:latin typeface="Cambria Math" panose="02040503050406030204" pitchFamily="18" charset="0"/>
                            </a:rPr>
                          </m:ctrlPr>
                        </m:fPr>
                        <m:num>
                          <m:r>
                            <m:rPr>
                              <m:sty m:val="p"/>
                            </m:rPr>
                            <a:rPr lang="en-US" sz="3600" b="0" i="0" smtClean="0">
                              <a:latin typeface="Cambria Math" charset="0"/>
                            </a:rPr>
                            <m:t>Pr</m:t>
                          </m:r>
                          <m:r>
                            <a:rPr lang="en-US" sz="3600" b="0" i="1" smtClean="0">
                              <a:latin typeface="Cambria Math" charset="0"/>
                            </a:rPr>
                            <m:t>⁡(</m:t>
                          </m:r>
                          <m:r>
                            <a:rPr lang="en-US" sz="3600" b="0" i="1" smtClean="0">
                              <a:latin typeface="Cambria Math" charset="0"/>
                            </a:rPr>
                            <m:t>𝐵</m:t>
                          </m:r>
                          <m:r>
                            <a:rPr lang="en-US" sz="3600" b="0" i="1" smtClean="0">
                              <a:latin typeface="Cambria Math" charset="0"/>
                            </a:rPr>
                            <m:t>|</m:t>
                          </m:r>
                          <m:r>
                            <a:rPr lang="en-US" sz="3600" b="0" i="1" smtClean="0">
                              <a:latin typeface="Cambria Math" charset="0"/>
                            </a:rPr>
                            <m:t>𝐴</m:t>
                          </m:r>
                          <m:r>
                            <a:rPr lang="en-US" sz="3600" b="0" i="1" smtClean="0">
                              <a:latin typeface="Cambria Math" charset="0"/>
                            </a:rPr>
                            <m:t>)×</m:t>
                          </m:r>
                          <m:r>
                            <m:rPr>
                              <m:sty m:val="p"/>
                            </m:rPr>
                            <a:rPr lang="en-US" sz="3600" b="0" i="0" smtClean="0">
                              <a:latin typeface="Cambria Math" charset="0"/>
                              <a:ea typeface="Cambria Math" charset="0"/>
                              <a:cs typeface="Cambria Math" charset="0"/>
                            </a:rPr>
                            <m:t>Pr</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𝐴</m:t>
                          </m:r>
                          <m:r>
                            <a:rPr lang="en-US" sz="3600" b="0" i="1" smtClean="0">
                              <a:latin typeface="Cambria Math" charset="0"/>
                              <a:ea typeface="Cambria Math" charset="0"/>
                              <a:cs typeface="Cambria Math" charset="0"/>
                            </a:rPr>
                            <m:t>)</m:t>
                          </m:r>
                        </m:num>
                        <m:den>
                          <m:r>
                            <m:rPr>
                              <m:sty m:val="p"/>
                            </m:rPr>
                            <a:rPr lang="en-US" sz="3600" b="0" i="0" smtClean="0">
                              <a:latin typeface="Cambria Math" charset="0"/>
                            </a:rPr>
                            <m:t>Pr</m:t>
                          </m:r>
                          <m:r>
                            <a:rPr lang="en-US" sz="3600" b="0" i="1" smtClean="0">
                              <a:latin typeface="Cambria Math" charset="0"/>
                            </a:rPr>
                            <m:t>⁡(</m:t>
                          </m:r>
                          <m:r>
                            <a:rPr lang="en-US" sz="3600" b="0" i="1" smtClean="0">
                              <a:latin typeface="Cambria Math" charset="0"/>
                            </a:rPr>
                            <m:t>𝐵</m:t>
                          </m:r>
                          <m:r>
                            <a:rPr lang="en-US" sz="3600" b="0" i="1" smtClean="0">
                              <a:latin typeface="Cambria Math" charset="0"/>
                            </a:rPr>
                            <m:t>)</m:t>
                          </m:r>
                        </m:den>
                      </m:f>
                    </m:oMath>
                  </m:oMathPara>
                </a14:m>
                <a:endParaRPr lang="en-US" sz="3600" dirty="0"/>
              </a:p>
              <a:p>
                <a:pPr algn="r"/>
                <a:endParaRPr lang="en-US" sz="3600" dirty="0"/>
              </a:p>
              <a:p>
                <a:pPr algn="r"/>
                <a14:m>
                  <m:oMathPara xmlns:m="http://schemas.openxmlformats.org/officeDocument/2006/math">
                    <m:oMathParaPr>
                      <m:jc m:val="right"/>
                    </m:oMathParaPr>
                    <m:oMath xmlns:m="http://schemas.openxmlformats.org/officeDocument/2006/math">
                      <m:func>
                        <m:funcPr>
                          <m:ctrlPr>
                            <a:rPr lang="en-US" sz="3600" b="0" i="1" smtClean="0">
                              <a:latin typeface="Cambria Math" panose="02040503050406030204" pitchFamily="18" charset="0"/>
                            </a:rPr>
                          </m:ctrlPr>
                        </m:funcPr>
                        <m:fName>
                          <m:r>
                            <m:rPr>
                              <m:sty m:val="p"/>
                            </m:rPr>
                            <a:rPr lang="en-US" sz="3600" b="0" i="0" smtClean="0">
                              <a:latin typeface="Cambria Math" charset="0"/>
                            </a:rPr>
                            <m:t>Pr</m:t>
                          </m:r>
                        </m:fName>
                        <m:e>
                          <m:d>
                            <m:dPr>
                              <m:ctrlPr>
                                <a:rPr lang="en-US" sz="3600" b="0" i="1" smtClean="0">
                                  <a:latin typeface="Cambria Math" panose="02040503050406030204" pitchFamily="18" charset="0"/>
                                </a:rPr>
                              </m:ctrlPr>
                            </m:dPr>
                            <m:e>
                              <m:r>
                                <a:rPr lang="en-US" sz="3600" b="0" i="1" smtClean="0">
                                  <a:latin typeface="Cambria Math" charset="0"/>
                                </a:rPr>
                                <m:t>𝑛𝑜𝑣𝑎</m:t>
                              </m:r>
                            </m:e>
                            <m:e>
                              <m:r>
                                <a:rPr lang="en-US" sz="3600" b="0" i="1" smtClean="0">
                                  <a:latin typeface="Cambria Math" charset="0"/>
                                </a:rPr>
                                <m:t>𝑑𝑒𝑡</m:t>
                              </m:r>
                              <m:r>
                                <a:rPr lang="en-US" sz="3600" b="0" i="1" smtClean="0">
                                  <a:latin typeface="Cambria Math" charset="0"/>
                                </a:rPr>
                                <m:t> </m:t>
                              </m:r>
                              <m:r>
                                <a:rPr lang="en-US" sz="3600" b="0" i="1" smtClean="0">
                                  <a:latin typeface="Cambria Math" charset="0"/>
                                </a:rPr>
                                <m:t>𝑦𝑒𝑠</m:t>
                              </m:r>
                            </m:e>
                          </m:d>
                        </m:e>
                      </m:func>
                      <m:r>
                        <a:rPr lang="en-US" sz="3600" b="0" i="1" smtClean="0">
                          <a:latin typeface="Cambria Math" charset="0"/>
                        </a:rPr>
                        <m:t>= </m:t>
                      </m:r>
                      <m:f>
                        <m:fPr>
                          <m:ctrlPr>
                            <a:rPr lang="mr-IN" sz="3600" b="0" i="1" smtClean="0">
                              <a:latin typeface="Cambria Math" panose="02040503050406030204" pitchFamily="18" charset="0"/>
                            </a:rPr>
                          </m:ctrlPr>
                        </m:fPr>
                        <m:num>
                          <m:r>
                            <m:rPr>
                              <m:sty m:val="p"/>
                            </m:rPr>
                            <a:rPr lang="en-US" sz="3600" b="0" i="0" smtClean="0">
                              <a:latin typeface="Cambria Math" charset="0"/>
                            </a:rPr>
                            <m:t>Pr</m:t>
                          </m:r>
                          <m:r>
                            <a:rPr lang="en-US" sz="3600" b="0" i="1" smtClean="0">
                              <a:latin typeface="Cambria Math" charset="0"/>
                            </a:rPr>
                            <m:t>⁡(</m:t>
                          </m:r>
                          <m:r>
                            <a:rPr lang="en-US" sz="3600" b="0" i="1" smtClean="0">
                              <a:latin typeface="Cambria Math" charset="0"/>
                            </a:rPr>
                            <m:t>𝑑𝑒𝑡</m:t>
                          </m:r>
                          <m:r>
                            <a:rPr lang="en-US" sz="3600" b="0" i="1" smtClean="0">
                              <a:latin typeface="Cambria Math" charset="0"/>
                            </a:rPr>
                            <m:t> </m:t>
                          </m:r>
                          <m:r>
                            <a:rPr lang="en-US" sz="3600" b="0" i="1" smtClean="0">
                              <a:latin typeface="Cambria Math" charset="0"/>
                            </a:rPr>
                            <m:t>𝑦𝑒𝑠</m:t>
                          </m:r>
                          <m:r>
                            <a:rPr lang="en-US" sz="3600" b="0" i="1" smtClean="0">
                              <a:latin typeface="Cambria Math" charset="0"/>
                            </a:rPr>
                            <m:t>|</m:t>
                          </m:r>
                          <m:r>
                            <a:rPr lang="en-US" sz="3600" b="0" i="1" smtClean="0">
                              <a:latin typeface="Cambria Math" charset="0"/>
                            </a:rPr>
                            <m:t>𝑛𝑜𝑣𝑎</m:t>
                          </m:r>
                          <m:r>
                            <a:rPr lang="en-US" sz="3600" b="0" i="1" smtClean="0">
                              <a:latin typeface="Cambria Math" charset="0"/>
                            </a:rPr>
                            <m:t>)×</m:t>
                          </m:r>
                          <m:r>
                            <m:rPr>
                              <m:sty m:val="p"/>
                            </m:rPr>
                            <a:rPr lang="en-US" sz="3600" b="0" i="0" smtClean="0">
                              <a:latin typeface="Cambria Math" charset="0"/>
                              <a:ea typeface="Cambria Math" charset="0"/>
                              <a:cs typeface="Cambria Math" charset="0"/>
                            </a:rPr>
                            <m:t>Pr</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𝑛𝑜𝑣𝑎</m:t>
                          </m:r>
                          <m:r>
                            <a:rPr lang="en-US" sz="3600" b="0" i="1" smtClean="0">
                              <a:latin typeface="Cambria Math" charset="0"/>
                              <a:ea typeface="Cambria Math" charset="0"/>
                              <a:cs typeface="Cambria Math" charset="0"/>
                            </a:rPr>
                            <m:t>)</m:t>
                          </m:r>
                        </m:num>
                        <m:den>
                          <m:r>
                            <m:rPr>
                              <m:sty m:val="p"/>
                            </m:rPr>
                            <a:rPr lang="en-US" sz="3600" b="0" i="0" smtClean="0">
                              <a:latin typeface="Cambria Math" charset="0"/>
                            </a:rPr>
                            <m:t>Pr</m:t>
                          </m:r>
                          <m:r>
                            <a:rPr lang="en-US" sz="3600" b="0" i="1" smtClean="0">
                              <a:latin typeface="Cambria Math" charset="0"/>
                            </a:rPr>
                            <m:t>⁡(</m:t>
                          </m:r>
                          <m:func>
                            <m:funcPr>
                              <m:ctrlPr>
                                <a:rPr lang="en-US" sz="3600" b="0" i="1" smtClean="0">
                                  <a:latin typeface="Cambria Math" panose="02040503050406030204" pitchFamily="18" charset="0"/>
                                </a:rPr>
                              </m:ctrlPr>
                            </m:funcPr>
                            <m:fName>
                              <m:r>
                                <m:rPr>
                                  <m:sty m:val="p"/>
                                </m:rPr>
                                <a:rPr lang="en-US" sz="3600" b="0" i="0" smtClean="0">
                                  <a:latin typeface="Cambria Math" charset="0"/>
                                </a:rPr>
                                <m:t>det</m:t>
                              </m:r>
                            </m:fName>
                            <m:e>
                              <m:r>
                                <a:rPr lang="en-US" sz="3600" b="0" i="1" smtClean="0">
                                  <a:latin typeface="Cambria Math" charset="0"/>
                                </a:rPr>
                                <m:t>𝑦𝑒𝑠</m:t>
                              </m:r>
                            </m:e>
                          </m:func>
                          <m:r>
                            <a:rPr lang="en-US" sz="3600" b="0" i="1" smtClean="0">
                              <a:latin typeface="Cambria Math" charset="0"/>
                            </a:rPr>
                            <m:t>)</m:t>
                          </m:r>
                        </m:den>
                      </m:f>
                    </m:oMath>
                  </m:oMathPara>
                </a14:m>
                <a:endParaRPr lang="en-US" sz="3600" dirty="0"/>
              </a:p>
              <a:p>
                <a:pPr algn="r"/>
                <a:endParaRPr lang="en-US" sz="3600" dirty="0"/>
              </a:p>
              <a:p>
                <a:pPr algn="r"/>
                <a14:m>
                  <m:oMathPara xmlns:m="http://schemas.openxmlformats.org/officeDocument/2006/math">
                    <m:oMathParaPr>
                      <m:jc m:val="right"/>
                    </m:oMathParaPr>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charset="0"/>
                            </a:rPr>
                            <m:t>Pr</m:t>
                          </m:r>
                        </m:fName>
                        <m:e>
                          <m:d>
                            <m:dPr>
                              <m:ctrlPr>
                                <a:rPr lang="en-US" sz="3200" b="0" i="1" smtClean="0">
                                  <a:latin typeface="Cambria Math" panose="02040503050406030204" pitchFamily="18" charset="0"/>
                                </a:rPr>
                              </m:ctrlPr>
                            </m:dPr>
                            <m:e>
                              <m:r>
                                <a:rPr lang="en-US" sz="3200" b="0" i="1" smtClean="0">
                                  <a:latin typeface="Cambria Math" charset="0"/>
                                </a:rPr>
                                <m:t>𝑛𝑜𝑣𝑎</m:t>
                              </m:r>
                            </m:e>
                            <m:e>
                              <m:r>
                                <a:rPr lang="en-US" sz="3200" b="0" i="1" smtClean="0">
                                  <a:latin typeface="Cambria Math" charset="0"/>
                                </a:rPr>
                                <m:t>𝑑𝑒𝑡</m:t>
                              </m:r>
                              <m:r>
                                <a:rPr lang="en-US" sz="3200" b="0" i="1" smtClean="0">
                                  <a:latin typeface="Cambria Math" charset="0"/>
                                </a:rPr>
                                <m:t> </m:t>
                              </m:r>
                              <m:r>
                                <a:rPr lang="en-US" sz="3200" b="0" i="1" smtClean="0">
                                  <a:latin typeface="Cambria Math" charset="0"/>
                                </a:rPr>
                                <m:t>𝑦𝑒𝑠</m:t>
                              </m:r>
                            </m:e>
                          </m:d>
                        </m:e>
                      </m:func>
                      <m:r>
                        <a:rPr lang="en-US" sz="3200" b="0" i="1" smtClean="0">
                          <a:latin typeface="Cambria Math" charset="0"/>
                        </a:rPr>
                        <m:t>&lt;&lt;0.00000000037 </m:t>
                      </m:r>
                      <m:f>
                        <m:fPr>
                          <m:ctrlPr>
                            <a:rPr lang="mr-IN" sz="3200" b="0" i="1" smtClean="0">
                              <a:latin typeface="Cambria Math" panose="02040503050406030204" pitchFamily="18" charset="0"/>
                            </a:rPr>
                          </m:ctrlPr>
                        </m:fPr>
                        <m:num>
                          <m:r>
                            <a:rPr lang="en-US" sz="3200" b="0" i="1" smtClean="0">
                              <a:latin typeface="Cambria Math" charset="0"/>
                            </a:rPr>
                            <m:t>1×0.0000000001</m:t>
                          </m:r>
                        </m:num>
                        <m:den>
                          <m:r>
                            <a:rPr lang="en-US" sz="3200" b="0" i="1" smtClean="0">
                              <a:latin typeface="Cambria Math" charset="0"/>
                              <a:ea typeface="Cambria Math" charset="0"/>
                              <a:cs typeface="Cambria Math" charset="0"/>
                            </a:rPr>
                            <m:t>0</m:t>
                          </m:r>
                          <m:r>
                            <a:rPr lang="en-US" sz="3200" b="0" i="1" smtClean="0">
                              <a:latin typeface="Cambria Math" charset="0"/>
                            </a:rPr>
                            <m:t>.027</m:t>
                          </m:r>
                        </m:den>
                      </m:f>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250520" y="1885912"/>
                <a:ext cx="11436263" cy="4432432"/>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28" y="1123651"/>
            <a:ext cx="4135017" cy="2376292"/>
          </a:xfrm>
          <a:prstGeom prst="rect">
            <a:avLst/>
          </a:prstGeom>
        </p:spPr>
      </p:pic>
    </p:spTree>
    <p:extLst>
      <p:ext uri="{BB962C8B-B14F-4D97-AF65-F5344CB8AC3E}">
        <p14:creationId xmlns:p14="http://schemas.microsoft.com/office/powerpoint/2010/main" val="416577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approach</a:t>
            </a:r>
          </a:p>
        </p:txBody>
      </p:sp>
      <p:sp>
        <p:nvSpPr>
          <p:cNvPr id="6" name="Rectangle 5"/>
          <p:cNvSpPr/>
          <p:nvPr/>
        </p:nvSpPr>
        <p:spPr>
          <a:xfrm>
            <a:off x="242170" y="1086291"/>
            <a:ext cx="11519770" cy="5509200"/>
          </a:xfrm>
          <a:prstGeom prst="rect">
            <a:avLst/>
          </a:prstGeom>
        </p:spPr>
        <p:txBody>
          <a:bodyPr wrap="square">
            <a:spAutoFit/>
          </a:bodyPr>
          <a:lstStyle/>
          <a:p>
            <a:r>
              <a:rPr lang="en-US" sz="3200" dirty="0"/>
              <a:t>Imagine a disease present in 1 person per 100,000. If you take a test that correctly returns a positive result 99.9% of the time when someone is infected but has a false positive rate of 0.5%. </a:t>
            </a:r>
          </a:p>
          <a:p>
            <a:endParaRPr lang="en-US" sz="3200" dirty="0"/>
          </a:p>
          <a:p>
            <a:r>
              <a:rPr lang="en-US" sz="3200" dirty="0"/>
              <a:t>How likely are you to have the disease if you test positive? </a:t>
            </a:r>
          </a:p>
          <a:p>
            <a:endParaRPr lang="en-US" sz="3200" dirty="0"/>
          </a:p>
          <a:p>
            <a:r>
              <a:rPr lang="en-US" sz="3200" dirty="0"/>
              <a:t>Should you be concerned if you test positive? </a:t>
            </a:r>
          </a:p>
          <a:p>
            <a:endParaRPr lang="en-US" sz="3200" dirty="0"/>
          </a:p>
          <a:p>
            <a:r>
              <a:rPr lang="en-US" sz="3200" dirty="0"/>
              <a:t>Bayes’ theorem provides a natural way to think about this.</a:t>
            </a:r>
          </a:p>
          <a:p>
            <a:endParaRPr lang="en-US" sz="3200" dirty="0"/>
          </a:p>
          <a:p>
            <a:r>
              <a:rPr lang="en-US" sz="3200" b="1" dirty="0">
                <a:solidFill>
                  <a:srgbClr val="C00000"/>
                </a:solidFill>
              </a:rPr>
              <a:t>Lets do this!</a:t>
            </a:r>
          </a:p>
        </p:txBody>
      </p:sp>
    </p:spTree>
    <p:extLst>
      <p:ext uri="{BB962C8B-B14F-4D97-AF65-F5344CB8AC3E}">
        <p14:creationId xmlns:p14="http://schemas.microsoft.com/office/powerpoint/2010/main" val="105395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approach</a:t>
            </a:r>
          </a:p>
        </p:txBody>
      </p:sp>
      <mc:AlternateContent xmlns:mc="http://schemas.openxmlformats.org/markup-compatibility/2006" xmlns:a14="http://schemas.microsoft.com/office/drawing/2010/main">
        <mc:Choice Requires="a14">
          <p:sp>
            <p:nvSpPr>
              <p:cNvPr id="6" name="Rectangle 5"/>
              <p:cNvSpPr/>
              <p:nvPr/>
            </p:nvSpPr>
            <p:spPr>
              <a:xfrm>
                <a:off x="242170" y="1086291"/>
                <a:ext cx="11519770" cy="548996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charset="0"/>
                            </a:rPr>
                            <m:t>Pr</m:t>
                          </m:r>
                        </m:fName>
                        <m:e>
                          <m:d>
                            <m:dPr>
                              <m:ctrlPr>
                                <a:rPr lang="en-US" sz="3200" b="0" i="1" smtClean="0">
                                  <a:latin typeface="Cambria Math" panose="02040503050406030204" pitchFamily="18" charset="0"/>
                                </a:rPr>
                              </m:ctrlPr>
                            </m:dPr>
                            <m:e>
                              <m:r>
                                <a:rPr lang="en-US" sz="3200" b="0" i="1" smtClean="0">
                                  <a:latin typeface="Cambria Math" charset="0"/>
                                </a:rPr>
                                <m:t>𝑖𝑛𝑓</m:t>
                              </m:r>
                            </m:e>
                            <m:e>
                              <m:r>
                                <a:rPr lang="en-US" sz="3200" b="0" i="1" smtClean="0">
                                  <a:latin typeface="Cambria Math" charset="0"/>
                                </a:rPr>
                                <m:t>𝑝𝑜𝑠</m:t>
                              </m:r>
                              <m:r>
                                <a:rPr lang="en-US" sz="3200" b="0" i="1" smtClean="0">
                                  <a:latin typeface="Cambria Math" charset="0"/>
                                </a:rPr>
                                <m:t>.</m:t>
                              </m:r>
                              <m:r>
                                <a:rPr lang="en-US" sz="3200" b="0" i="1" smtClean="0">
                                  <a:latin typeface="Cambria Math" charset="0"/>
                                </a:rPr>
                                <m:t>𝑡𝑒𝑠𝑡</m:t>
                              </m:r>
                            </m:e>
                          </m:d>
                        </m:e>
                      </m:func>
                      <m:r>
                        <a:rPr lang="en-US" sz="3200" b="0" i="1" smtClean="0">
                          <a:latin typeface="Cambria Math" charset="0"/>
                        </a:rPr>
                        <m:t>= </m:t>
                      </m:r>
                      <m:f>
                        <m:fPr>
                          <m:ctrlPr>
                            <a:rPr lang="mr-IN" sz="3200" b="0" i="1" smtClean="0">
                              <a:latin typeface="Cambria Math" panose="02040503050406030204" pitchFamily="18" charset="0"/>
                            </a:rPr>
                          </m:ctrlPr>
                        </m:fPr>
                        <m:num>
                          <m:r>
                            <m:rPr>
                              <m:sty m:val="p"/>
                            </m:rPr>
                            <a:rPr lang="en-US" sz="3200" b="0" i="0" smtClean="0">
                              <a:latin typeface="Cambria Math" charset="0"/>
                            </a:rPr>
                            <m:t>Pr</m:t>
                          </m:r>
                          <m:r>
                            <a:rPr lang="en-US" sz="3200" b="0" i="1" smtClean="0">
                              <a:latin typeface="Cambria Math" charset="0"/>
                            </a:rPr>
                            <m:t>⁡(</m:t>
                          </m:r>
                          <m:r>
                            <a:rPr lang="en-US" sz="3200" b="0" i="1" smtClean="0">
                              <a:latin typeface="Cambria Math" charset="0"/>
                            </a:rPr>
                            <m:t>𝑝𝑜𝑠</m:t>
                          </m:r>
                          <m:r>
                            <a:rPr lang="en-US" sz="3200" b="0" i="1" smtClean="0">
                              <a:latin typeface="Cambria Math" charset="0"/>
                            </a:rPr>
                            <m:t>.</m:t>
                          </m:r>
                          <m:r>
                            <a:rPr lang="en-US" sz="3200" b="0" i="1" smtClean="0">
                              <a:latin typeface="Cambria Math" charset="0"/>
                            </a:rPr>
                            <m:t>𝑡𝑒𝑠𝑡</m:t>
                          </m:r>
                          <m:r>
                            <a:rPr lang="en-US" sz="3200" b="0" i="1" smtClean="0">
                              <a:latin typeface="Cambria Math" charset="0"/>
                            </a:rPr>
                            <m:t>|</m:t>
                          </m:r>
                          <m:r>
                            <a:rPr lang="en-US" sz="3200" b="0" i="1" smtClean="0">
                              <a:latin typeface="Cambria Math" charset="0"/>
                            </a:rPr>
                            <m:t>𝑖𝑛𝑓</m:t>
                          </m:r>
                          <m:r>
                            <a:rPr lang="en-US" sz="3200" b="0" i="1" smtClean="0">
                              <a:latin typeface="Cambria Math" charset="0"/>
                            </a:rPr>
                            <m:t>)×</m:t>
                          </m:r>
                          <m:r>
                            <m:rPr>
                              <m:sty m:val="p"/>
                            </m:rPr>
                            <a:rPr lang="en-US" sz="3200" b="0" i="0" smtClean="0">
                              <a:latin typeface="Cambria Math" charset="0"/>
                              <a:ea typeface="Cambria Math" charset="0"/>
                              <a:cs typeface="Cambria Math" charset="0"/>
                            </a:rPr>
                            <m:t>Pr</m:t>
                          </m:r>
                          <m:r>
                            <a:rPr lang="en-US" sz="3200" b="0" i="1" smtClean="0">
                              <a:latin typeface="Cambria Math" charset="0"/>
                              <a:ea typeface="Cambria Math" charset="0"/>
                              <a:cs typeface="Cambria Math" charset="0"/>
                            </a:rPr>
                            <m:t>⁡(</m:t>
                          </m:r>
                          <m:r>
                            <a:rPr lang="en-US" sz="3200" b="0" i="1" smtClean="0">
                              <a:latin typeface="Cambria Math" charset="0"/>
                              <a:ea typeface="Cambria Math" charset="0"/>
                              <a:cs typeface="Cambria Math" charset="0"/>
                            </a:rPr>
                            <m:t>𝑖𝑛𝑓</m:t>
                          </m:r>
                          <m:r>
                            <a:rPr lang="en-US" sz="3200" b="0" i="1" smtClean="0">
                              <a:latin typeface="Cambria Math" charset="0"/>
                              <a:ea typeface="Cambria Math" charset="0"/>
                              <a:cs typeface="Cambria Math" charset="0"/>
                            </a:rPr>
                            <m:t>)</m:t>
                          </m:r>
                        </m:num>
                        <m:den>
                          <m:r>
                            <m:rPr>
                              <m:sty m:val="p"/>
                            </m:rPr>
                            <a:rPr lang="en-US" sz="3200" b="0" i="0" smtClean="0">
                              <a:latin typeface="Cambria Math" charset="0"/>
                            </a:rPr>
                            <m:t>Pr</m:t>
                          </m:r>
                          <m:r>
                            <a:rPr lang="en-US" sz="3200" b="0" i="1" smtClean="0">
                              <a:latin typeface="Cambria Math" charset="0"/>
                            </a:rPr>
                            <m:t>⁡(</m:t>
                          </m:r>
                          <m:r>
                            <a:rPr lang="en-US" sz="3200" b="0" i="1" smtClean="0">
                              <a:latin typeface="Cambria Math" charset="0"/>
                            </a:rPr>
                            <m:t>𝑝𝑜𝑠</m:t>
                          </m:r>
                          <m:r>
                            <a:rPr lang="en-US" sz="3200" b="0" i="1" smtClean="0">
                              <a:latin typeface="Cambria Math" charset="0"/>
                            </a:rPr>
                            <m:t>.</m:t>
                          </m:r>
                          <m:r>
                            <a:rPr lang="en-US" sz="3200" b="0" i="1" smtClean="0">
                              <a:latin typeface="Cambria Math" charset="0"/>
                            </a:rPr>
                            <m:t>𝑡𝑒𝑠𝑡</m:t>
                          </m:r>
                          <m:r>
                            <a:rPr lang="en-US" sz="3200" b="0" i="1" smtClean="0">
                              <a:latin typeface="Cambria Math" charset="0"/>
                            </a:rPr>
                            <m:t>)</m:t>
                          </m:r>
                        </m:den>
                      </m:f>
                    </m:oMath>
                  </m:oMathPara>
                </a14:m>
                <a:endParaRPr lang="en-US" sz="3200" dirty="0"/>
              </a:p>
              <a:p>
                <a:endParaRPr lang="en-US" sz="3200" dirty="0"/>
              </a:p>
              <a:p>
                <a:pPr/>
                <a14:m>
                  <m:oMathPara xmlns:m="http://schemas.openxmlformats.org/officeDocument/2006/math">
                    <m:oMathParaPr>
                      <m:jc m:val="left"/>
                    </m:oMathParaPr>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charset="0"/>
                            </a:rPr>
                            <m:t>Pr</m:t>
                          </m:r>
                        </m:fName>
                        <m:e>
                          <m:d>
                            <m:dPr>
                              <m:ctrlPr>
                                <a:rPr lang="en-US" sz="3200" b="0" i="1" smtClean="0">
                                  <a:latin typeface="Cambria Math" panose="02040503050406030204" pitchFamily="18" charset="0"/>
                                </a:rPr>
                              </m:ctrlPr>
                            </m:dPr>
                            <m:e>
                              <m:r>
                                <a:rPr lang="en-US" sz="3200" b="0" i="1" smtClean="0">
                                  <a:latin typeface="Cambria Math" charset="0"/>
                                </a:rPr>
                                <m:t>𝑖𝑛𝑓</m:t>
                              </m:r>
                            </m:e>
                            <m:e>
                              <m:r>
                                <a:rPr lang="en-US" sz="3200" b="0" i="1" smtClean="0">
                                  <a:latin typeface="Cambria Math" charset="0"/>
                                </a:rPr>
                                <m:t>𝑝𝑜𝑠</m:t>
                              </m:r>
                              <m:r>
                                <a:rPr lang="en-US" sz="3200" b="0" i="1" smtClean="0">
                                  <a:latin typeface="Cambria Math" charset="0"/>
                                </a:rPr>
                                <m:t>.</m:t>
                              </m:r>
                              <m:r>
                                <a:rPr lang="en-US" sz="3200" b="0" i="1" smtClean="0">
                                  <a:latin typeface="Cambria Math" charset="0"/>
                                </a:rPr>
                                <m:t>𝑡𝑒𝑠𝑡</m:t>
                              </m:r>
                            </m:e>
                          </m:d>
                        </m:e>
                      </m:func>
                      <m:r>
                        <a:rPr lang="en-US" sz="3200" b="0" i="1" smtClean="0">
                          <a:latin typeface="Cambria Math" charset="0"/>
                        </a:rPr>
                        <m:t>=0.001= </m:t>
                      </m:r>
                      <m:f>
                        <m:fPr>
                          <m:ctrlPr>
                            <a:rPr lang="mr-IN" sz="3200" b="0" i="1" smtClean="0">
                              <a:latin typeface="Cambria Math" panose="02040503050406030204" pitchFamily="18" charset="0"/>
                            </a:rPr>
                          </m:ctrlPr>
                        </m:fPr>
                        <m:num>
                          <m:r>
                            <a:rPr lang="en-US" sz="3200" b="0" i="1" smtClean="0">
                              <a:latin typeface="Cambria Math" charset="0"/>
                            </a:rPr>
                            <m:t>0.999×0.00001</m:t>
                          </m:r>
                        </m:num>
                        <m:den>
                          <m:r>
                            <a:rPr lang="en-US" sz="3200" b="0" i="1" smtClean="0">
                              <a:latin typeface="Cambria Math" charset="0"/>
                              <a:ea typeface="Cambria Math" charset="0"/>
                              <a:cs typeface="Cambria Math" charset="0"/>
                            </a:rPr>
                            <m:t>0.00501</m:t>
                          </m:r>
                        </m:den>
                      </m:f>
                    </m:oMath>
                  </m:oMathPara>
                </a14:m>
                <a:endParaRPr lang="en-US" sz="3200" dirty="0"/>
              </a:p>
              <a:p>
                <a:endParaRPr lang="en-US" sz="3200" dirty="0"/>
              </a:p>
              <a:p>
                <a:r>
                  <a:rPr lang="en-US" sz="3200" dirty="0"/>
                  <a:t>Which means that you have only a 0.1% chance of having the disease even if you test positive.  </a:t>
                </a:r>
              </a:p>
              <a:p>
                <a:endParaRPr lang="en-US" sz="3200" dirty="0"/>
              </a:p>
              <a:p>
                <a:r>
                  <a:rPr lang="en-US" sz="3200" dirty="0"/>
                  <a:t>What if your doctor noticed a symptom that made them give you this test what changes?</a:t>
                </a:r>
              </a:p>
            </p:txBody>
          </p:sp>
        </mc:Choice>
        <mc:Fallback xmlns="">
          <p:sp>
            <p:nvSpPr>
              <p:cNvPr id="6" name="Rectangle 5"/>
              <p:cNvSpPr>
                <a:spLocks noRot="1" noChangeAspect="1" noMove="1" noResize="1" noEditPoints="1" noAdjustHandles="1" noChangeArrowheads="1" noChangeShapeType="1" noTextEdit="1"/>
              </p:cNvSpPr>
              <p:nvPr/>
            </p:nvSpPr>
            <p:spPr>
              <a:xfrm>
                <a:off x="242170" y="1086291"/>
                <a:ext cx="11519770" cy="5489964"/>
              </a:xfrm>
              <a:prstGeom prst="rect">
                <a:avLst/>
              </a:prstGeom>
              <a:blipFill rotWithShape="0">
                <a:blip r:embed="rId2"/>
                <a:stretch>
                  <a:fillRect l="-1376" b="-2664"/>
                </a:stretch>
              </a:blipFill>
            </p:spPr>
            <p:txBody>
              <a:bodyPr/>
              <a:lstStyle/>
              <a:p>
                <a:r>
                  <a:rPr lang="en-US">
                    <a:noFill/>
                  </a:rPr>
                  <a:t> </a:t>
                </a:r>
              </a:p>
            </p:txBody>
          </p:sp>
        </mc:Fallback>
      </mc:AlternateContent>
    </p:spTree>
    <p:extLst>
      <p:ext uri="{BB962C8B-B14F-4D97-AF65-F5344CB8AC3E}">
        <p14:creationId xmlns:p14="http://schemas.microsoft.com/office/powerpoint/2010/main" val="342912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Priors</a:t>
            </a:r>
          </a:p>
        </p:txBody>
      </p:sp>
      <mc:AlternateContent xmlns:mc="http://schemas.openxmlformats.org/markup-compatibility/2006" xmlns:a14="http://schemas.microsoft.com/office/drawing/2010/main">
        <mc:Choice Requires="a14">
          <p:sp>
            <p:nvSpPr>
              <p:cNvPr id="6" name="Rectangle 5"/>
              <p:cNvSpPr/>
              <p:nvPr/>
            </p:nvSpPr>
            <p:spPr>
              <a:xfrm>
                <a:off x="242170" y="1086291"/>
                <a:ext cx="11519770" cy="308744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charset="0"/>
                            </a:rPr>
                            <m:t>Pr</m:t>
                          </m:r>
                        </m:fName>
                        <m:e>
                          <m:d>
                            <m:dPr>
                              <m:ctrlPr>
                                <a:rPr lang="en-US" sz="3200" b="0" i="1" smtClean="0">
                                  <a:latin typeface="Cambria Math" panose="02040503050406030204" pitchFamily="18" charset="0"/>
                                </a:rPr>
                              </m:ctrlPr>
                            </m:dPr>
                            <m:e>
                              <m:r>
                                <a:rPr lang="en-US" sz="3200" b="0" i="1" smtClean="0">
                                  <a:latin typeface="Cambria Math" charset="0"/>
                                </a:rPr>
                                <m:t>𝐴</m:t>
                              </m:r>
                            </m:e>
                            <m:e>
                              <m:r>
                                <a:rPr lang="en-US" sz="3200" b="0" i="1" smtClean="0">
                                  <a:latin typeface="Cambria Math" charset="0"/>
                                </a:rPr>
                                <m:t>𝐵</m:t>
                              </m:r>
                            </m:e>
                          </m:d>
                        </m:e>
                      </m:func>
                      <m:r>
                        <a:rPr lang="en-US" sz="3200" b="0" i="1" smtClean="0">
                          <a:latin typeface="Cambria Math" charset="0"/>
                        </a:rPr>
                        <m:t>= </m:t>
                      </m:r>
                      <m:f>
                        <m:fPr>
                          <m:ctrlPr>
                            <a:rPr lang="mr-IN" sz="3200" b="0" i="1" smtClean="0">
                              <a:latin typeface="Cambria Math" panose="02040503050406030204" pitchFamily="18" charset="0"/>
                            </a:rPr>
                          </m:ctrlPr>
                        </m:fPr>
                        <m:num>
                          <m:r>
                            <m:rPr>
                              <m:sty m:val="p"/>
                            </m:rPr>
                            <a:rPr lang="en-US" sz="3200" b="0" i="0" smtClean="0">
                              <a:latin typeface="Cambria Math" charset="0"/>
                            </a:rPr>
                            <m:t>Pr</m:t>
                          </m:r>
                          <m:r>
                            <a:rPr lang="en-US" sz="3200" b="0" i="1" smtClean="0">
                              <a:latin typeface="Cambria Math" charset="0"/>
                            </a:rPr>
                            <m:t>⁡(</m:t>
                          </m:r>
                          <m:r>
                            <a:rPr lang="en-US" sz="3200" b="0" i="1" smtClean="0">
                              <a:latin typeface="Cambria Math" charset="0"/>
                            </a:rPr>
                            <m:t>𝐵</m:t>
                          </m:r>
                          <m:r>
                            <a:rPr lang="en-US" sz="3200" b="0" i="1" smtClean="0">
                              <a:latin typeface="Cambria Math" charset="0"/>
                            </a:rPr>
                            <m:t>|</m:t>
                          </m:r>
                          <m:r>
                            <a:rPr lang="en-US" sz="3200" b="0" i="1" smtClean="0">
                              <a:latin typeface="Cambria Math" charset="0"/>
                            </a:rPr>
                            <m:t>𝐴</m:t>
                          </m:r>
                          <m:r>
                            <a:rPr lang="en-US" sz="3200" b="0" i="1" smtClean="0">
                              <a:latin typeface="Cambria Math" charset="0"/>
                            </a:rPr>
                            <m:t>)×</m:t>
                          </m:r>
                          <m:r>
                            <a:rPr lang="en-US" sz="3200" b="1" i="0" smtClean="0">
                              <a:solidFill>
                                <a:srgbClr val="C00000"/>
                              </a:solidFill>
                              <a:latin typeface="Cambria Math" charset="0"/>
                              <a:ea typeface="Cambria Math" charset="0"/>
                              <a:cs typeface="Cambria Math" charset="0"/>
                            </a:rPr>
                            <m:t>𝐏𝐫</m:t>
                          </m:r>
                          <m:r>
                            <a:rPr lang="en-US" sz="3200" b="1" i="1" smtClean="0">
                              <a:solidFill>
                                <a:srgbClr val="C00000"/>
                              </a:solidFill>
                              <a:latin typeface="Cambria Math" charset="0"/>
                              <a:ea typeface="Cambria Math" charset="0"/>
                              <a:cs typeface="Cambria Math" charset="0"/>
                            </a:rPr>
                            <m:t>⁡(</m:t>
                          </m:r>
                          <m:r>
                            <a:rPr lang="en-US" sz="3200" b="1" i="1" smtClean="0">
                              <a:solidFill>
                                <a:srgbClr val="C00000"/>
                              </a:solidFill>
                              <a:latin typeface="Cambria Math" charset="0"/>
                              <a:ea typeface="Cambria Math" charset="0"/>
                              <a:cs typeface="Cambria Math" charset="0"/>
                            </a:rPr>
                            <m:t>𝑨</m:t>
                          </m:r>
                          <m:r>
                            <a:rPr lang="en-US" sz="3200" b="1" i="1" smtClean="0">
                              <a:solidFill>
                                <a:srgbClr val="C00000"/>
                              </a:solidFill>
                              <a:latin typeface="Cambria Math" charset="0"/>
                              <a:ea typeface="Cambria Math" charset="0"/>
                              <a:cs typeface="Cambria Math" charset="0"/>
                            </a:rPr>
                            <m:t>)</m:t>
                          </m:r>
                        </m:num>
                        <m:den>
                          <m:r>
                            <m:rPr>
                              <m:sty m:val="p"/>
                            </m:rPr>
                            <a:rPr lang="en-US" sz="3200" b="0" i="0" smtClean="0">
                              <a:latin typeface="Cambria Math" charset="0"/>
                            </a:rPr>
                            <m:t>Pr</m:t>
                          </m:r>
                          <m:r>
                            <a:rPr lang="en-US" sz="3200" b="0" i="1" smtClean="0">
                              <a:latin typeface="Cambria Math" charset="0"/>
                            </a:rPr>
                            <m:t>⁡(</m:t>
                          </m:r>
                          <m:r>
                            <a:rPr lang="en-US" sz="3200" b="0" i="1" smtClean="0">
                              <a:latin typeface="Cambria Math" charset="0"/>
                            </a:rPr>
                            <m:t>𝐵</m:t>
                          </m:r>
                          <m:r>
                            <a:rPr lang="en-US" sz="3200" b="0" i="1" smtClean="0">
                              <a:latin typeface="Cambria Math" charset="0"/>
                            </a:rPr>
                            <m:t>)</m:t>
                          </m:r>
                        </m:den>
                      </m:f>
                    </m:oMath>
                  </m:oMathPara>
                </a14:m>
                <a:endParaRPr lang="en-US" sz="3200" dirty="0"/>
              </a:p>
              <a:p>
                <a:endParaRPr lang="en-US" sz="3200" dirty="0"/>
              </a:p>
              <a:p>
                <a:r>
                  <a:rPr lang="en-US" sz="3200" dirty="0" err="1"/>
                  <a:t>Pr</a:t>
                </a:r>
                <a:r>
                  <a:rPr lang="en-US" sz="3200" dirty="0"/>
                  <a:t>(A) this is the prior.  It is powerful because it allows you to incorporate previous knowledge into your analysis, but it can lead to very bad inference if you are careless.</a:t>
                </a:r>
              </a:p>
            </p:txBody>
          </p:sp>
        </mc:Choice>
        <mc:Fallback xmlns="">
          <p:sp>
            <p:nvSpPr>
              <p:cNvPr id="6" name="Rectangle 5"/>
              <p:cNvSpPr>
                <a:spLocks noRot="1" noChangeAspect="1" noMove="1" noResize="1" noEditPoints="1" noAdjustHandles="1" noChangeArrowheads="1" noChangeShapeType="1" noTextEdit="1"/>
              </p:cNvSpPr>
              <p:nvPr/>
            </p:nvSpPr>
            <p:spPr>
              <a:xfrm>
                <a:off x="242170" y="1086291"/>
                <a:ext cx="11519770" cy="3087448"/>
              </a:xfrm>
              <a:prstGeom prst="rect">
                <a:avLst/>
              </a:prstGeom>
              <a:blipFill rotWithShape="0">
                <a:blip r:embed="rId2"/>
                <a:stretch>
                  <a:fillRect l="-1376" r="-1641" b="-5523"/>
                </a:stretch>
              </a:blipFill>
            </p:spPr>
            <p:txBody>
              <a:bodyPr/>
              <a:lstStyle/>
              <a:p>
                <a:r>
                  <a:rPr lang="en-US">
                    <a:noFill/>
                  </a:rPr>
                  <a:t> </a:t>
                </a:r>
              </a:p>
            </p:txBody>
          </p:sp>
        </mc:Fallback>
      </mc:AlternateContent>
    </p:spTree>
    <p:extLst>
      <p:ext uri="{BB962C8B-B14F-4D97-AF65-F5344CB8AC3E}">
        <p14:creationId xmlns:p14="http://schemas.microsoft.com/office/powerpoint/2010/main" val="232479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methods in practice (MCMC)</a:t>
            </a:r>
          </a:p>
        </p:txBody>
      </p:sp>
      <mc:AlternateContent xmlns:mc="http://schemas.openxmlformats.org/markup-compatibility/2006" xmlns:a14="http://schemas.microsoft.com/office/drawing/2010/main">
        <mc:Choice Requires="a14">
          <p:sp>
            <p:nvSpPr>
              <p:cNvPr id="6" name="Rectangle 5"/>
              <p:cNvSpPr/>
              <p:nvPr/>
            </p:nvSpPr>
            <p:spPr>
              <a:xfrm>
                <a:off x="242170" y="1086291"/>
                <a:ext cx="11519770" cy="5244256"/>
              </a:xfrm>
              <a:prstGeom prst="rect">
                <a:avLst/>
              </a:prstGeom>
            </p:spPr>
            <p:txBody>
              <a:bodyPr wrap="square">
                <a:spAutoFit/>
              </a:bodyPr>
              <a:lstStyle/>
              <a:p>
                <a:r>
                  <a:rPr lang="en-US" sz="3200" dirty="0"/>
                  <a:t>In practice our models are quite complex with many parameters we would like to estimate.  Each of these has its own prior distribution.  The way that we explore the space of solutions is using an MCMC.</a:t>
                </a:r>
              </a:p>
              <a:p>
                <a:endParaRPr lang="en-US" sz="3200" dirty="0"/>
              </a:p>
              <a:p>
                <a:pPr marL="514350" indent="-514350">
                  <a:buAutoNum type="arabicParenR"/>
                </a:pPr>
                <a:r>
                  <a:rPr lang="en-US" sz="3200" dirty="0"/>
                  <a:t>Pick an arbitrary starting point</a:t>
                </a:r>
              </a:p>
              <a:p>
                <a:pPr marL="514350" indent="-514350">
                  <a:buAutoNum type="arabicParenR"/>
                </a:pPr>
                <a:r>
                  <a:rPr lang="en-US" sz="3200" dirty="0"/>
                  <a:t>Calculate the current probability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charset="0"/>
                          </a:rPr>
                          <m:t>𝑝</m:t>
                        </m:r>
                      </m:e>
                      <m:sub>
                        <m:r>
                          <a:rPr lang="en-US" sz="3200" b="0" i="1" smtClean="0">
                            <a:latin typeface="Cambria Math" charset="0"/>
                          </a:rPr>
                          <m:t>𝑡</m:t>
                        </m:r>
                      </m:sub>
                    </m:sSub>
                  </m:oMath>
                </a14:m>
                <a:endParaRPr lang="en-US" sz="3200" dirty="0"/>
              </a:p>
              <a:p>
                <a:pPr marL="514350" indent="-514350">
                  <a:buAutoNum type="arabicParenR"/>
                </a:pPr>
                <a:r>
                  <a:rPr lang="en-US" sz="3200" dirty="0"/>
                  <a:t>Generate a change to one of our parameters</a:t>
                </a:r>
              </a:p>
              <a:p>
                <a:pPr marL="514350" indent="-514350">
                  <a:buAutoNum type="arabicParenR"/>
                </a:pPr>
                <a:r>
                  <a:rPr lang="en-US" sz="3200" dirty="0"/>
                  <a:t>Calculate the new probability  </a:t>
                </a:r>
                <a14:m>
                  <m:oMath xmlns:m="http://schemas.openxmlformats.org/officeDocument/2006/math">
                    <m:sSub>
                      <m:sSubPr>
                        <m:ctrlPr>
                          <a:rPr lang="en-US" sz="3200" i="1">
                            <a:latin typeface="Cambria Math" panose="02040503050406030204" pitchFamily="18" charset="0"/>
                          </a:rPr>
                        </m:ctrlPr>
                      </m:sSubPr>
                      <m:e>
                        <m:r>
                          <a:rPr lang="en-US" sz="3200" i="1">
                            <a:latin typeface="Cambria Math" charset="0"/>
                          </a:rPr>
                          <m:t>𝑝</m:t>
                        </m:r>
                      </m:e>
                      <m:sub>
                        <m:r>
                          <a:rPr lang="en-US" sz="3200" i="1">
                            <a:latin typeface="Cambria Math" charset="0"/>
                          </a:rPr>
                          <m:t>𝑡</m:t>
                        </m:r>
                        <m:r>
                          <a:rPr lang="en-US" sz="3200" b="0" i="1" smtClean="0">
                            <a:latin typeface="Cambria Math" charset="0"/>
                          </a:rPr>
                          <m:t>+1</m:t>
                        </m:r>
                      </m:sub>
                    </m:sSub>
                  </m:oMath>
                </a14:m>
                <a:endParaRPr lang="en-US" sz="3200" dirty="0"/>
              </a:p>
              <a:p>
                <a:pPr marL="514350" indent="-514350">
                  <a:buAutoNum type="arabicParenR"/>
                </a:pPr>
                <a:r>
                  <a:rPr lang="en-US" sz="3200" dirty="0"/>
                  <a:t>Accept new parameter value with probability </a:t>
                </a:r>
                <a14:m>
                  <m:oMath xmlns:m="http://schemas.openxmlformats.org/officeDocument/2006/math">
                    <m:f>
                      <m:fPr>
                        <m:ctrlPr>
                          <a:rPr lang="mr-IN"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b="0" i="1" smtClean="0">
                                <a:latin typeface="Cambria Math" charset="0"/>
                              </a:rPr>
                              <m:t>𝑝</m:t>
                            </m:r>
                          </m:e>
                          <m:sub>
                            <m:r>
                              <a:rPr lang="en-US" sz="3200" b="0" i="1" smtClean="0">
                                <a:latin typeface="Cambria Math" charset="0"/>
                              </a:rPr>
                              <m:t>𝑡</m:t>
                            </m:r>
                            <m:r>
                              <a:rPr lang="en-US" sz="3200" b="0" i="1" smtClean="0">
                                <a:latin typeface="Cambria Math" charset="0"/>
                              </a:rPr>
                              <m:t>+1</m:t>
                            </m:r>
                          </m:sub>
                        </m:sSub>
                      </m:num>
                      <m:den>
                        <m:sSub>
                          <m:sSubPr>
                            <m:ctrlPr>
                              <a:rPr lang="en-US" sz="3200" i="1" smtClean="0">
                                <a:latin typeface="Cambria Math" panose="02040503050406030204" pitchFamily="18" charset="0"/>
                              </a:rPr>
                            </m:ctrlPr>
                          </m:sSubPr>
                          <m:e>
                            <m:r>
                              <a:rPr lang="en-US" sz="3200" b="0" i="1" smtClean="0">
                                <a:latin typeface="Cambria Math" charset="0"/>
                              </a:rPr>
                              <m:t>𝑝</m:t>
                            </m:r>
                          </m:e>
                          <m:sub>
                            <m:r>
                              <a:rPr lang="en-US" sz="3200" b="0" i="1" smtClean="0">
                                <a:latin typeface="Cambria Math" charset="0"/>
                              </a:rPr>
                              <m:t>𝑡</m:t>
                            </m:r>
                          </m:sub>
                        </m:sSub>
                      </m:den>
                    </m:f>
                  </m:oMath>
                </a14:m>
                <a:endParaRPr lang="en-US" sz="3200" dirty="0"/>
              </a:p>
              <a:p>
                <a:pPr marL="514350" indent="-514350">
                  <a:buAutoNum type="arabicParenR"/>
                </a:pPr>
                <a:r>
                  <a:rPr lang="en-US" sz="3200" dirty="0"/>
                  <a:t>Return to step 3 (repeat for a really long time)</a:t>
                </a:r>
              </a:p>
            </p:txBody>
          </p:sp>
        </mc:Choice>
        <mc:Fallback xmlns="">
          <p:sp>
            <p:nvSpPr>
              <p:cNvPr id="6" name="Rectangle 5"/>
              <p:cNvSpPr>
                <a:spLocks noRot="1" noChangeAspect="1" noMove="1" noResize="1" noEditPoints="1" noAdjustHandles="1" noChangeArrowheads="1" noChangeShapeType="1" noTextEdit="1"/>
              </p:cNvSpPr>
              <p:nvPr/>
            </p:nvSpPr>
            <p:spPr>
              <a:xfrm>
                <a:off x="242170" y="1086291"/>
                <a:ext cx="11519770" cy="5244256"/>
              </a:xfrm>
              <a:prstGeom prst="rect">
                <a:avLst/>
              </a:prstGeom>
              <a:blipFill rotWithShape="0">
                <a:blip r:embed="rId2"/>
                <a:stretch>
                  <a:fillRect l="-1429" t="-1512" r="-953" b="-3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9238462" y="3048405"/>
                <a:ext cx="2330061" cy="540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400" i="1">
                              <a:latin typeface="Cambria Math" panose="02040503050406030204" pitchFamily="18" charset="0"/>
                            </a:rPr>
                          </m:ctrlPr>
                        </m:funcPr>
                        <m:fName>
                          <m:r>
                            <m:rPr>
                              <m:sty m:val="p"/>
                            </m:rPr>
                            <a:rPr lang="en-US" sz="1400">
                              <a:latin typeface="Cambria Math" charset="0"/>
                            </a:rPr>
                            <m:t>Pr</m:t>
                          </m:r>
                        </m:fName>
                        <m:e>
                          <m:d>
                            <m:dPr>
                              <m:ctrlPr>
                                <a:rPr lang="en-US" sz="1400" i="1">
                                  <a:latin typeface="Cambria Math" panose="02040503050406030204" pitchFamily="18" charset="0"/>
                                </a:rPr>
                              </m:ctrlPr>
                            </m:dPr>
                            <m:e>
                              <m:r>
                                <a:rPr lang="en-US" sz="1400" i="1">
                                  <a:latin typeface="Cambria Math" charset="0"/>
                                </a:rPr>
                                <m:t>𝐴</m:t>
                              </m:r>
                            </m:e>
                            <m:e>
                              <m:r>
                                <a:rPr lang="en-US" sz="1400" i="1">
                                  <a:latin typeface="Cambria Math" charset="0"/>
                                </a:rPr>
                                <m:t>𝐵</m:t>
                              </m:r>
                            </m:e>
                          </m:d>
                        </m:e>
                      </m:func>
                      <m:r>
                        <a:rPr lang="en-US" sz="1400" i="1">
                          <a:latin typeface="Cambria Math" charset="0"/>
                        </a:rPr>
                        <m:t>= </m:t>
                      </m:r>
                      <m:f>
                        <m:fPr>
                          <m:ctrlPr>
                            <a:rPr lang="mr-IN" sz="1400" i="1" smtClean="0">
                              <a:solidFill>
                                <a:schemeClr val="tx1"/>
                              </a:solidFill>
                              <a:latin typeface="Cambria Math" panose="02040503050406030204" pitchFamily="18" charset="0"/>
                            </a:rPr>
                          </m:ctrlPr>
                        </m:fPr>
                        <m:num>
                          <m:r>
                            <a:rPr lang="en-US" sz="1400" b="0" i="1">
                              <a:solidFill>
                                <a:schemeClr val="tx1"/>
                              </a:solidFill>
                              <a:latin typeface="Cambria Math" charset="0"/>
                            </a:rPr>
                            <m:t>𝑃𝑟</m:t>
                          </m:r>
                          <m:r>
                            <a:rPr lang="en-US" sz="1400" b="0" i="1">
                              <a:solidFill>
                                <a:schemeClr val="tx1"/>
                              </a:solidFill>
                              <a:latin typeface="Cambria Math" charset="0"/>
                            </a:rPr>
                            <m:t>⁡(</m:t>
                          </m:r>
                          <m:r>
                            <a:rPr lang="en-US" sz="1400" b="0" i="1">
                              <a:solidFill>
                                <a:schemeClr val="tx1"/>
                              </a:solidFill>
                              <a:latin typeface="Cambria Math" charset="0"/>
                            </a:rPr>
                            <m:t>𝐵</m:t>
                          </m:r>
                          <m:r>
                            <a:rPr lang="en-US" sz="1400" b="0" i="1">
                              <a:solidFill>
                                <a:schemeClr val="tx1"/>
                              </a:solidFill>
                              <a:latin typeface="Cambria Math" charset="0"/>
                            </a:rPr>
                            <m:t>|</m:t>
                          </m:r>
                          <m:r>
                            <a:rPr lang="en-US" sz="1400" b="0" i="1">
                              <a:solidFill>
                                <a:schemeClr val="tx1"/>
                              </a:solidFill>
                              <a:latin typeface="Cambria Math" charset="0"/>
                            </a:rPr>
                            <m:t>𝐴</m:t>
                          </m:r>
                          <m:r>
                            <a:rPr lang="en-US" sz="1400" b="0" i="1">
                              <a:solidFill>
                                <a:schemeClr val="tx1"/>
                              </a:solidFill>
                              <a:latin typeface="Cambria Math" charset="0"/>
                            </a:rPr>
                            <m:t>)×</m:t>
                          </m:r>
                          <m:r>
                            <m:rPr>
                              <m:sty m:val="p"/>
                            </m:rPr>
                            <a:rPr lang="en-US" sz="1400" b="0" i="1">
                              <a:solidFill>
                                <a:schemeClr val="tx1"/>
                              </a:solidFill>
                              <a:latin typeface="Cambria Math" charset="0"/>
                              <a:ea typeface="Cambria Math" charset="0"/>
                              <a:cs typeface="Cambria Math" charset="0"/>
                            </a:rPr>
                            <m:t>Pr</m:t>
                          </m:r>
                          <m:r>
                            <a:rPr lang="en-US" sz="1400" b="0" i="1">
                              <a:solidFill>
                                <a:schemeClr val="tx1"/>
                              </a:solidFill>
                              <a:latin typeface="Cambria Math" charset="0"/>
                              <a:ea typeface="Cambria Math" charset="0"/>
                              <a:cs typeface="Cambria Math" charset="0"/>
                            </a:rPr>
                            <m:t>⁡(</m:t>
                          </m:r>
                          <m:r>
                            <a:rPr lang="en-US" sz="1400" b="0" i="1">
                              <a:solidFill>
                                <a:schemeClr val="tx1"/>
                              </a:solidFill>
                              <a:latin typeface="Cambria Math" charset="0"/>
                              <a:ea typeface="Cambria Math" charset="0"/>
                              <a:cs typeface="Cambria Math" charset="0"/>
                            </a:rPr>
                            <m:t>𝐴</m:t>
                          </m:r>
                          <m:r>
                            <a:rPr lang="en-US" sz="1400" b="0" i="1">
                              <a:solidFill>
                                <a:schemeClr val="tx1"/>
                              </a:solidFill>
                              <a:latin typeface="Cambria Math" charset="0"/>
                              <a:ea typeface="Cambria Math" charset="0"/>
                              <a:cs typeface="Cambria Math" charset="0"/>
                            </a:rPr>
                            <m:t>)</m:t>
                          </m:r>
                        </m:num>
                        <m:den>
                          <m:r>
                            <a:rPr lang="en-US" sz="1400" b="0" i="1">
                              <a:solidFill>
                                <a:schemeClr val="tx1"/>
                              </a:solidFill>
                              <a:latin typeface="Cambria Math" charset="0"/>
                            </a:rPr>
                            <m:t>𝑃𝑟</m:t>
                          </m:r>
                          <m:r>
                            <a:rPr lang="en-US" sz="1400" b="0" i="1">
                              <a:solidFill>
                                <a:schemeClr val="tx1"/>
                              </a:solidFill>
                              <a:latin typeface="Cambria Math" charset="0"/>
                            </a:rPr>
                            <m:t>⁡(</m:t>
                          </m:r>
                          <m:r>
                            <a:rPr lang="en-US" sz="1400" b="0" i="1">
                              <a:solidFill>
                                <a:schemeClr val="tx1"/>
                              </a:solidFill>
                              <a:latin typeface="Cambria Math" charset="0"/>
                            </a:rPr>
                            <m:t>𝐵</m:t>
                          </m:r>
                          <m:r>
                            <a:rPr lang="en-US" sz="1400" b="0" i="1">
                              <a:solidFill>
                                <a:schemeClr val="tx1"/>
                              </a:solidFill>
                              <a:latin typeface="Cambria Math" charset="0"/>
                            </a:rPr>
                            <m:t>)</m:t>
                          </m:r>
                        </m:den>
                      </m:f>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9238462" y="3048405"/>
                <a:ext cx="2330061" cy="540917"/>
              </a:xfrm>
              <a:prstGeom prst="rect">
                <a:avLst/>
              </a:prstGeom>
              <a:blipFill rotWithShape="0">
                <a:blip r:embed="rId3"/>
                <a:stretch>
                  <a:fillRect t="-50562" b="-61798"/>
                </a:stretch>
              </a:blipFill>
            </p:spPr>
            <p:txBody>
              <a:bodyPr/>
              <a:lstStyle/>
              <a:p>
                <a:r>
                  <a:rPr lang="en-US">
                    <a:noFill/>
                  </a:rPr>
                  <a:t> </a:t>
                </a:r>
              </a:p>
            </p:txBody>
          </p:sp>
        </mc:Fallback>
      </mc:AlternateContent>
    </p:spTree>
    <p:extLst>
      <p:ext uri="{BB962C8B-B14F-4D97-AF65-F5344CB8AC3E}">
        <p14:creationId xmlns:p14="http://schemas.microsoft.com/office/powerpoint/2010/main" val="24881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10" fill="hold"/>
                                        <p:tgtEl>
                                          <p:spTgt spid="6">
                                            <p:txEl>
                                              <p:pRg st="4" end="4"/>
                                            </p:txEl>
                                          </p:spTgt>
                                        </p:tgtEl>
                                        <p:attrNameLst>
                                          <p:attrName>style.color</p:attrName>
                                        </p:attrNameLst>
                                      </p:cBhvr>
                                      <p:to>
                                        <a:srgbClr val="ED0331"/>
                                      </p:to>
                                    </p:animClr>
                                  </p:childTnLst>
                                </p:cTn>
                              </p:par>
                              <p:par>
                                <p:cTn id="33" presetID="3" presetClass="emph" presetSubtype="2" fill="hold" nodeType="withEffect">
                                  <p:stCondLst>
                                    <p:cond delay="0"/>
                                  </p:stCondLst>
                                  <p:childTnLst>
                                    <p:animClr clrSpc="rgb" dir="cw">
                                      <p:cBhvr override="childStyle">
                                        <p:cTn id="34" dur="10" fill="hold"/>
                                        <p:tgtEl>
                                          <p:spTgt spid="6">
                                            <p:txEl>
                                              <p:pRg st="5" end="5"/>
                                            </p:txEl>
                                          </p:spTgt>
                                        </p:tgtEl>
                                        <p:attrNameLst>
                                          <p:attrName>style.color</p:attrName>
                                        </p:attrNameLst>
                                      </p:cBhvr>
                                      <p:to>
                                        <a:srgbClr val="ED0331"/>
                                      </p:to>
                                    </p:animClr>
                                  </p:childTnLst>
                                </p:cTn>
                              </p:par>
                              <p:par>
                                <p:cTn id="35" presetID="3" presetClass="emph" presetSubtype="2" fill="hold" nodeType="withEffect">
                                  <p:stCondLst>
                                    <p:cond delay="0"/>
                                  </p:stCondLst>
                                  <p:childTnLst>
                                    <p:animClr clrSpc="rgb" dir="cw">
                                      <p:cBhvr override="childStyle">
                                        <p:cTn id="36" dur="10" fill="hold"/>
                                        <p:tgtEl>
                                          <p:spTgt spid="6">
                                            <p:txEl>
                                              <p:pRg st="6" end="6"/>
                                            </p:txEl>
                                          </p:spTgt>
                                        </p:tgtEl>
                                        <p:attrNameLst>
                                          <p:attrName>style.color</p:attrName>
                                        </p:attrNameLst>
                                      </p:cBhvr>
                                      <p:to>
                                        <a:srgbClr val="ED0331"/>
                                      </p:to>
                                    </p:animClr>
                                  </p:childTnLst>
                                </p:cTn>
                              </p:par>
                              <p:par>
                                <p:cTn id="37" presetID="3" presetClass="emph" presetSubtype="2" fill="hold" nodeType="withEffect">
                                  <p:stCondLst>
                                    <p:cond delay="0"/>
                                  </p:stCondLst>
                                  <p:childTnLst>
                                    <p:animClr clrSpc="rgb" dir="cw">
                                      <p:cBhvr override="childStyle">
                                        <p:cTn id="38" dur="10" fill="hold"/>
                                        <p:tgtEl>
                                          <p:spTgt spid="6">
                                            <p:txEl>
                                              <p:pRg st="7" end="7"/>
                                            </p:txEl>
                                          </p:spTgt>
                                        </p:tgtEl>
                                        <p:attrNameLst>
                                          <p:attrName>style.color</p:attrName>
                                        </p:attrNameLst>
                                      </p:cBhvr>
                                      <p:to>
                                        <a:srgbClr val="ED033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912" b="9450"/>
          <a:stretch/>
        </p:blipFill>
        <p:spPr>
          <a:xfrm>
            <a:off x="-24107" y="722196"/>
            <a:ext cx="12216108" cy="6130792"/>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methods in practice (MCMC)</a:t>
            </a:r>
          </a:p>
        </p:txBody>
      </p:sp>
      <p:sp>
        <p:nvSpPr>
          <p:cNvPr id="3" name="Oval 2"/>
          <p:cNvSpPr/>
          <p:nvPr/>
        </p:nvSpPr>
        <p:spPr>
          <a:xfrm>
            <a:off x="4858080" y="5430087"/>
            <a:ext cx="154380" cy="1566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8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912" b="9450"/>
          <a:stretch/>
        </p:blipFill>
        <p:spPr>
          <a:xfrm>
            <a:off x="-24107" y="722196"/>
            <a:ext cx="12216108" cy="6130792"/>
          </a:xfrm>
          <a:prstGeom prst="rect">
            <a:avLst/>
          </a:prstGeom>
        </p:spPr>
      </p:pic>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Bayesian methods in practice (MCMC)</a:t>
            </a:r>
          </a:p>
        </p:txBody>
      </p:sp>
      <p:sp>
        <p:nvSpPr>
          <p:cNvPr id="3" name="Oval 2"/>
          <p:cNvSpPr/>
          <p:nvPr/>
        </p:nvSpPr>
        <p:spPr>
          <a:xfrm>
            <a:off x="4858080" y="5430087"/>
            <a:ext cx="154380" cy="1566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94227" y="4732979"/>
            <a:ext cx="154380" cy="15660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277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472</Words>
  <Application>Microsoft Macintosh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Office Theme</vt:lpstr>
      <vt:lpstr>PowerPoint Presentation</vt:lpstr>
      <vt:lpstr>Frequentist approach</vt:lpstr>
      <vt:lpstr>Bayesian approach</vt:lpstr>
      <vt:lpstr>Bayesian approach</vt:lpstr>
      <vt:lpstr>Bayesian approach</vt:lpstr>
      <vt:lpstr>Priors</vt:lpstr>
      <vt:lpstr>Bayesian methods in practice (MCMC)</vt:lpstr>
      <vt:lpstr>Bayesian methods in practice (MCMC)</vt:lpstr>
      <vt:lpstr>Bayesian methods in practice (MCMC)</vt:lpstr>
      <vt:lpstr>Bayesian methods in practice (MCMC)</vt:lpstr>
      <vt:lpstr>Bayesian methods in practice (MCMC)</vt:lpstr>
      <vt:lpstr>Steps in a Bayesian analysis</vt:lpstr>
      <vt:lpstr>Assessing Convergence</vt:lpstr>
      <vt:lpstr>Uncertainty</vt:lpstr>
      <vt:lpstr>Inferences from posterior distributions</vt:lpstr>
      <vt:lpstr>Inferences from posterior distributions</vt:lpstr>
      <vt:lpstr>Inferences from posterior distributions</vt:lpstr>
      <vt:lpstr>The power of Bayesian approaches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Blackmon</dc:creator>
  <cp:lastModifiedBy>Blackmon, Heath L</cp:lastModifiedBy>
  <cp:revision>10</cp:revision>
  <dcterms:created xsi:type="dcterms:W3CDTF">2021-01-13T17:39:18Z</dcterms:created>
  <dcterms:modified xsi:type="dcterms:W3CDTF">2025-11-11T15:10:58Z</dcterms:modified>
</cp:coreProperties>
</file>