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6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25"/>
    <p:restoredTop sz="96405"/>
  </p:normalViewPr>
  <p:slideViewPr>
    <p:cSldViewPr snapToGrid="0" snapToObjects="1">
      <p:cViewPr varScale="1">
        <p:scale>
          <a:sx n="123" d="100"/>
          <a:sy n="123" d="100"/>
        </p:scale>
        <p:origin x="200" y="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EE6A3-69BD-114D-8270-0AFAC11D06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02597F1-0293-BE43-A41D-D635917568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F1AF43-717E-DD43-8089-EE778023F8A8}"/>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5" name="Footer Placeholder 4">
            <a:extLst>
              <a:ext uri="{FF2B5EF4-FFF2-40B4-BE49-F238E27FC236}">
                <a16:creationId xmlns:a16="http://schemas.microsoft.com/office/drawing/2014/main" id="{6CFDDC55-5D90-9944-B18C-642B44ACD0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029CDE-6963-4E4C-B87D-147C81BEF082}"/>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892948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89EFB-2E65-F641-8D2A-FB7F3A9951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71D91F-8AAC-1F46-A18E-EC10116AE5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0063DC-387A-8C40-A7B7-52A28B43D12C}"/>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5" name="Footer Placeholder 4">
            <a:extLst>
              <a:ext uri="{FF2B5EF4-FFF2-40B4-BE49-F238E27FC236}">
                <a16:creationId xmlns:a16="http://schemas.microsoft.com/office/drawing/2014/main" id="{A29A0BD7-5A63-CB4D-88B0-07360E8247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590F49-9BC6-ED43-9831-4CF6A3C56C25}"/>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1472478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77F353-C15C-CF4D-B7D6-1978189C46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6A5F70-5A8F-444A-AE28-41F8E61C51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92FFF6-88D7-A242-B2F8-715903196C7E}"/>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5" name="Footer Placeholder 4">
            <a:extLst>
              <a:ext uri="{FF2B5EF4-FFF2-40B4-BE49-F238E27FC236}">
                <a16:creationId xmlns:a16="http://schemas.microsoft.com/office/drawing/2014/main" id="{E26D5B58-1F2C-1843-A366-3B2113A7E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93F34-0E39-AB4F-B45A-9A51A6A658C5}"/>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3285549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280B7-EDB4-B44F-946E-CFF703DD70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255661-EA50-F449-B2D8-0A35BDBA50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D0C3A7-9DD0-A442-8C5D-AC3FD5F954BA}"/>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5" name="Footer Placeholder 4">
            <a:extLst>
              <a:ext uri="{FF2B5EF4-FFF2-40B4-BE49-F238E27FC236}">
                <a16:creationId xmlns:a16="http://schemas.microsoft.com/office/drawing/2014/main" id="{AA7950ED-8A31-C346-9787-4439B790CB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811FED-1D54-AA4A-A832-3CEA3600AB12}"/>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611381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30E4C-0600-A34E-A305-27760C17E1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58CEBB-6533-B04F-A1C0-34E1022A34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820295B-B922-7947-A297-49B02AA120ED}"/>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5" name="Footer Placeholder 4">
            <a:extLst>
              <a:ext uri="{FF2B5EF4-FFF2-40B4-BE49-F238E27FC236}">
                <a16:creationId xmlns:a16="http://schemas.microsoft.com/office/drawing/2014/main" id="{27A8BCCE-600D-E043-A366-E62329529A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A46776-EDDE-6C41-BA0D-AB7FFD58E3A7}"/>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1150951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047A0-AD4E-F941-AF54-E0845D5A2D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B5CFAA-7F48-4844-8146-304887BF4B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A4F2280-B04E-E746-B837-71E21DBB0B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847308D-D638-F140-995E-C42DD7478D48}"/>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6" name="Footer Placeholder 5">
            <a:extLst>
              <a:ext uri="{FF2B5EF4-FFF2-40B4-BE49-F238E27FC236}">
                <a16:creationId xmlns:a16="http://schemas.microsoft.com/office/drawing/2014/main" id="{EB3D1AF5-98D1-3544-BBAD-3C2BD26F0E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7960F-7D86-094C-B428-805C7AA2209C}"/>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2334823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888DD-679C-254D-B43D-31522B1381D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138C75-49A9-644B-9456-B899CD5181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03AE77-20E1-F547-A54C-E6BACA1B2C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69C236-4060-3049-86C3-9829121783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E3FF78-860E-F64E-8926-B83A96FBCD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50C9E21-230B-BF41-83BA-F96D1F2CFE5B}"/>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8" name="Footer Placeholder 7">
            <a:extLst>
              <a:ext uri="{FF2B5EF4-FFF2-40B4-BE49-F238E27FC236}">
                <a16:creationId xmlns:a16="http://schemas.microsoft.com/office/drawing/2014/main" id="{C00F95C3-D7EF-1149-905E-E38DCEB4AD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02A546-59FC-7147-B307-7C5853D87573}"/>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4066937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F899B-DCE1-A54F-8D16-E4EF55E5EA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99B915-7F7E-D942-96E4-593F7494E71F}"/>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4" name="Footer Placeholder 3">
            <a:extLst>
              <a:ext uri="{FF2B5EF4-FFF2-40B4-BE49-F238E27FC236}">
                <a16:creationId xmlns:a16="http://schemas.microsoft.com/office/drawing/2014/main" id="{E9C28BA9-DD86-7A44-8DE8-E7173739F5D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54EC335-9C8E-BB43-A2DC-3885203BAA7B}"/>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213753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2709B5-6C12-844B-892E-7C7D3DC5B21C}"/>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3" name="Footer Placeholder 2">
            <a:extLst>
              <a:ext uri="{FF2B5EF4-FFF2-40B4-BE49-F238E27FC236}">
                <a16:creationId xmlns:a16="http://schemas.microsoft.com/office/drawing/2014/main" id="{CE418C9D-A15F-B140-8BC9-F7FF3E03D2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99A4C-46A2-0546-89F8-3A88826B0FC2}"/>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212037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0F9DB-D1FA-004F-BCF2-A90BEDFE67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87EFB-C7CD-6B41-867E-A25EA99086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E92119-16EF-E347-9474-1C1B874B03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4985A4-CEF2-B24F-9BC8-074A0C52BE20}"/>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6" name="Footer Placeholder 5">
            <a:extLst>
              <a:ext uri="{FF2B5EF4-FFF2-40B4-BE49-F238E27FC236}">
                <a16:creationId xmlns:a16="http://schemas.microsoft.com/office/drawing/2014/main" id="{E52961BF-0E63-7F4B-BBE0-41DF6FA162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BB116B-EDFA-3B4D-A722-D3626F84194F}"/>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604350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E613C-3418-D545-8B93-5777319310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E811D9-41BB-CD40-A0E1-1964E6A728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3A0CB92-639E-C34E-92D6-C71D582A1A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E23A6E-167D-7E42-BC03-117C52AF0633}"/>
              </a:ext>
            </a:extLst>
          </p:cNvPr>
          <p:cNvSpPr>
            <a:spLocks noGrp="1"/>
          </p:cNvSpPr>
          <p:nvPr>
            <p:ph type="dt" sz="half" idx="10"/>
          </p:nvPr>
        </p:nvSpPr>
        <p:spPr/>
        <p:txBody>
          <a:bodyPr/>
          <a:lstStyle/>
          <a:p>
            <a:fld id="{80A07A72-C942-B641-99F5-39020490F0AC}" type="datetimeFigureOut">
              <a:rPr lang="en-US" smtClean="0"/>
              <a:t>11/13/25</a:t>
            </a:fld>
            <a:endParaRPr lang="en-US"/>
          </a:p>
        </p:txBody>
      </p:sp>
      <p:sp>
        <p:nvSpPr>
          <p:cNvPr id="6" name="Footer Placeholder 5">
            <a:extLst>
              <a:ext uri="{FF2B5EF4-FFF2-40B4-BE49-F238E27FC236}">
                <a16:creationId xmlns:a16="http://schemas.microsoft.com/office/drawing/2014/main" id="{F578F12B-013A-0940-BDE0-4462889C9C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C2BCD5-718F-2948-B1D9-18EE090BD286}"/>
              </a:ext>
            </a:extLst>
          </p:cNvPr>
          <p:cNvSpPr>
            <a:spLocks noGrp="1"/>
          </p:cNvSpPr>
          <p:nvPr>
            <p:ph type="sldNum" sz="quarter" idx="12"/>
          </p:nvPr>
        </p:nvSpPr>
        <p:spPr/>
        <p:txBody>
          <a:bodyPr/>
          <a:lstStyle/>
          <a:p>
            <a:fld id="{53A4E8C4-5156-D44A-B713-B43198B02E2F}" type="slidenum">
              <a:rPr lang="en-US" smtClean="0"/>
              <a:t>‹#›</a:t>
            </a:fld>
            <a:endParaRPr lang="en-US"/>
          </a:p>
        </p:txBody>
      </p:sp>
    </p:spTree>
    <p:extLst>
      <p:ext uri="{BB962C8B-B14F-4D97-AF65-F5344CB8AC3E}">
        <p14:creationId xmlns:p14="http://schemas.microsoft.com/office/powerpoint/2010/main" val="3446423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318DD5-6EEE-A640-B1CD-981313EEAA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26F2F66-2AE0-E043-95EE-07DB7951DE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2BE4EA-058D-C144-BC7C-1322AC85DF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A07A72-C942-B641-99F5-39020490F0AC}" type="datetimeFigureOut">
              <a:rPr lang="en-US" smtClean="0"/>
              <a:t>11/13/25</a:t>
            </a:fld>
            <a:endParaRPr lang="en-US"/>
          </a:p>
        </p:txBody>
      </p:sp>
      <p:sp>
        <p:nvSpPr>
          <p:cNvPr id="5" name="Footer Placeholder 4">
            <a:extLst>
              <a:ext uri="{FF2B5EF4-FFF2-40B4-BE49-F238E27FC236}">
                <a16:creationId xmlns:a16="http://schemas.microsoft.com/office/drawing/2014/main" id="{12572378-BB14-1D4E-81AB-A5AEE5EFB5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4FC72D-49A8-A846-993C-23004C9986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A4E8C4-5156-D44A-B713-B43198B02E2F}" type="slidenum">
              <a:rPr lang="en-US" smtClean="0"/>
              <a:t>‹#›</a:t>
            </a:fld>
            <a:endParaRPr lang="en-US"/>
          </a:p>
        </p:txBody>
      </p:sp>
    </p:spTree>
    <p:extLst>
      <p:ext uri="{BB962C8B-B14F-4D97-AF65-F5344CB8AC3E}">
        <p14:creationId xmlns:p14="http://schemas.microsoft.com/office/powerpoint/2010/main" val="1994821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BCA5FA9-778D-3242-AB6B-A4B106D7C277}"/>
              </a:ext>
            </a:extLst>
          </p:cNvPr>
          <p:cNvSpPr>
            <a:spLocks noGrp="1"/>
          </p:cNvSpPr>
          <p:nvPr>
            <p:ph type="subTitle" idx="1"/>
          </p:nvPr>
        </p:nvSpPr>
        <p:spPr>
          <a:xfrm>
            <a:off x="492868" y="440548"/>
            <a:ext cx="5980668" cy="2292923"/>
          </a:xfrm>
        </p:spPr>
        <p:txBody>
          <a:bodyPr>
            <a:normAutofit/>
          </a:bodyPr>
          <a:lstStyle/>
          <a:p>
            <a:r>
              <a:rPr lang="en-US" sz="4400" b="1" dirty="0"/>
              <a:t>Monte Carlo and the power of simulation</a:t>
            </a:r>
          </a:p>
        </p:txBody>
      </p:sp>
      <p:pic>
        <p:nvPicPr>
          <p:cNvPr id="4" name="Picture 3" descr="A close-up of a book&#10;&#10;AI-generated content may be incorrect.">
            <a:extLst>
              <a:ext uri="{FF2B5EF4-FFF2-40B4-BE49-F238E27FC236}">
                <a16:creationId xmlns:a16="http://schemas.microsoft.com/office/drawing/2014/main" id="{718B1994-1FE7-DE72-839F-2063A7317CF1}"/>
              </a:ext>
            </a:extLst>
          </p:cNvPr>
          <p:cNvPicPr>
            <a:picLocks noChangeAspect="1"/>
          </p:cNvPicPr>
          <p:nvPr/>
        </p:nvPicPr>
        <p:blipFill>
          <a:blip r:embed="rId2"/>
          <a:stretch>
            <a:fillRect/>
          </a:stretch>
        </p:blipFill>
        <p:spPr>
          <a:xfrm>
            <a:off x="6473536" y="440548"/>
            <a:ext cx="4967431" cy="3195423"/>
          </a:xfrm>
          <a:prstGeom prst="rect">
            <a:avLst/>
          </a:prstGeom>
          <a:ln>
            <a:solidFill>
              <a:schemeClr val="tx1"/>
            </a:solidFill>
          </a:ln>
        </p:spPr>
      </p:pic>
    </p:spTree>
    <p:extLst>
      <p:ext uri="{BB962C8B-B14F-4D97-AF65-F5344CB8AC3E}">
        <p14:creationId xmlns:p14="http://schemas.microsoft.com/office/powerpoint/2010/main" val="4205489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35915"/>
          </a:xfrm>
          <a:solidFill>
            <a:schemeClr val="tx1"/>
          </a:solidFill>
        </p:spPr>
        <p:txBody>
          <a:bodyPr>
            <a:noAutofit/>
          </a:bodyPr>
          <a:lstStyle/>
          <a:p>
            <a:pPr algn="ctr"/>
            <a:r>
              <a:rPr lang="en-US" sz="3600" b="1" dirty="0">
                <a:solidFill>
                  <a:schemeClr val="bg1"/>
                </a:solidFill>
              </a:rPr>
              <a:t>Lets work through a challenging dataset</a:t>
            </a:r>
          </a:p>
        </p:txBody>
      </p:sp>
      <p:graphicFrame>
        <p:nvGraphicFramePr>
          <p:cNvPr id="3" name="Table 2">
            <a:extLst>
              <a:ext uri="{FF2B5EF4-FFF2-40B4-BE49-F238E27FC236}">
                <a16:creationId xmlns:a16="http://schemas.microsoft.com/office/drawing/2014/main" id="{5A71B35D-4CBC-08B4-5213-17C0121F32A5}"/>
              </a:ext>
            </a:extLst>
          </p:cNvPr>
          <p:cNvGraphicFramePr>
            <a:graphicFrameLocks noGrp="1"/>
          </p:cNvGraphicFramePr>
          <p:nvPr>
            <p:extLst>
              <p:ext uri="{D42A27DB-BD31-4B8C-83A1-F6EECF244321}">
                <p14:modId xmlns:p14="http://schemas.microsoft.com/office/powerpoint/2010/main" val="2128923704"/>
              </p:ext>
            </p:extLst>
          </p:nvPr>
        </p:nvGraphicFramePr>
        <p:xfrm>
          <a:off x="338281" y="2517294"/>
          <a:ext cx="3506355" cy="2225040"/>
        </p:xfrm>
        <a:graphic>
          <a:graphicData uri="http://schemas.openxmlformats.org/drawingml/2006/table">
            <a:tbl>
              <a:tblPr firstRow="1" bandRow="1">
                <a:tableStyleId>{5C22544A-7EE6-4342-B048-85BDC9FD1C3A}</a:tableStyleId>
              </a:tblPr>
              <a:tblGrid>
                <a:gridCol w="1584036">
                  <a:extLst>
                    <a:ext uri="{9D8B030D-6E8A-4147-A177-3AD203B41FA5}">
                      <a16:colId xmlns:a16="http://schemas.microsoft.com/office/drawing/2014/main" val="364962482"/>
                    </a:ext>
                  </a:extLst>
                </a:gridCol>
                <a:gridCol w="1922319">
                  <a:extLst>
                    <a:ext uri="{9D8B030D-6E8A-4147-A177-3AD203B41FA5}">
                      <a16:colId xmlns:a16="http://schemas.microsoft.com/office/drawing/2014/main" val="1121988055"/>
                    </a:ext>
                  </a:extLst>
                </a:gridCol>
              </a:tblGrid>
              <a:tr h="370840">
                <a:tc>
                  <a:txBody>
                    <a:bodyPr/>
                    <a:lstStyle/>
                    <a:p>
                      <a:r>
                        <a:rPr lang="en-US" dirty="0">
                          <a:solidFill>
                            <a:schemeClr val="tx1"/>
                          </a:solidFill>
                        </a:rPr>
                        <a:t>Chromosome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SD Genes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9199787"/>
                  </a:ext>
                </a:extLst>
              </a:tr>
              <a:tr h="370840">
                <a:tc>
                  <a:txBody>
                    <a:bodyPr/>
                    <a:lstStyle/>
                    <a:p>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23227567"/>
                  </a:ext>
                </a:extLst>
              </a:tr>
              <a:tr h="370840">
                <a:tc>
                  <a:txBody>
                    <a:bodyPr/>
                    <a:lstStyle/>
                    <a:p>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5501893"/>
                  </a:ext>
                </a:extLst>
              </a:tr>
              <a:tr h="370840">
                <a:tc>
                  <a:txBody>
                    <a:bodyPr/>
                    <a:lstStyle/>
                    <a:p>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89839127"/>
                  </a:ext>
                </a:extLst>
              </a:tr>
              <a:tr h="370840">
                <a:tc>
                  <a:txBody>
                    <a:bodyPr/>
                    <a:lstStyle/>
                    <a:p>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0801910"/>
                  </a:ext>
                </a:extLst>
              </a:tr>
              <a:tr h="370840">
                <a:tc>
                  <a:txBody>
                    <a:bodyPr/>
                    <a:lstStyle/>
                    <a:p>
                      <a:r>
                        <a:rPr lang="en-US" dirty="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4864834"/>
                  </a:ext>
                </a:extLst>
              </a:tr>
            </a:tbl>
          </a:graphicData>
        </a:graphic>
      </p:graphicFrame>
      <p:sp>
        <p:nvSpPr>
          <p:cNvPr id="5" name="TextBox 4">
            <a:extLst>
              <a:ext uri="{FF2B5EF4-FFF2-40B4-BE49-F238E27FC236}">
                <a16:creationId xmlns:a16="http://schemas.microsoft.com/office/drawing/2014/main" id="{05A2B947-53CB-87FE-6AFC-0100C0225682}"/>
              </a:ext>
            </a:extLst>
          </p:cNvPr>
          <p:cNvSpPr txBox="1"/>
          <p:nvPr/>
        </p:nvSpPr>
        <p:spPr>
          <a:xfrm>
            <a:off x="238991" y="1215735"/>
            <a:ext cx="11059691" cy="1200329"/>
          </a:xfrm>
          <a:prstGeom prst="rect">
            <a:avLst/>
          </a:prstGeom>
          <a:noFill/>
        </p:spPr>
        <p:txBody>
          <a:bodyPr wrap="square" rtlCol="0">
            <a:spAutoFit/>
          </a:bodyPr>
          <a:lstStyle/>
          <a:p>
            <a:r>
              <a:rPr lang="en-US" dirty="0"/>
              <a:t>In insects it seems that chromosomes are often reused as sex chromosomes. A group wanted to know if some chromosomes are “better” at developing into chromosomes so they reconstructed an ancestral genome and asked if some chromosomes had more genes involved in sex determination than we would expect by chance. Their data looked like this:</a:t>
            </a:r>
          </a:p>
        </p:txBody>
      </p:sp>
      <p:sp>
        <p:nvSpPr>
          <p:cNvPr id="6" name="TextBox 5">
            <a:extLst>
              <a:ext uri="{FF2B5EF4-FFF2-40B4-BE49-F238E27FC236}">
                <a16:creationId xmlns:a16="http://schemas.microsoft.com/office/drawing/2014/main" id="{A25630C7-45F2-5309-566F-B15D5AF70E25}"/>
              </a:ext>
            </a:extLst>
          </p:cNvPr>
          <p:cNvSpPr txBox="1"/>
          <p:nvPr/>
        </p:nvSpPr>
        <p:spPr>
          <a:xfrm>
            <a:off x="238991" y="4742334"/>
            <a:ext cx="11059691" cy="369332"/>
          </a:xfrm>
          <a:prstGeom prst="rect">
            <a:avLst/>
          </a:prstGeom>
          <a:noFill/>
        </p:spPr>
        <p:txBody>
          <a:bodyPr wrap="square" rtlCol="0">
            <a:spAutoFit/>
          </a:bodyPr>
          <a:lstStyle/>
          <a:p>
            <a:r>
              <a:rPr lang="en-US" dirty="0"/>
              <a:t>Is there other data that might be useful?</a:t>
            </a:r>
          </a:p>
        </p:txBody>
      </p:sp>
      <p:graphicFrame>
        <p:nvGraphicFramePr>
          <p:cNvPr id="7" name="Table 6">
            <a:extLst>
              <a:ext uri="{FF2B5EF4-FFF2-40B4-BE49-F238E27FC236}">
                <a16:creationId xmlns:a16="http://schemas.microsoft.com/office/drawing/2014/main" id="{1823C054-9E01-03C4-856A-A102B9D1F52A}"/>
              </a:ext>
            </a:extLst>
          </p:cNvPr>
          <p:cNvGraphicFramePr>
            <a:graphicFrameLocks noGrp="1"/>
          </p:cNvGraphicFramePr>
          <p:nvPr>
            <p:extLst>
              <p:ext uri="{D42A27DB-BD31-4B8C-83A1-F6EECF244321}">
                <p14:modId xmlns:p14="http://schemas.microsoft.com/office/powerpoint/2010/main" val="741465727"/>
              </p:ext>
            </p:extLst>
          </p:nvPr>
        </p:nvGraphicFramePr>
        <p:xfrm>
          <a:off x="4563917" y="2517294"/>
          <a:ext cx="4704773" cy="2225040"/>
        </p:xfrm>
        <a:graphic>
          <a:graphicData uri="http://schemas.openxmlformats.org/drawingml/2006/table">
            <a:tbl>
              <a:tblPr firstRow="1" bandRow="1">
                <a:tableStyleId>{5C22544A-7EE6-4342-B048-85BDC9FD1C3A}</a:tableStyleId>
              </a:tblPr>
              <a:tblGrid>
                <a:gridCol w="1493983">
                  <a:extLst>
                    <a:ext uri="{9D8B030D-6E8A-4147-A177-3AD203B41FA5}">
                      <a16:colId xmlns:a16="http://schemas.microsoft.com/office/drawing/2014/main" val="364962482"/>
                    </a:ext>
                  </a:extLst>
                </a:gridCol>
                <a:gridCol w="1544808">
                  <a:extLst>
                    <a:ext uri="{9D8B030D-6E8A-4147-A177-3AD203B41FA5}">
                      <a16:colId xmlns:a16="http://schemas.microsoft.com/office/drawing/2014/main" val="1121988055"/>
                    </a:ext>
                  </a:extLst>
                </a:gridCol>
                <a:gridCol w="1665982">
                  <a:extLst>
                    <a:ext uri="{9D8B030D-6E8A-4147-A177-3AD203B41FA5}">
                      <a16:colId xmlns:a16="http://schemas.microsoft.com/office/drawing/2014/main" val="827671726"/>
                    </a:ext>
                  </a:extLst>
                </a:gridCol>
              </a:tblGrid>
              <a:tr h="370840">
                <a:tc>
                  <a:txBody>
                    <a:bodyPr/>
                    <a:lstStyle/>
                    <a:p>
                      <a:r>
                        <a:rPr lang="en-US" dirty="0">
                          <a:solidFill>
                            <a:schemeClr val="tx1"/>
                          </a:solidFill>
                        </a:rPr>
                        <a:t>Chromosome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Gene count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Size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9199787"/>
                  </a:ext>
                </a:extLst>
              </a:tr>
              <a:tr h="370840">
                <a:tc>
                  <a:txBody>
                    <a:bodyPr/>
                    <a:lstStyle/>
                    <a:p>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1202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42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23227567"/>
                  </a:ext>
                </a:extLst>
              </a:tr>
              <a:tr h="370840">
                <a:tc>
                  <a:txBody>
                    <a:bodyPr/>
                    <a:lstStyle/>
                    <a:p>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947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5501893"/>
                  </a:ext>
                </a:extLst>
              </a:tr>
              <a:tr h="370840">
                <a:tc>
                  <a:txBody>
                    <a:bodyPr/>
                    <a:lstStyle/>
                    <a:p>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678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89839127"/>
                  </a:ext>
                </a:extLst>
              </a:tr>
              <a:tr h="370840">
                <a:tc>
                  <a:txBody>
                    <a:bodyPr/>
                    <a:lstStyle/>
                    <a:p>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450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0801910"/>
                  </a:ext>
                </a:extLst>
              </a:tr>
              <a:tr h="370840">
                <a:tc>
                  <a:txBody>
                    <a:bodyPr/>
                    <a:lstStyle/>
                    <a:p>
                      <a:r>
                        <a:rPr lang="en-US" dirty="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4864834"/>
                  </a:ext>
                </a:extLst>
              </a:tr>
            </a:tbl>
          </a:graphicData>
        </a:graphic>
      </p:graphicFrame>
    </p:spTree>
    <p:extLst>
      <p:ext uri="{BB962C8B-B14F-4D97-AF65-F5344CB8AC3E}">
        <p14:creationId xmlns:p14="http://schemas.microsoft.com/office/powerpoint/2010/main" val="943777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C5422-2F48-DB6C-EE61-658FD35DF9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4B900B-B8B4-9E21-660D-309A7CF15249}"/>
              </a:ext>
            </a:extLst>
          </p:cNvPr>
          <p:cNvSpPr>
            <a:spLocks noGrp="1"/>
          </p:cNvSpPr>
          <p:nvPr>
            <p:ph type="title"/>
          </p:nvPr>
        </p:nvSpPr>
        <p:spPr>
          <a:xfrm>
            <a:off x="0" y="0"/>
            <a:ext cx="12192000" cy="935915"/>
          </a:xfrm>
          <a:solidFill>
            <a:schemeClr val="tx1"/>
          </a:solidFill>
        </p:spPr>
        <p:txBody>
          <a:bodyPr>
            <a:noAutofit/>
          </a:bodyPr>
          <a:lstStyle/>
          <a:p>
            <a:pPr algn="ctr"/>
            <a:r>
              <a:rPr lang="en-US" sz="3600" b="1" dirty="0">
                <a:solidFill>
                  <a:schemeClr val="bg1"/>
                </a:solidFill>
              </a:rPr>
              <a:t>Lets work through a challenging dataset</a:t>
            </a:r>
          </a:p>
        </p:txBody>
      </p:sp>
      <p:graphicFrame>
        <p:nvGraphicFramePr>
          <p:cNvPr id="3" name="Table 2">
            <a:extLst>
              <a:ext uri="{FF2B5EF4-FFF2-40B4-BE49-F238E27FC236}">
                <a16:creationId xmlns:a16="http://schemas.microsoft.com/office/drawing/2014/main" id="{C3F92962-15AE-7A1D-E3D2-1197E733700E}"/>
              </a:ext>
            </a:extLst>
          </p:cNvPr>
          <p:cNvGraphicFramePr>
            <a:graphicFrameLocks noGrp="1"/>
          </p:cNvGraphicFramePr>
          <p:nvPr>
            <p:extLst>
              <p:ext uri="{D42A27DB-BD31-4B8C-83A1-F6EECF244321}">
                <p14:modId xmlns:p14="http://schemas.microsoft.com/office/powerpoint/2010/main" val="3825813574"/>
              </p:ext>
            </p:extLst>
          </p:nvPr>
        </p:nvGraphicFramePr>
        <p:xfrm>
          <a:off x="1719117" y="2553967"/>
          <a:ext cx="8421257" cy="3337560"/>
        </p:xfrm>
        <a:graphic>
          <a:graphicData uri="http://schemas.openxmlformats.org/drawingml/2006/table">
            <a:tbl>
              <a:tblPr firstRow="1" bandRow="1">
                <a:tableStyleId>{5C22544A-7EE6-4342-B048-85BDC9FD1C3A}</a:tableStyleId>
              </a:tblPr>
              <a:tblGrid>
                <a:gridCol w="1814663">
                  <a:extLst>
                    <a:ext uri="{9D8B030D-6E8A-4147-A177-3AD203B41FA5}">
                      <a16:colId xmlns:a16="http://schemas.microsoft.com/office/drawing/2014/main" val="364962482"/>
                    </a:ext>
                  </a:extLst>
                </a:gridCol>
                <a:gridCol w="2202198">
                  <a:extLst>
                    <a:ext uri="{9D8B030D-6E8A-4147-A177-3AD203B41FA5}">
                      <a16:colId xmlns:a16="http://schemas.microsoft.com/office/drawing/2014/main" val="1121988055"/>
                    </a:ext>
                  </a:extLst>
                </a:gridCol>
                <a:gridCol w="2202198">
                  <a:extLst>
                    <a:ext uri="{9D8B030D-6E8A-4147-A177-3AD203B41FA5}">
                      <a16:colId xmlns:a16="http://schemas.microsoft.com/office/drawing/2014/main" val="3995413640"/>
                    </a:ext>
                  </a:extLst>
                </a:gridCol>
                <a:gridCol w="2202198">
                  <a:extLst>
                    <a:ext uri="{9D8B030D-6E8A-4147-A177-3AD203B41FA5}">
                      <a16:colId xmlns:a16="http://schemas.microsoft.com/office/drawing/2014/main" val="386960911"/>
                    </a:ext>
                  </a:extLst>
                </a:gridCol>
              </a:tblGrid>
              <a:tr h="370840">
                <a:tc>
                  <a:txBody>
                    <a:bodyPr/>
                    <a:lstStyle/>
                    <a:p>
                      <a:pPr algn="ctr"/>
                      <a:r>
                        <a:rPr lang="en-US" dirty="0">
                          <a:solidFill>
                            <a:schemeClr val="tx1"/>
                          </a:solidFill>
                        </a:rPr>
                        <a:t>Chromosome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SD Genes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Gene Number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Size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9199787"/>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1274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23227567"/>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1156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5501893"/>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1078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89839127"/>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0801910"/>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978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5700580"/>
                  </a:ext>
                </a:extLst>
              </a:tr>
              <a:tr h="370840">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247726"/>
                  </a:ext>
                </a:extLst>
              </a:tr>
              <a:tr h="370840">
                <a:tc>
                  <a:txBody>
                    <a:bodyPr/>
                    <a:lstStyle/>
                    <a:p>
                      <a:pPr algn="ctr"/>
                      <a:r>
                        <a:rPr lang="en-US" dirty="0">
                          <a:solidFill>
                            <a:schemeClr val="tx1"/>
                          </a:solidFill>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0549595"/>
                  </a:ext>
                </a:extLst>
              </a:tr>
              <a:tr h="370840">
                <a:tc>
                  <a:txBody>
                    <a:bodyPr/>
                    <a:lstStyle/>
                    <a:p>
                      <a:pPr algn="ctr"/>
                      <a:r>
                        <a:rPr lang="en-US" dirty="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4864834"/>
                  </a:ext>
                </a:extLst>
              </a:tr>
            </a:tbl>
          </a:graphicData>
        </a:graphic>
      </p:graphicFrame>
      <p:sp>
        <p:nvSpPr>
          <p:cNvPr id="5" name="TextBox 4">
            <a:extLst>
              <a:ext uri="{FF2B5EF4-FFF2-40B4-BE49-F238E27FC236}">
                <a16:creationId xmlns:a16="http://schemas.microsoft.com/office/drawing/2014/main" id="{6CD64001-1813-DE30-E436-AFE9CA3A7433}"/>
              </a:ext>
            </a:extLst>
          </p:cNvPr>
          <p:cNvSpPr txBox="1"/>
          <p:nvPr/>
        </p:nvSpPr>
        <p:spPr>
          <a:xfrm>
            <a:off x="238991" y="1215735"/>
            <a:ext cx="11059691" cy="923330"/>
          </a:xfrm>
          <a:prstGeom prst="rect">
            <a:avLst/>
          </a:prstGeom>
          <a:noFill/>
        </p:spPr>
        <p:txBody>
          <a:bodyPr wrap="square" rtlCol="0">
            <a:spAutoFit/>
          </a:bodyPr>
          <a:lstStyle/>
          <a:p>
            <a:r>
              <a:rPr lang="en-US" dirty="0"/>
              <a:t>Sometimes genes get transcribed into RNA then reinserted into the genome. One question we have when this happens is whether where these genes originate from (the parent gene) and where these genes get inserted into the genome (the daughter copy) are random. Are they? </a:t>
            </a:r>
          </a:p>
        </p:txBody>
      </p:sp>
    </p:spTree>
    <p:extLst>
      <p:ext uri="{BB962C8B-B14F-4D97-AF65-F5344CB8AC3E}">
        <p14:creationId xmlns:p14="http://schemas.microsoft.com/office/powerpoint/2010/main" val="3243524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1821</TotalTime>
  <Words>209</Words>
  <Application>Microsoft Macintosh PowerPoint</Application>
  <PresentationFormat>Widescreen</PresentationFormat>
  <Paragraphs>72</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Lets work through a challenging dataset</vt:lpstr>
      <vt:lpstr>Lets work through a challenging dataset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Blackmon</dc:creator>
  <cp:lastModifiedBy>Blackmon, Heath L</cp:lastModifiedBy>
  <cp:revision>11</cp:revision>
  <dcterms:created xsi:type="dcterms:W3CDTF">2021-01-13T17:39:18Z</dcterms:created>
  <dcterms:modified xsi:type="dcterms:W3CDTF">2025-11-13T13:49:14Z</dcterms:modified>
</cp:coreProperties>
</file>