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notesSlides/notesSlide15.xml" ContentType="application/vnd.openxmlformats-officedocument.presentationml.notesSlide+xml"/>
  <Override PartName="/ppt/charts/chart3.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47"/>
    <p:restoredTop sz="74234"/>
  </p:normalViewPr>
  <p:slideViewPr>
    <p:cSldViewPr snapToGrid="0">
      <p:cViewPr varScale="1">
        <p:scale>
          <a:sx n="85" d="100"/>
          <a:sy n="85" d="100"/>
        </p:scale>
        <p:origin x="200" y="2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0"/>
        <c:ser>
          <c:idx val="0"/>
          <c:order val="0"/>
          <c:tx>
            <c:v>Beetles</c:v>
          </c:tx>
          <c:spPr>
            <a:solidFill>
              <a:srgbClr val="E69F00"/>
            </a:solidFill>
          </c:spPr>
          <c:invertIfNegative val="1"/>
          <c:cat>
            <c:strRef>
              <c:f>'Chart Data'!$A$2:$A$3</c:f>
              <c:strCache>
                <c:ptCount val="2"/>
                <c:pt idx="0">
                  <c:v>Odor A</c:v>
                </c:pt>
                <c:pt idx="1">
                  <c:v>Odor B</c:v>
                </c:pt>
              </c:strCache>
            </c:strRef>
          </c:cat>
          <c:val>
            <c:numRef>
              <c:f>'Chart Data'!$B$2:$B$3</c:f>
              <c:numCache>
                <c:formatCode>0</c:formatCode>
                <c:ptCount val="2"/>
                <c:pt idx="0">
                  <c:v>16</c:v>
                </c:pt>
                <c:pt idx="1">
                  <c:v>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F379-4C45-9BCA-1B33F56B7634}"/>
            </c:ext>
          </c:extLst>
        </c:ser>
        <c:dLbls>
          <c:showLegendKey val="0"/>
          <c:showVal val="0"/>
          <c:showCatName val="0"/>
          <c:showSerName val="0"/>
          <c:showPercent val="0"/>
          <c:showBubbleSize val="0"/>
        </c:dLbls>
        <c:gapWidth val="100"/>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D4D4D4"/>
            </a:solidFill>
            <a:prstDash val="solid"/>
          </a:ln>
        </c:spPr>
        <c:txPr>
          <a:bodyPr anchorCtr="1"/>
          <a:lstStyle/>
          <a:p>
            <a:pPr>
              <a:defRPr sz="1575">
                <a:solidFill>
                  <a:srgbClr val="202020"/>
                </a:solidFill>
                <a:latin typeface="Arial"/>
                <a:ea typeface="Arial"/>
                <a:cs typeface="Arial"/>
              </a:defRPr>
            </a:pPr>
            <a:endParaRPr lang="en-US"/>
          </a:p>
        </c:txPr>
        <c:crossAx val="48672768"/>
        <c:crosses val="autoZero"/>
        <c:auto val="1"/>
        <c:lblAlgn val="ctr"/>
        <c:lblOffset val="100"/>
        <c:noMultiLvlLbl val="1"/>
      </c:catAx>
      <c:valAx>
        <c:axId val="48672768"/>
        <c:scaling>
          <c:orientation val="minMax"/>
          <c:max val="20"/>
          <c:min val="0"/>
        </c:scaling>
        <c:delete val="0"/>
        <c:axPos val="l"/>
        <c:majorGridlines>
          <c:spPr>
            <a:ln w="9525">
              <a:solidFill>
                <a:srgbClr val="E5E5E5"/>
              </a:solidFill>
            </a:ln>
          </c:spPr>
        </c:majorGridlines>
        <c:title>
          <c:tx>
            <c:rich>
              <a:bodyPr/>
              <a:lstStyle/>
              <a:p>
                <a:r>
                  <a:rPr lang="en-US">
                    <a:latin typeface="Arial"/>
                    <a:ea typeface="Arial"/>
                    <a:cs typeface="Arial"/>
                  </a:rPr>
                  <a:t>Number of beetles</a:t>
                </a:r>
              </a:p>
            </c:rich>
          </c:tx>
          <c:overlay val="0"/>
        </c:title>
        <c:numFmt formatCode="0" sourceLinked="1"/>
        <c:majorTickMark val="none"/>
        <c:minorTickMark val="none"/>
        <c:tickLblPos val="nextTo"/>
        <c:spPr>
          <a:ln w="9525">
            <a:solidFill>
              <a:srgbClr val="D4D4D4"/>
            </a:solidFill>
            <a:prstDash val="solid"/>
          </a:ln>
        </c:spPr>
        <c:txPr>
          <a:bodyPr anchorCtr="1"/>
          <a:lstStyle/>
          <a:p>
            <a:pPr>
              <a:defRPr sz="1500">
                <a:solidFill>
                  <a:srgbClr val="202020"/>
                </a:solidFill>
                <a:latin typeface="Arial"/>
                <a:ea typeface="Arial"/>
                <a:cs typeface="Arial"/>
              </a:defRPr>
            </a:pPr>
            <a:endParaRPr lang="en-US"/>
          </a:p>
        </c:txPr>
        <c:crossAx val="48650112"/>
        <c:crosses val="autoZero"/>
        <c:crossBetween val="between"/>
      </c:valAx>
      <c:spPr>
        <a:solidFill>
          <a:srgbClr val="FFFFFF"/>
        </a:solidFill>
      </c:spPr>
    </c:plotArea>
    <c:plotVisOnly val="1"/>
    <c:dispBlanksAs val="zero"/>
    <c:showDLblsOverMax val="1"/>
  </c:chart>
  <c:spPr>
    <a:solidFill>
      <a:srgbClr val="FFFFFF"/>
    </a:solidFill>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0"/>
        <c:ser>
          <c:idx val="0"/>
          <c:order val="0"/>
          <c:tx>
            <c:v>Experiments</c:v>
          </c:tx>
          <c:spPr>
            <a:solidFill>
              <a:srgbClr val="0072B2"/>
            </a:solidFill>
          </c:spPr>
          <c:invertIfNegative val="1"/>
          <c:cat>
            <c:numRef>
              <c:f>'Chart Data'!$A$2:$A$22</c:f>
              <c:numCache>
                <c:formatCode>General</c:formatCode>
                <c:ptCount val="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numCache>
            </c:numRef>
          </c:cat>
          <c:val>
            <c:numRef>
              <c:f>'Chart Data'!$B$2:$B$22</c:f>
              <c:numCache>
                <c:formatCode>0</c:formatCode>
                <c:ptCount val="21"/>
                <c:pt idx="0">
                  <c:v>0</c:v>
                </c:pt>
                <c:pt idx="1">
                  <c:v>0</c:v>
                </c:pt>
                <c:pt idx="2">
                  <c:v>0</c:v>
                </c:pt>
                <c:pt idx="3">
                  <c:v>14</c:v>
                </c:pt>
                <c:pt idx="4">
                  <c:v>43</c:v>
                </c:pt>
                <c:pt idx="5">
                  <c:v>150</c:v>
                </c:pt>
                <c:pt idx="6">
                  <c:v>327</c:v>
                </c:pt>
                <c:pt idx="7">
                  <c:v>752</c:v>
                </c:pt>
                <c:pt idx="8">
                  <c:v>1240</c:v>
                </c:pt>
                <c:pt idx="9">
                  <c:v>1604</c:v>
                </c:pt>
                <c:pt idx="10">
                  <c:v>1750</c:v>
                </c:pt>
                <c:pt idx="11">
                  <c:v>1569</c:v>
                </c:pt>
                <c:pt idx="12">
                  <c:v>1197</c:v>
                </c:pt>
                <c:pt idx="13">
                  <c:v>746</c:v>
                </c:pt>
                <c:pt idx="14">
                  <c:v>382</c:v>
                </c:pt>
                <c:pt idx="15">
                  <c:v>159</c:v>
                </c:pt>
                <c:pt idx="16">
                  <c:v>45</c:v>
                </c:pt>
                <c:pt idx="17">
                  <c:v>17</c:v>
                </c:pt>
                <c:pt idx="18">
                  <c:v>5</c:v>
                </c:pt>
                <c:pt idx="19">
                  <c:v>0</c:v>
                </c:pt>
                <c:pt idx="20">
                  <c:v>0</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21B6-0548-8330-42619A2CB9DC}"/>
            </c:ext>
          </c:extLst>
        </c:ser>
        <c:dLbls>
          <c:showLegendKey val="0"/>
          <c:showVal val="0"/>
          <c:showCatName val="0"/>
          <c:showSerName val="0"/>
          <c:showPercent val="0"/>
          <c:showBubbleSize val="0"/>
        </c:dLbls>
        <c:gapWidth val="15"/>
        <c:axId val="48650112"/>
        <c:axId val="48672768"/>
      </c:barChart>
      <c:catAx>
        <c:axId val="48650112"/>
        <c:scaling>
          <c:orientation val="minMax"/>
        </c:scaling>
        <c:delete val="0"/>
        <c:axPos val="b"/>
        <c:title>
          <c:tx>
            <c:rich>
              <a:bodyPr/>
              <a:lstStyle/>
              <a:p>
                <a:r>
                  <a:rPr lang="en-US">
                    <a:latin typeface="Arial"/>
                    <a:ea typeface="Arial"/>
                    <a:cs typeface="Arial"/>
                  </a:rPr>
                  <a:t>Number choosing A out of 20</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75">
                <a:solidFill>
                  <a:srgbClr val="202020"/>
                </a:solidFill>
                <a:latin typeface="Arial"/>
                <a:ea typeface="Arial"/>
                <a:cs typeface="Arial"/>
              </a:defRPr>
            </a:pPr>
            <a:endParaRPr lang="en-US"/>
          </a:p>
        </c:txPr>
        <c:crossAx val="48672768"/>
        <c:crosses val="autoZero"/>
        <c:auto val="1"/>
        <c:lblAlgn val="ctr"/>
        <c:lblOffset val="100"/>
        <c:noMultiLvlLbl val="1"/>
      </c:catAx>
      <c:valAx>
        <c:axId val="48672768"/>
        <c:scaling>
          <c:orientation val="minMax"/>
          <c:min val="0"/>
        </c:scaling>
        <c:delete val="0"/>
        <c:axPos val="l"/>
        <c:majorGridlines>
          <c:spPr>
            <a:ln w="9525">
              <a:solidFill>
                <a:srgbClr val="E5E5E5"/>
              </a:solidFill>
            </a:ln>
          </c:spPr>
        </c:majorGridlines>
        <c:title>
          <c:tx>
            <c:rich>
              <a:bodyPr/>
              <a:lstStyle/>
              <a:p>
                <a:r>
                  <a:rPr lang="en-US">
                    <a:latin typeface="Arial"/>
                    <a:ea typeface="Arial"/>
                    <a:cs typeface="Arial"/>
                  </a:rPr>
                  <a:t>Simulated experiments</a:t>
                </a:r>
              </a:p>
            </c:rich>
          </c:tx>
          <c:overlay val="0"/>
        </c:title>
        <c:numFmt formatCode="0" sourceLinked="1"/>
        <c:majorTickMark val="none"/>
        <c:minorTickMark val="none"/>
        <c:tickLblPos val="nextTo"/>
        <c:spPr>
          <a:ln w="9525">
            <a:solidFill>
              <a:srgbClr val="D4D4D4"/>
            </a:solidFill>
            <a:prstDash val="solid"/>
          </a:ln>
        </c:spPr>
        <c:txPr>
          <a:bodyPr anchorCtr="1"/>
          <a:lstStyle/>
          <a:p>
            <a:pPr>
              <a:defRPr sz="1500">
                <a:solidFill>
                  <a:srgbClr val="202020"/>
                </a:solidFill>
                <a:latin typeface="Arial"/>
                <a:ea typeface="Arial"/>
                <a:cs typeface="Arial"/>
              </a:defRPr>
            </a:pPr>
            <a:endParaRPr lang="en-US"/>
          </a:p>
        </c:txPr>
        <c:crossAx val="48650112"/>
        <c:crosses val="autoZero"/>
        <c:crossBetween val="between"/>
      </c:valAx>
      <c:spPr>
        <a:solidFill>
          <a:srgbClr val="FFFFFF"/>
        </a:solidFill>
      </c:spPr>
    </c:plotArea>
    <c:plotVisOnly val="1"/>
    <c:dispBlanksAs val="zero"/>
    <c:showDLblsOverMax val="1"/>
  </c:chart>
  <c:spPr>
    <a:solidFill>
      <a:srgbClr val="FFFFFF"/>
    </a:solid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0"/>
        <c:ser>
          <c:idx val="0"/>
          <c:order val="0"/>
          <c:tx>
            <c:v>Experiments</c:v>
          </c:tx>
          <c:spPr>
            <a:solidFill>
              <a:srgbClr val="0072B2"/>
            </a:solidFill>
          </c:spPr>
          <c:invertIfNegative val="1"/>
          <c:dPt>
            <c:idx val="0"/>
            <c:invertIfNegative val="0"/>
            <c:bubble3D val="0"/>
            <c:spPr>
              <a:solidFill>
                <a:srgbClr val="E69F00"/>
              </a:solidFill>
            </c:spPr>
            <c:extLst>
              <c:ext xmlns:c16="http://schemas.microsoft.com/office/drawing/2014/chart" uri="{C3380CC4-5D6E-409C-BE32-E72D297353CC}">
                <c16:uniqueId val="{00000001-0607-B640-BDC8-4CC71EAAA8F6}"/>
              </c:ext>
            </c:extLst>
          </c:dPt>
          <c:dPt>
            <c:idx val="1"/>
            <c:invertIfNegative val="0"/>
            <c:bubble3D val="0"/>
            <c:spPr>
              <a:solidFill>
                <a:srgbClr val="E69F00"/>
              </a:solidFill>
            </c:spPr>
            <c:extLst>
              <c:ext xmlns:c16="http://schemas.microsoft.com/office/drawing/2014/chart" uri="{C3380CC4-5D6E-409C-BE32-E72D297353CC}">
                <c16:uniqueId val="{00000003-0607-B640-BDC8-4CC71EAAA8F6}"/>
              </c:ext>
            </c:extLst>
          </c:dPt>
          <c:dPt>
            <c:idx val="2"/>
            <c:invertIfNegative val="0"/>
            <c:bubble3D val="0"/>
            <c:spPr>
              <a:solidFill>
                <a:srgbClr val="E69F00"/>
              </a:solidFill>
            </c:spPr>
            <c:extLst>
              <c:ext xmlns:c16="http://schemas.microsoft.com/office/drawing/2014/chart" uri="{C3380CC4-5D6E-409C-BE32-E72D297353CC}">
                <c16:uniqueId val="{00000005-0607-B640-BDC8-4CC71EAAA8F6}"/>
              </c:ext>
            </c:extLst>
          </c:dPt>
          <c:dPt>
            <c:idx val="3"/>
            <c:invertIfNegative val="0"/>
            <c:bubble3D val="0"/>
            <c:spPr>
              <a:solidFill>
                <a:srgbClr val="E69F00"/>
              </a:solidFill>
            </c:spPr>
            <c:extLst>
              <c:ext xmlns:c16="http://schemas.microsoft.com/office/drawing/2014/chart" uri="{C3380CC4-5D6E-409C-BE32-E72D297353CC}">
                <c16:uniqueId val="{00000007-0607-B640-BDC8-4CC71EAAA8F6}"/>
              </c:ext>
            </c:extLst>
          </c:dPt>
          <c:dPt>
            <c:idx val="4"/>
            <c:invertIfNegative val="0"/>
            <c:bubble3D val="0"/>
            <c:spPr>
              <a:solidFill>
                <a:srgbClr val="E69F00"/>
              </a:solidFill>
            </c:spPr>
            <c:extLst>
              <c:ext xmlns:c16="http://schemas.microsoft.com/office/drawing/2014/chart" uri="{C3380CC4-5D6E-409C-BE32-E72D297353CC}">
                <c16:uniqueId val="{00000009-0607-B640-BDC8-4CC71EAAA8F6}"/>
              </c:ext>
            </c:extLst>
          </c:dPt>
          <c:dPt>
            <c:idx val="5"/>
            <c:invertIfNegative val="0"/>
            <c:bubble3D val="0"/>
            <c:extLst>
              <c:ext xmlns:c16="http://schemas.microsoft.com/office/drawing/2014/chart" uri="{C3380CC4-5D6E-409C-BE32-E72D297353CC}">
                <c16:uniqueId val="{0000000B-0607-B640-BDC8-4CC71EAAA8F6}"/>
              </c:ext>
            </c:extLst>
          </c:dPt>
          <c:dPt>
            <c:idx val="6"/>
            <c:invertIfNegative val="0"/>
            <c:bubble3D val="0"/>
            <c:extLst>
              <c:ext xmlns:c16="http://schemas.microsoft.com/office/drawing/2014/chart" uri="{C3380CC4-5D6E-409C-BE32-E72D297353CC}">
                <c16:uniqueId val="{0000000D-0607-B640-BDC8-4CC71EAAA8F6}"/>
              </c:ext>
            </c:extLst>
          </c:dPt>
          <c:dPt>
            <c:idx val="7"/>
            <c:invertIfNegative val="0"/>
            <c:bubble3D val="0"/>
            <c:extLst>
              <c:ext xmlns:c16="http://schemas.microsoft.com/office/drawing/2014/chart" uri="{C3380CC4-5D6E-409C-BE32-E72D297353CC}">
                <c16:uniqueId val="{0000000F-0607-B640-BDC8-4CC71EAAA8F6}"/>
              </c:ext>
            </c:extLst>
          </c:dPt>
          <c:dPt>
            <c:idx val="8"/>
            <c:invertIfNegative val="0"/>
            <c:bubble3D val="0"/>
            <c:extLst>
              <c:ext xmlns:c16="http://schemas.microsoft.com/office/drawing/2014/chart" uri="{C3380CC4-5D6E-409C-BE32-E72D297353CC}">
                <c16:uniqueId val="{00000011-0607-B640-BDC8-4CC71EAAA8F6}"/>
              </c:ext>
            </c:extLst>
          </c:dPt>
          <c:dPt>
            <c:idx val="9"/>
            <c:invertIfNegative val="0"/>
            <c:bubble3D val="0"/>
            <c:extLst>
              <c:ext xmlns:c16="http://schemas.microsoft.com/office/drawing/2014/chart" uri="{C3380CC4-5D6E-409C-BE32-E72D297353CC}">
                <c16:uniqueId val="{00000013-0607-B640-BDC8-4CC71EAAA8F6}"/>
              </c:ext>
            </c:extLst>
          </c:dPt>
          <c:dPt>
            <c:idx val="10"/>
            <c:invertIfNegative val="0"/>
            <c:bubble3D val="0"/>
            <c:extLst>
              <c:ext xmlns:c16="http://schemas.microsoft.com/office/drawing/2014/chart" uri="{C3380CC4-5D6E-409C-BE32-E72D297353CC}">
                <c16:uniqueId val="{00000015-0607-B640-BDC8-4CC71EAAA8F6}"/>
              </c:ext>
            </c:extLst>
          </c:dPt>
          <c:dPt>
            <c:idx val="11"/>
            <c:invertIfNegative val="0"/>
            <c:bubble3D val="0"/>
            <c:extLst>
              <c:ext xmlns:c16="http://schemas.microsoft.com/office/drawing/2014/chart" uri="{C3380CC4-5D6E-409C-BE32-E72D297353CC}">
                <c16:uniqueId val="{00000017-0607-B640-BDC8-4CC71EAAA8F6}"/>
              </c:ext>
            </c:extLst>
          </c:dPt>
          <c:dPt>
            <c:idx val="12"/>
            <c:invertIfNegative val="0"/>
            <c:bubble3D val="0"/>
            <c:extLst>
              <c:ext xmlns:c16="http://schemas.microsoft.com/office/drawing/2014/chart" uri="{C3380CC4-5D6E-409C-BE32-E72D297353CC}">
                <c16:uniqueId val="{00000019-0607-B640-BDC8-4CC71EAAA8F6}"/>
              </c:ext>
            </c:extLst>
          </c:dPt>
          <c:dPt>
            <c:idx val="13"/>
            <c:invertIfNegative val="0"/>
            <c:bubble3D val="0"/>
            <c:extLst>
              <c:ext xmlns:c16="http://schemas.microsoft.com/office/drawing/2014/chart" uri="{C3380CC4-5D6E-409C-BE32-E72D297353CC}">
                <c16:uniqueId val="{0000001B-0607-B640-BDC8-4CC71EAAA8F6}"/>
              </c:ext>
            </c:extLst>
          </c:dPt>
          <c:dPt>
            <c:idx val="14"/>
            <c:invertIfNegative val="0"/>
            <c:bubble3D val="0"/>
            <c:extLst>
              <c:ext xmlns:c16="http://schemas.microsoft.com/office/drawing/2014/chart" uri="{C3380CC4-5D6E-409C-BE32-E72D297353CC}">
                <c16:uniqueId val="{0000001D-0607-B640-BDC8-4CC71EAAA8F6}"/>
              </c:ext>
            </c:extLst>
          </c:dPt>
          <c:dPt>
            <c:idx val="15"/>
            <c:invertIfNegative val="0"/>
            <c:bubble3D val="0"/>
            <c:extLst>
              <c:ext xmlns:c16="http://schemas.microsoft.com/office/drawing/2014/chart" uri="{C3380CC4-5D6E-409C-BE32-E72D297353CC}">
                <c16:uniqueId val="{0000001F-0607-B640-BDC8-4CC71EAAA8F6}"/>
              </c:ext>
            </c:extLst>
          </c:dPt>
          <c:dPt>
            <c:idx val="16"/>
            <c:invertIfNegative val="0"/>
            <c:bubble3D val="0"/>
            <c:spPr>
              <a:solidFill>
                <a:srgbClr val="E69F00"/>
              </a:solidFill>
            </c:spPr>
            <c:extLst>
              <c:ext xmlns:c16="http://schemas.microsoft.com/office/drawing/2014/chart" uri="{C3380CC4-5D6E-409C-BE32-E72D297353CC}">
                <c16:uniqueId val="{00000021-0607-B640-BDC8-4CC71EAAA8F6}"/>
              </c:ext>
            </c:extLst>
          </c:dPt>
          <c:dPt>
            <c:idx val="17"/>
            <c:invertIfNegative val="0"/>
            <c:bubble3D val="0"/>
            <c:spPr>
              <a:solidFill>
                <a:srgbClr val="E69F00"/>
              </a:solidFill>
            </c:spPr>
            <c:extLst>
              <c:ext xmlns:c16="http://schemas.microsoft.com/office/drawing/2014/chart" uri="{C3380CC4-5D6E-409C-BE32-E72D297353CC}">
                <c16:uniqueId val="{00000023-0607-B640-BDC8-4CC71EAAA8F6}"/>
              </c:ext>
            </c:extLst>
          </c:dPt>
          <c:dPt>
            <c:idx val="18"/>
            <c:invertIfNegative val="0"/>
            <c:bubble3D val="0"/>
            <c:spPr>
              <a:solidFill>
                <a:srgbClr val="E69F00"/>
              </a:solidFill>
            </c:spPr>
            <c:extLst>
              <c:ext xmlns:c16="http://schemas.microsoft.com/office/drawing/2014/chart" uri="{C3380CC4-5D6E-409C-BE32-E72D297353CC}">
                <c16:uniqueId val="{00000025-0607-B640-BDC8-4CC71EAAA8F6}"/>
              </c:ext>
            </c:extLst>
          </c:dPt>
          <c:dPt>
            <c:idx val="19"/>
            <c:invertIfNegative val="0"/>
            <c:bubble3D val="0"/>
            <c:spPr>
              <a:solidFill>
                <a:srgbClr val="E69F00"/>
              </a:solidFill>
            </c:spPr>
            <c:extLst>
              <c:ext xmlns:c16="http://schemas.microsoft.com/office/drawing/2014/chart" uri="{C3380CC4-5D6E-409C-BE32-E72D297353CC}">
                <c16:uniqueId val="{00000027-0607-B640-BDC8-4CC71EAAA8F6}"/>
              </c:ext>
            </c:extLst>
          </c:dPt>
          <c:dPt>
            <c:idx val="20"/>
            <c:invertIfNegative val="0"/>
            <c:bubble3D val="0"/>
            <c:spPr>
              <a:solidFill>
                <a:srgbClr val="E69F00"/>
              </a:solidFill>
            </c:spPr>
            <c:extLst>
              <c:ext xmlns:c16="http://schemas.microsoft.com/office/drawing/2014/chart" uri="{C3380CC4-5D6E-409C-BE32-E72D297353CC}">
                <c16:uniqueId val="{00000029-0607-B640-BDC8-4CC71EAAA8F6}"/>
              </c:ext>
            </c:extLst>
          </c:dPt>
          <c:cat>
            <c:numRef>
              <c:f>'Chart Data'!$A$2:$A$22</c:f>
              <c:numCache>
                <c:formatCode>General</c:formatCode>
                <c:ptCount val="2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numCache>
            </c:numRef>
          </c:cat>
          <c:val>
            <c:numRef>
              <c:f>'Chart Data'!$B$2:$B$22</c:f>
              <c:numCache>
                <c:formatCode>0</c:formatCode>
                <c:ptCount val="21"/>
                <c:pt idx="0">
                  <c:v>0</c:v>
                </c:pt>
                <c:pt idx="1">
                  <c:v>0</c:v>
                </c:pt>
                <c:pt idx="2">
                  <c:v>0</c:v>
                </c:pt>
                <c:pt idx="3">
                  <c:v>14</c:v>
                </c:pt>
                <c:pt idx="4">
                  <c:v>43</c:v>
                </c:pt>
                <c:pt idx="5">
                  <c:v>150</c:v>
                </c:pt>
                <c:pt idx="6">
                  <c:v>327</c:v>
                </c:pt>
                <c:pt idx="7">
                  <c:v>752</c:v>
                </c:pt>
                <c:pt idx="8">
                  <c:v>1240</c:v>
                </c:pt>
                <c:pt idx="9">
                  <c:v>1604</c:v>
                </c:pt>
                <c:pt idx="10">
                  <c:v>1750</c:v>
                </c:pt>
                <c:pt idx="11">
                  <c:v>1569</c:v>
                </c:pt>
                <c:pt idx="12">
                  <c:v>1197</c:v>
                </c:pt>
                <c:pt idx="13">
                  <c:v>746</c:v>
                </c:pt>
                <c:pt idx="14">
                  <c:v>382</c:v>
                </c:pt>
                <c:pt idx="15">
                  <c:v>159</c:v>
                </c:pt>
                <c:pt idx="16">
                  <c:v>45</c:v>
                </c:pt>
                <c:pt idx="17">
                  <c:v>17</c:v>
                </c:pt>
                <c:pt idx="18">
                  <c:v>5</c:v>
                </c:pt>
                <c:pt idx="19">
                  <c:v>0</c:v>
                </c:pt>
                <c:pt idx="20">
                  <c:v>0</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2A-0607-B640-BDC8-4CC71EAAA8F6}"/>
            </c:ext>
          </c:extLst>
        </c:ser>
        <c:dLbls>
          <c:showLegendKey val="0"/>
          <c:showVal val="0"/>
          <c:showCatName val="0"/>
          <c:showSerName val="0"/>
          <c:showPercent val="0"/>
          <c:showBubbleSize val="0"/>
        </c:dLbls>
        <c:gapWidth val="15"/>
        <c:axId val="48650112"/>
        <c:axId val="48672768"/>
      </c:barChart>
      <c:catAx>
        <c:axId val="48650112"/>
        <c:scaling>
          <c:orientation val="minMax"/>
        </c:scaling>
        <c:delete val="0"/>
        <c:axPos val="b"/>
        <c:title>
          <c:tx>
            <c:rich>
              <a:bodyPr/>
              <a:lstStyle/>
              <a:p>
                <a:r>
                  <a:rPr lang="en-US">
                    <a:latin typeface="Arial"/>
                    <a:ea typeface="Arial"/>
                    <a:cs typeface="Arial"/>
                  </a:rPr>
                  <a:t>Number choosing A out of 20</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75">
                <a:solidFill>
                  <a:srgbClr val="202020"/>
                </a:solidFill>
                <a:latin typeface="Arial"/>
                <a:ea typeface="Arial"/>
                <a:cs typeface="Arial"/>
              </a:defRPr>
            </a:pPr>
            <a:endParaRPr lang="en-US"/>
          </a:p>
        </c:txPr>
        <c:crossAx val="48672768"/>
        <c:crosses val="autoZero"/>
        <c:auto val="1"/>
        <c:lblAlgn val="ctr"/>
        <c:lblOffset val="100"/>
        <c:noMultiLvlLbl val="1"/>
      </c:catAx>
      <c:valAx>
        <c:axId val="48672768"/>
        <c:scaling>
          <c:orientation val="minMax"/>
          <c:min val="0"/>
        </c:scaling>
        <c:delete val="0"/>
        <c:axPos val="l"/>
        <c:majorGridlines>
          <c:spPr>
            <a:ln w="9525">
              <a:solidFill>
                <a:srgbClr val="E5E5E5"/>
              </a:solidFill>
            </a:ln>
          </c:spPr>
        </c:majorGridlines>
        <c:title>
          <c:tx>
            <c:rich>
              <a:bodyPr/>
              <a:lstStyle/>
              <a:p>
                <a:r>
                  <a:rPr lang="en-US">
                    <a:latin typeface="Arial"/>
                    <a:ea typeface="Arial"/>
                    <a:cs typeface="Arial"/>
                  </a:rPr>
                  <a:t>Simulated experiments</a:t>
                </a:r>
              </a:p>
            </c:rich>
          </c:tx>
          <c:overlay val="0"/>
        </c:title>
        <c:numFmt formatCode="0" sourceLinked="1"/>
        <c:majorTickMark val="none"/>
        <c:minorTickMark val="none"/>
        <c:tickLblPos val="nextTo"/>
        <c:spPr>
          <a:ln w="9525">
            <a:solidFill>
              <a:srgbClr val="D4D4D4"/>
            </a:solidFill>
            <a:prstDash val="solid"/>
          </a:ln>
        </c:spPr>
        <c:txPr>
          <a:bodyPr anchorCtr="1"/>
          <a:lstStyle/>
          <a:p>
            <a:pPr>
              <a:defRPr sz="1500">
                <a:solidFill>
                  <a:srgbClr val="202020"/>
                </a:solidFill>
                <a:latin typeface="Arial"/>
                <a:ea typeface="Arial"/>
                <a:cs typeface="Arial"/>
              </a:defRPr>
            </a:pPr>
            <a:endParaRPr lang="en-US"/>
          </a:p>
        </c:txPr>
        <c:crossAx val="48650112"/>
        <c:crosses val="autoZero"/>
        <c:crossBetween val="between"/>
      </c:valAx>
      <c:spPr>
        <a:solidFill>
          <a:srgbClr val="FFFFFF"/>
        </a:solidFill>
      </c:spPr>
    </c:plotArea>
    <c:plotVisOnly val="1"/>
    <c:dispBlanksAs val="zero"/>
    <c:showDLblsOverMax val="1"/>
  </c:chart>
  <c:spPr>
    <a:solidFill>
      <a:srgbClr val="FFFFFF"/>
    </a:solidFill>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0"/>
        <c:ser>
          <c:idx val="0"/>
          <c:order val="0"/>
          <c:tx>
            <c:v>n20</c:v>
          </c:tx>
          <c:spPr>
            <a:solidFill>
              <a:srgbClr val="0072B2"/>
            </a:solidFill>
          </c:spPr>
          <c:invertIfNegative val="1"/>
          <c:cat>
            <c:numRef>
              <c:f>'Chart Data'!$A$2:$A$22</c:f>
              <c:numCache>
                <c:formatCode>General</c:formatCode>
                <c:ptCount val="21"/>
                <c:pt idx="0">
                  <c:v>0</c:v>
                </c:pt>
                <c:pt idx="1">
                  <c:v>0.05</c:v>
                </c:pt>
                <c:pt idx="2">
                  <c:v>0.1</c:v>
                </c:pt>
                <c:pt idx="3">
                  <c:v>0.15</c:v>
                </c:pt>
                <c:pt idx="4">
                  <c:v>0.2</c:v>
                </c:pt>
                <c:pt idx="5">
                  <c:v>0.25</c:v>
                </c:pt>
                <c:pt idx="6">
                  <c:v>0.3</c:v>
                </c:pt>
                <c:pt idx="7">
                  <c:v>0.35</c:v>
                </c:pt>
                <c:pt idx="8">
                  <c:v>0.4</c:v>
                </c:pt>
                <c:pt idx="9">
                  <c:v>0.45</c:v>
                </c:pt>
                <c:pt idx="10">
                  <c:v>0.5</c:v>
                </c:pt>
                <c:pt idx="11">
                  <c:v>0.55000000000000004</c:v>
                </c:pt>
                <c:pt idx="12">
                  <c:v>0.6</c:v>
                </c:pt>
                <c:pt idx="13">
                  <c:v>0.65</c:v>
                </c:pt>
                <c:pt idx="14">
                  <c:v>0.7</c:v>
                </c:pt>
                <c:pt idx="15">
                  <c:v>0.75</c:v>
                </c:pt>
                <c:pt idx="16">
                  <c:v>0.8</c:v>
                </c:pt>
                <c:pt idx="17">
                  <c:v>0.85</c:v>
                </c:pt>
                <c:pt idx="18">
                  <c:v>0.9</c:v>
                </c:pt>
                <c:pt idx="19">
                  <c:v>0.95</c:v>
                </c:pt>
                <c:pt idx="20">
                  <c:v>1</c:v>
                </c:pt>
              </c:numCache>
            </c:numRef>
          </c:cat>
          <c:val>
            <c:numRef>
              <c:f>'Chart Data'!$B$2:$B$22</c:f>
              <c:numCache>
                <c:formatCode>0%</c:formatCode>
                <c:ptCount val="21"/>
                <c:pt idx="0">
                  <c:v>9.540000000000001E-7</c:v>
                </c:pt>
                <c:pt idx="1">
                  <c:v>1.9072999999999998E-5</c:v>
                </c:pt>
                <c:pt idx="2">
                  <c:v>1.8119800000000001E-4</c:v>
                </c:pt>
                <c:pt idx="3">
                  <c:v>1.0871889999999999E-3</c:v>
                </c:pt>
                <c:pt idx="4">
                  <c:v>4.620552E-3</c:v>
                </c:pt>
                <c:pt idx="5">
                  <c:v>1.4785767E-2</c:v>
                </c:pt>
                <c:pt idx="6">
                  <c:v>3.6964416999999999E-2</c:v>
                </c:pt>
                <c:pt idx="7">
                  <c:v>7.3928832999999999E-2</c:v>
                </c:pt>
                <c:pt idx="8">
                  <c:v>0.120134354</c:v>
                </c:pt>
                <c:pt idx="9">
                  <c:v>0.160179138</c:v>
                </c:pt>
                <c:pt idx="10">
                  <c:v>0.17619705199999999</c:v>
                </c:pt>
                <c:pt idx="11">
                  <c:v>0.160179138</c:v>
                </c:pt>
                <c:pt idx="12">
                  <c:v>0.120134354</c:v>
                </c:pt>
                <c:pt idx="13">
                  <c:v>7.3928832999999999E-2</c:v>
                </c:pt>
                <c:pt idx="14">
                  <c:v>3.6964416999999999E-2</c:v>
                </c:pt>
                <c:pt idx="15">
                  <c:v>1.4785767E-2</c:v>
                </c:pt>
                <c:pt idx="16">
                  <c:v>4.620552E-3</c:v>
                </c:pt>
                <c:pt idx="17">
                  <c:v>1.0871889999999999E-3</c:v>
                </c:pt>
                <c:pt idx="18">
                  <c:v>1.8119800000000001E-4</c:v>
                </c:pt>
                <c:pt idx="19">
                  <c:v>1.9072999999999998E-5</c:v>
                </c:pt>
                <c:pt idx="20">
                  <c:v>9.540000000000001E-7</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A2BE-E140-9765-423659070E37}"/>
            </c:ext>
          </c:extLst>
        </c:ser>
        <c:dLbls>
          <c:showLegendKey val="0"/>
          <c:showVal val="0"/>
          <c:showCatName val="0"/>
          <c:showSerName val="0"/>
          <c:showPercent val="0"/>
          <c:showBubbleSize val="0"/>
        </c:dLbls>
        <c:gapWidth val="15"/>
        <c:axId val="48650112"/>
        <c:axId val="48672768"/>
      </c:barChart>
      <c:catAx>
        <c:axId val="48650112"/>
        <c:scaling>
          <c:orientation val="minMax"/>
        </c:scaling>
        <c:delete val="0"/>
        <c:axPos val="b"/>
        <c:title>
          <c:tx>
            <c:rich>
              <a:bodyPr/>
              <a:lstStyle/>
              <a:p>
                <a:r>
                  <a:rPr lang="en-US">
                    <a:latin typeface="Arial"/>
                    <a:ea typeface="Arial"/>
                    <a:cs typeface="Arial"/>
                  </a:rPr>
                  <a:t>Proportion A (bins of 0.05)</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75">
                <a:solidFill>
                  <a:srgbClr val="202020"/>
                </a:solidFill>
                <a:latin typeface="Arial"/>
                <a:ea typeface="Arial"/>
                <a:cs typeface="Arial"/>
              </a:defRPr>
            </a:pPr>
            <a:endParaRPr lang="en-US"/>
          </a:p>
        </c:txPr>
        <c:crossAx val="48672768"/>
        <c:crosses val="autoZero"/>
        <c:auto val="1"/>
        <c:lblAlgn val="ctr"/>
        <c:lblOffset val="100"/>
        <c:noMultiLvlLbl val="1"/>
      </c:catAx>
      <c:valAx>
        <c:axId val="48672768"/>
        <c:scaling>
          <c:orientation val="minMax"/>
          <c:max val="0.4"/>
          <c:min val="0"/>
        </c:scaling>
        <c:delete val="0"/>
        <c:axPos val="l"/>
        <c:majorGridlines>
          <c:spPr>
            <a:ln w="9525">
              <a:solidFill>
                <a:srgbClr val="E5E5E5"/>
              </a:solidFill>
            </a:ln>
          </c:spPr>
        </c:majorGridlines>
        <c:title>
          <c:tx>
            <c:rich>
              <a:bodyPr/>
              <a:lstStyle/>
              <a:p>
                <a:r>
                  <a:rPr lang="en-US">
                    <a:latin typeface="Arial"/>
                    <a:ea typeface="Arial"/>
                    <a:cs typeface="Arial"/>
                  </a:rPr>
                  <a:t>Probability</a:t>
                </a:r>
              </a:p>
            </c:rich>
          </c:tx>
          <c:overlay val="0"/>
        </c:title>
        <c:numFmt formatCode="0%" sourceLinked="1"/>
        <c:majorTickMark val="none"/>
        <c:minorTickMark val="none"/>
        <c:tickLblPos val="nextTo"/>
        <c:spPr>
          <a:ln w="9525">
            <a:solidFill>
              <a:srgbClr val="D4D4D4"/>
            </a:solidFill>
            <a:prstDash val="solid"/>
          </a:ln>
        </c:spPr>
        <c:txPr>
          <a:bodyPr anchorCtr="1"/>
          <a:lstStyle/>
          <a:p>
            <a:pPr>
              <a:defRPr sz="1500">
                <a:solidFill>
                  <a:srgbClr val="202020"/>
                </a:solidFill>
                <a:latin typeface="Arial"/>
                <a:ea typeface="Arial"/>
                <a:cs typeface="Arial"/>
              </a:defRPr>
            </a:pPr>
            <a:endParaRPr lang="en-US"/>
          </a:p>
        </c:txPr>
        <c:crossAx val="48650112"/>
        <c:crosses val="autoZero"/>
        <c:crossBetween val="between"/>
      </c:valAx>
      <c:spPr>
        <a:solidFill>
          <a:srgbClr val="FFFFFF"/>
        </a:solidFill>
      </c:spPr>
    </c:plotArea>
    <c:plotVisOnly val="1"/>
    <c:dispBlanksAs val="zero"/>
    <c:showDLblsOverMax val="1"/>
  </c:chart>
  <c:spPr>
    <a:solidFill>
      <a:srgbClr val="FFFFFF"/>
    </a:solidFill>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barChart>
        <c:barDir val="col"/>
        <c:grouping val="clustered"/>
        <c:varyColors val="0"/>
        <c:ser>
          <c:idx val="0"/>
          <c:order val="0"/>
          <c:tx>
            <c:v>n80</c:v>
          </c:tx>
          <c:spPr>
            <a:solidFill>
              <a:srgbClr val="E69F00"/>
            </a:solidFill>
          </c:spPr>
          <c:invertIfNegative val="1"/>
          <c:cat>
            <c:numRef>
              <c:f>'Chart Data'!$A$2:$A$22</c:f>
              <c:numCache>
                <c:formatCode>General</c:formatCode>
                <c:ptCount val="21"/>
                <c:pt idx="0">
                  <c:v>0</c:v>
                </c:pt>
                <c:pt idx="1">
                  <c:v>0.05</c:v>
                </c:pt>
                <c:pt idx="2">
                  <c:v>0.1</c:v>
                </c:pt>
                <c:pt idx="3">
                  <c:v>0.15</c:v>
                </c:pt>
                <c:pt idx="4">
                  <c:v>0.2</c:v>
                </c:pt>
                <c:pt idx="5">
                  <c:v>0.25</c:v>
                </c:pt>
                <c:pt idx="6">
                  <c:v>0.3</c:v>
                </c:pt>
                <c:pt idx="7">
                  <c:v>0.35</c:v>
                </c:pt>
                <c:pt idx="8">
                  <c:v>0.4</c:v>
                </c:pt>
                <c:pt idx="9">
                  <c:v>0.45</c:v>
                </c:pt>
                <c:pt idx="10">
                  <c:v>0.5</c:v>
                </c:pt>
                <c:pt idx="11">
                  <c:v>0.55000000000000004</c:v>
                </c:pt>
                <c:pt idx="12">
                  <c:v>0.6</c:v>
                </c:pt>
                <c:pt idx="13">
                  <c:v>0.65</c:v>
                </c:pt>
                <c:pt idx="14">
                  <c:v>0.7</c:v>
                </c:pt>
                <c:pt idx="15">
                  <c:v>0.75</c:v>
                </c:pt>
                <c:pt idx="16">
                  <c:v>0.8</c:v>
                </c:pt>
                <c:pt idx="17">
                  <c:v>0.85</c:v>
                </c:pt>
                <c:pt idx="18">
                  <c:v>0.9</c:v>
                </c:pt>
                <c:pt idx="19">
                  <c:v>0.95</c:v>
                </c:pt>
                <c:pt idx="20">
                  <c:v>1</c:v>
                </c:pt>
              </c:numCache>
            </c:numRef>
          </c:cat>
          <c:val>
            <c:numRef>
              <c:f>'Chart Data'!$B$2:$B$22</c:f>
              <c:numCache>
                <c:formatCode>0%</c:formatCode>
                <c:ptCount val="21"/>
                <c:pt idx="0">
                  <c:v>0</c:v>
                </c:pt>
                <c:pt idx="1">
                  <c:v>0</c:v>
                </c:pt>
                <c:pt idx="2">
                  <c:v>0</c:v>
                </c:pt>
                <c:pt idx="3">
                  <c:v>0</c:v>
                </c:pt>
                <c:pt idx="4">
                  <c:v>1.1300000000000001E-7</c:v>
                </c:pt>
                <c:pt idx="5">
                  <c:v>1.2532E-5</c:v>
                </c:pt>
                <c:pt idx="6">
                  <c:v>5.1372199999999999E-4</c:v>
                </c:pt>
                <c:pt idx="7">
                  <c:v>8.6316810000000004E-3</c:v>
                </c:pt>
                <c:pt idx="8">
                  <c:v>6.3659677999999997E-2</c:v>
                </c:pt>
                <c:pt idx="9">
                  <c:v>0.215397586</c:v>
                </c:pt>
                <c:pt idx="10">
                  <c:v>0.343007532</c:v>
                </c:pt>
                <c:pt idx="11">
                  <c:v>0.25951813499999998</c:v>
                </c:pt>
                <c:pt idx="12">
                  <c:v>9.2762710999999998E-2</c:v>
                </c:pt>
                <c:pt idx="13">
                  <c:v>1.5334039000000001E-2</c:v>
                </c:pt>
                <c:pt idx="14">
                  <c:v>1.1272179999999999E-3</c:v>
                </c:pt>
                <c:pt idx="15">
                  <c:v>3.4646E-5</c:v>
                </c:pt>
                <c:pt idx="16">
                  <c:v>4.0600000000000001E-7</c:v>
                </c:pt>
                <c:pt idx="17">
                  <c:v>2.0000000000000001E-9</c:v>
                </c:pt>
                <c:pt idx="18">
                  <c:v>0</c:v>
                </c:pt>
                <c:pt idx="19">
                  <c:v>0</c:v>
                </c:pt>
                <c:pt idx="20">
                  <c:v>0</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2DBF-3841-BFDE-A61DA4DF5412}"/>
            </c:ext>
          </c:extLst>
        </c:ser>
        <c:dLbls>
          <c:showLegendKey val="0"/>
          <c:showVal val="0"/>
          <c:showCatName val="0"/>
          <c:showSerName val="0"/>
          <c:showPercent val="0"/>
          <c:showBubbleSize val="0"/>
        </c:dLbls>
        <c:gapWidth val="15"/>
        <c:axId val="48650112"/>
        <c:axId val="48672768"/>
      </c:barChart>
      <c:catAx>
        <c:axId val="48650112"/>
        <c:scaling>
          <c:orientation val="minMax"/>
        </c:scaling>
        <c:delete val="0"/>
        <c:axPos val="b"/>
        <c:title>
          <c:tx>
            <c:rich>
              <a:bodyPr/>
              <a:lstStyle/>
              <a:p>
                <a:r>
                  <a:rPr lang="en-US">
                    <a:latin typeface="Arial"/>
                    <a:ea typeface="Arial"/>
                    <a:cs typeface="Arial"/>
                  </a:rPr>
                  <a:t>Proportion A (bins of 0.05)</a:t>
                </a:r>
              </a:p>
            </c:rich>
          </c:tx>
          <c:overlay val="0"/>
        </c:title>
        <c:numFmt formatCode="General" sourceLinked="1"/>
        <c:majorTickMark val="none"/>
        <c:minorTickMark val="none"/>
        <c:tickLblPos val="nextTo"/>
        <c:spPr>
          <a:ln w="9525">
            <a:solidFill>
              <a:srgbClr val="D4D4D4"/>
            </a:solidFill>
            <a:prstDash val="solid"/>
          </a:ln>
        </c:spPr>
        <c:txPr>
          <a:bodyPr anchorCtr="1"/>
          <a:lstStyle/>
          <a:p>
            <a:pPr>
              <a:defRPr sz="1575">
                <a:solidFill>
                  <a:srgbClr val="202020"/>
                </a:solidFill>
                <a:latin typeface="Arial"/>
                <a:ea typeface="Arial"/>
                <a:cs typeface="Arial"/>
              </a:defRPr>
            </a:pPr>
            <a:endParaRPr lang="en-US"/>
          </a:p>
        </c:txPr>
        <c:crossAx val="48672768"/>
        <c:crosses val="autoZero"/>
        <c:auto val="1"/>
        <c:lblAlgn val="ctr"/>
        <c:lblOffset val="100"/>
        <c:noMultiLvlLbl val="1"/>
      </c:catAx>
      <c:valAx>
        <c:axId val="48672768"/>
        <c:scaling>
          <c:orientation val="minMax"/>
          <c:max val="0.4"/>
          <c:min val="0"/>
        </c:scaling>
        <c:delete val="0"/>
        <c:axPos val="l"/>
        <c:majorGridlines>
          <c:spPr>
            <a:ln w="9525">
              <a:solidFill>
                <a:srgbClr val="E5E5E5"/>
              </a:solidFill>
            </a:ln>
          </c:spPr>
        </c:majorGridlines>
        <c:title>
          <c:tx>
            <c:rich>
              <a:bodyPr/>
              <a:lstStyle/>
              <a:p>
                <a:r>
                  <a:rPr lang="en-US">
                    <a:latin typeface="Arial"/>
                    <a:ea typeface="Arial"/>
                    <a:cs typeface="Arial"/>
                  </a:rPr>
                  <a:t>Probability</a:t>
                </a:r>
              </a:p>
            </c:rich>
          </c:tx>
          <c:overlay val="0"/>
        </c:title>
        <c:numFmt formatCode="0%" sourceLinked="1"/>
        <c:majorTickMark val="none"/>
        <c:minorTickMark val="none"/>
        <c:tickLblPos val="nextTo"/>
        <c:spPr>
          <a:ln w="9525">
            <a:solidFill>
              <a:srgbClr val="D4D4D4"/>
            </a:solidFill>
            <a:prstDash val="solid"/>
          </a:ln>
        </c:spPr>
        <c:txPr>
          <a:bodyPr anchorCtr="1"/>
          <a:lstStyle/>
          <a:p>
            <a:pPr>
              <a:defRPr sz="1500">
                <a:solidFill>
                  <a:srgbClr val="202020"/>
                </a:solidFill>
                <a:latin typeface="Arial"/>
                <a:ea typeface="Arial"/>
                <a:cs typeface="Arial"/>
              </a:defRPr>
            </a:pPr>
            <a:endParaRPr lang="en-US"/>
          </a:p>
        </c:txPr>
        <c:crossAx val="48650112"/>
        <c:crosses val="autoZero"/>
        <c:crossBetween val="between"/>
      </c:valAx>
      <c:spPr>
        <a:solidFill>
          <a:srgbClr val="FFFFFF"/>
        </a:solidFill>
      </c:spPr>
    </c:plotArea>
    <c:plotVisOnly val="1"/>
    <c:dispBlanksAs val="zero"/>
    <c:showDLblsOverMax val="1"/>
  </c:chart>
  <c:spPr>
    <a:solidFill>
      <a:srgbClr val="FFFFFF"/>
    </a:solidFill>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0–2 min. Let students read the comic while settling in. This is satire about moving the goalposts, not a table of acceptable interpretations. Ask: which row makes you most uncomfortable? Then: today we will build a p-value so that you can explain it instead of just reporting it. The fictional beetle study and 75-minute lesson follow the original instructor notes. Comic: Randall Munroe, XKCD #1478, P-Values, https://xkcd.com/1478/ . Unmodified original image https://imgs.xkcd.com/comics/p_values.png . CC BY-NC 2.5, https://xkcd.com/license.html . Also used in Heath’s exp-3 opening slide.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2–5 min. Individual prediction for 30 seconds, then discuss with a neighbor. Accept provisional answers. Return to their reasoning on slide 19. Do not define p-values yet.</a:t>
            </a:r>
          </a:p>
          <a:p>
            <a:endParaRPr/>
          </a:p>
          <a:p>
            <a:r>
              <a:t>Teaching cue: “I care much more about your reasoning than your first answer.”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5–7 min. Fictional experiment. Each of 20 different beetles chooses odor A or odor B once. Randomize odor side between trials, clean apparatus, standardize conditions, specify non-choice handling and stopping rule before collection. The scientific question is any preference, chosen before seeing outcomes. Binomial inference assumes independent trials with a common probability.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7–9 min. Ask for a vote: convincing, unconvincing, or need more information? Do not resolve yet. Counts are fictional. The scale starts at zero.</a:t>
            </a:r>
          </a:p>
          <a:p>
            <a:endParaRPr/>
          </a:p>
          <a:p>
            <a:r>
              <a:t>Teaching cue: “If you want more information, tell me exactly what information.”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9–12 min. Elicit response, type, and unit. Choice is categorical/binary even though represented numerically. K is a discrete count. A probability is a model parameter. Continuous measurements such as mass can be measured to limited precision without becoming a different underlying variable type. Source: exp-1 variable and sample terminology, revised for precision.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12–15 min. Students name the target population. The sample is these 20 tested beetles. The intended population might be adult beetles of this lab strain under this protocol. Convenience sampling limits external validity. Randomizing side addresses side confounding, not population representation.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15–17 min. Use p_A for the model parameter to avoid confusing it with the p-value. Explain that a statistic is a function of the sample. The observed proportion is the sample mean of zeros and ones. Observed excess is 30 percentage points, not 30 percent relative increase.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17–20 min. Explicitly choose a two-sided question: preference for either A or B would matter. State both hypotheses. p_A is the same across independent trials in this simple model. A null is a specified parameter restriction, not universally a claim of no effect. Here it is equal choice probability.</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20–23 min. Poll these questions. Under H0 the expected count is 10, but each experiment can vary. Every integer 0–20 is possible. Sixteen is possible but uncommon. Ask students to distinguish possible from probable.</a:t>
            </a:r>
          </a:p>
          <a:p>
            <a:endParaRPr/>
          </a:p>
          <a:p>
            <a:r>
              <a:t>Teaching cue: “We have R. We can actually check these guesses.”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23–26 min. Run section 2. Each sampled 0/1 is one simulated beetle. sample chooses 0 and 1 equally by default. replace=TRUE preserves the 50:50 chance across independent draws. The seed makes the demonstration reproducible. Result with seed 683 is 9. Ask students to run again without resetting seed.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26–28 min. Explain repeated experiment versus repeated observation. Rerun the previous draw several times. Seed 683 once, not inside a loop. Have a few students report different counts.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28–33 min. Run section 3. Ask students to annotate each line before execution. B is the number of simulated experiments and n=20 is biological sample size. </a:t>
            </a:r>
            <a:r>
              <a:rPr dirty="0" err="1"/>
              <a:t>Preallocation</a:t>
            </a:r>
            <a:r>
              <a:rPr dirty="0"/>
              <a:t> numeric(B) stores one statistic per experiment. Students need not learn replicate today.</a:t>
            </a:r>
          </a:p>
          <a:p>
            <a:endParaRPr dirty="0"/>
          </a:p>
          <a:p>
            <a:r>
              <a:rPr dirty="0"/>
              <a:t>Teaching cue: “Stop me if a line of this is doing something mysterious. That is why we are doing it together.”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33–36 min. The null distribution is a sampling distribution under a particular hypothesis. It is not a third unrelated kind of mathematical object. Ask what an observation in each distribution represents. Future lessons will generalize the statistic to a mean or difference of means.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36–38 min. Actual seeded simulation from the companion script: 10,000 experiments, each n=20, </a:t>
            </a:r>
            <a:r>
              <a:rPr dirty="0" err="1"/>
              <a:t>p_A</a:t>
            </a:r>
            <a:r>
              <a:rPr dirty="0"/>
              <a:t>=.5. Bars count experiments, not individual beetles. The center is about 10. Ask where 16 falls before showing tails.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38–41 min. Under the symmetric null the observed count is 6 away from 10. Counts 0–4 and 16–20 are at least as far. We include equality. Two-sidedness follows the scientific question specified before data. Highlighted bars use actual simulation counts.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41–44 min. Have students translate each line in plain language. 124 of 10,000 simulated experiments are extreme, giving .0124. This Monte Carlo estimate approximates the exact binomial p-value .011817932. Do not imply the simulation is exact. Interpretation reference: Wasserstein &amp; Lazar (2016), The ASA Statement on p-Values, https://</a:t>
            </a:r>
            <a:r>
              <a:rPr dirty="0" err="1"/>
              <a:t>doi.org</a:t>
            </a:r>
            <a:r>
              <a:rPr dirty="0"/>
              <a:t>/10.1080/00031305.2016.1154108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44–47 min. Ask students to name the assumption before finishing the sentence. Exact p=.0118 rounded. Smaller p means less compatibility with this specified null and assumptions. A small p does not identify why the model fails. Interpretation reference: Wasserstein &amp; Lazar (2016), The ASA Statement on p-Values, https://</a:t>
            </a:r>
            <a:r>
              <a:rPr dirty="0" err="1"/>
              <a:t>doi.org</a:t>
            </a:r>
            <a:r>
              <a:rPr dirty="0"/>
              <a:t>/10.1080/00031305.2016.1154108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47–49 min. Run exact binomial test. In this symmetric .5 null the exact two-sided test sums both tails. For asymmetric nulls, two-sided definitions need more care, so do not teach unconditional doubling as a rule. The simulation has ordinary Monte Carlo error.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49–53 min. Pair activity, 90 seconds, then debrief. A is correct conditional on the specified model. B reverses conditioning and C overclaims mechanism. Show no answer on slide so it is usable as a poll. Interpretation reference: Wasserstein &amp; Lazar (2016), The ASA Statement on p-Values, https://</a:t>
            </a:r>
            <a:r>
              <a:rPr dirty="0" err="1"/>
              <a:t>doi.org</a:t>
            </a:r>
            <a:r>
              <a:rPr dirty="0"/>
              <a:t>/10.1080/00031305.2016.1154108</a:t>
            </a:r>
          </a:p>
          <a:p>
            <a:endParaRPr dirty="0"/>
          </a:p>
          <a:p>
            <a:r>
              <a:rPr dirty="0"/>
              <a:t>Teaching cue: “Imagine this is the sentence you are about to submit in a manuscript.”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53–56 min. Predict the ordering before reveal by reading the first rows aloud. These are separate fictional datasets. Exact two-sided binomial tests against .5. More independent biological observations generally improve precision and sensitivity to a specified effect. Bigger n cannot fix bias.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56–58 min. n determines biological information, assuming appropriate independent sampling. B controls Monte Carlo precision of the approximate p-value. More B does not narrow the underlying null distribution. Example simulation SE about .0011 at B=10,000. Do not belabor the formula now.</a:t>
            </a:r>
          </a:p>
          <a:p>
            <a:endParaRPr dirty="0"/>
          </a:p>
          <a:p>
            <a:r>
              <a:rPr dirty="0"/>
              <a:t>Teaching cue: “Ten thousand imaginary experiments still leave us with twenty actual beetles.”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58–61 min. Exact binomial probability distributions for sample proportions at n=20 and n=80 under </a:t>
            </a:r>
            <a:r>
              <a:rPr dirty="0" err="1"/>
              <a:t>p_A</a:t>
            </a:r>
            <a:r>
              <a:rPr dirty="0"/>
              <a:t>=.5. Binning to intervals of width .05 for a common axis. Standard error under this model is sqrt(.5*.5/n): .112 and .056. Individual outcomes remain 0/1. This is a conceptual bridge to SD versus SE and next lecture.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61–63 min. Exact two-sided Clopper-Pearson 95% interval: .563386 to .942666. The interval expresses substantial uncertainty despite p&lt;.05. Under repeated independent binomial samples, this interval procedure covers the fixed parameter at least 95% of the time. The parameter is probability of choice under the assay, not a causal treatment effect.</a:t>
            </a:r>
          </a:p>
          <a:p>
            <a:endParaRPr dirty="0"/>
          </a:p>
          <a:p>
            <a:r>
              <a:rPr dirty="0"/>
              <a:t>Teaching cue: “A p-value cannot tell me whether I should care about the size of the effect.”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63–67 min. Groups diagnose both failures. First: side preference is confounded with odor, so equal odor preference need not imply probability .5 in this apparatus. Randomize side, standardize and clean apparatus. Second: repeated choices from one beetle need not be independent and cannot substitute for sampling beetles. Model individual clustering if repeats are deliberate. Discuss blinding scoring when subjective. Sources: exp-3 slides 17–25.</a:t>
            </a:r>
          </a:p>
          <a:p>
            <a:endParaRPr dirty="0"/>
          </a:p>
          <a:p>
            <a:r>
              <a:rPr dirty="0"/>
              <a:t>Teaching cue: “A perfectly executed analysis of a bad experiment can still give us a bad answer.”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67–71 min. Fabricated AI-style response, not output attributed to an actual model. Students identify three errors before consulting AI: inverse probability, proof of mechanism, and confusing B with n. Have pairs rewrite in two sentences. No paid account or live AI needed. Interpretation reference: Wasserstein &amp; Lazar (2016), The ASA Statement on p-Values, https://</a:t>
            </a:r>
            <a:r>
              <a:rPr dirty="0" err="1"/>
              <a:t>doi.org</a:t>
            </a:r>
            <a:r>
              <a:rPr dirty="0"/>
              <a:t>/10.1080/00031305.2016.1154108</a:t>
            </a:r>
          </a:p>
          <a:p>
            <a:endParaRPr dirty="0"/>
          </a:p>
          <a:p>
            <a:r>
              <a:rPr dirty="0"/>
              <a:t>Teaching cue: “This is why statistical vocabulary matters even when AI writes the code.”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71–73 min. Recap verbally with the class filling each line. Preserve order and connect every code action to the biological question. The hypothesis, statistic and tail rule should be specified before looking for favorable results.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73–75 min. Collect individual responses. Expected: one bar tallies simulated experiments with that count; p is conditional tail probability under the null and assumptions; acceptable design changes include independent beetles and randomized odor side. Use answers to decide whether next class needs review. Next class: continuous distributions, means, SD versus SE, confidence intervals.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Optional. Use if students ask about one-sided tests. If the pre-specified question was whether </a:t>
            </a:r>
            <a:r>
              <a:rPr dirty="0" err="1"/>
              <a:t>p_A</a:t>
            </a:r>
            <a:r>
              <a:rPr dirty="0"/>
              <a:t>&gt;.5, K&gt;=16 is the relevant tail and exact p=.005908966. A result favoring B would not support that alternative. Directional choice after seeing the data changes false-positive behavior.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Optional. For n=20 and an exact two-sided binomial test against .5, using alpha=.05 rejects for K&lt;=5 or K&gt;=15. Type I probability .04138947 because the statistic is discrete. At </a:t>
            </a:r>
            <a:r>
              <a:rPr dirty="0" err="1"/>
              <a:t>p_A</a:t>
            </a:r>
            <a:r>
              <a:rPr dirty="0"/>
              <a:t>=.8, power .804208. Power requires a specified alternative and sampling design. These are repeated-use properties, not posterior probabilities for the observed result.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Optional bridge to next class. Use section C. Individual waiting times follow a fictional exponential distribution with mean and SD 10 seconds. At n=40, sample means are approximately normal with SD 10/sqrt(40)=1.58 seconds. Classical CLT for independent identically distributed draws with finite variance. No universal sample size threshold. SE describes variability of the estimator across samples. Source connection: exp-3 slides 11–13, with conditions made explicit.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D759856-B994-460C-8F94-9E232A52BD3E}"/>
              </a:ext>
            </a:extLst>
          </p:cNvPr>
          <p:cNvSpPr>
            <a:spLocks noGrp="1"/>
          </p:cNvSpPr>
          <p:nvPr/>
        </p:nvSpPr>
        <p:spPr>
          <a:xfrm>
            <a:off x="609600" y="590550"/>
            <a:ext cx="6191250" cy="1476375"/>
          </a:xfrm>
          <a:prstGeom prst="rect">
            <a:avLst/>
          </a:prstGeom>
          <a:noFill/>
          <a:ln w="0">
            <a:noFill/>
          </a:ln>
        </p:spPr>
        <p:txBody>
          <a:bodyPr>
            <a:noAutofit/>
          </a:bodyPr>
          <a:lstStyle/>
          <a:p>
            <a:pPr>
              <a:buNone/>
              <a:defRPr sz="4650" b="1">
                <a:solidFill>
                  <a:srgbClr val="202020"/>
                </a:solidFill>
                <a:latin typeface="Arial"/>
                <a:ea typeface="Arial"/>
                <a:cs typeface="Arial"/>
              </a:defRPr>
            </a:pPr>
            <a:r>
              <a:rPr sz="4650" b="1">
                <a:solidFill>
                  <a:srgbClr val="202020"/>
                </a:solidFill>
                <a:latin typeface="Arial"/>
                <a:ea typeface="Arial"/>
                <a:cs typeface="Arial"/>
              </a:rPr>
              <a:t>Statistical</a:t>
            </a:r>
          </a:p>
          <a:p>
            <a:pPr>
              <a:buNone/>
              <a:defRPr sz="4650" b="1">
                <a:solidFill>
                  <a:srgbClr val="202020"/>
                </a:solidFill>
                <a:latin typeface="Arial"/>
                <a:ea typeface="Arial"/>
                <a:cs typeface="Arial"/>
              </a:defRPr>
            </a:pPr>
            <a:r>
              <a:rPr sz="4650" b="1">
                <a:solidFill>
                  <a:srgbClr val="202020"/>
                </a:solidFill>
                <a:latin typeface="Arial"/>
                <a:ea typeface="Arial"/>
                <a:cs typeface="Arial"/>
              </a:rPr>
              <a:t>Principles</a:t>
            </a:r>
          </a:p>
        </p:txBody>
      </p:sp>
      <p:sp>
        <p:nvSpPr>
          <p:cNvPr id="2" name="Rectangle 1">
            <a:extLst>
              <a:ext uri="{FF2B5EF4-FFF2-40B4-BE49-F238E27FC236}">
                <a16:creationId xmlns:a16="http://schemas.microsoft.com/office/drawing/2014/main" id="{B14DE63E-1602-4DA8-94C5-1348F59F6FEB}"/>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1</a:t>
            </a:r>
          </a:p>
        </p:txBody>
      </p:sp>
      <p:sp>
        <p:nvSpPr>
          <p:cNvPr id="3" name="Rectangle 2">
            <a:extLst>
              <a:ext uri="{FF2B5EF4-FFF2-40B4-BE49-F238E27FC236}">
                <a16:creationId xmlns:a16="http://schemas.microsoft.com/office/drawing/2014/main" id="{7BB18FA8-F76A-47DA-B875-64997E6ACB5C}"/>
              </a:ext>
            </a:extLst>
          </p:cNvPr>
          <p:cNvSpPr>
            <a:spLocks noGrp="1"/>
          </p:cNvSpPr>
          <p:nvPr/>
        </p:nvSpPr>
        <p:spPr>
          <a:xfrm>
            <a:off x="666750" y="3000375"/>
            <a:ext cx="6096000" cy="12382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You can make R do things.
Now, what do those things mean?</a:t>
            </a:r>
          </a:p>
        </p:txBody>
      </p:sp>
      <p:sp>
        <p:nvSpPr>
          <p:cNvPr id="4" name="Rectangle 3">
            <a:extLst>
              <a:ext uri="{FF2B5EF4-FFF2-40B4-BE49-F238E27FC236}">
                <a16:creationId xmlns:a16="http://schemas.microsoft.com/office/drawing/2014/main" id="{CE411486-F993-4511-8DE2-08C00C7E1A28}"/>
              </a:ext>
            </a:extLst>
          </p:cNvPr>
          <p:cNvSpPr>
            <a:spLocks noGrp="1"/>
          </p:cNvSpPr>
          <p:nvPr/>
        </p:nvSpPr>
        <p:spPr>
          <a:xfrm>
            <a:off x="666750" y="5095875"/>
            <a:ext cx="5429250" cy="762000"/>
          </a:xfrm>
          <a:prstGeom prst="rect">
            <a:avLst/>
          </a:prstGeom>
          <a:noFill/>
          <a:ln w="0">
            <a:noFill/>
          </a:ln>
        </p:spPr>
        <p:txBody>
          <a:bodyPr>
            <a:noAutofit/>
          </a:bodyPr>
          <a:lstStyle/>
          <a:p>
            <a:pPr>
              <a:buNone/>
              <a:defRPr sz="2100" b="0">
                <a:solidFill>
                  <a:srgbClr val="202020"/>
                </a:solidFill>
                <a:latin typeface="Arial"/>
                <a:ea typeface="Arial"/>
                <a:cs typeface="Arial"/>
              </a:defRPr>
            </a:pPr>
            <a:r>
              <a:rPr sz="2100" b="0">
                <a:solidFill>
                  <a:srgbClr val="202020"/>
                </a:solidFill>
                <a:latin typeface="Arial"/>
                <a:ea typeface="Arial"/>
                <a:cs typeface="Arial"/>
              </a:rPr>
              <a:t>Biology 683</a:t>
            </a:r>
          </a:p>
          <a:p>
            <a:pPr>
              <a:buNone/>
              <a:defRPr sz="2100" b="0">
                <a:solidFill>
                  <a:srgbClr val="202020"/>
                </a:solidFill>
                <a:latin typeface="Arial"/>
                <a:ea typeface="Arial"/>
                <a:cs typeface="Arial"/>
              </a:defRPr>
            </a:pPr>
            <a:r>
              <a:rPr sz="2100" b="0">
                <a:solidFill>
                  <a:srgbClr val="202020"/>
                </a:solidFill>
                <a:latin typeface="Arial"/>
                <a:ea typeface="Arial"/>
                <a:cs typeface="Arial"/>
              </a:rPr>
              <a:t>Heath Blackmon</a:t>
            </a:r>
          </a:p>
        </p:txBody>
      </p:sp>
      <p:pic>
        <p:nvPicPr>
          <p:cNvPr id="12" name="Picture 11"/>
          <p:cNvPicPr>
            <a:picLocks noChangeAspect="1"/>
          </p:cNvPicPr>
          <p:nvPr/>
        </p:nvPicPr>
        <p:blipFill>
          <a:blip r:embed="rId3"/>
          <a:stretch/>
        </p:blipFill>
        <p:spPr>
          <a:xfrm>
            <a:off x="7392092" y="590550"/>
            <a:ext cx="3703842" cy="5219700"/>
          </a:xfrm>
          <a:prstGeom prst="rect">
            <a:avLst/>
          </a:prstGeom>
        </p:spPr>
      </p:pic>
      <p:sp>
        <p:nvSpPr>
          <p:cNvPr id="7" name="Rectangle 6">
            <a:extLst>
              <a:ext uri="{FF2B5EF4-FFF2-40B4-BE49-F238E27FC236}">
                <a16:creationId xmlns:a16="http://schemas.microsoft.com/office/drawing/2014/main" id="{91D97C25-E77B-4BFC-8D33-E140EA328818}"/>
              </a:ext>
            </a:extLst>
          </p:cNvPr>
          <p:cNvSpPr>
            <a:spLocks noGrp="1"/>
          </p:cNvSpPr>
          <p:nvPr/>
        </p:nvSpPr>
        <p:spPr>
          <a:xfrm>
            <a:off x="7286625" y="5915025"/>
            <a:ext cx="4095750" cy="533400"/>
          </a:xfrm>
          <a:prstGeom prst="rect">
            <a:avLst/>
          </a:prstGeom>
          <a:noFill/>
          <a:ln w="0">
            <a:noFill/>
          </a:ln>
        </p:spPr>
        <p:txBody>
          <a:bodyPr>
            <a:noAutofit/>
          </a:bodyPr>
          <a:lstStyle/>
          <a:p>
            <a:pPr>
              <a:defRPr sz="1350" b="0">
                <a:solidFill>
                  <a:srgbClr val="666666"/>
                </a:solidFill>
                <a:latin typeface="Arial"/>
                <a:ea typeface="Arial"/>
                <a:cs typeface="Arial"/>
              </a:defRPr>
            </a:pPr>
            <a:r>
              <a:rPr sz="1350" b="0">
                <a:solidFill>
                  <a:srgbClr val="666666"/>
                </a:solidFill>
                <a:latin typeface="Arial"/>
                <a:ea typeface="Arial"/>
                <a:cs typeface="Arial"/>
              </a:rPr>
              <a:t>Randall Munroe, xkcd.com/1478</a:t>
            </a:r>
          </a:p>
          <a:p>
            <a:pPr>
              <a:defRPr sz="1350" b="0">
                <a:solidFill>
                  <a:srgbClr val="666666"/>
                </a:solidFill>
                <a:latin typeface="Arial"/>
                <a:ea typeface="Arial"/>
                <a:cs typeface="Arial"/>
              </a:defRPr>
            </a:pPr>
            <a:r>
              <a:rPr sz="1350" b="0">
                <a:solidFill>
                  <a:srgbClr val="666666"/>
                </a:solidFill>
                <a:latin typeface="Arial"/>
                <a:ea typeface="Arial"/>
                <a:cs typeface="Arial"/>
              </a:rPr>
              <a:t>CC BY-NC 2.5</a:t>
            </a:r>
          </a:p>
        </p:txBody>
      </p:sp>
    </p:spTree>
    <p:extLst>
      <p:ext uri="{BB962C8B-B14F-4D97-AF65-F5344CB8AC3E}">
        <p14:creationId xmlns:p14="http://schemas.microsoft.com/office/powerpoint/2010/main" val="1804731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85030A6-7B3E-452C-8179-4188EACEF511}"/>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Thoughts?</a:t>
            </a:r>
          </a:p>
        </p:txBody>
      </p:sp>
      <p:sp>
        <p:nvSpPr>
          <p:cNvPr id="2" name="Rectangle 1">
            <a:extLst>
              <a:ext uri="{FF2B5EF4-FFF2-40B4-BE49-F238E27FC236}">
                <a16:creationId xmlns:a16="http://schemas.microsoft.com/office/drawing/2014/main" id="{29AACBA6-1416-4400-8131-0E73B5963B88}"/>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2</a:t>
            </a:r>
          </a:p>
        </p:txBody>
      </p:sp>
      <p:sp>
        <p:nvSpPr>
          <p:cNvPr id="3" name="Rectangle 2">
            <a:extLst>
              <a:ext uri="{FF2B5EF4-FFF2-40B4-BE49-F238E27FC236}">
                <a16:creationId xmlns:a16="http://schemas.microsoft.com/office/drawing/2014/main" id="{69E87867-A496-4ECC-A668-4AF3A8C25B95}"/>
              </a:ext>
            </a:extLst>
          </p:cNvPr>
          <p:cNvSpPr>
            <a:spLocks noGrp="1"/>
          </p:cNvSpPr>
          <p:nvPr/>
        </p:nvSpPr>
        <p:spPr>
          <a:xfrm>
            <a:off x="666750" y="2047875"/>
            <a:ext cx="10572750" cy="4000500"/>
          </a:xfrm>
          <a:prstGeom prst="rect">
            <a:avLst/>
          </a:prstGeom>
          <a:noFill/>
          <a:ln w="0">
            <a:noFill/>
          </a:ln>
        </p:spPr>
        <p:txBody>
          <a:bodyPr>
            <a:noAutofit/>
          </a:bodyPr>
          <a:lstStyle/>
          <a:p>
            <a:pPr>
              <a:buNone/>
              <a:defRPr sz="2850" b="0">
                <a:solidFill>
                  <a:srgbClr val="202020"/>
                </a:solidFill>
                <a:latin typeface="Arial"/>
                <a:ea typeface="Arial"/>
                <a:cs typeface="Arial"/>
              </a:defRPr>
            </a:pPr>
            <a:r>
              <a:rPr sz="2850" b="0">
                <a:solidFill>
                  <a:srgbClr val="202020"/>
                </a:solidFill>
                <a:latin typeface="Arial"/>
                <a:ea typeface="Arial"/>
                <a:cs typeface="Arial"/>
              </a:rPr>
              <a:t>A result differs from what we expected.</a:t>
            </a:r>
          </a:p>
          <a:p>
            <a:endParaRPr sz="2850" b="0">
              <a:solidFill>
                <a:srgbClr val="202020"/>
              </a:solidFill>
              <a:latin typeface="Arial"/>
              <a:ea typeface="Arial"/>
              <a:cs typeface="Arial"/>
            </a:endParaRPr>
          </a:p>
          <a:p>
            <a:pPr>
              <a:buNone/>
              <a:defRPr sz="2850" b="0">
                <a:solidFill>
                  <a:srgbClr val="202020"/>
                </a:solidFill>
                <a:latin typeface="Arial"/>
                <a:ea typeface="Arial"/>
                <a:cs typeface="Arial"/>
              </a:defRPr>
            </a:pPr>
            <a:r>
              <a:rPr sz="2850" b="0">
                <a:solidFill>
                  <a:srgbClr val="202020"/>
                </a:solidFill>
                <a:latin typeface="Arial"/>
                <a:ea typeface="Arial"/>
                <a:cs typeface="Arial"/>
              </a:rPr>
              <a:t>When do you say “that is interesting”</a:t>
            </a:r>
          </a:p>
          <a:p>
            <a:pPr>
              <a:buNone/>
              <a:defRPr sz="2850" b="0">
                <a:solidFill>
                  <a:srgbClr val="202020"/>
                </a:solidFill>
                <a:latin typeface="Arial"/>
                <a:ea typeface="Arial"/>
                <a:cs typeface="Arial"/>
              </a:defRPr>
            </a:pPr>
            <a:r>
              <a:rPr sz="2850" b="0">
                <a:solidFill>
                  <a:srgbClr val="202020"/>
                </a:solidFill>
                <a:latin typeface="Arial"/>
                <a:ea typeface="Arial"/>
                <a:cs typeface="Arial"/>
              </a:rPr>
              <a:t>and when do you say “that happens”?</a:t>
            </a:r>
          </a:p>
        </p:txBody>
      </p:sp>
      <p:sp>
        <p:nvSpPr>
          <p:cNvPr id="4" name="Rectangle 3">
            <a:extLst>
              <a:ext uri="{FF2B5EF4-FFF2-40B4-BE49-F238E27FC236}">
                <a16:creationId xmlns:a16="http://schemas.microsoft.com/office/drawing/2014/main" id="{C310F4C5-A3ED-4839-96AA-1CBBB2442F11}"/>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Discuss. I want to hear your reasoning.</a:t>
            </a:r>
          </a:p>
        </p:txBody>
      </p:sp>
    </p:spTree>
    <p:extLst>
      <p:ext uri="{BB962C8B-B14F-4D97-AF65-F5344CB8AC3E}">
        <p14:creationId xmlns:p14="http://schemas.microsoft.com/office/powerpoint/2010/main" val="1237858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C92FC21-0261-424A-92D0-7EBDEEC95D84}"/>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Let's ask some beetles</a:t>
            </a:r>
          </a:p>
        </p:txBody>
      </p:sp>
      <p:sp>
        <p:nvSpPr>
          <p:cNvPr id="2" name="Rectangle 1">
            <a:extLst>
              <a:ext uri="{FF2B5EF4-FFF2-40B4-BE49-F238E27FC236}">
                <a16:creationId xmlns:a16="http://schemas.microsoft.com/office/drawing/2014/main" id="{CECE3381-48B6-4734-AA93-A1AE3D512A54}"/>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3</a:t>
            </a:r>
          </a:p>
        </p:txBody>
      </p:sp>
      <p:sp>
        <p:nvSpPr>
          <p:cNvPr id="3" name="Rectangle 2">
            <a:extLst>
              <a:ext uri="{FF2B5EF4-FFF2-40B4-BE49-F238E27FC236}">
                <a16:creationId xmlns:a16="http://schemas.microsoft.com/office/drawing/2014/main" id="{97E744B2-2065-4F7B-B38E-5A647F597DFD}"/>
              </a:ext>
            </a:extLst>
          </p:cNvPr>
          <p:cNvSpPr>
            <a:spLocks noGrp="1"/>
          </p:cNvSpPr>
          <p:nvPr/>
        </p:nvSpPr>
        <p:spPr>
          <a:xfrm>
            <a:off x="666750" y="1762125"/>
            <a:ext cx="10572750" cy="400050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20 different beetles. One choice per beetle.</a:t>
            </a:r>
          </a:p>
          <a:p>
            <a:endParaRPr sz="2400" b="0">
              <a:solidFill>
                <a:srgbClr val="202020"/>
              </a:solidFill>
              <a:latin typeface="Arial"/>
              <a:ea typeface="Arial"/>
              <a:cs typeface="Arial"/>
            </a:endParaRPr>
          </a:p>
          <a:p>
            <a:pPr>
              <a:buNone/>
              <a:defRPr sz="2400" b="0">
                <a:solidFill>
                  <a:srgbClr val="202020"/>
                </a:solidFill>
                <a:latin typeface="Arial"/>
                <a:ea typeface="Arial"/>
                <a:cs typeface="Arial"/>
              </a:defRPr>
            </a:pPr>
            <a:r>
              <a:rPr sz="2400" b="0">
                <a:solidFill>
                  <a:srgbClr val="202020"/>
                </a:solidFill>
                <a:latin typeface="Arial"/>
                <a:ea typeface="Arial"/>
                <a:cs typeface="Arial"/>
              </a:rPr>
              <a:t>Odor A and odor B are equally accessible.</a:t>
            </a:r>
          </a:p>
          <a:p>
            <a:pPr>
              <a:buNone/>
              <a:defRPr sz="2400" b="0">
                <a:solidFill>
                  <a:srgbClr val="202020"/>
                </a:solidFill>
                <a:latin typeface="Arial"/>
                <a:ea typeface="Arial"/>
                <a:cs typeface="Arial"/>
              </a:defRPr>
            </a:pPr>
            <a:r>
              <a:rPr sz="2400" b="0">
                <a:solidFill>
                  <a:srgbClr val="202020"/>
                </a:solidFill>
                <a:latin typeface="Arial"/>
                <a:ea typeface="Arial"/>
                <a:cs typeface="Arial"/>
              </a:rPr>
              <a:t>We randomize which side holds odor A.</a:t>
            </a:r>
          </a:p>
          <a:p>
            <a:endParaRPr sz="2400" b="0">
              <a:solidFill>
                <a:srgbClr val="202020"/>
              </a:solidFill>
              <a:latin typeface="Arial"/>
              <a:ea typeface="Arial"/>
              <a:cs typeface="Arial"/>
            </a:endParaRPr>
          </a:p>
          <a:p>
            <a:pPr>
              <a:buNone/>
              <a:defRPr sz="2400" b="0">
                <a:solidFill>
                  <a:srgbClr val="202020"/>
                </a:solidFill>
                <a:latin typeface="Arial"/>
                <a:ea typeface="Arial"/>
                <a:cs typeface="Arial"/>
              </a:defRPr>
            </a:pPr>
            <a:r>
              <a:rPr sz="2400" b="0">
                <a:solidFill>
                  <a:srgbClr val="202020"/>
                </a:solidFill>
                <a:latin typeface="Arial"/>
                <a:ea typeface="Arial"/>
                <a:cs typeface="Arial"/>
              </a:rPr>
              <a:t>Question: does the probability of choosing A differ from 0.50?</a:t>
            </a:r>
          </a:p>
        </p:txBody>
      </p:sp>
      <p:sp>
        <p:nvSpPr>
          <p:cNvPr id="4" name="Rectangle 3">
            <a:extLst>
              <a:ext uri="{FF2B5EF4-FFF2-40B4-BE49-F238E27FC236}">
                <a16:creationId xmlns:a16="http://schemas.microsoft.com/office/drawing/2014/main" id="{2E0A509E-8FE5-4C81-B887-C4B544540153}"/>
              </a:ext>
            </a:extLst>
          </p:cNvPr>
          <p:cNvSpPr>
            <a:spLocks noGrp="1"/>
          </p:cNvSpPr>
          <p:nvPr/>
        </p:nvSpPr>
        <p:spPr>
          <a:xfrm>
            <a:off x="666750" y="5953125"/>
            <a:ext cx="8572500" cy="304800"/>
          </a:xfrm>
          <a:prstGeom prst="rect">
            <a:avLst/>
          </a:prstGeom>
          <a:noFill/>
          <a:ln w="0">
            <a:noFill/>
          </a:ln>
        </p:spPr>
        <p:txBody>
          <a:bodyPr>
            <a:noAutofit/>
          </a:bodyPr>
          <a:lstStyle/>
          <a:p>
            <a:pPr>
              <a:buNone/>
              <a:defRPr sz="1650" b="0">
                <a:solidFill>
                  <a:srgbClr val="666666"/>
                </a:solidFill>
                <a:latin typeface="Arial"/>
                <a:ea typeface="Arial"/>
                <a:cs typeface="Arial"/>
              </a:defRPr>
            </a:pPr>
            <a:r>
              <a:rPr sz="1650" b="0">
                <a:solidFill>
                  <a:srgbClr val="666666"/>
                </a:solidFill>
                <a:latin typeface="Arial"/>
                <a:ea typeface="Arial"/>
                <a:cs typeface="Arial"/>
              </a:rPr>
              <a:t>Fictional teaching experiment</a:t>
            </a:r>
          </a:p>
        </p:txBody>
      </p:sp>
    </p:spTree>
    <p:extLst>
      <p:ext uri="{BB962C8B-B14F-4D97-AF65-F5344CB8AC3E}">
        <p14:creationId xmlns:p14="http://schemas.microsoft.com/office/powerpoint/2010/main" val="283013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09C93F6-A130-47ED-A093-674A4EE33B0C}"/>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16 of 20 beetles chose odor A</a:t>
            </a:r>
          </a:p>
        </p:txBody>
      </p:sp>
      <p:sp>
        <p:nvSpPr>
          <p:cNvPr id="2" name="Rectangle 1">
            <a:extLst>
              <a:ext uri="{FF2B5EF4-FFF2-40B4-BE49-F238E27FC236}">
                <a16:creationId xmlns:a16="http://schemas.microsoft.com/office/drawing/2014/main" id="{8D957D7B-D336-45CE-9AB8-4259C3718CB4}"/>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4</a:t>
            </a:r>
          </a:p>
        </p:txBody>
      </p:sp>
      <p:graphicFrame>
        <p:nvGraphicFramePr>
          <p:cNvPr id="11" name="Chart"/>
          <p:cNvGraphicFramePr/>
          <p:nvPr/>
        </p:nvGraphicFramePr>
        <p:xfrm>
          <a:off x="857250" y="1809750"/>
          <a:ext cx="6953250" cy="3619500"/>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a:extLst>
              <a:ext uri="{FF2B5EF4-FFF2-40B4-BE49-F238E27FC236}">
                <a16:creationId xmlns:a16="http://schemas.microsoft.com/office/drawing/2014/main" id="{33EFFD9E-EB85-4BDE-A824-73C0B5A3ED35}"/>
              </a:ext>
            </a:extLst>
          </p:cNvPr>
          <p:cNvSpPr>
            <a:spLocks noGrp="1"/>
          </p:cNvSpPr>
          <p:nvPr/>
        </p:nvSpPr>
        <p:spPr>
          <a:xfrm>
            <a:off x="8572500" y="2190750"/>
            <a:ext cx="2857500" cy="1047750"/>
          </a:xfrm>
          <a:prstGeom prst="rect">
            <a:avLst/>
          </a:prstGeom>
          <a:noFill/>
          <a:ln w="0">
            <a:noFill/>
          </a:ln>
        </p:spPr>
        <p:txBody>
          <a:bodyPr>
            <a:noAutofit/>
          </a:bodyPr>
          <a:lstStyle/>
          <a:p>
            <a:pPr>
              <a:buNone/>
              <a:defRPr sz="5700" b="1">
                <a:solidFill>
                  <a:srgbClr val="500000"/>
                </a:solidFill>
                <a:latin typeface="Arial"/>
                <a:ea typeface="Arial"/>
                <a:cs typeface="Arial"/>
              </a:defRPr>
            </a:pPr>
            <a:r>
              <a:rPr sz="5700" b="1">
                <a:solidFill>
                  <a:srgbClr val="500000"/>
                </a:solidFill>
                <a:latin typeface="Arial"/>
                <a:ea typeface="Arial"/>
                <a:cs typeface="Arial"/>
              </a:rPr>
              <a:t>80%</a:t>
            </a:r>
          </a:p>
        </p:txBody>
      </p:sp>
      <p:sp>
        <p:nvSpPr>
          <p:cNvPr id="5" name="Rectangle 4">
            <a:extLst>
              <a:ext uri="{FF2B5EF4-FFF2-40B4-BE49-F238E27FC236}">
                <a16:creationId xmlns:a16="http://schemas.microsoft.com/office/drawing/2014/main" id="{6C937B4B-88A5-4B89-B66F-E20570C09958}"/>
              </a:ext>
            </a:extLst>
          </p:cNvPr>
          <p:cNvSpPr>
            <a:spLocks noGrp="1"/>
          </p:cNvSpPr>
          <p:nvPr/>
        </p:nvSpPr>
        <p:spPr>
          <a:xfrm>
            <a:off x="8620125" y="3238500"/>
            <a:ext cx="2667000" cy="523875"/>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chose A</a:t>
            </a:r>
          </a:p>
        </p:txBody>
      </p:sp>
      <p:sp>
        <p:nvSpPr>
          <p:cNvPr id="6" name="Rectangle 5">
            <a:extLst>
              <a:ext uri="{FF2B5EF4-FFF2-40B4-BE49-F238E27FC236}">
                <a16:creationId xmlns:a16="http://schemas.microsoft.com/office/drawing/2014/main" id="{D94A3606-BD9E-4FC1-BABB-AC5DD5F086C9}"/>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Are you convinced? What else do you want to know?</a:t>
            </a:r>
          </a:p>
        </p:txBody>
      </p:sp>
    </p:spTree>
    <p:extLst>
      <p:ext uri="{BB962C8B-B14F-4D97-AF65-F5344CB8AC3E}">
        <p14:creationId xmlns:p14="http://schemas.microsoft.com/office/powerpoint/2010/main" val="1701196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B293E48-05F2-4A37-B151-8EC09C6C5C68}"/>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What counts as a replicate?</a:t>
            </a:r>
          </a:p>
        </p:txBody>
      </p:sp>
      <p:sp>
        <p:nvSpPr>
          <p:cNvPr id="2" name="Rectangle 1">
            <a:extLst>
              <a:ext uri="{FF2B5EF4-FFF2-40B4-BE49-F238E27FC236}">
                <a16:creationId xmlns:a16="http://schemas.microsoft.com/office/drawing/2014/main" id="{F99C284E-6DE0-45EA-AE9B-5F2B9BC24DA7}"/>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5</a:t>
            </a:r>
          </a:p>
        </p:txBody>
      </p:sp>
      <p:sp>
        <p:nvSpPr>
          <p:cNvPr id="3" name="Rectangle 2">
            <a:extLst>
              <a:ext uri="{FF2B5EF4-FFF2-40B4-BE49-F238E27FC236}">
                <a16:creationId xmlns:a16="http://schemas.microsoft.com/office/drawing/2014/main" id="{88FD9E6B-009C-4313-9563-6C82AA517B05}"/>
              </a:ext>
            </a:extLst>
          </p:cNvPr>
          <p:cNvSpPr>
            <a:spLocks noGrp="1"/>
          </p:cNvSpPr>
          <p:nvPr/>
        </p:nvSpPr>
        <p:spPr>
          <a:xfrm>
            <a:off x="666750" y="1952625"/>
            <a:ext cx="4953000" cy="35242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Biological unit</a:t>
            </a:r>
          </a:p>
          <a:p>
            <a:pPr>
              <a:buNone/>
              <a:defRPr sz="2400" b="0">
                <a:solidFill>
                  <a:srgbClr val="202020"/>
                </a:solidFill>
                <a:latin typeface="Arial"/>
                <a:ea typeface="Arial"/>
                <a:cs typeface="Arial"/>
              </a:defRPr>
            </a:pPr>
            <a:r>
              <a:rPr sz="2400" b="0">
                <a:solidFill>
                  <a:srgbClr val="202020"/>
                </a:solidFill>
                <a:latin typeface="Arial"/>
                <a:ea typeface="Arial"/>
                <a:cs typeface="Arial"/>
              </a:rPr>
              <a:t>One beetle</a:t>
            </a:r>
          </a:p>
          <a:p>
            <a:endParaRPr sz="2400" b="0">
              <a:solidFill>
                <a:srgbClr val="202020"/>
              </a:solidFill>
              <a:latin typeface="Arial"/>
              <a:ea typeface="Arial"/>
              <a:cs typeface="Arial"/>
            </a:endParaRPr>
          </a:p>
          <a:p>
            <a:pPr>
              <a:buNone/>
              <a:defRPr sz="2400" b="0">
                <a:solidFill>
                  <a:srgbClr val="202020"/>
                </a:solidFill>
                <a:latin typeface="Arial"/>
                <a:ea typeface="Arial"/>
                <a:cs typeface="Arial"/>
              </a:defRPr>
            </a:pPr>
            <a:r>
              <a:rPr sz="2400" b="0">
                <a:solidFill>
                  <a:srgbClr val="202020"/>
                </a:solidFill>
                <a:latin typeface="Arial"/>
                <a:ea typeface="Arial"/>
                <a:cs typeface="Arial"/>
              </a:rPr>
              <a:t>Response variable</a:t>
            </a:r>
          </a:p>
          <a:p>
            <a:pPr>
              <a:buNone/>
              <a:defRPr sz="2400" b="0">
                <a:solidFill>
                  <a:srgbClr val="202020"/>
                </a:solidFill>
                <a:latin typeface="Arial"/>
                <a:ea typeface="Arial"/>
                <a:cs typeface="Arial"/>
              </a:defRPr>
            </a:pPr>
            <a:r>
              <a:rPr sz="2400" b="0">
                <a:solidFill>
                  <a:srgbClr val="202020"/>
                </a:solidFill>
                <a:latin typeface="Arial"/>
                <a:ea typeface="Arial"/>
                <a:cs typeface="Arial"/>
              </a:rPr>
              <a:t>Its odor choice</a:t>
            </a:r>
          </a:p>
        </p:txBody>
      </p:sp>
      <p:sp>
        <p:nvSpPr>
          <p:cNvPr id="4" name="Rectangle 3">
            <a:extLst>
              <a:ext uri="{FF2B5EF4-FFF2-40B4-BE49-F238E27FC236}">
                <a16:creationId xmlns:a16="http://schemas.microsoft.com/office/drawing/2014/main" id="{10792BDD-030E-4104-A58C-BD7F867DB2C8}"/>
              </a:ext>
            </a:extLst>
          </p:cNvPr>
          <p:cNvSpPr>
            <a:spLocks noGrp="1"/>
          </p:cNvSpPr>
          <p:nvPr/>
        </p:nvSpPr>
        <p:spPr>
          <a:xfrm>
            <a:off x="6572250" y="1952625"/>
            <a:ext cx="4857750" cy="35242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Coding</a:t>
            </a:r>
          </a:p>
          <a:p>
            <a:pPr>
              <a:buNone/>
              <a:defRPr sz="2400" b="0">
                <a:solidFill>
                  <a:srgbClr val="202020"/>
                </a:solidFill>
                <a:latin typeface="Arial"/>
                <a:ea typeface="Arial"/>
                <a:cs typeface="Arial"/>
              </a:defRPr>
            </a:pPr>
            <a:r>
              <a:rPr sz="2400" b="0">
                <a:solidFill>
                  <a:srgbClr val="202020"/>
                </a:solidFill>
                <a:latin typeface="Arial"/>
                <a:ea typeface="Arial"/>
                <a:cs typeface="Arial"/>
              </a:rPr>
              <a:t>A = 1, B = 0</a:t>
            </a:r>
          </a:p>
          <a:p>
            <a:endParaRPr sz="2400" b="0">
              <a:solidFill>
                <a:srgbClr val="202020"/>
              </a:solidFill>
              <a:latin typeface="Arial"/>
              <a:ea typeface="Arial"/>
              <a:cs typeface="Arial"/>
            </a:endParaRPr>
          </a:p>
          <a:p>
            <a:pPr>
              <a:buNone/>
              <a:defRPr sz="2400" b="0">
                <a:solidFill>
                  <a:srgbClr val="202020"/>
                </a:solidFill>
                <a:latin typeface="Arial"/>
                <a:ea typeface="Arial"/>
                <a:cs typeface="Arial"/>
              </a:defRPr>
            </a:pPr>
            <a:r>
              <a:rPr sz="2400" b="0">
                <a:solidFill>
                  <a:srgbClr val="202020"/>
                </a:solidFill>
                <a:latin typeface="Arial"/>
                <a:ea typeface="Arial"/>
                <a:cs typeface="Arial"/>
              </a:rPr>
              <a:t>Data type</a:t>
            </a:r>
          </a:p>
          <a:p>
            <a:pPr>
              <a:buNone/>
              <a:defRPr sz="2400" b="0">
                <a:solidFill>
                  <a:srgbClr val="202020"/>
                </a:solidFill>
                <a:latin typeface="Arial"/>
                <a:ea typeface="Arial"/>
                <a:cs typeface="Arial"/>
              </a:defRPr>
            </a:pPr>
            <a:r>
              <a:rPr sz="2400" b="0">
                <a:solidFill>
                  <a:srgbClr val="202020"/>
                </a:solidFill>
                <a:latin typeface="Arial"/>
                <a:ea typeface="Arial"/>
                <a:cs typeface="Arial"/>
              </a:rPr>
              <a:t>Binary categorical</a:t>
            </a:r>
          </a:p>
        </p:txBody>
      </p:sp>
      <p:sp>
        <p:nvSpPr>
          <p:cNvPr id="5" name="Rectangle 4">
            <a:extLst>
              <a:ext uri="{FF2B5EF4-FFF2-40B4-BE49-F238E27FC236}">
                <a16:creationId xmlns:a16="http://schemas.microsoft.com/office/drawing/2014/main" id="{19EFC915-41F2-4D39-BEBA-20A857FA7A53}"/>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One beetle, 20 choices. Do we get to call that n = 20?</a:t>
            </a:r>
          </a:p>
        </p:txBody>
      </p:sp>
    </p:spTree>
    <p:extLst>
      <p:ext uri="{BB962C8B-B14F-4D97-AF65-F5344CB8AC3E}">
        <p14:creationId xmlns:p14="http://schemas.microsoft.com/office/powerpoint/2010/main" val="912237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1DEB9C3-AEB5-4225-8289-B4B88309B054}"/>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Which beetles are we talking about?</a:t>
            </a:r>
          </a:p>
        </p:txBody>
      </p:sp>
      <p:sp>
        <p:nvSpPr>
          <p:cNvPr id="2" name="Rectangle 1">
            <a:extLst>
              <a:ext uri="{FF2B5EF4-FFF2-40B4-BE49-F238E27FC236}">
                <a16:creationId xmlns:a16="http://schemas.microsoft.com/office/drawing/2014/main" id="{23D71D41-F36C-4E0A-9BED-CC895A0552B7}"/>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6</a:t>
            </a:r>
          </a:p>
        </p:txBody>
      </p:sp>
      <p:sp>
        <p:nvSpPr>
          <p:cNvPr id="3" name="Rectangle 2">
            <a:extLst>
              <a:ext uri="{FF2B5EF4-FFF2-40B4-BE49-F238E27FC236}">
                <a16:creationId xmlns:a16="http://schemas.microsoft.com/office/drawing/2014/main" id="{A69102B4-C3DA-4381-87C7-9906E6B3DFB8}"/>
              </a:ext>
            </a:extLst>
          </p:cNvPr>
          <p:cNvSpPr>
            <a:spLocks noGrp="1"/>
          </p:cNvSpPr>
          <p:nvPr/>
        </p:nvSpPr>
        <p:spPr>
          <a:xfrm>
            <a:off x="666750" y="1952625"/>
            <a:ext cx="4953000" cy="35242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Sample</a:t>
            </a:r>
          </a:p>
          <a:p>
            <a:pPr>
              <a:buNone/>
              <a:defRPr sz="2400" b="0">
                <a:solidFill>
                  <a:srgbClr val="202020"/>
                </a:solidFill>
                <a:latin typeface="Arial"/>
                <a:ea typeface="Arial"/>
                <a:cs typeface="Arial"/>
              </a:defRPr>
            </a:pPr>
            <a:r>
              <a:rPr sz="2400" b="0">
                <a:solidFill>
                  <a:srgbClr val="202020"/>
                </a:solidFill>
                <a:latin typeface="Arial"/>
                <a:ea typeface="Arial"/>
                <a:cs typeface="Arial"/>
              </a:rPr>
              <a:t>The 20 beetles we tested</a:t>
            </a:r>
          </a:p>
          <a:p>
            <a:endParaRPr sz="2400" b="0">
              <a:solidFill>
                <a:srgbClr val="202020"/>
              </a:solidFill>
              <a:latin typeface="Arial"/>
              <a:ea typeface="Arial"/>
              <a:cs typeface="Arial"/>
            </a:endParaRPr>
          </a:p>
          <a:p>
            <a:pPr>
              <a:buNone/>
              <a:defRPr sz="2400" b="0">
                <a:solidFill>
                  <a:srgbClr val="202020"/>
                </a:solidFill>
                <a:latin typeface="Arial"/>
                <a:ea typeface="Arial"/>
                <a:cs typeface="Arial"/>
              </a:defRPr>
            </a:pPr>
            <a:r>
              <a:rPr sz="2400" b="0">
                <a:solidFill>
                  <a:srgbClr val="202020"/>
                </a:solidFill>
                <a:latin typeface="Arial"/>
                <a:ea typeface="Arial"/>
                <a:cs typeface="Arial"/>
              </a:rPr>
              <a:t>What did they do?</a:t>
            </a:r>
          </a:p>
        </p:txBody>
      </p:sp>
      <p:sp>
        <p:nvSpPr>
          <p:cNvPr id="4" name="Rectangle 3">
            <a:extLst>
              <a:ext uri="{FF2B5EF4-FFF2-40B4-BE49-F238E27FC236}">
                <a16:creationId xmlns:a16="http://schemas.microsoft.com/office/drawing/2014/main" id="{A45D9816-CA2A-4482-9D20-98D005FA19EB}"/>
              </a:ext>
            </a:extLst>
          </p:cNvPr>
          <p:cNvSpPr>
            <a:spLocks noGrp="1"/>
          </p:cNvSpPr>
          <p:nvPr/>
        </p:nvSpPr>
        <p:spPr>
          <a:xfrm>
            <a:off x="6572250" y="1952625"/>
            <a:ext cx="4857750" cy="35242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Target population</a:t>
            </a:r>
          </a:p>
          <a:p>
            <a:pPr>
              <a:buNone/>
              <a:defRPr sz="2400" b="0">
                <a:solidFill>
                  <a:srgbClr val="202020"/>
                </a:solidFill>
                <a:latin typeface="Arial"/>
                <a:ea typeface="Arial"/>
                <a:cs typeface="Arial"/>
              </a:defRPr>
            </a:pPr>
            <a:r>
              <a:rPr sz="2400" b="0">
                <a:solidFill>
                  <a:srgbClr val="202020"/>
                </a:solidFill>
                <a:latin typeface="Arial"/>
                <a:ea typeface="Arial"/>
                <a:cs typeface="Arial"/>
              </a:rPr>
              <a:t>Beetles of this strain under</a:t>
            </a:r>
          </a:p>
          <a:p>
            <a:pPr>
              <a:buNone/>
              <a:defRPr sz="2400" b="0">
                <a:solidFill>
                  <a:srgbClr val="202020"/>
                </a:solidFill>
                <a:latin typeface="Arial"/>
                <a:ea typeface="Arial"/>
                <a:cs typeface="Arial"/>
              </a:defRPr>
            </a:pPr>
            <a:r>
              <a:rPr sz="2400" b="0">
                <a:solidFill>
                  <a:srgbClr val="202020"/>
                </a:solidFill>
                <a:latin typeface="Arial"/>
                <a:ea typeface="Arial"/>
                <a:cs typeface="Arial"/>
              </a:rPr>
              <a:t>these assay conditions</a:t>
            </a:r>
          </a:p>
          <a:p>
            <a:endParaRPr sz="2400" b="0">
              <a:solidFill>
                <a:srgbClr val="202020"/>
              </a:solidFill>
              <a:latin typeface="Arial"/>
              <a:ea typeface="Arial"/>
              <a:cs typeface="Arial"/>
            </a:endParaRPr>
          </a:p>
          <a:p>
            <a:pPr>
              <a:buNone/>
              <a:defRPr sz="2400" b="0">
                <a:solidFill>
                  <a:srgbClr val="202020"/>
                </a:solidFill>
                <a:latin typeface="Arial"/>
                <a:ea typeface="Arial"/>
                <a:cs typeface="Arial"/>
              </a:defRPr>
            </a:pPr>
            <a:r>
              <a:rPr sz="2400" b="0">
                <a:solidFill>
                  <a:srgbClr val="202020"/>
                </a:solidFill>
                <a:latin typeface="Arial"/>
                <a:ea typeface="Arial"/>
                <a:cs typeface="Arial"/>
              </a:rPr>
              <a:t>What do we hope to learn?</a:t>
            </a:r>
          </a:p>
        </p:txBody>
      </p:sp>
      <p:sp>
        <p:nvSpPr>
          <p:cNvPr id="5" name="Rectangle 4">
            <a:extLst>
              <a:ext uri="{FF2B5EF4-FFF2-40B4-BE49-F238E27FC236}">
                <a16:creationId xmlns:a16="http://schemas.microsoft.com/office/drawing/2014/main" id="{E564B3E7-9F89-4CFF-8A00-A7E84B369381}"/>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What would justify extending the claim to wild beetles?</a:t>
            </a:r>
          </a:p>
        </p:txBody>
      </p:sp>
    </p:spTree>
    <p:extLst>
      <p:ext uri="{BB962C8B-B14F-4D97-AF65-F5344CB8AC3E}">
        <p14:creationId xmlns:p14="http://schemas.microsoft.com/office/powerpoint/2010/main" val="517240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D078E1B-F42E-42BC-8FE7-7F2AA2A8899F}"/>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A parameter and its estimate</a:t>
            </a:r>
          </a:p>
        </p:txBody>
      </p:sp>
      <p:sp>
        <p:nvSpPr>
          <p:cNvPr id="2" name="Rectangle 1">
            <a:extLst>
              <a:ext uri="{FF2B5EF4-FFF2-40B4-BE49-F238E27FC236}">
                <a16:creationId xmlns:a16="http://schemas.microsoft.com/office/drawing/2014/main" id="{B5D905BB-7145-46D2-9E97-27EFA20F67E1}"/>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7</a:t>
            </a:r>
          </a:p>
        </p:txBody>
      </p:sp>
      <p:sp>
        <p:nvSpPr>
          <p:cNvPr id="3" name="Rectangle 2">
            <a:extLst>
              <a:ext uri="{FF2B5EF4-FFF2-40B4-BE49-F238E27FC236}">
                <a16:creationId xmlns:a16="http://schemas.microsoft.com/office/drawing/2014/main" id="{70761109-2C48-4C6F-A450-D86C1EB031E2}"/>
              </a:ext>
            </a:extLst>
          </p:cNvPr>
          <p:cNvSpPr>
            <a:spLocks noGrp="1"/>
          </p:cNvSpPr>
          <p:nvPr/>
        </p:nvSpPr>
        <p:spPr>
          <a:xfrm>
            <a:off x="666750" y="1952625"/>
            <a:ext cx="4953000" cy="35242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Parameter</a:t>
            </a:r>
          </a:p>
          <a:p>
            <a:pPr>
              <a:buNone/>
              <a:defRPr sz="2400" b="0">
                <a:solidFill>
                  <a:srgbClr val="202020"/>
                </a:solidFill>
                <a:latin typeface="Arial"/>
                <a:ea typeface="Arial"/>
                <a:cs typeface="Arial"/>
              </a:defRPr>
            </a:pPr>
            <a:r>
              <a:rPr sz="2400" b="0">
                <a:solidFill>
                  <a:srgbClr val="202020"/>
                </a:solidFill>
                <a:latin typeface="Arial"/>
                <a:ea typeface="Arial"/>
                <a:cs typeface="Arial"/>
              </a:rPr>
              <a:t>p_A</a:t>
            </a:r>
          </a:p>
          <a:p>
            <a:endParaRPr sz="2400" b="0">
              <a:solidFill>
                <a:srgbClr val="202020"/>
              </a:solidFill>
              <a:latin typeface="Arial"/>
              <a:ea typeface="Arial"/>
              <a:cs typeface="Arial"/>
            </a:endParaRPr>
          </a:p>
          <a:p>
            <a:pPr>
              <a:buNone/>
              <a:defRPr sz="2400" b="0">
                <a:solidFill>
                  <a:srgbClr val="202020"/>
                </a:solidFill>
                <a:latin typeface="Arial"/>
                <a:ea typeface="Arial"/>
                <a:cs typeface="Arial"/>
              </a:defRPr>
            </a:pPr>
            <a:r>
              <a:rPr sz="2400" b="0">
                <a:solidFill>
                  <a:srgbClr val="202020"/>
                </a:solidFill>
                <a:latin typeface="Arial"/>
                <a:ea typeface="Arial"/>
                <a:cs typeface="Arial"/>
              </a:rPr>
              <a:t>The underlying probability</a:t>
            </a:r>
          </a:p>
          <a:p>
            <a:pPr>
              <a:buNone/>
              <a:defRPr sz="2400" b="0">
                <a:solidFill>
                  <a:srgbClr val="202020"/>
                </a:solidFill>
                <a:latin typeface="Arial"/>
                <a:ea typeface="Arial"/>
                <a:cs typeface="Arial"/>
              </a:defRPr>
            </a:pPr>
            <a:r>
              <a:rPr sz="2400" b="0">
                <a:solidFill>
                  <a:srgbClr val="202020"/>
                </a:solidFill>
                <a:latin typeface="Arial"/>
                <a:ea typeface="Arial"/>
                <a:cs typeface="Arial"/>
              </a:rPr>
              <a:t>of choosing odor A</a:t>
            </a:r>
          </a:p>
        </p:txBody>
      </p:sp>
      <p:sp>
        <p:nvSpPr>
          <p:cNvPr id="4" name="Rectangle 3">
            <a:extLst>
              <a:ext uri="{FF2B5EF4-FFF2-40B4-BE49-F238E27FC236}">
                <a16:creationId xmlns:a16="http://schemas.microsoft.com/office/drawing/2014/main" id="{27A0830C-154C-40F6-A257-3607C185C842}"/>
              </a:ext>
            </a:extLst>
          </p:cNvPr>
          <p:cNvSpPr>
            <a:spLocks noGrp="1"/>
          </p:cNvSpPr>
          <p:nvPr/>
        </p:nvSpPr>
        <p:spPr>
          <a:xfrm>
            <a:off x="6572250" y="1952625"/>
            <a:ext cx="4857750" cy="35242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Statistic</a:t>
            </a:r>
          </a:p>
          <a:p>
            <a:pPr>
              <a:buNone/>
              <a:defRPr sz="2400" b="0">
                <a:solidFill>
                  <a:srgbClr val="202020"/>
                </a:solidFill>
                <a:latin typeface="Arial"/>
                <a:ea typeface="Arial"/>
                <a:cs typeface="Arial"/>
              </a:defRPr>
            </a:pPr>
            <a:r>
              <a:rPr sz="2400" b="0">
                <a:solidFill>
                  <a:srgbClr val="202020"/>
                </a:solidFill>
                <a:latin typeface="Arial"/>
                <a:ea typeface="Arial"/>
                <a:cs typeface="Arial"/>
              </a:rPr>
              <a:t>p̂_A = 16 / 20 = 0.80</a:t>
            </a:r>
          </a:p>
          <a:p>
            <a:endParaRPr sz="2400" b="0">
              <a:solidFill>
                <a:srgbClr val="202020"/>
              </a:solidFill>
              <a:latin typeface="Arial"/>
              <a:ea typeface="Arial"/>
              <a:cs typeface="Arial"/>
            </a:endParaRPr>
          </a:p>
          <a:p>
            <a:pPr>
              <a:buNone/>
              <a:defRPr sz="2400" b="0">
                <a:solidFill>
                  <a:srgbClr val="202020"/>
                </a:solidFill>
                <a:latin typeface="Arial"/>
                <a:ea typeface="Arial"/>
                <a:cs typeface="Arial"/>
              </a:defRPr>
            </a:pPr>
            <a:r>
              <a:rPr sz="2400" b="0">
                <a:solidFill>
                  <a:srgbClr val="202020"/>
                </a:solidFill>
                <a:latin typeface="Arial"/>
                <a:ea typeface="Arial"/>
                <a:cs typeface="Arial"/>
              </a:rPr>
              <a:t>Our sample estimate</a:t>
            </a:r>
          </a:p>
          <a:p>
            <a:pPr>
              <a:buNone/>
              <a:defRPr sz="2400" b="0">
                <a:solidFill>
                  <a:srgbClr val="202020"/>
                </a:solidFill>
                <a:latin typeface="Arial"/>
                <a:ea typeface="Arial"/>
                <a:cs typeface="Arial"/>
              </a:defRPr>
            </a:pPr>
            <a:r>
              <a:rPr sz="2400" b="0">
                <a:solidFill>
                  <a:srgbClr val="202020"/>
                </a:solidFill>
                <a:latin typeface="Arial"/>
                <a:ea typeface="Arial"/>
                <a:cs typeface="Arial"/>
              </a:rPr>
              <a:t>of that probability</a:t>
            </a:r>
          </a:p>
        </p:txBody>
      </p:sp>
      <p:sp>
        <p:nvSpPr>
          <p:cNvPr id="5" name="Rectangle 4">
            <a:extLst>
              <a:ext uri="{FF2B5EF4-FFF2-40B4-BE49-F238E27FC236}">
                <a16:creationId xmlns:a16="http://schemas.microsoft.com/office/drawing/2014/main" id="{378E7305-B09B-4A13-9285-F3909B6EBD81}"/>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The observed excess above 0.50 is 0.30</a:t>
            </a:r>
          </a:p>
        </p:txBody>
      </p:sp>
    </p:spTree>
    <p:extLst>
      <p:ext uri="{BB962C8B-B14F-4D97-AF65-F5344CB8AC3E}">
        <p14:creationId xmlns:p14="http://schemas.microsoft.com/office/powerpoint/2010/main" val="3331467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5D346C6-E189-418A-8A7B-C4DC5B8F49CC}"/>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What would “no preference” look like?</a:t>
            </a:r>
          </a:p>
        </p:txBody>
      </p:sp>
      <p:sp>
        <p:nvSpPr>
          <p:cNvPr id="2" name="Rectangle 1">
            <a:extLst>
              <a:ext uri="{FF2B5EF4-FFF2-40B4-BE49-F238E27FC236}">
                <a16:creationId xmlns:a16="http://schemas.microsoft.com/office/drawing/2014/main" id="{C4497E91-5F43-4C8D-8B6C-A2A0E480E858}"/>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8</a:t>
            </a:r>
          </a:p>
        </p:txBody>
      </p:sp>
      <p:sp>
        <p:nvSpPr>
          <p:cNvPr id="3" name="Rectangle 2">
            <a:extLst>
              <a:ext uri="{FF2B5EF4-FFF2-40B4-BE49-F238E27FC236}">
                <a16:creationId xmlns:a16="http://schemas.microsoft.com/office/drawing/2014/main" id="{E30D8E72-9C03-4C1C-94DD-7371D4232B94}"/>
              </a:ext>
            </a:extLst>
          </p:cNvPr>
          <p:cNvSpPr>
            <a:spLocks noGrp="1"/>
          </p:cNvSpPr>
          <p:nvPr/>
        </p:nvSpPr>
        <p:spPr>
          <a:xfrm>
            <a:off x="666750" y="1952625"/>
            <a:ext cx="4953000" cy="35242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Null hypothesis</a:t>
            </a:r>
          </a:p>
          <a:p>
            <a:pPr>
              <a:buNone/>
              <a:defRPr sz="2400" b="0">
                <a:solidFill>
                  <a:srgbClr val="202020"/>
                </a:solidFill>
                <a:latin typeface="Arial"/>
                <a:ea typeface="Arial"/>
                <a:cs typeface="Arial"/>
              </a:defRPr>
            </a:pPr>
            <a:r>
              <a:rPr sz="2400" b="0">
                <a:solidFill>
                  <a:srgbClr val="202020"/>
                </a:solidFill>
                <a:latin typeface="Arial"/>
                <a:ea typeface="Arial"/>
                <a:cs typeface="Arial"/>
              </a:rPr>
              <a:t>p_A = 0.50</a:t>
            </a:r>
          </a:p>
          <a:p>
            <a:endParaRPr sz="2400" b="0">
              <a:solidFill>
                <a:srgbClr val="202020"/>
              </a:solidFill>
              <a:latin typeface="Arial"/>
              <a:ea typeface="Arial"/>
              <a:cs typeface="Arial"/>
            </a:endParaRPr>
          </a:p>
          <a:p>
            <a:pPr>
              <a:buNone/>
              <a:defRPr sz="2400" b="0">
                <a:solidFill>
                  <a:srgbClr val="202020"/>
                </a:solidFill>
                <a:latin typeface="Arial"/>
                <a:ea typeface="Arial"/>
                <a:cs typeface="Arial"/>
              </a:defRPr>
            </a:pPr>
            <a:r>
              <a:rPr sz="2400" b="0">
                <a:solidFill>
                  <a:srgbClr val="202020"/>
                </a:solidFill>
                <a:latin typeface="Arial"/>
                <a:ea typeface="Arial"/>
                <a:cs typeface="Arial"/>
              </a:rPr>
              <a:t>Equal choice probability</a:t>
            </a:r>
          </a:p>
        </p:txBody>
      </p:sp>
      <p:sp>
        <p:nvSpPr>
          <p:cNvPr id="4" name="Rectangle 3">
            <a:extLst>
              <a:ext uri="{FF2B5EF4-FFF2-40B4-BE49-F238E27FC236}">
                <a16:creationId xmlns:a16="http://schemas.microsoft.com/office/drawing/2014/main" id="{00809E43-87A7-4BD1-A8EE-5965C1F7A7C1}"/>
              </a:ext>
            </a:extLst>
          </p:cNvPr>
          <p:cNvSpPr>
            <a:spLocks noGrp="1"/>
          </p:cNvSpPr>
          <p:nvPr/>
        </p:nvSpPr>
        <p:spPr>
          <a:xfrm>
            <a:off x="6572250" y="1952625"/>
            <a:ext cx="4857750" cy="35242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Alternative hypothesis</a:t>
            </a:r>
          </a:p>
          <a:p>
            <a:pPr>
              <a:buNone/>
              <a:defRPr sz="2400" b="0">
                <a:solidFill>
                  <a:srgbClr val="202020"/>
                </a:solidFill>
                <a:latin typeface="Arial"/>
                <a:ea typeface="Arial"/>
                <a:cs typeface="Arial"/>
              </a:defRPr>
            </a:pPr>
            <a:r>
              <a:rPr sz="2400" b="0">
                <a:solidFill>
                  <a:srgbClr val="202020"/>
                </a:solidFill>
                <a:latin typeface="Arial"/>
                <a:ea typeface="Arial"/>
                <a:cs typeface="Arial"/>
              </a:rPr>
              <a:t>p_A ≠ 0.50</a:t>
            </a:r>
          </a:p>
          <a:p>
            <a:endParaRPr sz="2400" b="0">
              <a:solidFill>
                <a:srgbClr val="202020"/>
              </a:solidFill>
              <a:latin typeface="Arial"/>
              <a:ea typeface="Arial"/>
              <a:cs typeface="Arial"/>
            </a:endParaRPr>
          </a:p>
          <a:p>
            <a:pPr>
              <a:buNone/>
              <a:defRPr sz="2400" b="0">
                <a:solidFill>
                  <a:srgbClr val="202020"/>
                </a:solidFill>
                <a:latin typeface="Arial"/>
                <a:ea typeface="Arial"/>
                <a:cs typeface="Arial"/>
              </a:defRPr>
            </a:pPr>
            <a:r>
              <a:rPr sz="2400" b="0">
                <a:solidFill>
                  <a:srgbClr val="202020"/>
                </a:solidFill>
                <a:latin typeface="Arial"/>
                <a:ea typeface="Arial"/>
                <a:cs typeface="Arial"/>
              </a:rPr>
              <a:t>A preference for either odor</a:t>
            </a:r>
          </a:p>
        </p:txBody>
      </p:sp>
      <p:sp>
        <p:nvSpPr>
          <p:cNvPr id="5" name="Rectangle 4">
            <a:extLst>
              <a:ext uri="{FF2B5EF4-FFF2-40B4-BE49-F238E27FC236}">
                <a16:creationId xmlns:a16="http://schemas.microsoft.com/office/drawing/2014/main" id="{2ACE08D7-84BF-4030-B01A-0D400DF163EF}"/>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What would repeated samples look like under the null?</a:t>
            </a:r>
          </a:p>
        </p:txBody>
      </p:sp>
    </p:spTree>
    <p:extLst>
      <p:ext uri="{BB962C8B-B14F-4D97-AF65-F5344CB8AC3E}">
        <p14:creationId xmlns:p14="http://schemas.microsoft.com/office/powerpoint/2010/main" val="856590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A63E576-29C8-4C09-9079-CB7209144972}"/>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Your prediction, before we run the code</a:t>
            </a:r>
          </a:p>
        </p:txBody>
      </p:sp>
      <p:sp>
        <p:nvSpPr>
          <p:cNvPr id="2" name="Rectangle 1">
            <a:extLst>
              <a:ext uri="{FF2B5EF4-FFF2-40B4-BE49-F238E27FC236}">
                <a16:creationId xmlns:a16="http://schemas.microsoft.com/office/drawing/2014/main" id="{4926CAD9-E8B3-4E67-A34F-58D9392AF49D}"/>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9</a:t>
            </a:r>
          </a:p>
        </p:txBody>
      </p:sp>
      <p:sp>
        <p:nvSpPr>
          <p:cNvPr id="3" name="Rectangle 2">
            <a:extLst>
              <a:ext uri="{FF2B5EF4-FFF2-40B4-BE49-F238E27FC236}">
                <a16:creationId xmlns:a16="http://schemas.microsoft.com/office/drawing/2014/main" id="{61FA476A-98FF-4015-ABA9-2BAD38C8C3F3}"/>
              </a:ext>
            </a:extLst>
          </p:cNvPr>
          <p:cNvSpPr>
            <a:spLocks noGrp="1"/>
          </p:cNvSpPr>
          <p:nvPr/>
        </p:nvSpPr>
        <p:spPr>
          <a:xfrm>
            <a:off x="666750" y="1905000"/>
            <a:ext cx="10572750" cy="4000500"/>
          </a:xfrm>
          <a:prstGeom prst="rect">
            <a:avLst/>
          </a:prstGeom>
          <a:noFill/>
          <a:ln w="0">
            <a:noFill/>
          </a:ln>
        </p:spPr>
        <p:txBody>
          <a:bodyPr>
            <a:noAutofit/>
          </a:bodyPr>
          <a:lstStyle/>
          <a:p>
            <a:pPr>
              <a:buNone/>
              <a:defRPr sz="2700" b="0">
                <a:solidFill>
                  <a:srgbClr val="202020"/>
                </a:solidFill>
                <a:latin typeface="Arial"/>
                <a:ea typeface="Arial"/>
                <a:cs typeface="Arial"/>
              </a:defRPr>
            </a:pPr>
            <a:r>
              <a:rPr sz="2700" b="0">
                <a:solidFill>
                  <a:srgbClr val="202020"/>
                </a:solidFill>
                <a:latin typeface="Arial"/>
                <a:ea typeface="Arial"/>
                <a:cs typeface="Arial"/>
              </a:rPr>
              <a:t>If p_A = 0.50 and we test 20 beetles…</a:t>
            </a:r>
          </a:p>
          <a:p>
            <a:endParaRPr sz="2700" b="0">
              <a:solidFill>
                <a:srgbClr val="202020"/>
              </a:solidFill>
              <a:latin typeface="Arial"/>
              <a:ea typeface="Arial"/>
              <a:cs typeface="Arial"/>
            </a:endParaRPr>
          </a:p>
          <a:p>
            <a:pPr>
              <a:buNone/>
              <a:defRPr sz="2700" b="0">
                <a:solidFill>
                  <a:srgbClr val="202020"/>
                </a:solidFill>
                <a:latin typeface="Arial"/>
                <a:ea typeface="Arial"/>
                <a:cs typeface="Arial"/>
              </a:defRPr>
            </a:pPr>
            <a:r>
              <a:rPr sz="2700" b="0">
                <a:solidFill>
                  <a:srgbClr val="202020"/>
                </a:solidFill>
                <a:latin typeface="Arial"/>
                <a:ea typeface="Arial"/>
                <a:cs typeface="Arial"/>
              </a:rPr>
              <a:t>Must exactly 10 choose A?</a:t>
            </a:r>
          </a:p>
          <a:p>
            <a:pPr>
              <a:buNone/>
              <a:defRPr sz="2700" b="0">
                <a:solidFill>
                  <a:srgbClr val="202020"/>
                </a:solidFill>
                <a:latin typeface="Arial"/>
                <a:ea typeface="Arial"/>
                <a:cs typeface="Arial"/>
              </a:defRPr>
            </a:pPr>
            <a:r>
              <a:rPr sz="2700" b="0">
                <a:solidFill>
                  <a:srgbClr val="202020"/>
                </a:solidFill>
                <a:latin typeface="Arial"/>
                <a:ea typeface="Arial"/>
                <a:cs typeface="Arial"/>
              </a:rPr>
              <a:t>Could all 20 choose A?</a:t>
            </a:r>
          </a:p>
          <a:p>
            <a:pPr>
              <a:buNone/>
              <a:defRPr sz="2700" b="0">
                <a:solidFill>
                  <a:srgbClr val="202020"/>
                </a:solidFill>
                <a:latin typeface="Arial"/>
                <a:ea typeface="Arial"/>
                <a:cs typeface="Arial"/>
              </a:defRPr>
            </a:pPr>
            <a:r>
              <a:rPr sz="2700" b="0">
                <a:solidFill>
                  <a:srgbClr val="202020"/>
                </a:solidFill>
                <a:latin typeface="Arial"/>
                <a:ea typeface="Arial"/>
                <a:cs typeface="Arial"/>
              </a:rPr>
              <a:t>Would 16 choosing A be common?</a:t>
            </a:r>
          </a:p>
        </p:txBody>
      </p:sp>
      <p:sp>
        <p:nvSpPr>
          <p:cNvPr id="4" name="Rectangle 3">
            <a:extLst>
              <a:ext uri="{FF2B5EF4-FFF2-40B4-BE49-F238E27FC236}">
                <a16:creationId xmlns:a16="http://schemas.microsoft.com/office/drawing/2014/main" id="{4AC1BA6B-7A1B-4BB0-A396-391A3FE5DDDC}"/>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Being wrong here is useful. Make a prediction.</a:t>
            </a:r>
          </a:p>
        </p:txBody>
      </p:sp>
    </p:spTree>
    <p:extLst>
      <p:ext uri="{BB962C8B-B14F-4D97-AF65-F5344CB8AC3E}">
        <p14:creationId xmlns:p14="http://schemas.microsoft.com/office/powerpoint/2010/main" val="1875142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5BB78C2-026A-47F6-BB07-C87917AEB8DF}"/>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B00000"/>
                </a:solidFill>
                <a:latin typeface="Arial"/>
                <a:ea typeface="Arial"/>
                <a:cs typeface="Arial"/>
              </a:defRPr>
            </a:pPr>
            <a:r>
              <a:rPr sz="3450" b="1">
                <a:solidFill>
                  <a:srgbClr val="B00000"/>
                </a:solidFill>
                <a:latin typeface="Arial"/>
                <a:ea typeface="Arial"/>
                <a:cs typeface="Arial"/>
              </a:rPr>
              <a:t>LIVE CODING: one experiment</a:t>
            </a:r>
          </a:p>
        </p:txBody>
      </p:sp>
      <p:sp>
        <p:nvSpPr>
          <p:cNvPr id="2" name="Rectangle 1">
            <a:extLst>
              <a:ext uri="{FF2B5EF4-FFF2-40B4-BE49-F238E27FC236}">
                <a16:creationId xmlns:a16="http://schemas.microsoft.com/office/drawing/2014/main" id="{0D8BD1E2-8567-4E8C-BE6E-1719C7BB5AA0}"/>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10</a:t>
            </a:r>
          </a:p>
        </p:txBody>
      </p:sp>
      <p:sp>
        <p:nvSpPr>
          <p:cNvPr id="3" name="Rectangle 2">
            <a:extLst>
              <a:ext uri="{FF2B5EF4-FFF2-40B4-BE49-F238E27FC236}">
                <a16:creationId xmlns:a16="http://schemas.microsoft.com/office/drawing/2014/main" id="{0F12B19B-3D80-43CF-A206-B60478BEA872}"/>
              </a:ext>
            </a:extLst>
          </p:cNvPr>
          <p:cNvSpPr>
            <a:spLocks noGrp="1"/>
          </p:cNvSpPr>
          <p:nvPr/>
        </p:nvSpPr>
        <p:spPr>
          <a:xfrm>
            <a:off x="685800" y="1952625"/>
            <a:ext cx="10810875" cy="3238500"/>
          </a:xfrm>
          <a:prstGeom prst="rect">
            <a:avLst/>
          </a:prstGeom>
          <a:noFill/>
          <a:ln w="0">
            <a:noFill/>
          </a:ln>
        </p:spPr>
        <p:txBody>
          <a:bodyPr>
            <a:noAutofit/>
          </a:bodyPr>
          <a:lstStyle/>
          <a:p>
            <a:pPr>
              <a:buNone/>
              <a:defRPr sz="2250" b="0">
                <a:solidFill>
                  <a:srgbClr val="202020"/>
                </a:solidFill>
                <a:latin typeface="Arial"/>
                <a:ea typeface="Arial"/>
                <a:cs typeface="Arial"/>
              </a:defRPr>
            </a:pPr>
            <a:r>
              <a:rPr sz="2250" b="0">
                <a:solidFill>
                  <a:srgbClr val="202020"/>
                </a:solidFill>
                <a:latin typeface="Arial"/>
                <a:ea typeface="Arial"/>
                <a:cs typeface="Arial"/>
              </a:rPr>
              <a:t>set.seed(683)</a:t>
            </a:r>
          </a:p>
          <a:p>
            <a:pPr>
              <a:buNone/>
              <a:defRPr sz="2250" b="0">
                <a:solidFill>
                  <a:srgbClr val="202020"/>
                </a:solidFill>
                <a:latin typeface="Arial"/>
                <a:ea typeface="Arial"/>
                <a:cs typeface="Arial"/>
              </a:defRPr>
            </a:pPr>
            <a:r>
              <a:rPr sz="2250" b="0">
                <a:solidFill>
                  <a:srgbClr val="202020"/>
                </a:solidFill>
                <a:latin typeface="Arial"/>
                <a:ea typeface="Arial"/>
                <a:cs typeface="Arial"/>
              </a:rPr>
              <a:t>null_choices &lt;- sample(c(0, 1),</a:t>
            </a:r>
          </a:p>
          <a:p>
            <a:pPr>
              <a:buNone/>
              <a:defRPr sz="2250" b="0">
                <a:solidFill>
                  <a:srgbClr val="202020"/>
                </a:solidFill>
                <a:latin typeface="Arial"/>
                <a:ea typeface="Arial"/>
                <a:cs typeface="Arial"/>
              </a:defRPr>
            </a:pPr>
            <a:r>
              <a:rPr sz="2250" b="0">
                <a:solidFill>
                  <a:srgbClr val="202020"/>
                </a:solidFill>
                <a:latin typeface="Arial"/>
                <a:ea typeface="Arial"/>
                <a:cs typeface="Arial"/>
              </a:rPr>
              <a:t>                       size = 20, replace = TRUE)</a:t>
            </a:r>
          </a:p>
          <a:p>
            <a:pPr>
              <a:buNone/>
              <a:defRPr sz="2250" b="0">
                <a:solidFill>
                  <a:srgbClr val="202020"/>
                </a:solidFill>
                <a:latin typeface="Arial"/>
                <a:ea typeface="Arial"/>
                <a:cs typeface="Arial"/>
              </a:defRPr>
            </a:pPr>
            <a:r>
              <a:rPr sz="2250" b="0">
                <a:solidFill>
                  <a:srgbClr val="202020"/>
                </a:solidFill>
                <a:latin typeface="Arial"/>
                <a:ea typeface="Arial"/>
                <a:cs typeface="Arial"/>
              </a:rPr>
              <a:t>sum(null_choices)</a:t>
            </a:r>
          </a:p>
        </p:txBody>
      </p:sp>
      <p:sp>
        <p:nvSpPr>
          <p:cNvPr id="4" name="Rectangle 3">
            <a:extLst>
              <a:ext uri="{FF2B5EF4-FFF2-40B4-BE49-F238E27FC236}">
                <a16:creationId xmlns:a16="http://schemas.microsoft.com/office/drawing/2014/main" id="{10F3DBF6-F6E0-4CB6-A589-E84B354A9490}"/>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Which part of this code represents the null hypothesis?</a:t>
            </a:r>
          </a:p>
        </p:txBody>
      </p:sp>
    </p:spTree>
    <p:extLst>
      <p:ext uri="{BB962C8B-B14F-4D97-AF65-F5344CB8AC3E}">
        <p14:creationId xmlns:p14="http://schemas.microsoft.com/office/powerpoint/2010/main" val="502787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61CF56-F632-49C1-8E86-87D83C635B32}"/>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Let's do that again. A lot.</a:t>
            </a:r>
          </a:p>
        </p:txBody>
      </p:sp>
      <p:sp>
        <p:nvSpPr>
          <p:cNvPr id="2" name="Rectangle 1">
            <a:extLst>
              <a:ext uri="{FF2B5EF4-FFF2-40B4-BE49-F238E27FC236}">
                <a16:creationId xmlns:a16="http://schemas.microsoft.com/office/drawing/2014/main" id="{B2110ED0-4776-4B98-872B-DF301C1909BA}"/>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11</a:t>
            </a:r>
          </a:p>
        </p:txBody>
      </p:sp>
      <p:sp>
        <p:nvSpPr>
          <p:cNvPr id="3" name="Rectangle 2">
            <a:extLst>
              <a:ext uri="{FF2B5EF4-FFF2-40B4-BE49-F238E27FC236}">
                <a16:creationId xmlns:a16="http://schemas.microsoft.com/office/drawing/2014/main" id="{3377EBEA-BCF0-47D2-84BD-5C11DA803972}"/>
              </a:ext>
            </a:extLst>
          </p:cNvPr>
          <p:cNvSpPr>
            <a:spLocks noGrp="1"/>
          </p:cNvSpPr>
          <p:nvPr/>
        </p:nvSpPr>
        <p:spPr>
          <a:xfrm>
            <a:off x="666750" y="2190750"/>
            <a:ext cx="10572750" cy="4000500"/>
          </a:xfrm>
          <a:prstGeom prst="rect">
            <a:avLst/>
          </a:prstGeom>
          <a:noFill/>
          <a:ln w="0">
            <a:noFill/>
          </a:ln>
        </p:spPr>
        <p:txBody>
          <a:bodyPr>
            <a:noAutofit/>
          </a:bodyPr>
          <a:lstStyle/>
          <a:p>
            <a:pPr>
              <a:buNone/>
              <a:defRPr sz="2850" b="0">
                <a:solidFill>
                  <a:srgbClr val="202020"/>
                </a:solidFill>
                <a:latin typeface="Arial"/>
                <a:ea typeface="Arial"/>
                <a:cs typeface="Arial"/>
              </a:defRPr>
            </a:pPr>
            <a:r>
              <a:rPr sz="2850" b="0">
                <a:solidFill>
                  <a:srgbClr val="202020"/>
                </a:solidFill>
                <a:latin typeface="Arial"/>
                <a:ea typeface="Arial"/>
                <a:cs typeface="Arial"/>
              </a:rPr>
              <a:t>One simulated experiment gives one count.</a:t>
            </a:r>
          </a:p>
          <a:p>
            <a:endParaRPr sz="2850" b="0">
              <a:solidFill>
                <a:srgbClr val="202020"/>
              </a:solidFill>
              <a:latin typeface="Arial"/>
              <a:ea typeface="Arial"/>
              <a:cs typeface="Arial"/>
            </a:endParaRPr>
          </a:p>
          <a:p>
            <a:pPr>
              <a:buNone/>
              <a:defRPr sz="2850" b="0">
                <a:solidFill>
                  <a:srgbClr val="202020"/>
                </a:solidFill>
                <a:latin typeface="Arial"/>
                <a:ea typeface="Arial"/>
                <a:cs typeface="Arial"/>
              </a:defRPr>
            </a:pPr>
            <a:r>
              <a:rPr sz="2850" b="0">
                <a:solidFill>
                  <a:srgbClr val="202020"/>
                </a:solidFill>
                <a:latin typeface="Arial"/>
                <a:ea typeface="Arial"/>
                <a:cs typeface="Arial"/>
              </a:rPr>
              <a:t>To learn which counts are common,</a:t>
            </a:r>
          </a:p>
          <a:p>
            <a:pPr>
              <a:buNone/>
              <a:defRPr sz="2850" b="0">
                <a:solidFill>
                  <a:srgbClr val="202020"/>
                </a:solidFill>
                <a:latin typeface="Arial"/>
                <a:ea typeface="Arial"/>
                <a:cs typeface="Arial"/>
              </a:defRPr>
            </a:pPr>
            <a:r>
              <a:rPr sz="2850" b="0">
                <a:solidFill>
                  <a:srgbClr val="202020"/>
                </a:solidFill>
                <a:latin typeface="Arial"/>
                <a:ea typeface="Arial"/>
                <a:cs typeface="Arial"/>
              </a:rPr>
              <a:t>we repeat the entire 20-beetle experiment.</a:t>
            </a:r>
          </a:p>
        </p:txBody>
      </p:sp>
      <p:sp>
        <p:nvSpPr>
          <p:cNvPr id="4" name="Rectangle 3">
            <a:extLst>
              <a:ext uri="{FF2B5EF4-FFF2-40B4-BE49-F238E27FC236}">
                <a16:creationId xmlns:a16="http://schemas.microsoft.com/office/drawing/2014/main" id="{9ED260F5-B1C7-4AA6-BF77-DA01BDFAB90F}"/>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Each repetition must produce fresh random choices</a:t>
            </a:r>
          </a:p>
        </p:txBody>
      </p:sp>
    </p:spTree>
    <p:extLst>
      <p:ext uri="{BB962C8B-B14F-4D97-AF65-F5344CB8AC3E}">
        <p14:creationId xmlns:p14="http://schemas.microsoft.com/office/powerpoint/2010/main" val="317953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F524DD9-8F5C-4149-8C1E-777C12FC8C48}"/>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B00000"/>
                </a:solidFill>
                <a:latin typeface="Arial"/>
                <a:ea typeface="Arial"/>
                <a:cs typeface="Arial"/>
              </a:defRPr>
            </a:pPr>
            <a:r>
              <a:rPr sz="3450" b="1">
                <a:solidFill>
                  <a:srgbClr val="B00000"/>
                </a:solidFill>
                <a:latin typeface="Arial"/>
                <a:ea typeface="Arial"/>
                <a:cs typeface="Arial"/>
              </a:rPr>
              <a:t>LIVE CODING: 10,000 experiments</a:t>
            </a:r>
          </a:p>
        </p:txBody>
      </p:sp>
      <p:sp>
        <p:nvSpPr>
          <p:cNvPr id="2" name="Rectangle 1">
            <a:extLst>
              <a:ext uri="{FF2B5EF4-FFF2-40B4-BE49-F238E27FC236}">
                <a16:creationId xmlns:a16="http://schemas.microsoft.com/office/drawing/2014/main" id="{E83F1F94-DECA-4C4C-9320-B8A9929310E0}"/>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12</a:t>
            </a:r>
          </a:p>
        </p:txBody>
      </p:sp>
      <p:sp>
        <p:nvSpPr>
          <p:cNvPr id="3" name="Rectangle 2">
            <a:extLst>
              <a:ext uri="{FF2B5EF4-FFF2-40B4-BE49-F238E27FC236}">
                <a16:creationId xmlns:a16="http://schemas.microsoft.com/office/drawing/2014/main" id="{1DB461C0-4FA5-4681-83F6-DD3C1C70DA11}"/>
              </a:ext>
            </a:extLst>
          </p:cNvPr>
          <p:cNvSpPr>
            <a:spLocks noGrp="1"/>
          </p:cNvSpPr>
          <p:nvPr/>
        </p:nvSpPr>
        <p:spPr>
          <a:xfrm>
            <a:off x="685800" y="1666875"/>
            <a:ext cx="10810875" cy="3238500"/>
          </a:xfrm>
          <a:prstGeom prst="rect">
            <a:avLst/>
          </a:prstGeom>
          <a:noFill/>
          <a:ln w="0">
            <a:noFill/>
          </a:ln>
        </p:spPr>
        <p:txBody>
          <a:bodyPr>
            <a:noAutofit/>
          </a:bodyPr>
          <a:lstStyle/>
          <a:p>
            <a:pPr>
              <a:buNone/>
              <a:defRPr sz="2250" b="0">
                <a:solidFill>
                  <a:srgbClr val="202020"/>
                </a:solidFill>
                <a:latin typeface="Arial"/>
                <a:ea typeface="Arial"/>
                <a:cs typeface="Arial"/>
              </a:defRPr>
            </a:pPr>
            <a:r>
              <a:rPr sz="2250" b="0">
                <a:solidFill>
                  <a:srgbClr val="202020"/>
                </a:solidFill>
                <a:latin typeface="Arial"/>
                <a:ea typeface="Arial"/>
                <a:cs typeface="Arial"/>
              </a:rPr>
              <a:t>set.seed(683)</a:t>
            </a:r>
          </a:p>
          <a:p>
            <a:pPr>
              <a:buNone/>
              <a:defRPr sz="2250" b="0">
                <a:solidFill>
                  <a:srgbClr val="202020"/>
                </a:solidFill>
                <a:latin typeface="Arial"/>
                <a:ea typeface="Arial"/>
                <a:cs typeface="Arial"/>
              </a:defRPr>
            </a:pPr>
            <a:r>
              <a:rPr sz="2250" b="0">
                <a:solidFill>
                  <a:srgbClr val="202020"/>
                </a:solidFill>
                <a:latin typeface="Arial"/>
                <a:ea typeface="Arial"/>
                <a:cs typeface="Arial"/>
              </a:rPr>
              <a:t>B &lt;- 10000</a:t>
            </a:r>
          </a:p>
          <a:p>
            <a:pPr>
              <a:buNone/>
              <a:defRPr sz="2250" b="0">
                <a:solidFill>
                  <a:srgbClr val="202020"/>
                </a:solidFill>
                <a:latin typeface="Arial"/>
                <a:ea typeface="Arial"/>
                <a:cs typeface="Arial"/>
              </a:defRPr>
            </a:pPr>
            <a:r>
              <a:rPr sz="2250" b="0">
                <a:solidFill>
                  <a:srgbClr val="202020"/>
                </a:solidFill>
                <a:latin typeface="Arial"/>
                <a:ea typeface="Arial"/>
                <a:cs typeface="Arial"/>
              </a:rPr>
              <a:t>null_k &lt;- numeric(B)</a:t>
            </a:r>
          </a:p>
          <a:p>
            <a:pPr>
              <a:buNone/>
              <a:defRPr sz="2250" b="0">
                <a:solidFill>
                  <a:srgbClr val="202020"/>
                </a:solidFill>
                <a:latin typeface="Arial"/>
                <a:ea typeface="Arial"/>
                <a:cs typeface="Arial"/>
              </a:defRPr>
            </a:pPr>
            <a:r>
              <a:rPr sz="2250" b="0">
                <a:solidFill>
                  <a:srgbClr val="202020"/>
                </a:solidFill>
                <a:latin typeface="Arial"/>
                <a:ea typeface="Arial"/>
                <a:cs typeface="Arial"/>
              </a:rPr>
              <a:t>for (i in seq_len(B)) {</a:t>
            </a:r>
          </a:p>
          <a:p>
            <a:pPr>
              <a:buNone/>
              <a:defRPr sz="2250" b="0">
                <a:solidFill>
                  <a:srgbClr val="202020"/>
                </a:solidFill>
                <a:latin typeface="Arial"/>
                <a:ea typeface="Arial"/>
                <a:cs typeface="Arial"/>
              </a:defRPr>
            </a:pPr>
            <a:r>
              <a:rPr sz="2250" b="0">
                <a:solidFill>
                  <a:srgbClr val="202020"/>
                </a:solidFill>
                <a:latin typeface="Arial"/>
                <a:ea typeface="Arial"/>
                <a:cs typeface="Arial"/>
              </a:rPr>
              <a:t>  x &lt;- sample(c(0, 1), 20, replace = TRUE)</a:t>
            </a:r>
          </a:p>
          <a:p>
            <a:pPr>
              <a:buNone/>
              <a:defRPr sz="2250" b="0">
                <a:solidFill>
                  <a:srgbClr val="202020"/>
                </a:solidFill>
                <a:latin typeface="Arial"/>
                <a:ea typeface="Arial"/>
                <a:cs typeface="Arial"/>
              </a:defRPr>
            </a:pPr>
            <a:r>
              <a:rPr sz="2250" b="0">
                <a:solidFill>
                  <a:srgbClr val="202020"/>
                </a:solidFill>
                <a:latin typeface="Arial"/>
                <a:ea typeface="Arial"/>
                <a:cs typeface="Arial"/>
              </a:rPr>
              <a:t>  null_k[i] &lt;- sum(x)</a:t>
            </a:r>
          </a:p>
          <a:p>
            <a:pPr>
              <a:buNone/>
              <a:defRPr sz="2250" b="0">
                <a:solidFill>
                  <a:srgbClr val="202020"/>
                </a:solidFill>
                <a:latin typeface="Arial"/>
                <a:ea typeface="Arial"/>
                <a:cs typeface="Arial"/>
              </a:defRPr>
            </a:pPr>
            <a:r>
              <a:rPr sz="2250" b="0">
                <a:solidFill>
                  <a:srgbClr val="202020"/>
                </a:solidFill>
                <a:latin typeface="Arial"/>
                <a:ea typeface="Arial"/>
                <a:cs typeface="Arial"/>
              </a:rPr>
              <a:t>}</a:t>
            </a:r>
          </a:p>
        </p:txBody>
      </p:sp>
      <p:sp>
        <p:nvSpPr>
          <p:cNvPr id="4" name="Rectangle 3">
            <a:extLst>
              <a:ext uri="{FF2B5EF4-FFF2-40B4-BE49-F238E27FC236}">
                <a16:creationId xmlns:a16="http://schemas.microsoft.com/office/drawing/2014/main" id="{73AC0165-4F8D-47B0-A00E-A9B5A98A0E70}"/>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What does one entry in null_k represent?</a:t>
            </a:r>
          </a:p>
        </p:txBody>
      </p:sp>
    </p:spTree>
    <p:extLst>
      <p:ext uri="{BB962C8B-B14F-4D97-AF65-F5344CB8AC3E}">
        <p14:creationId xmlns:p14="http://schemas.microsoft.com/office/powerpoint/2010/main" val="1081727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65B7B4-7A15-4721-AB11-BF97ADCF6B90}"/>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A distribution of WHAT?</a:t>
            </a:r>
          </a:p>
        </p:txBody>
      </p:sp>
      <p:sp>
        <p:nvSpPr>
          <p:cNvPr id="2" name="Rectangle 1">
            <a:extLst>
              <a:ext uri="{FF2B5EF4-FFF2-40B4-BE49-F238E27FC236}">
                <a16:creationId xmlns:a16="http://schemas.microsoft.com/office/drawing/2014/main" id="{CD7B1BEA-2296-4A79-8219-5A50F9AFCED4}"/>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13</a:t>
            </a:r>
          </a:p>
        </p:txBody>
      </p:sp>
      <p:sp>
        <p:nvSpPr>
          <p:cNvPr id="3" name="Rectangle 2">
            <a:extLst>
              <a:ext uri="{FF2B5EF4-FFF2-40B4-BE49-F238E27FC236}">
                <a16:creationId xmlns:a16="http://schemas.microsoft.com/office/drawing/2014/main" id="{B59C2252-5D64-44F6-A591-45B2580AD578}"/>
              </a:ext>
            </a:extLst>
          </p:cNvPr>
          <p:cNvSpPr>
            <a:spLocks noGrp="1"/>
          </p:cNvSpPr>
          <p:nvPr/>
        </p:nvSpPr>
        <p:spPr>
          <a:xfrm>
            <a:off x="666750" y="1714500"/>
            <a:ext cx="10572750" cy="4000500"/>
          </a:xfrm>
          <a:prstGeom prst="rect">
            <a:avLst/>
          </a:prstGeom>
          <a:noFill/>
          <a:ln w="0">
            <a:noFill/>
          </a:ln>
        </p:spPr>
        <p:txBody>
          <a:bodyPr>
            <a:noAutofit/>
          </a:bodyPr>
          <a:lstStyle/>
          <a:p>
            <a:pPr>
              <a:buNone/>
              <a:defRPr sz="2250" b="0">
                <a:solidFill>
                  <a:srgbClr val="202020"/>
                </a:solidFill>
                <a:latin typeface="Arial"/>
                <a:ea typeface="Arial"/>
                <a:cs typeface="Arial"/>
              </a:defRPr>
            </a:pPr>
            <a:r>
              <a:rPr sz="2250" b="0">
                <a:solidFill>
                  <a:srgbClr val="202020"/>
                </a:solidFill>
                <a:latin typeface="Arial"/>
                <a:ea typeface="Arial"/>
                <a:cs typeface="Arial"/>
              </a:rPr>
              <a:t>Observed data distribution</a:t>
            </a:r>
          </a:p>
          <a:p>
            <a:pPr>
              <a:buNone/>
              <a:defRPr sz="2250" b="0">
                <a:solidFill>
                  <a:srgbClr val="202020"/>
                </a:solidFill>
                <a:latin typeface="Arial"/>
                <a:ea typeface="Arial"/>
                <a:cs typeface="Arial"/>
              </a:defRPr>
            </a:pPr>
            <a:r>
              <a:rPr sz="2250" b="0">
                <a:solidFill>
                  <a:srgbClr val="202020"/>
                </a:solidFill>
                <a:latin typeface="Arial"/>
                <a:ea typeface="Arial"/>
                <a:cs typeface="Arial"/>
              </a:rPr>
              <a:t>Choices of individual beetles in our sample</a:t>
            </a:r>
          </a:p>
          <a:p>
            <a:endParaRPr sz="2250" b="0">
              <a:solidFill>
                <a:srgbClr val="202020"/>
              </a:solidFill>
              <a:latin typeface="Arial"/>
              <a:ea typeface="Arial"/>
              <a:cs typeface="Arial"/>
            </a:endParaRPr>
          </a:p>
          <a:p>
            <a:pPr>
              <a:buNone/>
              <a:defRPr sz="2250" b="0">
                <a:solidFill>
                  <a:srgbClr val="202020"/>
                </a:solidFill>
                <a:latin typeface="Arial"/>
                <a:ea typeface="Arial"/>
                <a:cs typeface="Arial"/>
              </a:defRPr>
            </a:pPr>
            <a:r>
              <a:rPr sz="2250" b="0">
                <a:solidFill>
                  <a:srgbClr val="202020"/>
                </a:solidFill>
                <a:latin typeface="Arial"/>
                <a:ea typeface="Arial"/>
                <a:cs typeface="Arial"/>
              </a:rPr>
              <a:t>Sampling distribution</a:t>
            </a:r>
          </a:p>
          <a:p>
            <a:pPr>
              <a:buNone/>
              <a:defRPr sz="2250" b="0">
                <a:solidFill>
                  <a:srgbClr val="202020"/>
                </a:solidFill>
                <a:latin typeface="Arial"/>
                <a:ea typeface="Arial"/>
                <a:cs typeface="Arial"/>
              </a:defRPr>
            </a:pPr>
            <a:r>
              <a:rPr sz="2250" b="0">
                <a:solidFill>
                  <a:srgbClr val="202020"/>
                </a:solidFill>
                <a:latin typeface="Arial"/>
                <a:ea typeface="Arial"/>
                <a:cs typeface="Arial"/>
              </a:rPr>
              <a:t>A statistic across repeated samples under a fixed model</a:t>
            </a:r>
          </a:p>
          <a:p>
            <a:endParaRPr sz="2250" b="0">
              <a:solidFill>
                <a:srgbClr val="202020"/>
              </a:solidFill>
              <a:latin typeface="Arial"/>
              <a:ea typeface="Arial"/>
              <a:cs typeface="Arial"/>
            </a:endParaRPr>
          </a:p>
          <a:p>
            <a:pPr>
              <a:buNone/>
              <a:defRPr sz="2250" b="0">
                <a:solidFill>
                  <a:srgbClr val="202020"/>
                </a:solidFill>
                <a:latin typeface="Arial"/>
                <a:ea typeface="Arial"/>
                <a:cs typeface="Arial"/>
              </a:defRPr>
            </a:pPr>
            <a:r>
              <a:rPr sz="2250" b="0">
                <a:solidFill>
                  <a:srgbClr val="202020"/>
                </a:solidFill>
                <a:latin typeface="Arial"/>
                <a:ea typeface="Arial"/>
                <a:cs typeface="Arial"/>
              </a:rPr>
              <a:t>Null distribution</a:t>
            </a:r>
          </a:p>
          <a:p>
            <a:pPr>
              <a:buNone/>
              <a:defRPr sz="2250" b="0">
                <a:solidFill>
                  <a:srgbClr val="202020"/>
                </a:solidFill>
                <a:latin typeface="Arial"/>
                <a:ea typeface="Arial"/>
                <a:cs typeface="Arial"/>
              </a:defRPr>
            </a:pPr>
            <a:r>
              <a:rPr sz="2250" b="0">
                <a:solidFill>
                  <a:srgbClr val="202020"/>
                </a:solidFill>
                <a:latin typeface="Arial"/>
                <a:ea typeface="Arial"/>
                <a:cs typeface="Arial"/>
              </a:rPr>
              <a:t>That sampling distribution when the null model holds</a:t>
            </a:r>
          </a:p>
        </p:txBody>
      </p:sp>
    </p:spTree>
    <p:extLst>
      <p:ext uri="{BB962C8B-B14F-4D97-AF65-F5344CB8AC3E}">
        <p14:creationId xmlns:p14="http://schemas.microsoft.com/office/powerpoint/2010/main" val="1492123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0AB87F-DB1F-49AE-B14C-47D2FCFA24F3}"/>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The null distribution</a:t>
            </a:r>
          </a:p>
        </p:txBody>
      </p:sp>
      <p:sp>
        <p:nvSpPr>
          <p:cNvPr id="2" name="Rectangle 1">
            <a:extLst>
              <a:ext uri="{FF2B5EF4-FFF2-40B4-BE49-F238E27FC236}">
                <a16:creationId xmlns:a16="http://schemas.microsoft.com/office/drawing/2014/main" id="{DDE9F21A-99DA-4B45-845A-19561106DB9A}"/>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14</a:t>
            </a:r>
          </a:p>
        </p:txBody>
      </p:sp>
      <p:graphicFrame>
        <p:nvGraphicFramePr>
          <p:cNvPr id="9" name="Chart"/>
          <p:cNvGraphicFramePr/>
          <p:nvPr/>
        </p:nvGraphicFramePr>
        <p:xfrm>
          <a:off x="714375" y="1809750"/>
          <a:ext cx="10572750" cy="3619500"/>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a:extLst>
              <a:ext uri="{FF2B5EF4-FFF2-40B4-BE49-F238E27FC236}">
                <a16:creationId xmlns:a16="http://schemas.microsoft.com/office/drawing/2014/main" id="{8A58CD56-041C-4DBF-98BB-7203ED4136BC}"/>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Where does our observed count of 16 fall?</a:t>
            </a:r>
          </a:p>
        </p:txBody>
      </p:sp>
    </p:spTree>
    <p:extLst>
      <p:ext uri="{BB962C8B-B14F-4D97-AF65-F5344CB8AC3E}">
        <p14:creationId xmlns:p14="http://schemas.microsoft.com/office/powerpoint/2010/main" val="1392983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3A8225B-0EF4-4D3F-AFC3-6B538A3B11E0}"/>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“At least as extreme” includes both tails</a:t>
            </a:r>
          </a:p>
        </p:txBody>
      </p:sp>
      <p:sp>
        <p:nvSpPr>
          <p:cNvPr id="2" name="Rectangle 1">
            <a:extLst>
              <a:ext uri="{FF2B5EF4-FFF2-40B4-BE49-F238E27FC236}">
                <a16:creationId xmlns:a16="http://schemas.microsoft.com/office/drawing/2014/main" id="{C899CDE1-8F21-4DBF-A808-50225787821E}"/>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15</a:t>
            </a:r>
          </a:p>
        </p:txBody>
      </p:sp>
      <p:graphicFrame>
        <p:nvGraphicFramePr>
          <p:cNvPr id="9" name="Chart"/>
          <p:cNvGraphicFramePr/>
          <p:nvPr/>
        </p:nvGraphicFramePr>
        <p:xfrm>
          <a:off x="714375" y="1809750"/>
          <a:ext cx="10572750" cy="3619500"/>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3">
            <a:extLst>
              <a:ext uri="{FF2B5EF4-FFF2-40B4-BE49-F238E27FC236}">
                <a16:creationId xmlns:a16="http://schemas.microsoft.com/office/drawing/2014/main" id="{8CA0AA13-C058-4D99-817F-A7D7091DDAFA}"/>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K ≤ 4 or K ≥ 16     Same distance or farther from 10</a:t>
            </a:r>
          </a:p>
        </p:txBody>
      </p:sp>
    </p:spTree>
    <p:extLst>
      <p:ext uri="{BB962C8B-B14F-4D97-AF65-F5344CB8AC3E}">
        <p14:creationId xmlns:p14="http://schemas.microsoft.com/office/powerpoint/2010/main" val="889444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2EC1AC5-4C6F-4874-8494-43D1172A5B18}"/>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A p-value is a tail probability</a:t>
            </a:r>
          </a:p>
        </p:txBody>
      </p:sp>
      <p:sp>
        <p:nvSpPr>
          <p:cNvPr id="2" name="Rectangle 1">
            <a:extLst>
              <a:ext uri="{FF2B5EF4-FFF2-40B4-BE49-F238E27FC236}">
                <a16:creationId xmlns:a16="http://schemas.microsoft.com/office/drawing/2014/main" id="{A640DC0D-5AC2-4927-89BB-1CC77B90A8A4}"/>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16</a:t>
            </a:r>
          </a:p>
        </p:txBody>
      </p:sp>
      <p:sp>
        <p:nvSpPr>
          <p:cNvPr id="3" name="Rectangle 2">
            <a:extLst>
              <a:ext uri="{FF2B5EF4-FFF2-40B4-BE49-F238E27FC236}">
                <a16:creationId xmlns:a16="http://schemas.microsoft.com/office/drawing/2014/main" id="{480513D5-185E-4CC3-93FC-385668A10E52}"/>
              </a:ext>
            </a:extLst>
          </p:cNvPr>
          <p:cNvSpPr>
            <a:spLocks noGrp="1"/>
          </p:cNvSpPr>
          <p:nvPr/>
        </p:nvSpPr>
        <p:spPr>
          <a:xfrm>
            <a:off x="685800" y="1857375"/>
            <a:ext cx="10810875" cy="3238500"/>
          </a:xfrm>
          <a:prstGeom prst="rect">
            <a:avLst/>
          </a:prstGeom>
          <a:noFill/>
          <a:ln w="0">
            <a:noFill/>
          </a:ln>
        </p:spPr>
        <p:txBody>
          <a:bodyPr>
            <a:noAutofit/>
          </a:bodyPr>
          <a:lstStyle/>
          <a:p>
            <a:pPr>
              <a:buNone/>
              <a:defRPr sz="2250" b="0">
                <a:solidFill>
                  <a:srgbClr val="202020"/>
                </a:solidFill>
                <a:latin typeface="Arial"/>
                <a:ea typeface="Arial"/>
                <a:cs typeface="Arial"/>
              </a:defRPr>
            </a:pPr>
            <a:r>
              <a:rPr sz="2250" b="0">
                <a:solidFill>
                  <a:srgbClr val="202020"/>
                </a:solidFill>
                <a:latin typeface="Arial"/>
                <a:ea typeface="Arial"/>
                <a:cs typeface="Arial"/>
              </a:rPr>
              <a:t>extreme &lt;- abs(null_k - 10) &gt;= abs(16 - 10)</a:t>
            </a:r>
          </a:p>
          <a:p>
            <a:pPr>
              <a:buNone/>
              <a:defRPr sz="2250" b="0">
                <a:solidFill>
                  <a:srgbClr val="202020"/>
                </a:solidFill>
                <a:latin typeface="Arial"/>
                <a:ea typeface="Arial"/>
                <a:cs typeface="Arial"/>
              </a:defRPr>
            </a:pPr>
            <a:r>
              <a:rPr sz="2250" b="0">
                <a:solidFill>
                  <a:srgbClr val="202020"/>
                </a:solidFill>
                <a:latin typeface="Arial"/>
                <a:ea typeface="Arial"/>
                <a:cs typeface="Arial"/>
              </a:rPr>
              <a:t>p_sim &lt;- mean(extreme)</a:t>
            </a:r>
          </a:p>
          <a:p>
            <a:endParaRPr sz="2250" b="0">
              <a:solidFill>
                <a:srgbClr val="202020"/>
              </a:solidFill>
              <a:latin typeface="Arial"/>
              <a:ea typeface="Arial"/>
              <a:cs typeface="Arial"/>
            </a:endParaRPr>
          </a:p>
          <a:p>
            <a:pPr>
              <a:buNone/>
              <a:defRPr sz="2250" b="0">
                <a:solidFill>
                  <a:srgbClr val="202020"/>
                </a:solidFill>
                <a:latin typeface="Arial"/>
                <a:ea typeface="Arial"/>
                <a:cs typeface="Arial"/>
              </a:defRPr>
            </a:pPr>
            <a:r>
              <a:rPr sz="2250" b="0">
                <a:solidFill>
                  <a:srgbClr val="202020"/>
                </a:solidFill>
                <a:latin typeface="Arial"/>
                <a:ea typeface="Arial"/>
                <a:cs typeface="Arial"/>
              </a:rPr>
              <a:t># 124 / 10000 = 0.0124</a:t>
            </a:r>
          </a:p>
        </p:txBody>
      </p:sp>
      <p:sp>
        <p:nvSpPr>
          <p:cNvPr id="4" name="Rectangle 3">
            <a:extLst>
              <a:ext uri="{FF2B5EF4-FFF2-40B4-BE49-F238E27FC236}">
                <a16:creationId xmlns:a16="http://schemas.microsoft.com/office/drawing/2014/main" id="{A304DC85-AF75-4378-A6AF-AAC845862040}"/>
              </a:ext>
            </a:extLst>
          </p:cNvPr>
          <p:cNvSpPr>
            <a:spLocks noGrp="1"/>
          </p:cNvSpPr>
          <p:nvPr/>
        </p:nvSpPr>
        <p:spPr>
          <a:xfrm>
            <a:off x="685800" y="4143375"/>
            <a:ext cx="10668000" cy="952500"/>
          </a:xfrm>
          <a:prstGeom prst="rect">
            <a:avLst/>
          </a:prstGeom>
          <a:noFill/>
          <a:ln w="0">
            <a:noFill/>
          </a:ln>
        </p:spPr>
        <p:txBody>
          <a:bodyPr>
            <a:noAutofit/>
          </a:bodyPr>
          <a:lstStyle/>
          <a:p>
            <a:pPr>
              <a:buNone/>
              <a:defRPr sz="2550" b="1">
                <a:solidFill>
                  <a:srgbClr val="500000"/>
                </a:solidFill>
                <a:latin typeface="Arial"/>
                <a:ea typeface="Arial"/>
                <a:cs typeface="Arial"/>
              </a:defRPr>
            </a:pPr>
            <a:r>
              <a:rPr sz="2550" b="1">
                <a:solidFill>
                  <a:srgbClr val="500000"/>
                </a:solidFill>
                <a:latin typeface="Arial"/>
                <a:ea typeface="Arial"/>
                <a:cs typeface="Arial"/>
              </a:rPr>
              <a:t>About 1.2% of experiments under this null model</a:t>
            </a:r>
          </a:p>
          <a:p>
            <a:pPr>
              <a:buNone/>
              <a:defRPr sz="2550" b="1">
                <a:solidFill>
                  <a:srgbClr val="500000"/>
                </a:solidFill>
                <a:latin typeface="Arial"/>
                <a:ea typeface="Arial"/>
                <a:cs typeface="Arial"/>
              </a:defRPr>
            </a:pPr>
            <a:r>
              <a:rPr sz="2550" b="1">
                <a:solidFill>
                  <a:srgbClr val="500000"/>
                </a:solidFill>
                <a:latin typeface="Arial"/>
                <a:ea typeface="Arial"/>
                <a:cs typeface="Arial"/>
              </a:rPr>
              <a:t>give a count at least this extreme.</a:t>
            </a:r>
          </a:p>
        </p:txBody>
      </p:sp>
    </p:spTree>
    <p:extLst>
      <p:ext uri="{BB962C8B-B14F-4D97-AF65-F5344CB8AC3E}">
        <p14:creationId xmlns:p14="http://schemas.microsoft.com/office/powerpoint/2010/main" val="1585910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CC6BE6A-DA4A-4E3C-82F5-81ACB050B940}"/>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What did we just assume?</a:t>
            </a:r>
          </a:p>
        </p:txBody>
      </p:sp>
      <p:sp>
        <p:nvSpPr>
          <p:cNvPr id="2" name="Rectangle 1">
            <a:extLst>
              <a:ext uri="{FF2B5EF4-FFF2-40B4-BE49-F238E27FC236}">
                <a16:creationId xmlns:a16="http://schemas.microsoft.com/office/drawing/2014/main" id="{388CC1C0-3DAD-42C6-91D4-BB27F6C3160E}"/>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17</a:t>
            </a:r>
          </a:p>
        </p:txBody>
      </p:sp>
      <p:sp>
        <p:nvSpPr>
          <p:cNvPr id="3" name="Rectangle 2">
            <a:extLst>
              <a:ext uri="{FF2B5EF4-FFF2-40B4-BE49-F238E27FC236}">
                <a16:creationId xmlns:a16="http://schemas.microsoft.com/office/drawing/2014/main" id="{50B83068-6FF1-41B0-B360-85A822056069}"/>
              </a:ext>
            </a:extLst>
          </p:cNvPr>
          <p:cNvSpPr>
            <a:spLocks noGrp="1"/>
          </p:cNvSpPr>
          <p:nvPr/>
        </p:nvSpPr>
        <p:spPr>
          <a:xfrm>
            <a:off x="666750" y="1952625"/>
            <a:ext cx="10572750" cy="4000500"/>
          </a:xfrm>
          <a:prstGeom prst="rect">
            <a:avLst/>
          </a:prstGeom>
          <a:noFill/>
          <a:ln w="0">
            <a:noFill/>
          </a:ln>
        </p:spPr>
        <p:txBody>
          <a:bodyPr>
            <a:noAutofit/>
          </a:bodyPr>
          <a:lstStyle/>
          <a:p>
            <a:pPr>
              <a:buNone/>
              <a:defRPr sz="2775" b="0">
                <a:solidFill>
                  <a:srgbClr val="202020"/>
                </a:solidFill>
                <a:latin typeface="Arial"/>
                <a:ea typeface="Arial"/>
                <a:cs typeface="Arial"/>
              </a:defRPr>
            </a:pPr>
            <a:r>
              <a:rPr sz="2775" b="0">
                <a:solidFill>
                  <a:srgbClr val="202020"/>
                </a:solidFill>
                <a:latin typeface="Arial"/>
                <a:ea typeface="Arial"/>
                <a:cs typeface="Arial"/>
              </a:rPr>
              <a:t>Assuming independent choices with p_A = 0.50…</a:t>
            </a:r>
          </a:p>
          <a:p>
            <a:endParaRPr sz="2775" b="0">
              <a:solidFill>
                <a:srgbClr val="202020"/>
              </a:solidFill>
              <a:latin typeface="Arial"/>
              <a:ea typeface="Arial"/>
              <a:cs typeface="Arial"/>
            </a:endParaRPr>
          </a:p>
          <a:p>
            <a:pPr>
              <a:buNone/>
              <a:defRPr sz="2775" b="0">
                <a:solidFill>
                  <a:srgbClr val="202020"/>
                </a:solidFill>
                <a:latin typeface="Arial"/>
                <a:ea typeface="Arial"/>
                <a:cs typeface="Arial"/>
              </a:defRPr>
            </a:pPr>
            <a:r>
              <a:rPr sz="2775" b="0">
                <a:solidFill>
                  <a:srgbClr val="202020"/>
                </a:solidFill>
                <a:latin typeface="Arial"/>
                <a:ea typeface="Arial"/>
                <a:cs typeface="Arial"/>
              </a:rPr>
              <a:t>…the probability of a count at least as extreme</a:t>
            </a:r>
          </a:p>
          <a:p>
            <a:pPr>
              <a:buNone/>
              <a:defRPr sz="2775" b="0">
                <a:solidFill>
                  <a:srgbClr val="202020"/>
                </a:solidFill>
                <a:latin typeface="Arial"/>
                <a:ea typeface="Arial"/>
                <a:cs typeface="Arial"/>
              </a:defRPr>
            </a:pPr>
            <a:r>
              <a:rPr sz="2775" b="0">
                <a:solidFill>
                  <a:srgbClr val="202020"/>
                </a:solidFill>
                <a:latin typeface="Arial"/>
                <a:ea typeface="Arial"/>
                <a:cs typeface="Arial"/>
              </a:rPr>
              <a:t>as 16 of 20 is about 0.012.</a:t>
            </a:r>
          </a:p>
        </p:txBody>
      </p:sp>
      <p:sp>
        <p:nvSpPr>
          <p:cNvPr id="4" name="Rectangle 3">
            <a:extLst>
              <a:ext uri="{FF2B5EF4-FFF2-40B4-BE49-F238E27FC236}">
                <a16:creationId xmlns:a16="http://schemas.microsoft.com/office/drawing/2014/main" id="{929754EA-7803-414C-A554-9BBCFC85B204}"/>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We assumed the null to calculate this probability.</a:t>
            </a:r>
          </a:p>
        </p:txBody>
      </p:sp>
    </p:spTree>
    <p:extLst>
      <p:ext uri="{BB962C8B-B14F-4D97-AF65-F5344CB8AC3E}">
        <p14:creationId xmlns:p14="http://schemas.microsoft.com/office/powerpoint/2010/main" val="371855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A60124B-2E16-4DB0-A4E8-3AD3E7CF9750}"/>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There is a function for that</a:t>
            </a:r>
          </a:p>
        </p:txBody>
      </p:sp>
      <p:sp>
        <p:nvSpPr>
          <p:cNvPr id="2" name="Rectangle 1">
            <a:extLst>
              <a:ext uri="{FF2B5EF4-FFF2-40B4-BE49-F238E27FC236}">
                <a16:creationId xmlns:a16="http://schemas.microsoft.com/office/drawing/2014/main" id="{89C0DAA2-8712-4D71-8458-8DF50E0B1B57}"/>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18</a:t>
            </a:r>
          </a:p>
        </p:txBody>
      </p:sp>
      <p:sp>
        <p:nvSpPr>
          <p:cNvPr id="3" name="Rectangle 2">
            <a:extLst>
              <a:ext uri="{FF2B5EF4-FFF2-40B4-BE49-F238E27FC236}">
                <a16:creationId xmlns:a16="http://schemas.microsoft.com/office/drawing/2014/main" id="{F3FBC656-3CF2-48C7-94CE-6EDF14BED7D6}"/>
              </a:ext>
            </a:extLst>
          </p:cNvPr>
          <p:cNvSpPr>
            <a:spLocks noGrp="1"/>
          </p:cNvSpPr>
          <p:nvPr/>
        </p:nvSpPr>
        <p:spPr>
          <a:xfrm>
            <a:off x="685800" y="1952625"/>
            <a:ext cx="10810875" cy="3238500"/>
          </a:xfrm>
          <a:prstGeom prst="rect">
            <a:avLst/>
          </a:prstGeom>
          <a:noFill/>
          <a:ln w="0">
            <a:noFill/>
          </a:ln>
        </p:spPr>
        <p:txBody>
          <a:bodyPr>
            <a:noAutofit/>
          </a:bodyPr>
          <a:lstStyle/>
          <a:p>
            <a:pPr>
              <a:buNone/>
              <a:defRPr sz="2250" b="0">
                <a:solidFill>
                  <a:srgbClr val="202020"/>
                </a:solidFill>
                <a:latin typeface="Arial"/>
                <a:ea typeface="Arial"/>
                <a:cs typeface="Arial"/>
              </a:defRPr>
            </a:pPr>
            <a:r>
              <a:rPr sz="2250" b="0">
                <a:solidFill>
                  <a:srgbClr val="202020"/>
                </a:solidFill>
                <a:latin typeface="Arial"/>
                <a:ea typeface="Arial"/>
                <a:cs typeface="Arial"/>
              </a:rPr>
              <a:t>binom.test(16, 20, p = 0.5,</a:t>
            </a:r>
          </a:p>
          <a:p>
            <a:pPr>
              <a:buNone/>
              <a:defRPr sz="2250" b="0">
                <a:solidFill>
                  <a:srgbClr val="202020"/>
                </a:solidFill>
                <a:latin typeface="Arial"/>
                <a:ea typeface="Arial"/>
                <a:cs typeface="Arial"/>
              </a:defRPr>
            </a:pPr>
            <a:r>
              <a:rPr sz="2250" b="0">
                <a:solidFill>
                  <a:srgbClr val="202020"/>
                </a:solidFill>
                <a:latin typeface="Arial"/>
                <a:ea typeface="Arial"/>
                <a:cs typeface="Arial"/>
              </a:rPr>
              <a:t>           alternative = "two.sided")</a:t>
            </a:r>
          </a:p>
          <a:p>
            <a:endParaRPr sz="2250" b="0">
              <a:solidFill>
                <a:srgbClr val="202020"/>
              </a:solidFill>
              <a:latin typeface="Arial"/>
              <a:ea typeface="Arial"/>
              <a:cs typeface="Arial"/>
            </a:endParaRPr>
          </a:p>
          <a:p>
            <a:pPr>
              <a:buNone/>
              <a:defRPr sz="2250" b="0">
                <a:solidFill>
                  <a:srgbClr val="202020"/>
                </a:solidFill>
                <a:latin typeface="Arial"/>
                <a:ea typeface="Arial"/>
                <a:cs typeface="Arial"/>
              </a:defRPr>
            </a:pPr>
            <a:r>
              <a:rPr sz="2250" b="0">
                <a:solidFill>
                  <a:srgbClr val="202020"/>
                </a:solidFill>
                <a:latin typeface="Arial"/>
                <a:ea typeface="Arial"/>
                <a:cs typeface="Arial"/>
              </a:rPr>
              <a:t># Exact p-value: 0.01181793</a:t>
            </a:r>
          </a:p>
        </p:txBody>
      </p:sp>
      <p:sp>
        <p:nvSpPr>
          <p:cNvPr id="4" name="Rectangle 3">
            <a:extLst>
              <a:ext uri="{FF2B5EF4-FFF2-40B4-BE49-F238E27FC236}">
                <a16:creationId xmlns:a16="http://schemas.microsoft.com/office/drawing/2014/main" id="{2BD0EE02-6BAE-4414-B7F5-00641BB57598}"/>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Simulation: 0.0124        Exact calculation: 0.0118</a:t>
            </a:r>
          </a:p>
        </p:txBody>
      </p:sp>
    </p:spTree>
    <p:extLst>
      <p:ext uri="{BB962C8B-B14F-4D97-AF65-F5344CB8AC3E}">
        <p14:creationId xmlns:p14="http://schemas.microsoft.com/office/powerpoint/2010/main" val="18120041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959A60E-2C1A-43F1-AE68-BA656871FB6D}"/>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Which of these would you put in a paper?</a:t>
            </a:r>
          </a:p>
        </p:txBody>
      </p:sp>
      <p:sp>
        <p:nvSpPr>
          <p:cNvPr id="2" name="Rectangle 1">
            <a:extLst>
              <a:ext uri="{FF2B5EF4-FFF2-40B4-BE49-F238E27FC236}">
                <a16:creationId xmlns:a16="http://schemas.microsoft.com/office/drawing/2014/main" id="{7F4E921C-0838-4C72-9480-1D1A7B6564B1}"/>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19</a:t>
            </a:r>
          </a:p>
        </p:txBody>
      </p:sp>
      <p:sp>
        <p:nvSpPr>
          <p:cNvPr id="3" name="Rectangle 2">
            <a:extLst>
              <a:ext uri="{FF2B5EF4-FFF2-40B4-BE49-F238E27FC236}">
                <a16:creationId xmlns:a16="http://schemas.microsoft.com/office/drawing/2014/main" id="{D20835E6-65FE-471D-BDA8-88977372DAE4}"/>
              </a:ext>
            </a:extLst>
          </p:cNvPr>
          <p:cNvSpPr>
            <a:spLocks noGrp="1"/>
          </p:cNvSpPr>
          <p:nvPr/>
        </p:nvSpPr>
        <p:spPr>
          <a:xfrm>
            <a:off x="666750" y="1714500"/>
            <a:ext cx="10572750" cy="4000500"/>
          </a:xfrm>
          <a:prstGeom prst="rect">
            <a:avLst/>
          </a:prstGeom>
          <a:noFill/>
          <a:ln w="0">
            <a:noFill/>
          </a:ln>
        </p:spPr>
        <p:txBody>
          <a:bodyPr>
            <a:noAutofit/>
          </a:bodyPr>
          <a:lstStyle/>
          <a:p>
            <a:pPr>
              <a:buNone/>
              <a:defRPr sz="2325" b="0">
                <a:solidFill>
                  <a:srgbClr val="202020"/>
                </a:solidFill>
                <a:latin typeface="Arial"/>
                <a:ea typeface="Arial"/>
                <a:cs typeface="Arial"/>
              </a:defRPr>
            </a:pPr>
            <a:r>
              <a:rPr sz="2325" b="0">
                <a:solidFill>
                  <a:srgbClr val="202020"/>
                </a:solidFill>
                <a:latin typeface="Arial"/>
                <a:ea typeface="Arial"/>
                <a:cs typeface="Arial"/>
              </a:rPr>
              <a:t>Which statement can we defend?</a:t>
            </a:r>
          </a:p>
          <a:p>
            <a:endParaRPr sz="2325" b="0">
              <a:solidFill>
                <a:srgbClr val="202020"/>
              </a:solidFill>
              <a:latin typeface="Arial"/>
              <a:ea typeface="Arial"/>
              <a:cs typeface="Arial"/>
            </a:endParaRPr>
          </a:p>
          <a:p>
            <a:pPr>
              <a:buNone/>
              <a:defRPr sz="2325" b="0">
                <a:solidFill>
                  <a:srgbClr val="202020"/>
                </a:solidFill>
                <a:latin typeface="Arial"/>
                <a:ea typeface="Arial"/>
                <a:cs typeface="Arial"/>
              </a:defRPr>
            </a:pPr>
            <a:r>
              <a:rPr sz="2325" b="0">
                <a:solidFill>
                  <a:srgbClr val="202020"/>
                </a:solidFill>
                <a:latin typeface="Arial"/>
                <a:ea typeface="Arial"/>
                <a:cs typeface="Arial"/>
              </a:rPr>
              <a:t>A   This result is unusual under equal, independent choice.</a:t>
            </a:r>
          </a:p>
          <a:p>
            <a:endParaRPr sz="2325" b="0">
              <a:solidFill>
                <a:srgbClr val="202020"/>
              </a:solidFill>
              <a:latin typeface="Arial"/>
              <a:ea typeface="Arial"/>
              <a:cs typeface="Arial"/>
            </a:endParaRPr>
          </a:p>
          <a:p>
            <a:pPr>
              <a:buNone/>
              <a:defRPr sz="2325" b="0">
                <a:solidFill>
                  <a:srgbClr val="202020"/>
                </a:solidFill>
                <a:latin typeface="Arial"/>
                <a:ea typeface="Arial"/>
                <a:cs typeface="Arial"/>
              </a:defRPr>
            </a:pPr>
            <a:r>
              <a:rPr sz="2325" b="0">
                <a:solidFill>
                  <a:srgbClr val="202020"/>
                </a:solidFill>
                <a:latin typeface="Arial"/>
                <a:ea typeface="Arial"/>
                <a:cs typeface="Arial"/>
              </a:rPr>
              <a:t>B   There is a 1.2% chance that the null hypothesis is true.</a:t>
            </a:r>
          </a:p>
          <a:p>
            <a:endParaRPr sz="2325" b="0">
              <a:solidFill>
                <a:srgbClr val="202020"/>
              </a:solidFill>
              <a:latin typeface="Arial"/>
              <a:ea typeface="Arial"/>
              <a:cs typeface="Arial"/>
            </a:endParaRPr>
          </a:p>
          <a:p>
            <a:pPr>
              <a:buNone/>
              <a:defRPr sz="2325" b="0">
                <a:solidFill>
                  <a:srgbClr val="202020"/>
                </a:solidFill>
                <a:latin typeface="Arial"/>
                <a:ea typeface="Arial"/>
                <a:cs typeface="Arial"/>
              </a:defRPr>
            </a:pPr>
            <a:r>
              <a:rPr sz="2325" b="0">
                <a:solidFill>
                  <a:srgbClr val="202020"/>
                </a:solidFill>
                <a:latin typeface="Arial"/>
                <a:ea typeface="Arial"/>
                <a:cs typeface="Arial"/>
              </a:rPr>
              <a:t>C   The experiment proves that odor A attracts beetles.</a:t>
            </a:r>
          </a:p>
        </p:txBody>
      </p:sp>
      <p:sp>
        <p:nvSpPr>
          <p:cNvPr id="4" name="Rectangle 3">
            <a:extLst>
              <a:ext uri="{FF2B5EF4-FFF2-40B4-BE49-F238E27FC236}">
                <a16:creationId xmlns:a16="http://schemas.microsoft.com/office/drawing/2014/main" id="{7B580C55-4017-463F-96B1-66E9A828F050}"/>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You are responsible for the sentence. Which one survives?</a:t>
            </a:r>
          </a:p>
        </p:txBody>
      </p:sp>
    </p:spTree>
    <p:extLst>
      <p:ext uri="{BB962C8B-B14F-4D97-AF65-F5344CB8AC3E}">
        <p14:creationId xmlns:p14="http://schemas.microsoft.com/office/powerpoint/2010/main" val="1721221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8E427B8-B270-4901-9E1A-22C5504C52E2}"/>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The same 80% can carry different evidence</a:t>
            </a:r>
          </a:p>
        </p:txBody>
      </p:sp>
      <p:sp>
        <p:nvSpPr>
          <p:cNvPr id="2" name="Rectangle 1">
            <a:extLst>
              <a:ext uri="{FF2B5EF4-FFF2-40B4-BE49-F238E27FC236}">
                <a16:creationId xmlns:a16="http://schemas.microsoft.com/office/drawing/2014/main" id="{AA6BDC85-C9B9-4453-8792-83877F500FDF}"/>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20</a:t>
            </a:r>
          </a:p>
        </p:txBody>
      </p:sp>
      <p:graphicFrame>
        <p:nvGraphicFramePr>
          <p:cNvPr id="9" name="Table 8"/>
          <p:cNvGraphicFramePr/>
          <p:nvPr/>
        </p:nvGraphicFramePr>
        <p:xfrm>
          <a:off x="762000" y="1857375"/>
          <a:ext cx="10668000" cy="3190876"/>
        </p:xfrm>
        <a:graphic>
          <a:graphicData uri="http://schemas.openxmlformats.org/drawingml/2006/table">
            <a:tbl>
              <a:tblPr/>
              <a:tblGrid>
                <a:gridCol w="4286250">
                  <a:extLst>
                    <a:ext uri="{9D8B030D-6E8A-4147-A177-3AD203B41FA5}">
                      <a16:colId xmlns:a16="http://schemas.microsoft.com/office/drawing/2014/main" val="20000"/>
                    </a:ext>
                  </a:extLst>
                </a:gridCol>
                <a:gridCol w="3143250">
                  <a:extLst>
                    <a:ext uri="{9D8B030D-6E8A-4147-A177-3AD203B41FA5}">
                      <a16:colId xmlns:a16="http://schemas.microsoft.com/office/drawing/2014/main" val="20001"/>
                    </a:ext>
                  </a:extLst>
                </a:gridCol>
                <a:gridCol w="3238500">
                  <a:extLst>
                    <a:ext uri="{9D8B030D-6E8A-4147-A177-3AD203B41FA5}">
                      <a16:colId xmlns:a16="http://schemas.microsoft.com/office/drawing/2014/main" val="20002"/>
                    </a:ext>
                  </a:extLst>
                </a:gridCol>
              </a:tblGrid>
              <a:tr h="797719">
                <a:tc>
                  <a:txBody>
                    <a:bodyPr/>
                    <a:lstStyle/>
                    <a:p>
                      <a:r>
                        <a:rPr sz="2100" b="1">
                          <a:solidFill>
                            <a:srgbClr val="666666"/>
                          </a:solidFill>
                          <a:latin typeface="Arial"/>
                          <a:ea typeface="Arial"/>
                          <a:cs typeface="Arial"/>
                        </a:rPr>
                        <a:t>Choosing A</a:t>
                      </a:r>
                    </a:p>
                  </a:txBody>
                  <a:tcPr>
                    <a:solidFill>
                      <a:srgbClr val="FFFFFF"/>
                    </a:solidFill>
                  </a:tcPr>
                </a:tc>
                <a:tc>
                  <a:txBody>
                    <a:bodyPr/>
                    <a:lstStyle/>
                    <a:p>
                      <a:r>
                        <a:rPr sz="2100" b="1">
                          <a:solidFill>
                            <a:srgbClr val="666666"/>
                          </a:solidFill>
                          <a:latin typeface="Arial"/>
                          <a:ea typeface="Arial"/>
                          <a:cs typeface="Arial"/>
                        </a:rPr>
                        <a:t>Proportion</a:t>
                      </a:r>
                    </a:p>
                  </a:txBody>
                  <a:tcPr>
                    <a:solidFill>
                      <a:srgbClr val="FFFFFF"/>
                    </a:solidFill>
                  </a:tcPr>
                </a:tc>
                <a:tc>
                  <a:txBody>
                    <a:bodyPr/>
                    <a:lstStyle/>
                    <a:p>
                      <a:r>
                        <a:rPr sz="2100" b="1">
                          <a:solidFill>
                            <a:srgbClr val="666666"/>
                          </a:solidFill>
                          <a:latin typeface="Arial"/>
                          <a:ea typeface="Arial"/>
                          <a:cs typeface="Arial"/>
                        </a:rPr>
                        <a:t>Exact p-value</a:t>
                      </a:r>
                    </a:p>
                  </a:txBody>
                  <a:tcPr>
                    <a:solidFill>
                      <a:srgbClr val="FFFFFF"/>
                    </a:solidFill>
                  </a:tcPr>
                </a:tc>
                <a:extLst>
                  <a:ext uri="{0D108BD9-81ED-4DB2-BD59-A6C34878D82A}">
                    <a16:rowId xmlns:a16="http://schemas.microsoft.com/office/drawing/2014/main" val="10000"/>
                  </a:ext>
                </a:extLst>
              </a:tr>
              <a:tr h="797719">
                <a:tc>
                  <a:txBody>
                    <a:bodyPr/>
                    <a:lstStyle/>
                    <a:p>
                      <a:r>
                        <a:rPr sz="2550" b="0">
                          <a:solidFill>
                            <a:srgbClr val="202020"/>
                          </a:solidFill>
                          <a:latin typeface="Arial"/>
                          <a:ea typeface="Arial"/>
                          <a:cs typeface="Arial"/>
                        </a:rPr>
                        <a:t>4 of 5</a:t>
                      </a:r>
                    </a:p>
                  </a:txBody>
                  <a:tcPr>
                    <a:solidFill>
                      <a:srgbClr val="FFFFFF"/>
                    </a:solidFill>
                  </a:tcPr>
                </a:tc>
                <a:tc>
                  <a:txBody>
                    <a:bodyPr/>
                    <a:lstStyle/>
                    <a:p>
                      <a:r>
                        <a:rPr sz="2550" b="0">
                          <a:solidFill>
                            <a:srgbClr val="202020"/>
                          </a:solidFill>
                          <a:latin typeface="Arial"/>
                          <a:ea typeface="Arial"/>
                          <a:cs typeface="Arial"/>
                        </a:rPr>
                        <a:t>0.80</a:t>
                      </a:r>
                    </a:p>
                  </a:txBody>
                  <a:tcPr>
                    <a:solidFill>
                      <a:srgbClr val="FFFFFF"/>
                    </a:solidFill>
                  </a:tcPr>
                </a:tc>
                <a:tc>
                  <a:txBody>
                    <a:bodyPr/>
                    <a:lstStyle/>
                    <a:p>
                      <a:r>
                        <a:rPr sz="2550" b="0">
                          <a:solidFill>
                            <a:srgbClr val="500000"/>
                          </a:solidFill>
                          <a:latin typeface="Arial"/>
                          <a:ea typeface="Arial"/>
                          <a:cs typeface="Arial"/>
                        </a:rPr>
                        <a:t>0.375</a:t>
                      </a:r>
                    </a:p>
                  </a:txBody>
                  <a:tcPr>
                    <a:solidFill>
                      <a:srgbClr val="FFFFFF"/>
                    </a:solidFill>
                  </a:tcPr>
                </a:tc>
                <a:extLst>
                  <a:ext uri="{0D108BD9-81ED-4DB2-BD59-A6C34878D82A}">
                    <a16:rowId xmlns:a16="http://schemas.microsoft.com/office/drawing/2014/main" val="10001"/>
                  </a:ext>
                </a:extLst>
              </a:tr>
              <a:tr h="797719">
                <a:tc>
                  <a:txBody>
                    <a:bodyPr/>
                    <a:lstStyle/>
                    <a:p>
                      <a:r>
                        <a:rPr sz="2550" b="0">
                          <a:solidFill>
                            <a:srgbClr val="202020"/>
                          </a:solidFill>
                          <a:latin typeface="Arial"/>
                          <a:ea typeface="Arial"/>
                          <a:cs typeface="Arial"/>
                        </a:rPr>
                        <a:t>16 of 20</a:t>
                      </a:r>
                    </a:p>
                  </a:txBody>
                  <a:tcPr>
                    <a:solidFill>
                      <a:srgbClr val="FFFFFF"/>
                    </a:solidFill>
                  </a:tcPr>
                </a:tc>
                <a:tc>
                  <a:txBody>
                    <a:bodyPr/>
                    <a:lstStyle/>
                    <a:p>
                      <a:r>
                        <a:rPr sz="2550" b="0">
                          <a:solidFill>
                            <a:srgbClr val="202020"/>
                          </a:solidFill>
                          <a:latin typeface="Arial"/>
                          <a:ea typeface="Arial"/>
                          <a:cs typeface="Arial"/>
                        </a:rPr>
                        <a:t>0.80</a:t>
                      </a:r>
                    </a:p>
                  </a:txBody>
                  <a:tcPr>
                    <a:solidFill>
                      <a:srgbClr val="FFFFFF"/>
                    </a:solidFill>
                  </a:tcPr>
                </a:tc>
                <a:tc>
                  <a:txBody>
                    <a:bodyPr/>
                    <a:lstStyle/>
                    <a:p>
                      <a:r>
                        <a:rPr sz="2550" b="0">
                          <a:solidFill>
                            <a:srgbClr val="500000"/>
                          </a:solidFill>
                          <a:latin typeface="Arial"/>
                          <a:ea typeface="Arial"/>
                          <a:cs typeface="Arial"/>
                        </a:rPr>
                        <a:t>0.0118</a:t>
                      </a:r>
                    </a:p>
                  </a:txBody>
                  <a:tcPr>
                    <a:solidFill>
                      <a:srgbClr val="FFFFFF"/>
                    </a:solidFill>
                  </a:tcPr>
                </a:tc>
                <a:extLst>
                  <a:ext uri="{0D108BD9-81ED-4DB2-BD59-A6C34878D82A}">
                    <a16:rowId xmlns:a16="http://schemas.microsoft.com/office/drawing/2014/main" val="10002"/>
                  </a:ext>
                </a:extLst>
              </a:tr>
              <a:tr h="797719">
                <a:tc>
                  <a:txBody>
                    <a:bodyPr/>
                    <a:lstStyle/>
                    <a:p>
                      <a:r>
                        <a:rPr sz="2550" b="0">
                          <a:solidFill>
                            <a:srgbClr val="202020"/>
                          </a:solidFill>
                          <a:latin typeface="Arial"/>
                          <a:ea typeface="Arial"/>
                          <a:cs typeface="Arial"/>
                        </a:rPr>
                        <a:t>64 of 80</a:t>
                      </a:r>
                    </a:p>
                  </a:txBody>
                  <a:tcPr>
                    <a:solidFill>
                      <a:srgbClr val="FFFFFF"/>
                    </a:solidFill>
                  </a:tcPr>
                </a:tc>
                <a:tc>
                  <a:txBody>
                    <a:bodyPr/>
                    <a:lstStyle/>
                    <a:p>
                      <a:r>
                        <a:rPr sz="2550" b="0">
                          <a:solidFill>
                            <a:srgbClr val="202020"/>
                          </a:solidFill>
                          <a:latin typeface="Arial"/>
                          <a:ea typeface="Arial"/>
                          <a:cs typeface="Arial"/>
                        </a:rPr>
                        <a:t>0.80</a:t>
                      </a:r>
                    </a:p>
                  </a:txBody>
                  <a:tcPr>
                    <a:solidFill>
                      <a:srgbClr val="FFFFFF"/>
                    </a:solidFill>
                  </a:tcPr>
                </a:tc>
                <a:tc>
                  <a:txBody>
                    <a:bodyPr/>
                    <a:lstStyle/>
                    <a:p>
                      <a:r>
                        <a:rPr sz="2550" b="0">
                          <a:solidFill>
                            <a:srgbClr val="500000"/>
                          </a:solidFill>
                          <a:latin typeface="Arial"/>
                          <a:ea typeface="Arial"/>
                          <a:cs typeface="Arial"/>
                        </a:rPr>
                        <a:t>0.0000000587</a:t>
                      </a:r>
                    </a:p>
                  </a:txBody>
                  <a:tcPr>
                    <a:solidFill>
                      <a:srgbClr val="FFFFFF"/>
                    </a:solidFill>
                  </a:tcPr>
                </a:tc>
                <a:extLst>
                  <a:ext uri="{0D108BD9-81ED-4DB2-BD59-A6C34878D82A}">
                    <a16:rowId xmlns:a16="http://schemas.microsoft.com/office/drawing/2014/main" val="10003"/>
                  </a:ext>
                </a:extLst>
              </a:tr>
            </a:tbl>
          </a:graphicData>
        </a:graphic>
      </p:graphicFrame>
      <p:sp>
        <p:nvSpPr>
          <p:cNvPr id="4" name="Rectangle 3">
            <a:extLst>
              <a:ext uri="{FF2B5EF4-FFF2-40B4-BE49-F238E27FC236}">
                <a16:creationId xmlns:a16="http://schemas.microsoft.com/office/drawing/2014/main" id="{A4F4F2C4-B375-4509-95E5-5A90B4AFF81E}"/>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Effect size stays the same. Sample size changes.</a:t>
            </a:r>
          </a:p>
        </p:txBody>
      </p:sp>
    </p:spTree>
    <p:extLst>
      <p:ext uri="{BB962C8B-B14F-4D97-AF65-F5344CB8AC3E}">
        <p14:creationId xmlns:p14="http://schemas.microsoft.com/office/powerpoint/2010/main" val="7431217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FD6671-AD43-4C7D-9932-BBB3F4AE5567}"/>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More simulations. More beetles?</a:t>
            </a:r>
          </a:p>
        </p:txBody>
      </p:sp>
      <p:sp>
        <p:nvSpPr>
          <p:cNvPr id="2" name="Rectangle 1">
            <a:extLst>
              <a:ext uri="{FF2B5EF4-FFF2-40B4-BE49-F238E27FC236}">
                <a16:creationId xmlns:a16="http://schemas.microsoft.com/office/drawing/2014/main" id="{B306498D-6FA6-49CD-BEF5-CD37FC538D63}"/>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21</a:t>
            </a:r>
          </a:p>
        </p:txBody>
      </p:sp>
      <p:sp>
        <p:nvSpPr>
          <p:cNvPr id="3" name="Rectangle 2">
            <a:extLst>
              <a:ext uri="{FF2B5EF4-FFF2-40B4-BE49-F238E27FC236}">
                <a16:creationId xmlns:a16="http://schemas.microsoft.com/office/drawing/2014/main" id="{8B6AF82C-D503-455F-A59C-F37DFDE35F94}"/>
              </a:ext>
            </a:extLst>
          </p:cNvPr>
          <p:cNvSpPr>
            <a:spLocks noGrp="1"/>
          </p:cNvSpPr>
          <p:nvPr/>
        </p:nvSpPr>
        <p:spPr>
          <a:xfrm>
            <a:off x="666750" y="1952625"/>
            <a:ext cx="4953000" cy="35242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n = number of beetles</a:t>
            </a:r>
          </a:p>
          <a:p>
            <a:endParaRPr sz="2400" b="0">
              <a:solidFill>
                <a:srgbClr val="202020"/>
              </a:solidFill>
              <a:latin typeface="Arial"/>
              <a:ea typeface="Arial"/>
              <a:cs typeface="Arial"/>
            </a:endParaRPr>
          </a:p>
          <a:p>
            <a:pPr>
              <a:buNone/>
              <a:defRPr sz="2400" b="0">
                <a:solidFill>
                  <a:srgbClr val="202020"/>
                </a:solidFill>
                <a:latin typeface="Arial"/>
                <a:ea typeface="Arial"/>
                <a:cs typeface="Arial"/>
              </a:defRPr>
            </a:pPr>
            <a:r>
              <a:rPr sz="2400" b="0">
                <a:solidFill>
                  <a:srgbClr val="202020"/>
                </a:solidFill>
                <a:latin typeface="Arial"/>
                <a:ea typeface="Arial"/>
                <a:cs typeface="Arial"/>
              </a:rPr>
              <a:t>More independent observations</a:t>
            </a:r>
          </a:p>
          <a:p>
            <a:pPr>
              <a:buNone/>
              <a:defRPr sz="2400" b="0">
                <a:solidFill>
                  <a:srgbClr val="202020"/>
                </a:solidFill>
                <a:latin typeface="Arial"/>
                <a:ea typeface="Arial"/>
                <a:cs typeface="Arial"/>
              </a:defRPr>
            </a:pPr>
            <a:r>
              <a:rPr sz="2400" b="0">
                <a:solidFill>
                  <a:srgbClr val="202020"/>
                </a:solidFill>
                <a:latin typeface="Arial"/>
                <a:ea typeface="Arial"/>
                <a:cs typeface="Arial"/>
              </a:rPr>
              <a:t>can improve precision</a:t>
            </a:r>
          </a:p>
          <a:p>
            <a:pPr>
              <a:buNone/>
              <a:defRPr sz="2400" b="0">
                <a:solidFill>
                  <a:srgbClr val="202020"/>
                </a:solidFill>
                <a:latin typeface="Arial"/>
                <a:ea typeface="Arial"/>
                <a:cs typeface="Arial"/>
              </a:defRPr>
            </a:pPr>
            <a:r>
              <a:rPr sz="2400" b="0">
                <a:solidFill>
                  <a:srgbClr val="202020"/>
                </a:solidFill>
                <a:latin typeface="Arial"/>
                <a:ea typeface="Arial"/>
                <a:cs typeface="Arial"/>
              </a:rPr>
              <a:t>about the biological parameter.</a:t>
            </a:r>
          </a:p>
        </p:txBody>
      </p:sp>
      <p:sp>
        <p:nvSpPr>
          <p:cNvPr id="4" name="Rectangle 3">
            <a:extLst>
              <a:ext uri="{FF2B5EF4-FFF2-40B4-BE49-F238E27FC236}">
                <a16:creationId xmlns:a16="http://schemas.microsoft.com/office/drawing/2014/main" id="{2B9CECFC-D238-4F3E-8EFA-8FB737D96250}"/>
              </a:ext>
            </a:extLst>
          </p:cNvPr>
          <p:cNvSpPr>
            <a:spLocks noGrp="1"/>
          </p:cNvSpPr>
          <p:nvPr/>
        </p:nvSpPr>
        <p:spPr>
          <a:xfrm>
            <a:off x="6572250" y="1952625"/>
            <a:ext cx="4857750" cy="35242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B = simulated experiments</a:t>
            </a:r>
          </a:p>
          <a:p>
            <a:endParaRPr sz="2400" b="0">
              <a:solidFill>
                <a:srgbClr val="202020"/>
              </a:solidFill>
              <a:latin typeface="Arial"/>
              <a:ea typeface="Arial"/>
              <a:cs typeface="Arial"/>
            </a:endParaRPr>
          </a:p>
          <a:p>
            <a:pPr>
              <a:buNone/>
              <a:defRPr sz="2400" b="0">
                <a:solidFill>
                  <a:srgbClr val="202020"/>
                </a:solidFill>
                <a:latin typeface="Arial"/>
                <a:ea typeface="Arial"/>
                <a:cs typeface="Arial"/>
              </a:defRPr>
            </a:pPr>
            <a:r>
              <a:rPr sz="2400" b="0">
                <a:solidFill>
                  <a:srgbClr val="202020"/>
                </a:solidFill>
                <a:latin typeface="Arial"/>
                <a:ea typeface="Arial"/>
                <a:cs typeface="Arial"/>
              </a:rPr>
              <a:t>More repetitions improve</a:t>
            </a:r>
          </a:p>
          <a:p>
            <a:pPr>
              <a:buNone/>
              <a:defRPr sz="2400" b="0">
                <a:solidFill>
                  <a:srgbClr val="202020"/>
                </a:solidFill>
                <a:latin typeface="Arial"/>
                <a:ea typeface="Arial"/>
                <a:cs typeface="Arial"/>
              </a:defRPr>
            </a:pPr>
            <a:r>
              <a:rPr sz="2400" b="0">
                <a:solidFill>
                  <a:srgbClr val="202020"/>
                </a:solidFill>
                <a:latin typeface="Arial"/>
                <a:ea typeface="Arial"/>
                <a:cs typeface="Arial"/>
              </a:rPr>
              <a:t>our numerical approximation</a:t>
            </a:r>
          </a:p>
          <a:p>
            <a:pPr>
              <a:buNone/>
              <a:defRPr sz="2400" b="0">
                <a:solidFill>
                  <a:srgbClr val="202020"/>
                </a:solidFill>
                <a:latin typeface="Arial"/>
                <a:ea typeface="Arial"/>
                <a:cs typeface="Arial"/>
              </a:defRPr>
            </a:pPr>
            <a:r>
              <a:rPr sz="2400" b="0">
                <a:solidFill>
                  <a:srgbClr val="202020"/>
                </a:solidFill>
                <a:latin typeface="Arial"/>
                <a:ea typeface="Arial"/>
                <a:cs typeface="Arial"/>
              </a:rPr>
              <a:t>to the reference distribution.</a:t>
            </a:r>
          </a:p>
        </p:txBody>
      </p:sp>
      <p:sp>
        <p:nvSpPr>
          <p:cNvPr id="5" name="Rectangle 4">
            <a:extLst>
              <a:ext uri="{FF2B5EF4-FFF2-40B4-BE49-F238E27FC236}">
                <a16:creationId xmlns:a16="http://schemas.microsoft.com/office/drawing/2014/main" id="{B50823A7-E954-41E9-94DD-3009142F9C8B}"/>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lang="en-US" sz="2100" b="1" dirty="0">
                <a:solidFill>
                  <a:srgbClr val="500000"/>
                </a:solidFill>
                <a:latin typeface="Arial"/>
                <a:ea typeface="Arial"/>
                <a:cs typeface="Arial"/>
              </a:rPr>
              <a:t>Numbers are way easier to work with than beetles!</a:t>
            </a:r>
            <a:endParaRPr sz="2100" b="1" dirty="0">
              <a:solidFill>
                <a:srgbClr val="500000"/>
              </a:solidFill>
              <a:latin typeface="Arial"/>
              <a:ea typeface="Arial"/>
              <a:cs typeface="Arial"/>
            </a:endParaRPr>
          </a:p>
        </p:txBody>
      </p:sp>
    </p:spTree>
    <p:extLst>
      <p:ext uri="{BB962C8B-B14F-4D97-AF65-F5344CB8AC3E}">
        <p14:creationId xmlns:p14="http://schemas.microsoft.com/office/powerpoint/2010/main" val="769588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CE802F-A3D6-4178-8B9A-EADFBFD29895}"/>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Larger samples give more stable proportions</a:t>
            </a:r>
          </a:p>
        </p:txBody>
      </p:sp>
      <p:sp>
        <p:nvSpPr>
          <p:cNvPr id="2" name="Rectangle 1">
            <a:extLst>
              <a:ext uri="{FF2B5EF4-FFF2-40B4-BE49-F238E27FC236}">
                <a16:creationId xmlns:a16="http://schemas.microsoft.com/office/drawing/2014/main" id="{33BFBB6A-3DA1-40E7-B27B-F4492D62B78B}"/>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22</a:t>
            </a:r>
          </a:p>
        </p:txBody>
      </p:sp>
      <p:graphicFrame>
        <p:nvGraphicFramePr>
          <p:cNvPr id="13" name="Chart"/>
          <p:cNvGraphicFramePr/>
          <p:nvPr/>
        </p:nvGraphicFramePr>
        <p:xfrm>
          <a:off x="571500" y="2333625"/>
          <a:ext cx="5334000" cy="29527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p:cNvGraphicFramePr/>
          <p:nvPr/>
        </p:nvGraphicFramePr>
        <p:xfrm>
          <a:off x="6286500" y="2333625"/>
          <a:ext cx="5334000" cy="2952750"/>
        </p:xfrm>
        <a:graphic>
          <a:graphicData uri="http://schemas.openxmlformats.org/drawingml/2006/chart">
            <c:chart xmlns:c="http://schemas.openxmlformats.org/drawingml/2006/chart" xmlns:r="http://schemas.openxmlformats.org/officeDocument/2006/relationships" r:id="rId4"/>
          </a:graphicData>
        </a:graphic>
      </p:graphicFrame>
      <p:sp>
        <p:nvSpPr>
          <p:cNvPr id="5" name="Rectangle 4">
            <a:extLst>
              <a:ext uri="{FF2B5EF4-FFF2-40B4-BE49-F238E27FC236}">
                <a16:creationId xmlns:a16="http://schemas.microsoft.com/office/drawing/2014/main" id="{7864AE9F-C9A7-4F05-854E-72866EA4DE1A}"/>
              </a:ext>
            </a:extLst>
          </p:cNvPr>
          <p:cNvSpPr>
            <a:spLocks noGrp="1"/>
          </p:cNvSpPr>
          <p:nvPr/>
        </p:nvSpPr>
        <p:spPr>
          <a:xfrm>
            <a:off x="904875" y="1666875"/>
            <a:ext cx="4857750" cy="523875"/>
          </a:xfrm>
          <a:prstGeom prst="rect">
            <a:avLst/>
          </a:prstGeom>
          <a:noFill/>
          <a:ln w="0">
            <a:noFill/>
          </a:ln>
        </p:spPr>
        <p:txBody>
          <a:bodyPr>
            <a:noAutofit/>
          </a:bodyPr>
          <a:lstStyle/>
          <a:p>
            <a:pPr>
              <a:buNone/>
              <a:defRPr sz="2250" b="0">
                <a:solidFill>
                  <a:srgbClr val="202020"/>
                </a:solidFill>
                <a:latin typeface="Arial"/>
                <a:ea typeface="Arial"/>
                <a:cs typeface="Arial"/>
              </a:defRPr>
            </a:pPr>
            <a:r>
              <a:rPr sz="2250" b="0">
                <a:solidFill>
                  <a:srgbClr val="202020"/>
                </a:solidFill>
                <a:latin typeface="Arial"/>
                <a:ea typeface="Arial"/>
                <a:cs typeface="Arial"/>
              </a:rPr>
              <a:t>n = 20     SE ≈ 0.112</a:t>
            </a:r>
          </a:p>
        </p:txBody>
      </p:sp>
      <p:sp>
        <p:nvSpPr>
          <p:cNvPr id="6" name="Rectangle 5">
            <a:extLst>
              <a:ext uri="{FF2B5EF4-FFF2-40B4-BE49-F238E27FC236}">
                <a16:creationId xmlns:a16="http://schemas.microsoft.com/office/drawing/2014/main" id="{60E2BA12-109F-4BF1-AA7D-150A0695AC98}"/>
              </a:ext>
            </a:extLst>
          </p:cNvPr>
          <p:cNvSpPr>
            <a:spLocks noGrp="1"/>
          </p:cNvSpPr>
          <p:nvPr/>
        </p:nvSpPr>
        <p:spPr>
          <a:xfrm>
            <a:off x="6619875" y="1666875"/>
            <a:ext cx="4857750" cy="523875"/>
          </a:xfrm>
          <a:prstGeom prst="rect">
            <a:avLst/>
          </a:prstGeom>
          <a:noFill/>
          <a:ln w="0">
            <a:noFill/>
          </a:ln>
        </p:spPr>
        <p:txBody>
          <a:bodyPr>
            <a:noAutofit/>
          </a:bodyPr>
          <a:lstStyle/>
          <a:p>
            <a:pPr>
              <a:buNone/>
              <a:defRPr sz="2250" b="0">
                <a:solidFill>
                  <a:srgbClr val="202020"/>
                </a:solidFill>
                <a:latin typeface="Arial"/>
                <a:ea typeface="Arial"/>
                <a:cs typeface="Arial"/>
              </a:defRPr>
            </a:pPr>
            <a:r>
              <a:rPr sz="2250" b="0">
                <a:solidFill>
                  <a:srgbClr val="202020"/>
                </a:solidFill>
                <a:latin typeface="Arial"/>
                <a:ea typeface="Arial"/>
                <a:cs typeface="Arial"/>
              </a:rPr>
              <a:t>n = 80     SE ≈ 0.056</a:t>
            </a:r>
          </a:p>
        </p:txBody>
      </p:sp>
      <p:sp>
        <p:nvSpPr>
          <p:cNvPr id="7" name="Rectangle 6">
            <a:extLst>
              <a:ext uri="{FF2B5EF4-FFF2-40B4-BE49-F238E27FC236}">
                <a16:creationId xmlns:a16="http://schemas.microsoft.com/office/drawing/2014/main" id="{07B969E0-6332-49F3-96A9-6E9217DEBF35}"/>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Individuals still vary. The sample proportion varies less.</a:t>
            </a:r>
          </a:p>
        </p:txBody>
      </p:sp>
    </p:spTree>
    <p:extLst>
      <p:ext uri="{BB962C8B-B14F-4D97-AF65-F5344CB8AC3E}">
        <p14:creationId xmlns:p14="http://schemas.microsoft.com/office/powerpoint/2010/main" val="3446336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25BE61-A6A8-4F3D-9D80-9116DC993FA7}"/>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Effect size and uncertainty</a:t>
            </a:r>
          </a:p>
        </p:txBody>
      </p:sp>
      <p:sp>
        <p:nvSpPr>
          <p:cNvPr id="2" name="Rectangle 1">
            <a:extLst>
              <a:ext uri="{FF2B5EF4-FFF2-40B4-BE49-F238E27FC236}">
                <a16:creationId xmlns:a16="http://schemas.microsoft.com/office/drawing/2014/main" id="{59290DD6-2C62-4187-B7C3-856C618181A6}"/>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23</a:t>
            </a:r>
          </a:p>
        </p:txBody>
      </p:sp>
      <p:sp>
        <p:nvSpPr>
          <p:cNvPr id="3" name="Rectangle 2">
            <a:extLst>
              <a:ext uri="{FF2B5EF4-FFF2-40B4-BE49-F238E27FC236}">
                <a16:creationId xmlns:a16="http://schemas.microsoft.com/office/drawing/2014/main" id="{30924455-8D2B-4395-BBEA-BBD34C12BCC6}"/>
              </a:ext>
            </a:extLst>
          </p:cNvPr>
          <p:cNvSpPr>
            <a:spLocks noGrp="1"/>
          </p:cNvSpPr>
          <p:nvPr/>
        </p:nvSpPr>
        <p:spPr>
          <a:xfrm>
            <a:off x="714375" y="1809750"/>
            <a:ext cx="3714750" cy="1000125"/>
          </a:xfrm>
          <a:prstGeom prst="rect">
            <a:avLst/>
          </a:prstGeom>
          <a:noFill/>
          <a:ln w="0">
            <a:noFill/>
          </a:ln>
        </p:spPr>
        <p:txBody>
          <a:bodyPr>
            <a:noAutofit/>
          </a:bodyPr>
          <a:lstStyle/>
          <a:p>
            <a:pPr>
              <a:buNone/>
              <a:defRPr sz="5850" b="1">
                <a:solidFill>
                  <a:srgbClr val="500000"/>
                </a:solidFill>
                <a:latin typeface="Arial"/>
                <a:ea typeface="Arial"/>
                <a:cs typeface="Arial"/>
              </a:defRPr>
            </a:pPr>
            <a:r>
              <a:rPr sz="5850" b="1">
                <a:solidFill>
                  <a:srgbClr val="500000"/>
                </a:solidFill>
                <a:latin typeface="Arial"/>
                <a:ea typeface="Arial"/>
                <a:cs typeface="Arial"/>
              </a:rPr>
              <a:t>0.80</a:t>
            </a:r>
          </a:p>
        </p:txBody>
      </p:sp>
      <p:sp>
        <p:nvSpPr>
          <p:cNvPr id="4" name="Rectangle 3">
            <a:extLst>
              <a:ext uri="{FF2B5EF4-FFF2-40B4-BE49-F238E27FC236}">
                <a16:creationId xmlns:a16="http://schemas.microsoft.com/office/drawing/2014/main" id="{A1C97B68-F741-481F-AFE8-A68106D7A1BB}"/>
              </a:ext>
            </a:extLst>
          </p:cNvPr>
          <p:cNvSpPr>
            <a:spLocks noGrp="1"/>
          </p:cNvSpPr>
          <p:nvPr/>
        </p:nvSpPr>
        <p:spPr>
          <a:xfrm>
            <a:off x="762000" y="2952750"/>
            <a:ext cx="4762500" cy="10477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Estimated probability</a:t>
            </a:r>
          </a:p>
          <a:p>
            <a:pPr>
              <a:buNone/>
              <a:defRPr sz="2400" b="0">
                <a:solidFill>
                  <a:srgbClr val="202020"/>
                </a:solidFill>
                <a:latin typeface="Arial"/>
                <a:ea typeface="Arial"/>
                <a:cs typeface="Arial"/>
              </a:defRPr>
            </a:pPr>
            <a:r>
              <a:rPr sz="2400" b="0">
                <a:solidFill>
                  <a:srgbClr val="202020"/>
                </a:solidFill>
                <a:latin typeface="Arial"/>
                <a:ea typeface="Arial"/>
                <a:cs typeface="Arial"/>
              </a:rPr>
              <a:t>of choosing A</a:t>
            </a:r>
          </a:p>
        </p:txBody>
      </p:sp>
      <p:sp>
        <p:nvSpPr>
          <p:cNvPr id="5" name="Rectangle 4">
            <a:extLst>
              <a:ext uri="{FF2B5EF4-FFF2-40B4-BE49-F238E27FC236}">
                <a16:creationId xmlns:a16="http://schemas.microsoft.com/office/drawing/2014/main" id="{07A71C7B-1223-4EB3-A4E4-8B11175EC5A4}"/>
              </a:ext>
            </a:extLst>
          </p:cNvPr>
          <p:cNvSpPr>
            <a:spLocks noGrp="1"/>
          </p:cNvSpPr>
          <p:nvPr/>
        </p:nvSpPr>
        <p:spPr>
          <a:xfrm>
            <a:off x="6477000" y="1952625"/>
            <a:ext cx="5048250" cy="762000"/>
          </a:xfrm>
          <a:prstGeom prst="rect">
            <a:avLst/>
          </a:prstGeom>
          <a:noFill/>
          <a:ln w="0">
            <a:noFill/>
          </a:ln>
        </p:spPr>
        <p:txBody>
          <a:bodyPr>
            <a:noAutofit/>
          </a:bodyPr>
          <a:lstStyle/>
          <a:p>
            <a:pPr>
              <a:buNone/>
              <a:defRPr sz="3900" b="1">
                <a:solidFill>
                  <a:srgbClr val="500000"/>
                </a:solidFill>
                <a:latin typeface="Arial"/>
                <a:ea typeface="Arial"/>
                <a:cs typeface="Arial"/>
              </a:defRPr>
            </a:pPr>
            <a:r>
              <a:rPr sz="3900" b="1">
                <a:solidFill>
                  <a:srgbClr val="500000"/>
                </a:solidFill>
                <a:latin typeface="Arial"/>
                <a:ea typeface="Arial"/>
                <a:cs typeface="Arial"/>
              </a:rPr>
              <a:t>0.56 to 0.94</a:t>
            </a:r>
          </a:p>
        </p:txBody>
      </p:sp>
      <p:sp>
        <p:nvSpPr>
          <p:cNvPr id="6" name="Rectangle 5">
            <a:extLst>
              <a:ext uri="{FF2B5EF4-FFF2-40B4-BE49-F238E27FC236}">
                <a16:creationId xmlns:a16="http://schemas.microsoft.com/office/drawing/2014/main" id="{364DB0BF-F46F-47FE-9FE9-1BBBE223C3AE}"/>
              </a:ext>
            </a:extLst>
          </p:cNvPr>
          <p:cNvSpPr>
            <a:spLocks noGrp="1"/>
          </p:cNvSpPr>
          <p:nvPr/>
        </p:nvSpPr>
        <p:spPr>
          <a:xfrm>
            <a:off x="6524625" y="2952750"/>
            <a:ext cx="4857750" cy="10477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95% confidence interval</a:t>
            </a:r>
          </a:p>
          <a:p>
            <a:pPr>
              <a:buNone/>
              <a:defRPr sz="2400" b="0">
                <a:solidFill>
                  <a:srgbClr val="202020"/>
                </a:solidFill>
                <a:latin typeface="Arial"/>
                <a:ea typeface="Arial"/>
                <a:cs typeface="Arial"/>
              </a:defRPr>
            </a:pPr>
            <a:r>
              <a:rPr sz="2400" b="0">
                <a:solidFill>
                  <a:srgbClr val="202020"/>
                </a:solidFill>
                <a:latin typeface="Arial"/>
                <a:ea typeface="Arial"/>
                <a:cs typeface="Arial"/>
              </a:rPr>
              <a:t>for the choice probability</a:t>
            </a:r>
          </a:p>
        </p:txBody>
      </p:sp>
      <p:sp>
        <p:nvSpPr>
          <p:cNvPr id="7" name="Rectangle 6">
            <a:extLst>
              <a:ext uri="{FF2B5EF4-FFF2-40B4-BE49-F238E27FC236}">
                <a16:creationId xmlns:a16="http://schemas.microsoft.com/office/drawing/2014/main" id="{B45AC3DB-C781-490B-808F-C974A584993E}"/>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Great, a small p-value. How much preference actually matters?</a:t>
            </a:r>
          </a:p>
        </p:txBody>
      </p:sp>
    </p:spTree>
    <p:extLst>
      <p:ext uri="{BB962C8B-B14F-4D97-AF65-F5344CB8AC3E}">
        <p14:creationId xmlns:p14="http://schemas.microsoft.com/office/powerpoint/2010/main" val="6668961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F73A0A1-AE8A-49E2-B828-E402B3554977}"/>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We can still do a bad experiment</a:t>
            </a:r>
          </a:p>
        </p:txBody>
      </p:sp>
      <p:sp>
        <p:nvSpPr>
          <p:cNvPr id="2" name="Rectangle 1">
            <a:extLst>
              <a:ext uri="{FF2B5EF4-FFF2-40B4-BE49-F238E27FC236}">
                <a16:creationId xmlns:a16="http://schemas.microsoft.com/office/drawing/2014/main" id="{6459A006-E40E-4FAB-8D6A-678B88947097}"/>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24</a:t>
            </a:r>
          </a:p>
        </p:txBody>
      </p:sp>
      <p:sp>
        <p:nvSpPr>
          <p:cNvPr id="3" name="Rectangle 2">
            <a:extLst>
              <a:ext uri="{FF2B5EF4-FFF2-40B4-BE49-F238E27FC236}">
                <a16:creationId xmlns:a16="http://schemas.microsoft.com/office/drawing/2014/main" id="{DF1D6170-41B8-48C0-973B-0935A6F277D2}"/>
              </a:ext>
            </a:extLst>
          </p:cNvPr>
          <p:cNvSpPr>
            <a:spLocks noGrp="1"/>
          </p:cNvSpPr>
          <p:nvPr/>
        </p:nvSpPr>
        <p:spPr>
          <a:xfrm>
            <a:off x="666750" y="1952625"/>
            <a:ext cx="4953000" cy="35242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All trials put odor A</a:t>
            </a:r>
          </a:p>
          <a:p>
            <a:pPr>
              <a:buNone/>
              <a:defRPr sz="2400" b="0">
                <a:solidFill>
                  <a:srgbClr val="202020"/>
                </a:solidFill>
                <a:latin typeface="Arial"/>
                <a:ea typeface="Arial"/>
                <a:cs typeface="Arial"/>
              </a:defRPr>
            </a:pPr>
            <a:r>
              <a:rPr sz="2400" b="0">
                <a:solidFill>
                  <a:srgbClr val="202020"/>
                </a:solidFill>
                <a:latin typeface="Arial"/>
                <a:ea typeface="Arial"/>
                <a:cs typeface="Arial"/>
              </a:rPr>
              <a:t>on the left</a:t>
            </a:r>
          </a:p>
          <a:p>
            <a:endParaRPr sz="2400" b="0">
              <a:solidFill>
                <a:srgbClr val="202020"/>
              </a:solidFill>
              <a:latin typeface="Arial"/>
              <a:ea typeface="Arial"/>
              <a:cs typeface="Arial"/>
            </a:endParaRPr>
          </a:p>
          <a:p>
            <a:pPr>
              <a:buNone/>
              <a:defRPr sz="2400" b="0">
                <a:solidFill>
                  <a:srgbClr val="202020"/>
                </a:solidFill>
                <a:latin typeface="Arial"/>
                <a:ea typeface="Arial"/>
                <a:cs typeface="Arial"/>
              </a:defRPr>
            </a:pPr>
            <a:r>
              <a:rPr sz="2400" b="0">
                <a:solidFill>
                  <a:srgbClr val="202020"/>
                </a:solidFill>
                <a:latin typeface="Arial"/>
                <a:ea typeface="Arial"/>
                <a:cs typeface="Arial"/>
              </a:rPr>
              <a:t>Could the beetles</a:t>
            </a:r>
          </a:p>
          <a:p>
            <a:pPr>
              <a:buNone/>
              <a:defRPr sz="2400" b="0">
                <a:solidFill>
                  <a:srgbClr val="202020"/>
                </a:solidFill>
                <a:latin typeface="Arial"/>
                <a:ea typeface="Arial"/>
                <a:cs typeface="Arial"/>
              </a:defRPr>
            </a:pPr>
            <a:r>
              <a:rPr sz="2400" b="0">
                <a:solidFill>
                  <a:srgbClr val="202020"/>
                </a:solidFill>
                <a:latin typeface="Arial"/>
                <a:ea typeface="Arial"/>
                <a:cs typeface="Arial"/>
              </a:rPr>
              <a:t>prefer turning left?</a:t>
            </a:r>
          </a:p>
        </p:txBody>
      </p:sp>
      <p:sp>
        <p:nvSpPr>
          <p:cNvPr id="4" name="Rectangle 3">
            <a:extLst>
              <a:ext uri="{FF2B5EF4-FFF2-40B4-BE49-F238E27FC236}">
                <a16:creationId xmlns:a16="http://schemas.microsoft.com/office/drawing/2014/main" id="{7FCA440A-6656-4E68-A9BE-6E82A9C94A59}"/>
              </a:ext>
            </a:extLst>
          </p:cNvPr>
          <p:cNvSpPr>
            <a:spLocks noGrp="1"/>
          </p:cNvSpPr>
          <p:nvPr/>
        </p:nvSpPr>
        <p:spPr>
          <a:xfrm>
            <a:off x="6572250" y="1952625"/>
            <a:ext cx="4857750" cy="35242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One beetle makes</a:t>
            </a:r>
          </a:p>
          <a:p>
            <a:pPr>
              <a:buNone/>
              <a:defRPr sz="2400" b="0">
                <a:solidFill>
                  <a:srgbClr val="202020"/>
                </a:solidFill>
                <a:latin typeface="Arial"/>
                <a:ea typeface="Arial"/>
                <a:cs typeface="Arial"/>
              </a:defRPr>
            </a:pPr>
            <a:r>
              <a:rPr sz="2400" b="0">
                <a:solidFill>
                  <a:srgbClr val="202020"/>
                </a:solidFill>
                <a:latin typeface="Arial"/>
                <a:ea typeface="Arial"/>
                <a:cs typeface="Arial"/>
              </a:rPr>
              <a:t>all 20 choices</a:t>
            </a:r>
          </a:p>
          <a:p>
            <a:endParaRPr sz="2400" b="0">
              <a:solidFill>
                <a:srgbClr val="202020"/>
              </a:solidFill>
              <a:latin typeface="Arial"/>
              <a:ea typeface="Arial"/>
              <a:cs typeface="Arial"/>
            </a:endParaRPr>
          </a:p>
          <a:p>
            <a:pPr>
              <a:buNone/>
              <a:defRPr sz="2400" b="0">
                <a:solidFill>
                  <a:srgbClr val="202020"/>
                </a:solidFill>
                <a:latin typeface="Arial"/>
                <a:ea typeface="Arial"/>
                <a:cs typeface="Arial"/>
              </a:defRPr>
            </a:pPr>
            <a:r>
              <a:rPr sz="2400" b="0">
                <a:solidFill>
                  <a:srgbClr val="202020"/>
                </a:solidFill>
                <a:latin typeface="Arial"/>
                <a:ea typeface="Arial"/>
                <a:cs typeface="Arial"/>
              </a:rPr>
              <a:t>Are these independent</a:t>
            </a:r>
          </a:p>
          <a:p>
            <a:pPr>
              <a:buNone/>
              <a:defRPr sz="2400" b="0">
                <a:solidFill>
                  <a:srgbClr val="202020"/>
                </a:solidFill>
                <a:latin typeface="Arial"/>
                <a:ea typeface="Arial"/>
                <a:cs typeface="Arial"/>
              </a:defRPr>
            </a:pPr>
            <a:r>
              <a:rPr sz="2400" b="0">
                <a:solidFill>
                  <a:srgbClr val="202020"/>
                </a:solidFill>
                <a:latin typeface="Arial"/>
                <a:ea typeface="Arial"/>
                <a:cs typeface="Arial"/>
              </a:rPr>
              <a:t>biological replicates?</a:t>
            </a:r>
          </a:p>
        </p:txBody>
      </p:sp>
      <p:sp>
        <p:nvSpPr>
          <p:cNvPr id="5" name="Rectangle 4">
            <a:extLst>
              <a:ext uri="{FF2B5EF4-FFF2-40B4-BE49-F238E27FC236}">
                <a16:creationId xmlns:a16="http://schemas.microsoft.com/office/drawing/2014/main" id="{9D73E5F5-CF0B-49A6-A957-2F3998D72647}"/>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Fix the experiment before you ask R to fix the analysis.</a:t>
            </a:r>
          </a:p>
        </p:txBody>
      </p:sp>
    </p:spTree>
    <p:extLst>
      <p:ext uri="{BB962C8B-B14F-4D97-AF65-F5344CB8AC3E}">
        <p14:creationId xmlns:p14="http://schemas.microsoft.com/office/powerpoint/2010/main" val="16853385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F34769-105F-46F8-AD70-A3D1492A968C}"/>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Would you put your name on this?</a:t>
            </a:r>
          </a:p>
        </p:txBody>
      </p:sp>
      <p:sp>
        <p:nvSpPr>
          <p:cNvPr id="2" name="Rectangle 1">
            <a:extLst>
              <a:ext uri="{FF2B5EF4-FFF2-40B4-BE49-F238E27FC236}">
                <a16:creationId xmlns:a16="http://schemas.microsoft.com/office/drawing/2014/main" id="{77C2705C-FBD9-40D2-90AC-D0009A5F2EB2}"/>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25</a:t>
            </a:r>
          </a:p>
        </p:txBody>
      </p:sp>
      <p:sp>
        <p:nvSpPr>
          <p:cNvPr id="3" name="Rectangle 2">
            <a:extLst>
              <a:ext uri="{FF2B5EF4-FFF2-40B4-BE49-F238E27FC236}">
                <a16:creationId xmlns:a16="http://schemas.microsoft.com/office/drawing/2014/main" id="{76B83B6A-E71F-493E-B96B-5E51EAE4666A}"/>
              </a:ext>
            </a:extLst>
          </p:cNvPr>
          <p:cNvSpPr>
            <a:spLocks noGrp="1"/>
          </p:cNvSpPr>
          <p:nvPr/>
        </p:nvSpPr>
        <p:spPr>
          <a:xfrm>
            <a:off x="666750" y="2000250"/>
            <a:ext cx="10572750" cy="4000500"/>
          </a:xfrm>
          <a:prstGeom prst="rect">
            <a:avLst/>
          </a:prstGeom>
          <a:noFill/>
          <a:ln w="0">
            <a:noFill/>
          </a:ln>
        </p:spPr>
        <p:txBody>
          <a:bodyPr>
            <a:noAutofit/>
          </a:bodyPr>
          <a:lstStyle/>
          <a:p>
            <a:pPr>
              <a:buNone/>
              <a:defRPr sz="2775" b="0">
                <a:solidFill>
                  <a:srgbClr val="202020"/>
                </a:solidFill>
                <a:latin typeface="Arial"/>
                <a:ea typeface="Arial"/>
                <a:cs typeface="Arial"/>
              </a:defRPr>
            </a:pPr>
            <a:r>
              <a:rPr sz="2775" b="0">
                <a:solidFill>
                  <a:srgbClr val="202020"/>
                </a:solidFill>
                <a:latin typeface="Arial"/>
                <a:ea typeface="Arial"/>
                <a:cs typeface="Arial"/>
              </a:rPr>
              <a:t>“p = 0.012 means there is a 98.8% probability</a:t>
            </a:r>
          </a:p>
          <a:p>
            <a:pPr>
              <a:buNone/>
              <a:defRPr sz="2775" b="0">
                <a:solidFill>
                  <a:srgbClr val="202020"/>
                </a:solidFill>
                <a:latin typeface="Arial"/>
                <a:ea typeface="Arial"/>
                <a:cs typeface="Arial"/>
              </a:defRPr>
            </a:pPr>
            <a:r>
              <a:rPr sz="2775" b="0">
                <a:solidFill>
                  <a:srgbClr val="202020"/>
                </a:solidFill>
                <a:latin typeface="Arial"/>
                <a:ea typeface="Arial"/>
                <a:cs typeface="Arial"/>
              </a:rPr>
              <a:t>that odor A causes attraction. Running a million</a:t>
            </a:r>
          </a:p>
          <a:p>
            <a:pPr>
              <a:buNone/>
              <a:defRPr sz="2775" b="0">
                <a:solidFill>
                  <a:srgbClr val="202020"/>
                </a:solidFill>
                <a:latin typeface="Arial"/>
                <a:ea typeface="Arial"/>
                <a:cs typeface="Arial"/>
              </a:defRPr>
            </a:pPr>
            <a:r>
              <a:rPr sz="2775" b="0">
                <a:solidFill>
                  <a:srgbClr val="202020"/>
                </a:solidFill>
                <a:latin typeface="Arial"/>
                <a:ea typeface="Arial"/>
                <a:cs typeface="Arial"/>
              </a:rPr>
              <a:t>simulations will make our biological result</a:t>
            </a:r>
          </a:p>
          <a:p>
            <a:pPr>
              <a:buNone/>
              <a:defRPr sz="2775" b="0">
                <a:solidFill>
                  <a:srgbClr val="202020"/>
                </a:solidFill>
                <a:latin typeface="Arial"/>
                <a:ea typeface="Arial"/>
                <a:cs typeface="Arial"/>
              </a:defRPr>
            </a:pPr>
            <a:r>
              <a:rPr sz="2775" b="0">
                <a:solidFill>
                  <a:srgbClr val="202020"/>
                </a:solidFill>
                <a:latin typeface="Arial"/>
                <a:ea typeface="Arial"/>
                <a:cs typeface="Arial"/>
              </a:rPr>
              <a:t>more certain.”</a:t>
            </a:r>
          </a:p>
        </p:txBody>
      </p:sp>
      <p:sp>
        <p:nvSpPr>
          <p:cNvPr id="4" name="Rectangle 3">
            <a:extLst>
              <a:ext uri="{FF2B5EF4-FFF2-40B4-BE49-F238E27FC236}">
                <a16:creationId xmlns:a16="http://schemas.microsoft.com/office/drawing/2014/main" id="{8C4232F4-B8E4-4BDD-BC41-6A7681A62AC5}"/>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AI wrote it. You put your name on it. Find the problems.</a:t>
            </a:r>
          </a:p>
        </p:txBody>
      </p:sp>
      <p:sp>
        <p:nvSpPr>
          <p:cNvPr id="6" name="Rectangle 5">
            <a:extLst>
              <a:ext uri="{FF2B5EF4-FFF2-40B4-BE49-F238E27FC236}">
                <a16:creationId xmlns:a16="http://schemas.microsoft.com/office/drawing/2014/main" id="{424DDEC0-C112-4633-B255-ABC1B8B54645}"/>
              </a:ext>
            </a:extLst>
          </p:cNvPr>
          <p:cNvSpPr>
            <a:spLocks noGrp="1"/>
          </p:cNvSpPr>
          <p:nvPr/>
        </p:nvSpPr>
        <p:spPr>
          <a:xfrm>
            <a:off x="685800" y="4743450"/>
            <a:ext cx="9525000" cy="361950"/>
          </a:xfrm>
          <a:prstGeom prst="rect">
            <a:avLst/>
          </a:prstGeom>
          <a:noFill/>
          <a:ln w="0">
            <a:noFill/>
          </a:ln>
        </p:spPr>
        <p:txBody>
          <a:bodyPr>
            <a:noAutofit/>
          </a:bodyPr>
          <a:lstStyle/>
          <a:p>
            <a:pPr>
              <a:defRPr sz="1575" b="0">
                <a:solidFill>
                  <a:srgbClr val="666666"/>
                </a:solidFill>
                <a:latin typeface="Arial"/>
                <a:ea typeface="Arial"/>
                <a:cs typeface="Arial"/>
              </a:defRPr>
            </a:pPr>
            <a:r>
              <a:rPr sz="1575" b="0">
                <a:solidFill>
                  <a:srgbClr val="666666"/>
                </a:solidFill>
                <a:latin typeface="Arial"/>
                <a:ea typeface="Arial"/>
                <a:cs typeface="Arial"/>
              </a:rPr>
              <a:t>Invented AI-style answer for discussion</a:t>
            </a:r>
          </a:p>
        </p:txBody>
      </p:sp>
    </p:spTree>
    <p:extLst>
      <p:ext uri="{BB962C8B-B14F-4D97-AF65-F5344CB8AC3E}">
        <p14:creationId xmlns:p14="http://schemas.microsoft.com/office/powerpoint/2010/main" val="1216269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2F4759C-D3DF-4646-851A-52F541484054}"/>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What I want you to be able to explain</a:t>
            </a:r>
          </a:p>
        </p:txBody>
      </p:sp>
      <p:sp>
        <p:nvSpPr>
          <p:cNvPr id="2" name="Rectangle 1">
            <a:extLst>
              <a:ext uri="{FF2B5EF4-FFF2-40B4-BE49-F238E27FC236}">
                <a16:creationId xmlns:a16="http://schemas.microsoft.com/office/drawing/2014/main" id="{50741237-2CAF-47B1-8D5E-9559BA2704BB}"/>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26</a:t>
            </a:r>
          </a:p>
        </p:txBody>
      </p:sp>
      <p:sp>
        <p:nvSpPr>
          <p:cNvPr id="3" name="Rectangle 2">
            <a:extLst>
              <a:ext uri="{FF2B5EF4-FFF2-40B4-BE49-F238E27FC236}">
                <a16:creationId xmlns:a16="http://schemas.microsoft.com/office/drawing/2014/main" id="{BFF64E16-6E16-4CDE-8625-EEC48363B76C}"/>
              </a:ext>
            </a:extLst>
          </p:cNvPr>
          <p:cNvSpPr>
            <a:spLocks noGrp="1"/>
          </p:cNvSpPr>
          <p:nvPr/>
        </p:nvSpPr>
        <p:spPr>
          <a:xfrm>
            <a:off x="666750" y="1666875"/>
            <a:ext cx="10572750" cy="4000500"/>
          </a:xfrm>
          <a:prstGeom prst="rect">
            <a:avLst/>
          </a:prstGeom>
          <a:noFill/>
          <a:ln w="0">
            <a:noFill/>
          </a:ln>
        </p:spPr>
        <p:txBody>
          <a:bodyPr>
            <a:noAutofit/>
          </a:bodyPr>
          <a:lstStyle/>
          <a:p>
            <a:pPr>
              <a:buNone/>
              <a:defRPr sz="2250" b="0">
                <a:solidFill>
                  <a:srgbClr val="202020"/>
                </a:solidFill>
                <a:latin typeface="Arial"/>
                <a:ea typeface="Arial"/>
                <a:cs typeface="Arial"/>
              </a:defRPr>
            </a:pPr>
            <a:r>
              <a:rPr sz="2250" b="0">
                <a:solidFill>
                  <a:srgbClr val="202020"/>
                </a:solidFill>
                <a:latin typeface="Arial"/>
                <a:ea typeface="Arial"/>
                <a:cs typeface="Arial"/>
              </a:rPr>
              <a:t>Biological question: preference for either odor?</a:t>
            </a:r>
          </a:p>
          <a:p>
            <a:endParaRPr sz="2250" b="0">
              <a:solidFill>
                <a:srgbClr val="202020"/>
              </a:solidFill>
              <a:latin typeface="Arial"/>
              <a:ea typeface="Arial"/>
              <a:cs typeface="Arial"/>
            </a:endParaRPr>
          </a:p>
          <a:p>
            <a:pPr>
              <a:buNone/>
              <a:defRPr sz="2250" b="0">
                <a:solidFill>
                  <a:srgbClr val="202020"/>
                </a:solidFill>
                <a:latin typeface="Arial"/>
                <a:ea typeface="Arial"/>
                <a:cs typeface="Arial"/>
              </a:defRPr>
            </a:pPr>
            <a:r>
              <a:rPr sz="2250" b="0">
                <a:solidFill>
                  <a:srgbClr val="202020"/>
                </a:solidFill>
                <a:latin typeface="Arial"/>
                <a:ea typeface="Arial"/>
                <a:cs typeface="Arial"/>
              </a:rPr>
              <a:t>Model: independent choices with p_A = 0.50</a:t>
            </a:r>
          </a:p>
          <a:p>
            <a:endParaRPr sz="2250" b="0">
              <a:solidFill>
                <a:srgbClr val="202020"/>
              </a:solidFill>
              <a:latin typeface="Arial"/>
              <a:ea typeface="Arial"/>
              <a:cs typeface="Arial"/>
            </a:endParaRPr>
          </a:p>
          <a:p>
            <a:pPr>
              <a:buNone/>
              <a:defRPr sz="2250" b="0">
                <a:solidFill>
                  <a:srgbClr val="202020"/>
                </a:solidFill>
                <a:latin typeface="Arial"/>
                <a:ea typeface="Arial"/>
                <a:cs typeface="Arial"/>
              </a:defRPr>
            </a:pPr>
            <a:r>
              <a:rPr sz="2250" b="0">
                <a:solidFill>
                  <a:srgbClr val="202020"/>
                </a:solidFill>
                <a:latin typeface="Arial"/>
                <a:ea typeface="Arial"/>
                <a:cs typeface="Arial"/>
              </a:rPr>
              <a:t>Statistic: number choosing A out of 20</a:t>
            </a:r>
          </a:p>
          <a:p>
            <a:endParaRPr sz="2250" b="0">
              <a:solidFill>
                <a:srgbClr val="202020"/>
              </a:solidFill>
              <a:latin typeface="Arial"/>
              <a:ea typeface="Arial"/>
              <a:cs typeface="Arial"/>
            </a:endParaRPr>
          </a:p>
          <a:p>
            <a:pPr>
              <a:buNone/>
              <a:defRPr sz="2250" b="0">
                <a:solidFill>
                  <a:srgbClr val="202020"/>
                </a:solidFill>
                <a:latin typeface="Arial"/>
                <a:ea typeface="Arial"/>
                <a:cs typeface="Arial"/>
              </a:defRPr>
            </a:pPr>
            <a:r>
              <a:rPr sz="2250" b="0">
                <a:solidFill>
                  <a:srgbClr val="202020"/>
                </a:solidFill>
                <a:latin typeface="Arial"/>
                <a:ea typeface="Arial"/>
                <a:cs typeface="Arial"/>
              </a:rPr>
              <a:t>Reference: repeated experiments under that model</a:t>
            </a:r>
          </a:p>
          <a:p>
            <a:endParaRPr sz="2250" b="0">
              <a:solidFill>
                <a:srgbClr val="202020"/>
              </a:solidFill>
              <a:latin typeface="Arial"/>
              <a:ea typeface="Arial"/>
              <a:cs typeface="Arial"/>
            </a:endParaRPr>
          </a:p>
          <a:p>
            <a:pPr>
              <a:buNone/>
              <a:defRPr sz="2250" b="0">
                <a:solidFill>
                  <a:srgbClr val="202020"/>
                </a:solidFill>
                <a:latin typeface="Arial"/>
                <a:ea typeface="Arial"/>
                <a:cs typeface="Arial"/>
              </a:defRPr>
            </a:pPr>
            <a:r>
              <a:rPr sz="2250" b="0">
                <a:solidFill>
                  <a:srgbClr val="202020"/>
                </a:solidFill>
                <a:latin typeface="Arial"/>
                <a:ea typeface="Arial"/>
                <a:cs typeface="Arial"/>
              </a:rPr>
              <a:t>Inference: unusual outcome, with design limits</a:t>
            </a:r>
          </a:p>
        </p:txBody>
      </p:sp>
    </p:spTree>
    <p:extLst>
      <p:ext uri="{BB962C8B-B14F-4D97-AF65-F5344CB8AC3E}">
        <p14:creationId xmlns:p14="http://schemas.microsoft.com/office/powerpoint/2010/main" val="865219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F985B02-B656-4724-AF5B-DB81211A2753}"/>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Before you escape…</a:t>
            </a:r>
          </a:p>
        </p:txBody>
      </p:sp>
      <p:sp>
        <p:nvSpPr>
          <p:cNvPr id="2" name="Rectangle 1">
            <a:extLst>
              <a:ext uri="{FF2B5EF4-FFF2-40B4-BE49-F238E27FC236}">
                <a16:creationId xmlns:a16="http://schemas.microsoft.com/office/drawing/2014/main" id="{D39DE80F-BD37-4B7B-A41F-3F5CB149B568}"/>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27</a:t>
            </a:r>
          </a:p>
        </p:txBody>
      </p:sp>
      <p:sp>
        <p:nvSpPr>
          <p:cNvPr id="3" name="Rectangle 2">
            <a:extLst>
              <a:ext uri="{FF2B5EF4-FFF2-40B4-BE49-F238E27FC236}">
                <a16:creationId xmlns:a16="http://schemas.microsoft.com/office/drawing/2014/main" id="{1483A3FD-3DDE-4D49-AB2E-312267C04B45}"/>
              </a:ext>
            </a:extLst>
          </p:cNvPr>
          <p:cNvSpPr>
            <a:spLocks noGrp="1"/>
          </p:cNvSpPr>
          <p:nvPr/>
        </p:nvSpPr>
        <p:spPr>
          <a:xfrm>
            <a:off x="666750" y="1809750"/>
            <a:ext cx="10572750" cy="4000500"/>
          </a:xfrm>
          <a:prstGeom prst="rect">
            <a:avLst/>
          </a:prstGeom>
          <a:noFill/>
          <a:ln w="0">
            <a:noFill/>
          </a:ln>
        </p:spPr>
        <p:txBody>
          <a:bodyPr>
            <a:noAutofit/>
          </a:bodyPr>
          <a:lstStyle/>
          <a:p>
            <a:pPr>
              <a:buNone/>
              <a:defRPr sz="2475" b="0">
                <a:solidFill>
                  <a:srgbClr val="202020"/>
                </a:solidFill>
                <a:latin typeface="Arial"/>
                <a:ea typeface="Arial"/>
                <a:cs typeface="Arial"/>
              </a:defRPr>
            </a:pPr>
            <a:r>
              <a:rPr sz="2475" b="0">
                <a:solidFill>
                  <a:srgbClr val="202020"/>
                </a:solidFill>
                <a:latin typeface="Arial"/>
                <a:ea typeface="Arial"/>
                <a:cs typeface="Arial"/>
              </a:rPr>
              <a:t>1   What does one bar in our null distribution count?</a:t>
            </a:r>
          </a:p>
          <a:p>
            <a:endParaRPr sz="2475" b="0">
              <a:solidFill>
                <a:srgbClr val="202020"/>
              </a:solidFill>
              <a:latin typeface="Arial"/>
              <a:ea typeface="Arial"/>
              <a:cs typeface="Arial"/>
            </a:endParaRPr>
          </a:p>
          <a:p>
            <a:pPr>
              <a:buNone/>
              <a:defRPr sz="2475" b="0">
                <a:solidFill>
                  <a:srgbClr val="202020"/>
                </a:solidFill>
                <a:latin typeface="Arial"/>
                <a:ea typeface="Arial"/>
                <a:cs typeface="Arial"/>
              </a:defRPr>
            </a:pPr>
            <a:r>
              <a:rPr sz="2475" b="0">
                <a:solidFill>
                  <a:srgbClr val="202020"/>
                </a:solidFill>
                <a:latin typeface="Arial"/>
                <a:ea typeface="Arial"/>
                <a:cs typeface="Arial"/>
              </a:rPr>
              <a:t>2   Explain p ≈ 0.012 without saying</a:t>
            </a:r>
          </a:p>
          <a:p>
            <a:pPr>
              <a:buNone/>
              <a:defRPr sz="2475" b="0">
                <a:solidFill>
                  <a:srgbClr val="202020"/>
                </a:solidFill>
                <a:latin typeface="Arial"/>
                <a:ea typeface="Arial"/>
                <a:cs typeface="Arial"/>
              </a:defRPr>
            </a:pPr>
            <a:r>
              <a:rPr sz="2475" b="0">
                <a:solidFill>
                  <a:srgbClr val="202020"/>
                </a:solidFill>
                <a:latin typeface="Arial"/>
                <a:ea typeface="Arial"/>
                <a:cs typeface="Arial"/>
              </a:rPr>
              <a:t>     “the probability the null is true.”</a:t>
            </a:r>
          </a:p>
          <a:p>
            <a:endParaRPr sz="2475" b="0">
              <a:solidFill>
                <a:srgbClr val="202020"/>
              </a:solidFill>
              <a:latin typeface="Arial"/>
              <a:ea typeface="Arial"/>
              <a:cs typeface="Arial"/>
            </a:endParaRPr>
          </a:p>
          <a:p>
            <a:pPr>
              <a:buNone/>
              <a:defRPr sz="2475" b="0">
                <a:solidFill>
                  <a:srgbClr val="202020"/>
                </a:solidFill>
                <a:latin typeface="Arial"/>
                <a:ea typeface="Arial"/>
                <a:cs typeface="Arial"/>
              </a:defRPr>
            </a:pPr>
            <a:r>
              <a:rPr sz="2475" b="0">
                <a:solidFill>
                  <a:srgbClr val="202020"/>
                </a:solidFill>
                <a:latin typeface="Arial"/>
                <a:ea typeface="Arial"/>
                <a:cs typeface="Arial"/>
              </a:rPr>
              <a:t>3   Name one design change that improves</a:t>
            </a:r>
          </a:p>
          <a:p>
            <a:pPr>
              <a:buNone/>
              <a:defRPr sz="2475" b="0">
                <a:solidFill>
                  <a:srgbClr val="202020"/>
                </a:solidFill>
                <a:latin typeface="Arial"/>
                <a:ea typeface="Arial"/>
                <a:cs typeface="Arial"/>
              </a:defRPr>
            </a:pPr>
            <a:r>
              <a:rPr sz="2475" b="0">
                <a:solidFill>
                  <a:srgbClr val="202020"/>
                </a:solidFill>
                <a:latin typeface="Arial"/>
                <a:ea typeface="Arial"/>
                <a:cs typeface="Arial"/>
              </a:rPr>
              <a:t>     what we can conclude.</a:t>
            </a:r>
          </a:p>
        </p:txBody>
      </p:sp>
      <p:sp>
        <p:nvSpPr>
          <p:cNvPr id="4" name="Rectangle 3">
            <a:extLst>
              <a:ext uri="{FF2B5EF4-FFF2-40B4-BE49-F238E27FC236}">
                <a16:creationId xmlns:a16="http://schemas.microsoft.com/office/drawing/2014/main" id="{1138B36F-50B4-4A36-904D-727E31D289FB}"/>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Can you explain the result without hiding behind the code?</a:t>
            </a:r>
          </a:p>
        </p:txBody>
      </p:sp>
    </p:spTree>
    <p:extLst>
      <p:ext uri="{BB962C8B-B14F-4D97-AF65-F5344CB8AC3E}">
        <p14:creationId xmlns:p14="http://schemas.microsoft.com/office/powerpoint/2010/main" val="2114040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95F6CA7-E629-468E-9E6F-571C34B29009}"/>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Backup: a directional question</a:t>
            </a:r>
          </a:p>
        </p:txBody>
      </p:sp>
      <p:sp>
        <p:nvSpPr>
          <p:cNvPr id="2" name="Rectangle 1">
            <a:extLst>
              <a:ext uri="{FF2B5EF4-FFF2-40B4-BE49-F238E27FC236}">
                <a16:creationId xmlns:a16="http://schemas.microsoft.com/office/drawing/2014/main" id="{B359BB63-13A5-4DED-B6EC-606E40341B2B}"/>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28</a:t>
            </a:r>
          </a:p>
        </p:txBody>
      </p:sp>
      <p:sp>
        <p:nvSpPr>
          <p:cNvPr id="3" name="Rectangle 2">
            <a:extLst>
              <a:ext uri="{FF2B5EF4-FFF2-40B4-BE49-F238E27FC236}">
                <a16:creationId xmlns:a16="http://schemas.microsoft.com/office/drawing/2014/main" id="{742A8A2C-C039-44EB-A0CC-BDD99DCBE28F}"/>
              </a:ext>
            </a:extLst>
          </p:cNvPr>
          <p:cNvSpPr>
            <a:spLocks noGrp="1"/>
          </p:cNvSpPr>
          <p:nvPr/>
        </p:nvSpPr>
        <p:spPr>
          <a:xfrm>
            <a:off x="666750" y="1952625"/>
            <a:ext cx="4953000" cy="35242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Any preference?</a:t>
            </a:r>
          </a:p>
          <a:p>
            <a:pPr>
              <a:buNone/>
              <a:defRPr sz="2400" b="0">
                <a:solidFill>
                  <a:srgbClr val="202020"/>
                </a:solidFill>
                <a:latin typeface="Arial"/>
                <a:ea typeface="Arial"/>
                <a:cs typeface="Arial"/>
              </a:defRPr>
            </a:pPr>
            <a:r>
              <a:rPr sz="2400" b="0">
                <a:solidFill>
                  <a:srgbClr val="202020"/>
                </a:solidFill>
                <a:latin typeface="Arial"/>
                <a:ea typeface="Arial"/>
                <a:cs typeface="Arial"/>
              </a:rPr>
              <a:t>Alternative: p_A ≠ 0.50</a:t>
            </a:r>
          </a:p>
          <a:p>
            <a:endParaRPr sz="2400" b="0">
              <a:solidFill>
                <a:srgbClr val="202020"/>
              </a:solidFill>
              <a:latin typeface="Arial"/>
              <a:ea typeface="Arial"/>
              <a:cs typeface="Arial"/>
            </a:endParaRPr>
          </a:p>
          <a:p>
            <a:pPr>
              <a:buNone/>
              <a:defRPr sz="2400" b="0">
                <a:solidFill>
                  <a:srgbClr val="202020"/>
                </a:solidFill>
                <a:latin typeface="Arial"/>
                <a:ea typeface="Arial"/>
                <a:cs typeface="Arial"/>
              </a:defRPr>
            </a:pPr>
            <a:r>
              <a:rPr sz="2400" b="0">
                <a:solidFill>
                  <a:srgbClr val="202020"/>
                </a:solidFill>
                <a:latin typeface="Arial"/>
                <a:ea typeface="Arial"/>
                <a:cs typeface="Arial"/>
              </a:rPr>
              <a:t>K ≤ 4 or K ≥ 16</a:t>
            </a:r>
          </a:p>
          <a:p>
            <a:pPr>
              <a:buNone/>
              <a:defRPr sz="2400" b="0">
                <a:solidFill>
                  <a:srgbClr val="202020"/>
                </a:solidFill>
                <a:latin typeface="Arial"/>
                <a:ea typeface="Arial"/>
                <a:cs typeface="Arial"/>
              </a:defRPr>
            </a:pPr>
            <a:r>
              <a:rPr sz="2400" b="0">
                <a:solidFill>
                  <a:srgbClr val="202020"/>
                </a:solidFill>
                <a:latin typeface="Arial"/>
                <a:ea typeface="Arial"/>
                <a:cs typeface="Arial"/>
              </a:rPr>
              <a:t>p = 0.0118</a:t>
            </a:r>
          </a:p>
        </p:txBody>
      </p:sp>
      <p:sp>
        <p:nvSpPr>
          <p:cNvPr id="4" name="Rectangle 3">
            <a:extLst>
              <a:ext uri="{FF2B5EF4-FFF2-40B4-BE49-F238E27FC236}">
                <a16:creationId xmlns:a16="http://schemas.microsoft.com/office/drawing/2014/main" id="{5237A16A-E170-4C3E-AB8F-C95443636CB2}"/>
              </a:ext>
            </a:extLst>
          </p:cNvPr>
          <p:cNvSpPr>
            <a:spLocks noGrp="1"/>
          </p:cNvSpPr>
          <p:nvPr/>
        </p:nvSpPr>
        <p:spPr>
          <a:xfrm>
            <a:off x="6572250" y="1952625"/>
            <a:ext cx="4857750" cy="35242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Preference for A?</a:t>
            </a:r>
          </a:p>
          <a:p>
            <a:pPr>
              <a:buNone/>
              <a:defRPr sz="2400" b="0">
                <a:solidFill>
                  <a:srgbClr val="202020"/>
                </a:solidFill>
                <a:latin typeface="Arial"/>
                <a:ea typeface="Arial"/>
                <a:cs typeface="Arial"/>
              </a:defRPr>
            </a:pPr>
            <a:r>
              <a:rPr sz="2400" b="0">
                <a:solidFill>
                  <a:srgbClr val="202020"/>
                </a:solidFill>
                <a:latin typeface="Arial"/>
                <a:ea typeface="Arial"/>
                <a:cs typeface="Arial"/>
              </a:rPr>
              <a:t>Alternative: p_A &gt; 0.50</a:t>
            </a:r>
          </a:p>
          <a:p>
            <a:endParaRPr sz="2400" b="0">
              <a:solidFill>
                <a:srgbClr val="202020"/>
              </a:solidFill>
              <a:latin typeface="Arial"/>
              <a:ea typeface="Arial"/>
              <a:cs typeface="Arial"/>
            </a:endParaRPr>
          </a:p>
          <a:p>
            <a:pPr>
              <a:buNone/>
              <a:defRPr sz="2400" b="0">
                <a:solidFill>
                  <a:srgbClr val="202020"/>
                </a:solidFill>
                <a:latin typeface="Arial"/>
                <a:ea typeface="Arial"/>
                <a:cs typeface="Arial"/>
              </a:defRPr>
            </a:pPr>
            <a:r>
              <a:rPr sz="2400" b="0">
                <a:solidFill>
                  <a:srgbClr val="202020"/>
                </a:solidFill>
                <a:latin typeface="Arial"/>
                <a:ea typeface="Arial"/>
                <a:cs typeface="Arial"/>
              </a:rPr>
              <a:t>K ≥ 16</a:t>
            </a:r>
          </a:p>
          <a:p>
            <a:pPr>
              <a:buNone/>
              <a:defRPr sz="2400" b="0">
                <a:solidFill>
                  <a:srgbClr val="202020"/>
                </a:solidFill>
                <a:latin typeface="Arial"/>
                <a:ea typeface="Arial"/>
                <a:cs typeface="Arial"/>
              </a:defRPr>
            </a:pPr>
            <a:r>
              <a:rPr sz="2400" b="0">
                <a:solidFill>
                  <a:srgbClr val="202020"/>
                </a:solidFill>
                <a:latin typeface="Arial"/>
                <a:ea typeface="Arial"/>
                <a:cs typeface="Arial"/>
              </a:rPr>
              <a:t>p = 0.0059</a:t>
            </a:r>
          </a:p>
        </p:txBody>
      </p:sp>
      <p:sp>
        <p:nvSpPr>
          <p:cNvPr id="5" name="Rectangle 4">
            <a:extLst>
              <a:ext uri="{FF2B5EF4-FFF2-40B4-BE49-F238E27FC236}">
                <a16:creationId xmlns:a16="http://schemas.microsoft.com/office/drawing/2014/main" id="{D4D14E85-9370-41CE-8AE8-CA3C3554CDF7}"/>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The scientific question determines the tail rule in advance</a:t>
            </a:r>
          </a:p>
        </p:txBody>
      </p:sp>
    </p:spTree>
    <p:extLst>
      <p:ext uri="{BB962C8B-B14F-4D97-AF65-F5344CB8AC3E}">
        <p14:creationId xmlns:p14="http://schemas.microsoft.com/office/powerpoint/2010/main" val="2579370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5F2806D-D715-43C6-80C9-1C5451B6FC70}"/>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a:solidFill>
                  <a:srgbClr val="500000"/>
                </a:solidFill>
                <a:latin typeface="Arial"/>
                <a:ea typeface="Arial"/>
                <a:cs typeface="Arial"/>
              </a:rPr>
              <a:t>Backup: errors belong to a procedure</a:t>
            </a:r>
          </a:p>
        </p:txBody>
      </p:sp>
      <p:sp>
        <p:nvSpPr>
          <p:cNvPr id="2" name="Rectangle 1">
            <a:extLst>
              <a:ext uri="{FF2B5EF4-FFF2-40B4-BE49-F238E27FC236}">
                <a16:creationId xmlns:a16="http://schemas.microsoft.com/office/drawing/2014/main" id="{20FBC473-49E3-499C-9D9E-A1CD16884986}"/>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29</a:t>
            </a:r>
          </a:p>
        </p:txBody>
      </p:sp>
      <p:sp>
        <p:nvSpPr>
          <p:cNvPr id="3" name="Rectangle 2">
            <a:extLst>
              <a:ext uri="{FF2B5EF4-FFF2-40B4-BE49-F238E27FC236}">
                <a16:creationId xmlns:a16="http://schemas.microsoft.com/office/drawing/2014/main" id="{AF6CDCCF-D8F4-48E4-9028-8945962E65D1}"/>
              </a:ext>
            </a:extLst>
          </p:cNvPr>
          <p:cNvSpPr>
            <a:spLocks noGrp="1"/>
          </p:cNvSpPr>
          <p:nvPr/>
        </p:nvSpPr>
        <p:spPr>
          <a:xfrm>
            <a:off x="666750" y="1952625"/>
            <a:ext cx="4953000" cy="35242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Type I error</a:t>
            </a:r>
          </a:p>
          <a:p>
            <a:pPr>
              <a:buNone/>
              <a:defRPr sz="2400" b="0">
                <a:solidFill>
                  <a:srgbClr val="202020"/>
                </a:solidFill>
                <a:latin typeface="Arial"/>
                <a:ea typeface="Arial"/>
                <a:cs typeface="Arial"/>
              </a:defRPr>
            </a:pPr>
            <a:r>
              <a:rPr sz="2400" b="0">
                <a:solidFill>
                  <a:srgbClr val="202020"/>
                </a:solidFill>
                <a:latin typeface="Arial"/>
                <a:ea typeface="Arial"/>
                <a:cs typeface="Arial"/>
              </a:rPr>
              <a:t>Reject a true null</a:t>
            </a:r>
          </a:p>
          <a:p>
            <a:endParaRPr sz="2400" b="0">
              <a:solidFill>
                <a:srgbClr val="202020"/>
              </a:solidFill>
              <a:latin typeface="Arial"/>
              <a:ea typeface="Arial"/>
              <a:cs typeface="Arial"/>
            </a:endParaRPr>
          </a:p>
          <a:p>
            <a:pPr>
              <a:buNone/>
              <a:defRPr sz="2400" b="0">
                <a:solidFill>
                  <a:srgbClr val="202020"/>
                </a:solidFill>
                <a:latin typeface="Arial"/>
                <a:ea typeface="Arial"/>
                <a:cs typeface="Arial"/>
              </a:defRPr>
            </a:pPr>
            <a:r>
              <a:rPr sz="2400" b="0">
                <a:solidFill>
                  <a:srgbClr val="202020"/>
                </a:solidFill>
                <a:latin typeface="Arial"/>
                <a:ea typeface="Arial"/>
                <a:cs typeface="Arial"/>
              </a:rPr>
              <a:t>At p_A = 0.50:</a:t>
            </a:r>
          </a:p>
          <a:p>
            <a:pPr>
              <a:buNone/>
              <a:defRPr sz="2400" b="0">
                <a:solidFill>
                  <a:srgbClr val="202020"/>
                </a:solidFill>
                <a:latin typeface="Arial"/>
                <a:ea typeface="Arial"/>
                <a:cs typeface="Arial"/>
              </a:defRPr>
            </a:pPr>
            <a:r>
              <a:rPr sz="2400" b="0">
                <a:solidFill>
                  <a:srgbClr val="202020"/>
                </a:solidFill>
                <a:latin typeface="Arial"/>
                <a:ea typeface="Arial"/>
                <a:cs typeface="Arial"/>
              </a:rPr>
              <a:t>about 4.1% reject</a:t>
            </a:r>
          </a:p>
        </p:txBody>
      </p:sp>
      <p:sp>
        <p:nvSpPr>
          <p:cNvPr id="4" name="Rectangle 3">
            <a:extLst>
              <a:ext uri="{FF2B5EF4-FFF2-40B4-BE49-F238E27FC236}">
                <a16:creationId xmlns:a16="http://schemas.microsoft.com/office/drawing/2014/main" id="{729FB933-6C40-4D83-8F8D-D6DC304236FC}"/>
              </a:ext>
            </a:extLst>
          </p:cNvPr>
          <p:cNvSpPr>
            <a:spLocks noGrp="1"/>
          </p:cNvSpPr>
          <p:nvPr/>
        </p:nvSpPr>
        <p:spPr>
          <a:xfrm>
            <a:off x="6572250" y="1952625"/>
            <a:ext cx="4857750" cy="3524250"/>
          </a:xfrm>
          <a:prstGeom prst="rect">
            <a:avLst/>
          </a:prstGeom>
          <a:noFill/>
          <a:ln w="0">
            <a:noFill/>
          </a:ln>
        </p:spPr>
        <p:txBody>
          <a:bodyPr>
            <a:noAutofit/>
          </a:bodyPr>
          <a:lstStyle/>
          <a:p>
            <a:pPr>
              <a:buNone/>
              <a:defRPr sz="2400" b="0">
                <a:solidFill>
                  <a:srgbClr val="202020"/>
                </a:solidFill>
                <a:latin typeface="Arial"/>
                <a:ea typeface="Arial"/>
                <a:cs typeface="Arial"/>
              </a:defRPr>
            </a:pPr>
            <a:r>
              <a:rPr sz="2400" b="0">
                <a:solidFill>
                  <a:srgbClr val="202020"/>
                </a:solidFill>
                <a:latin typeface="Arial"/>
                <a:ea typeface="Arial"/>
                <a:cs typeface="Arial"/>
              </a:rPr>
              <a:t>Power</a:t>
            </a:r>
          </a:p>
          <a:p>
            <a:pPr>
              <a:buNone/>
              <a:defRPr sz="2400" b="0">
                <a:solidFill>
                  <a:srgbClr val="202020"/>
                </a:solidFill>
                <a:latin typeface="Arial"/>
                <a:ea typeface="Arial"/>
                <a:cs typeface="Arial"/>
              </a:defRPr>
            </a:pPr>
            <a:r>
              <a:rPr sz="2400" b="0">
                <a:solidFill>
                  <a:srgbClr val="202020"/>
                </a:solidFill>
                <a:latin typeface="Arial"/>
                <a:ea typeface="Arial"/>
                <a:cs typeface="Arial"/>
              </a:rPr>
              <a:t>Reject a specified false null</a:t>
            </a:r>
          </a:p>
          <a:p>
            <a:endParaRPr sz="2400" b="0">
              <a:solidFill>
                <a:srgbClr val="202020"/>
              </a:solidFill>
              <a:latin typeface="Arial"/>
              <a:ea typeface="Arial"/>
              <a:cs typeface="Arial"/>
            </a:endParaRPr>
          </a:p>
          <a:p>
            <a:pPr>
              <a:buNone/>
              <a:defRPr sz="2400" b="0">
                <a:solidFill>
                  <a:srgbClr val="202020"/>
                </a:solidFill>
                <a:latin typeface="Arial"/>
                <a:ea typeface="Arial"/>
                <a:cs typeface="Arial"/>
              </a:defRPr>
            </a:pPr>
            <a:r>
              <a:rPr sz="2400" b="0">
                <a:solidFill>
                  <a:srgbClr val="202020"/>
                </a:solidFill>
                <a:latin typeface="Arial"/>
                <a:ea typeface="Arial"/>
                <a:cs typeface="Arial"/>
              </a:rPr>
              <a:t>At p_A = 0.80:</a:t>
            </a:r>
          </a:p>
          <a:p>
            <a:pPr>
              <a:buNone/>
              <a:defRPr sz="2400" b="0">
                <a:solidFill>
                  <a:srgbClr val="202020"/>
                </a:solidFill>
                <a:latin typeface="Arial"/>
                <a:ea typeface="Arial"/>
                <a:cs typeface="Arial"/>
              </a:defRPr>
            </a:pPr>
            <a:r>
              <a:rPr sz="2400" b="0">
                <a:solidFill>
                  <a:srgbClr val="202020"/>
                </a:solidFill>
                <a:latin typeface="Arial"/>
                <a:ea typeface="Arial"/>
                <a:cs typeface="Arial"/>
              </a:rPr>
              <a:t>about 80.4% reject</a:t>
            </a:r>
          </a:p>
        </p:txBody>
      </p:sp>
      <p:sp>
        <p:nvSpPr>
          <p:cNvPr id="5" name="Rectangle 4">
            <a:extLst>
              <a:ext uri="{FF2B5EF4-FFF2-40B4-BE49-F238E27FC236}">
                <a16:creationId xmlns:a16="http://schemas.microsoft.com/office/drawing/2014/main" id="{0F18ED11-C359-45BA-BE3E-B7AE1D9CD5C4}"/>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Here: n = 20, exact two-sided test, planned α = 0.05</a:t>
            </a:r>
          </a:p>
        </p:txBody>
      </p:sp>
    </p:spTree>
    <p:extLst>
      <p:ext uri="{BB962C8B-B14F-4D97-AF65-F5344CB8AC3E}">
        <p14:creationId xmlns:p14="http://schemas.microsoft.com/office/powerpoint/2010/main" val="280201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4CADBCE-46DC-4530-81F0-DF568487D998}"/>
              </a:ext>
            </a:extLst>
          </p:cNvPr>
          <p:cNvSpPr>
            <a:spLocks noGrp="1"/>
          </p:cNvSpPr>
          <p:nvPr/>
        </p:nvSpPr>
        <p:spPr>
          <a:xfrm>
            <a:off x="609600" y="438150"/>
            <a:ext cx="10972800" cy="1047750"/>
          </a:xfrm>
          <a:prstGeom prst="rect">
            <a:avLst/>
          </a:prstGeom>
          <a:noFill/>
          <a:ln w="0">
            <a:noFill/>
          </a:ln>
        </p:spPr>
        <p:txBody>
          <a:bodyPr>
            <a:noAutofit/>
          </a:bodyPr>
          <a:lstStyle/>
          <a:p>
            <a:pPr>
              <a:buNone/>
              <a:defRPr sz="3450" b="1">
                <a:solidFill>
                  <a:srgbClr val="500000"/>
                </a:solidFill>
                <a:latin typeface="Arial"/>
                <a:ea typeface="Arial"/>
                <a:cs typeface="Arial"/>
              </a:defRPr>
            </a:pPr>
            <a:r>
              <a:rPr sz="3450" b="1" dirty="0">
                <a:solidFill>
                  <a:srgbClr val="500000"/>
                </a:solidFill>
                <a:latin typeface="Arial"/>
                <a:ea typeface="Arial"/>
                <a:cs typeface="Arial"/>
              </a:rPr>
              <a:t>Backup: the same idea for a sample mean</a:t>
            </a:r>
          </a:p>
        </p:txBody>
      </p:sp>
      <p:sp>
        <p:nvSpPr>
          <p:cNvPr id="2" name="Rectangle 1">
            <a:extLst>
              <a:ext uri="{FF2B5EF4-FFF2-40B4-BE49-F238E27FC236}">
                <a16:creationId xmlns:a16="http://schemas.microsoft.com/office/drawing/2014/main" id="{76F24339-5CB6-43E2-8C71-B47D6F3C1A79}"/>
              </a:ext>
            </a:extLst>
          </p:cNvPr>
          <p:cNvSpPr>
            <a:spLocks noGrp="1"/>
          </p:cNvSpPr>
          <p:nvPr/>
        </p:nvSpPr>
        <p:spPr>
          <a:xfrm>
            <a:off x="11239500" y="6343650"/>
            <a:ext cx="428625" cy="247650"/>
          </a:xfrm>
          <a:prstGeom prst="rect">
            <a:avLst/>
          </a:prstGeom>
          <a:noFill/>
          <a:ln w="0">
            <a:noFill/>
          </a:ln>
        </p:spPr>
        <p:txBody>
          <a:bodyPr>
            <a:noAutofit/>
          </a:bodyPr>
          <a:lstStyle/>
          <a:p>
            <a:pPr>
              <a:buNone/>
              <a:defRPr sz="1350" b="0">
                <a:solidFill>
                  <a:srgbClr val="666666"/>
                </a:solidFill>
                <a:latin typeface="Arial"/>
                <a:ea typeface="Arial"/>
                <a:cs typeface="Arial"/>
              </a:defRPr>
            </a:pPr>
            <a:r>
              <a:rPr sz="1350" b="0">
                <a:solidFill>
                  <a:srgbClr val="666666"/>
                </a:solidFill>
                <a:latin typeface="Arial"/>
                <a:ea typeface="Arial"/>
                <a:cs typeface="Arial"/>
              </a:rPr>
              <a:t>30</a:t>
            </a:r>
          </a:p>
        </p:txBody>
      </p:sp>
      <p:sp>
        <p:nvSpPr>
          <p:cNvPr id="3" name="Rectangle 2">
            <a:extLst>
              <a:ext uri="{FF2B5EF4-FFF2-40B4-BE49-F238E27FC236}">
                <a16:creationId xmlns:a16="http://schemas.microsoft.com/office/drawing/2014/main" id="{373B6EE8-83FC-42CB-99AF-B43D42A0645C}"/>
              </a:ext>
            </a:extLst>
          </p:cNvPr>
          <p:cNvSpPr>
            <a:spLocks noGrp="1"/>
          </p:cNvSpPr>
          <p:nvPr/>
        </p:nvSpPr>
        <p:spPr>
          <a:xfrm>
            <a:off x="666750" y="1857375"/>
            <a:ext cx="10572750" cy="4000500"/>
          </a:xfrm>
          <a:prstGeom prst="rect">
            <a:avLst/>
          </a:prstGeom>
          <a:noFill/>
          <a:ln w="0">
            <a:noFill/>
          </a:ln>
        </p:spPr>
        <p:txBody>
          <a:bodyPr>
            <a:noAutofit/>
          </a:bodyPr>
          <a:lstStyle/>
          <a:p>
            <a:pPr>
              <a:buNone/>
              <a:defRPr sz="2475" b="0">
                <a:solidFill>
                  <a:srgbClr val="202020"/>
                </a:solidFill>
                <a:latin typeface="Arial"/>
                <a:ea typeface="Arial"/>
                <a:cs typeface="Arial"/>
              </a:defRPr>
            </a:pPr>
            <a:r>
              <a:rPr sz="2475" b="0">
                <a:solidFill>
                  <a:srgbClr val="202020"/>
                </a:solidFill>
                <a:latin typeface="Arial"/>
                <a:ea typeface="Arial"/>
                <a:cs typeface="Arial"/>
              </a:rPr>
              <a:t>A distribution can describe individual waiting times.</a:t>
            </a:r>
          </a:p>
          <a:p>
            <a:endParaRPr sz="2475" b="0">
              <a:solidFill>
                <a:srgbClr val="202020"/>
              </a:solidFill>
              <a:latin typeface="Arial"/>
              <a:ea typeface="Arial"/>
              <a:cs typeface="Arial"/>
            </a:endParaRPr>
          </a:p>
          <a:p>
            <a:pPr>
              <a:buNone/>
              <a:defRPr sz="2475" b="0">
                <a:solidFill>
                  <a:srgbClr val="202020"/>
                </a:solidFill>
                <a:latin typeface="Arial"/>
                <a:ea typeface="Arial"/>
                <a:cs typeface="Arial"/>
              </a:defRPr>
            </a:pPr>
            <a:r>
              <a:rPr sz="2475" b="0">
                <a:solidFill>
                  <a:srgbClr val="202020"/>
                </a:solidFill>
                <a:latin typeface="Arial"/>
                <a:ea typeface="Arial"/>
                <a:cs typeface="Arial"/>
              </a:rPr>
              <a:t>Another can describe means of 40 waiting times.</a:t>
            </a:r>
          </a:p>
          <a:p>
            <a:endParaRPr sz="2475" b="0">
              <a:solidFill>
                <a:srgbClr val="202020"/>
              </a:solidFill>
              <a:latin typeface="Arial"/>
              <a:ea typeface="Arial"/>
              <a:cs typeface="Arial"/>
            </a:endParaRPr>
          </a:p>
          <a:p>
            <a:pPr>
              <a:buNone/>
              <a:defRPr sz="2475" b="0">
                <a:solidFill>
                  <a:srgbClr val="202020"/>
                </a:solidFill>
                <a:latin typeface="Arial"/>
                <a:ea typeface="Arial"/>
                <a:cs typeface="Arial"/>
              </a:defRPr>
            </a:pPr>
            <a:r>
              <a:rPr sz="2475" b="0">
                <a:solidFill>
                  <a:srgbClr val="202020"/>
                </a:solidFill>
                <a:latin typeface="Arial"/>
                <a:ea typeface="Arial"/>
                <a:cs typeface="Arial"/>
              </a:rPr>
              <a:t>SD: spread among individual observations</a:t>
            </a:r>
          </a:p>
          <a:p>
            <a:pPr>
              <a:buNone/>
              <a:defRPr sz="2475" b="0">
                <a:solidFill>
                  <a:srgbClr val="202020"/>
                </a:solidFill>
                <a:latin typeface="Arial"/>
                <a:ea typeface="Arial"/>
                <a:cs typeface="Arial"/>
              </a:defRPr>
            </a:pPr>
            <a:r>
              <a:rPr sz="2475" b="0">
                <a:solidFill>
                  <a:srgbClr val="202020"/>
                </a:solidFill>
                <a:latin typeface="Arial"/>
                <a:ea typeface="Arial"/>
                <a:cs typeface="Arial"/>
              </a:rPr>
              <a:t>SE: spread of the estimator across repeated samples</a:t>
            </a:r>
          </a:p>
        </p:txBody>
      </p:sp>
      <p:sp>
        <p:nvSpPr>
          <p:cNvPr id="4" name="Rectangle 3">
            <a:extLst>
              <a:ext uri="{FF2B5EF4-FFF2-40B4-BE49-F238E27FC236}">
                <a16:creationId xmlns:a16="http://schemas.microsoft.com/office/drawing/2014/main" id="{4E577804-171C-410B-B09C-4B5A9FA155C4}"/>
              </a:ext>
            </a:extLst>
          </p:cNvPr>
          <p:cNvSpPr>
            <a:spLocks noGrp="1"/>
          </p:cNvSpPr>
          <p:nvPr/>
        </p:nvSpPr>
        <p:spPr>
          <a:xfrm>
            <a:off x="666750" y="5429250"/>
            <a:ext cx="10668000" cy="666750"/>
          </a:xfrm>
          <a:prstGeom prst="rect">
            <a:avLst/>
          </a:prstGeom>
          <a:noFill/>
          <a:ln w="0">
            <a:noFill/>
          </a:ln>
        </p:spPr>
        <p:txBody>
          <a:bodyPr>
            <a:noAutofit/>
          </a:bodyPr>
          <a:lstStyle/>
          <a:p>
            <a:pPr>
              <a:buNone/>
              <a:defRPr sz="2100" b="1">
                <a:solidFill>
                  <a:srgbClr val="500000"/>
                </a:solidFill>
                <a:latin typeface="Arial"/>
                <a:ea typeface="Arial"/>
                <a:cs typeface="Arial"/>
              </a:defRPr>
            </a:pPr>
            <a:r>
              <a:rPr sz="2100" b="1">
                <a:solidFill>
                  <a:srgbClr val="500000"/>
                </a:solidFill>
                <a:latin typeface="Arial"/>
                <a:ea typeface="Arial"/>
                <a:cs typeface="Arial"/>
              </a:rPr>
              <a:t>The central limit theorem needs conditions on the sampling model</a:t>
            </a:r>
          </a:p>
        </p:txBody>
      </p:sp>
    </p:spTree>
    <p:extLst>
      <p:ext uri="{BB962C8B-B14F-4D97-AF65-F5344CB8AC3E}">
        <p14:creationId xmlns:p14="http://schemas.microsoft.com/office/powerpoint/2010/main" val="1253881223"/>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3280</Words>
  <Application>Microsoft Macintosh PowerPoint</Application>
  <DocSecurity>0</DocSecurity>
  <PresentationFormat>Widescreen</PresentationFormat>
  <Paragraphs>334</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Blackmon, Heath L</cp:lastModifiedBy>
  <cp:revision>1</cp:revision>
  <dcterms:created xsi:type="dcterms:W3CDTF">2026-09-09T05:05:09Z</dcterms:created>
  <dcterms:modified xsi:type="dcterms:W3CDTF">2026-09-15T14:47:43Z</dcterms:modified>
</cp:coreProperties>
</file>