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8.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9.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0.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1.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rts/chart12.xml" ContentType="application/vnd.openxmlformats-officedocument.drawingml.chart+xml"/>
  <Override PartName="/ppt/notesSlides/notesSlide46.xml" ContentType="application/vnd.openxmlformats-officedocument.presentationml.notesSlide+xml"/>
  <Override PartName="/ppt/charts/chart13.xml" ContentType="application/vnd.openxmlformats-officedocument.drawingml.chart+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14.xml" ContentType="application/vnd.openxmlformats-officedocument.drawingml.chart+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5.xml" ContentType="application/vnd.openxmlformats-officedocument.drawingml.chart+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6.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17.xml" ContentType="application/vnd.openxmlformats-officedocument.drawingml.chart+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6"/>
  </p:notesMasterIdLst>
  <p:sldIdLst>
    <p:sldId id="256" r:id="rId2"/>
    <p:sldId id="316" r:id="rId3"/>
    <p:sldId id="315" r:id="rId4"/>
    <p:sldId id="338" r:id="rId5"/>
    <p:sldId id="259" r:id="rId6"/>
    <p:sldId id="260" r:id="rId7"/>
    <p:sldId id="261" r:id="rId8"/>
    <p:sldId id="262" r:id="rId9"/>
    <p:sldId id="263" r:id="rId10"/>
    <p:sldId id="314" r:id="rId11"/>
    <p:sldId id="258" r:id="rId12"/>
    <p:sldId id="340" r:id="rId13"/>
    <p:sldId id="341" r:id="rId14"/>
    <p:sldId id="257"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94658"/>
  </p:normalViewPr>
  <p:slideViewPr>
    <p:cSldViewPr snapToGrid="0">
      <p:cViewPr varScale="1">
        <p:scale>
          <a:sx n="120" d="100"/>
          <a:sy n="120" d="100"/>
        </p:scale>
        <p:origin x="4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Organisms</c:v>
          </c:tx>
          <c:spPr>
            <a:solidFill>
              <a:srgbClr val="007F87"/>
            </a:solidFill>
          </c:spPr>
          <c:invertIfNegative val="1"/>
          <c:cat>
            <c:strRef>
              <c:f>'Chart Data'!$A$2:$A$10</c:f>
              <c:strCache>
                <c:ptCount val="9"/>
                <c:pt idx="0">
                  <c:v>5–6</c:v>
                </c:pt>
                <c:pt idx="1">
                  <c:v>6–7</c:v>
                </c:pt>
                <c:pt idx="2">
                  <c:v>7–8</c:v>
                </c:pt>
                <c:pt idx="3">
                  <c:v>8–9</c:v>
                </c:pt>
                <c:pt idx="4">
                  <c:v>9–10</c:v>
                </c:pt>
                <c:pt idx="5">
                  <c:v>10–11</c:v>
                </c:pt>
                <c:pt idx="6">
                  <c:v>11–12</c:v>
                </c:pt>
                <c:pt idx="7">
                  <c:v>12–13</c:v>
                </c:pt>
                <c:pt idx="8">
                  <c:v>13–14</c:v>
                </c:pt>
              </c:strCache>
            </c:strRef>
          </c:cat>
          <c:val>
            <c:numRef>
              <c:f>'Chart Data'!$B$2:$B$10</c:f>
              <c:numCache>
                <c:formatCode>0</c:formatCode>
                <c:ptCount val="9"/>
                <c:pt idx="0">
                  <c:v>0</c:v>
                </c:pt>
                <c:pt idx="1">
                  <c:v>1</c:v>
                </c:pt>
                <c:pt idx="2">
                  <c:v>2</c:v>
                </c:pt>
                <c:pt idx="3">
                  <c:v>4</c:v>
                </c:pt>
                <c:pt idx="4">
                  <c:v>7</c:v>
                </c:pt>
                <c:pt idx="5">
                  <c:v>8</c:v>
                </c:pt>
                <c:pt idx="6">
                  <c:v>6</c:v>
                </c:pt>
                <c:pt idx="7">
                  <c:v>2</c:v>
                </c:pt>
                <c:pt idx="8">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9628-3B4A-9094-9FC825F51AB6}"/>
            </c:ext>
          </c:extLst>
        </c:ser>
        <c:dLbls>
          <c:showLegendKey val="0"/>
          <c:showVal val="0"/>
          <c:showCatName val="0"/>
          <c:showSerName val="0"/>
          <c:showPercent val="0"/>
          <c:showBubbleSize val="0"/>
        </c:dLbls>
        <c:gapWidth val="4"/>
        <c:axId val="48650112"/>
        <c:axId val="48672768"/>
      </c:barChart>
      <c:catAx>
        <c:axId val="48650112"/>
        <c:scaling>
          <c:orientation val="minMax"/>
        </c:scaling>
        <c:delete val="0"/>
        <c:axPos val="b"/>
        <c:title>
          <c:tx>
            <c:rich>
              <a:bodyPr/>
              <a:lstStyle/>
              <a:p>
                <a:r>
                  <a:rPr lang="en-US">
                    <a:latin typeface="Nimbus Sans"/>
                    <a:ea typeface="Nimbus Sans"/>
                    <a:cs typeface="Nimbus Sans"/>
                  </a:rPr>
                  <a:t>Growth (course units)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66666"/>
                </a:solidFill>
                <a:latin typeface="Nimbus Sans"/>
                <a:ea typeface="Nimbus Sans"/>
                <a:cs typeface="Nimbus Sans"/>
              </a:defRPr>
            </a:pPr>
            <a:endParaRPr lang="en-US"/>
          </a:p>
        </c:txPr>
        <c:crossAx val="48672768"/>
        <c:crosses val="autoZero"/>
        <c:auto val="1"/>
        <c:lblAlgn val="ctr"/>
        <c:lblOffset val="100"/>
        <c:noMultiLvlLbl val="1"/>
      </c:catAx>
      <c:valAx>
        <c:axId val="48672768"/>
        <c:scaling>
          <c:orientation val="minMax"/>
        </c:scaling>
        <c:delete val="0"/>
        <c:axPos val="l"/>
        <c:title>
          <c:tx>
            <c:rich>
              <a:bodyPr/>
              <a:lstStyle/>
              <a:p>
                <a:r>
                  <a:rPr lang="en-US">
                    <a:latin typeface="Nimbus Sans"/>
                    <a:ea typeface="Nimbus Sans"/>
                    <a:cs typeface="Nimbus Sans"/>
                  </a:rPr>
                  <a:t>Number of organisms</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75">
                <a:solidFill>
                  <a:srgbClr val="666666"/>
                </a:solidFill>
                <a:latin typeface="Nimbus Sans"/>
                <a:ea typeface="Nimbus Sans"/>
                <a:cs typeface="Nimbus Sans"/>
              </a:defRPr>
            </a:pPr>
            <a:endParaRPr lang="en-US"/>
          </a:p>
        </c:txPr>
        <c:crossAx val="48650112"/>
        <c:crosses val="autoZero"/>
        <c:crossBetween val="between"/>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Normal</c:v>
          </c:tx>
          <c:spPr>
            <a:ln w="23813">
              <a:solidFill>
                <a:srgbClr val="007F87"/>
              </a:solidFill>
            </a:ln>
          </c:spPr>
          <c:marker>
            <c:symbol val="none"/>
          </c:marker>
          <c:xVal>
            <c:numRef>
              <c:f>'Chart Data'!$A$2:$A$82</c:f>
              <c:numCache>
                <c:formatCode>General</c:formatCode>
                <c:ptCount val="81"/>
                <c:pt idx="0">
                  <c:v>-4</c:v>
                </c:pt>
                <c:pt idx="1">
                  <c:v>-3.9</c:v>
                </c:pt>
                <c:pt idx="2">
                  <c:v>-3.8</c:v>
                </c:pt>
                <c:pt idx="3">
                  <c:v>-3.7</c:v>
                </c:pt>
                <c:pt idx="4">
                  <c:v>-3.6</c:v>
                </c:pt>
                <c:pt idx="5">
                  <c:v>-3.5</c:v>
                </c:pt>
                <c:pt idx="6">
                  <c:v>-3.4</c:v>
                </c:pt>
                <c:pt idx="7">
                  <c:v>-3.3</c:v>
                </c:pt>
                <c:pt idx="8">
                  <c:v>-3.2</c:v>
                </c:pt>
                <c:pt idx="9">
                  <c:v>-3.1</c:v>
                </c:pt>
                <c:pt idx="10">
                  <c:v>-3</c:v>
                </c:pt>
                <c:pt idx="11">
                  <c:v>-2.9</c:v>
                </c:pt>
                <c:pt idx="12">
                  <c:v>-2.8</c:v>
                </c:pt>
                <c:pt idx="13">
                  <c:v>-2.7</c:v>
                </c:pt>
                <c:pt idx="14">
                  <c:v>-2.6</c:v>
                </c:pt>
                <c:pt idx="15">
                  <c:v>-2.5</c:v>
                </c:pt>
                <c:pt idx="16">
                  <c:v>-2.4</c:v>
                </c:pt>
                <c:pt idx="17">
                  <c:v>-2.2999999999999998</c:v>
                </c:pt>
                <c:pt idx="18">
                  <c:v>-2.2000000000000002</c:v>
                </c:pt>
                <c:pt idx="19">
                  <c:v>-2.1</c:v>
                </c:pt>
                <c:pt idx="20">
                  <c:v>-2</c:v>
                </c:pt>
                <c:pt idx="21">
                  <c:v>-1.9</c:v>
                </c:pt>
                <c:pt idx="22">
                  <c:v>-1.8</c:v>
                </c:pt>
                <c:pt idx="23">
                  <c:v>-1.7</c:v>
                </c:pt>
                <c:pt idx="24">
                  <c:v>-1.6</c:v>
                </c:pt>
                <c:pt idx="25">
                  <c:v>-1.5</c:v>
                </c:pt>
                <c:pt idx="26">
                  <c:v>-1.4</c:v>
                </c:pt>
                <c:pt idx="27">
                  <c:v>-1.3</c:v>
                </c:pt>
                <c:pt idx="28">
                  <c:v>-1.2</c:v>
                </c:pt>
                <c:pt idx="29">
                  <c:v>-1.1000000000000001</c:v>
                </c:pt>
                <c:pt idx="30">
                  <c:v>-1</c:v>
                </c:pt>
                <c:pt idx="31">
                  <c:v>-0.9</c:v>
                </c:pt>
                <c:pt idx="32">
                  <c:v>-0.8</c:v>
                </c:pt>
                <c:pt idx="33">
                  <c:v>-0.7</c:v>
                </c:pt>
                <c:pt idx="34">
                  <c:v>-0.6</c:v>
                </c:pt>
                <c:pt idx="35">
                  <c:v>-0.5</c:v>
                </c:pt>
                <c:pt idx="36">
                  <c:v>-0.4</c:v>
                </c:pt>
                <c:pt idx="37">
                  <c:v>-0.3</c:v>
                </c:pt>
                <c:pt idx="38">
                  <c:v>-0.2</c:v>
                </c:pt>
                <c:pt idx="39">
                  <c:v>-0.1</c:v>
                </c:pt>
                <c:pt idx="40">
                  <c:v>0</c:v>
                </c:pt>
                <c:pt idx="41">
                  <c:v>0.1</c:v>
                </c:pt>
                <c:pt idx="42">
                  <c:v>0.2</c:v>
                </c:pt>
                <c:pt idx="43">
                  <c:v>0.3</c:v>
                </c:pt>
                <c:pt idx="44">
                  <c:v>0.4</c:v>
                </c:pt>
                <c:pt idx="45">
                  <c:v>0.5</c:v>
                </c:pt>
                <c:pt idx="46">
                  <c:v>0.6</c:v>
                </c:pt>
                <c:pt idx="47">
                  <c:v>0.7</c:v>
                </c:pt>
                <c:pt idx="48">
                  <c:v>0.8</c:v>
                </c:pt>
                <c:pt idx="49">
                  <c:v>0.9</c:v>
                </c:pt>
                <c:pt idx="50">
                  <c:v>1</c:v>
                </c:pt>
                <c:pt idx="51">
                  <c:v>1.1000000000000001</c:v>
                </c:pt>
                <c:pt idx="52">
                  <c:v>1.2</c:v>
                </c:pt>
                <c:pt idx="53">
                  <c:v>1.3</c:v>
                </c:pt>
                <c:pt idx="54">
                  <c:v>1.4</c:v>
                </c:pt>
                <c:pt idx="55">
                  <c:v>1.5</c:v>
                </c:pt>
                <c:pt idx="56">
                  <c:v>1.6</c:v>
                </c:pt>
                <c:pt idx="57">
                  <c:v>1.7</c:v>
                </c:pt>
                <c:pt idx="58">
                  <c:v>1.8</c:v>
                </c:pt>
                <c:pt idx="59">
                  <c:v>1.9</c:v>
                </c:pt>
                <c:pt idx="60">
                  <c:v>2</c:v>
                </c:pt>
                <c:pt idx="61">
                  <c:v>2.1</c:v>
                </c:pt>
                <c:pt idx="62">
                  <c:v>2.2000000000000002</c:v>
                </c:pt>
                <c:pt idx="63">
                  <c:v>2.2999999999999998</c:v>
                </c:pt>
                <c:pt idx="64">
                  <c:v>2.4</c:v>
                </c:pt>
                <c:pt idx="65">
                  <c:v>2.5</c:v>
                </c:pt>
                <c:pt idx="66">
                  <c:v>2.6</c:v>
                </c:pt>
                <c:pt idx="67">
                  <c:v>2.7</c:v>
                </c:pt>
                <c:pt idx="68">
                  <c:v>2.8</c:v>
                </c:pt>
                <c:pt idx="69">
                  <c:v>2.9</c:v>
                </c:pt>
                <c:pt idx="70">
                  <c:v>3</c:v>
                </c:pt>
                <c:pt idx="71">
                  <c:v>3.1</c:v>
                </c:pt>
                <c:pt idx="72">
                  <c:v>3.2</c:v>
                </c:pt>
                <c:pt idx="73">
                  <c:v>3.3</c:v>
                </c:pt>
                <c:pt idx="74">
                  <c:v>3.4</c:v>
                </c:pt>
                <c:pt idx="75">
                  <c:v>3.5</c:v>
                </c:pt>
                <c:pt idx="76">
                  <c:v>3.6</c:v>
                </c:pt>
                <c:pt idx="77">
                  <c:v>3.7</c:v>
                </c:pt>
                <c:pt idx="78">
                  <c:v>3.8</c:v>
                </c:pt>
                <c:pt idx="79">
                  <c:v>3.9</c:v>
                </c:pt>
                <c:pt idx="80">
                  <c:v>4</c:v>
                </c:pt>
              </c:numCache>
            </c:numRef>
          </c:xVal>
          <c:yVal>
            <c:numRef>
              <c:f>'Chart Data'!$B$2:$B$82</c:f>
              <c:numCache>
                <c:formatCode>0.0</c:formatCode>
                <c:ptCount val="81"/>
                <c:pt idx="0">
                  <c:v>1.3383000000000001E-4</c:v>
                </c:pt>
                <c:pt idx="1">
                  <c:v>1.98655E-4</c:v>
                </c:pt>
                <c:pt idx="2">
                  <c:v>2.9194699999999997E-4</c:v>
                </c:pt>
                <c:pt idx="3">
                  <c:v>4.2477999999999998E-4</c:v>
                </c:pt>
                <c:pt idx="4">
                  <c:v>6.11902E-4</c:v>
                </c:pt>
                <c:pt idx="5">
                  <c:v>8.7268299999999997E-4</c:v>
                </c:pt>
                <c:pt idx="6">
                  <c:v>1.2322189999999999E-3</c:v>
                </c:pt>
                <c:pt idx="7">
                  <c:v>1.722569E-3</c:v>
                </c:pt>
                <c:pt idx="8">
                  <c:v>2.3840879999999999E-3</c:v>
                </c:pt>
                <c:pt idx="9">
                  <c:v>3.2668189999999998E-3</c:v>
                </c:pt>
                <c:pt idx="10">
                  <c:v>4.4318480000000004E-3</c:v>
                </c:pt>
                <c:pt idx="11">
                  <c:v>5.952532E-3</c:v>
                </c:pt>
                <c:pt idx="12">
                  <c:v>7.9154519999999999E-3</c:v>
                </c:pt>
                <c:pt idx="13">
                  <c:v>1.0420934999999999E-2</c:v>
                </c:pt>
                <c:pt idx="14">
                  <c:v>1.3582969E-2</c:v>
                </c:pt>
                <c:pt idx="15">
                  <c:v>1.75283E-2</c:v>
                </c:pt>
                <c:pt idx="16">
                  <c:v>2.2394529999999999E-2</c:v>
                </c:pt>
                <c:pt idx="17">
                  <c:v>2.8327037999999999E-2</c:v>
                </c:pt>
                <c:pt idx="18">
                  <c:v>3.5474592999999999E-2</c:v>
                </c:pt>
                <c:pt idx="19">
                  <c:v>4.3983596E-2</c:v>
                </c:pt>
                <c:pt idx="20">
                  <c:v>5.3990967000000001E-2</c:v>
                </c:pt>
                <c:pt idx="21">
                  <c:v>6.5615814999999994E-2</c:v>
                </c:pt>
                <c:pt idx="22">
                  <c:v>7.8950158000000006E-2</c:v>
                </c:pt>
                <c:pt idx="23">
                  <c:v>9.4049076999999995E-2</c:v>
                </c:pt>
                <c:pt idx="24">
                  <c:v>0.110920835</c:v>
                </c:pt>
                <c:pt idx="25">
                  <c:v>0.12951759600000001</c:v>
                </c:pt>
                <c:pt idx="26">
                  <c:v>0.149727466</c:v>
                </c:pt>
                <c:pt idx="27">
                  <c:v>0.17136859199999999</c:v>
                </c:pt>
                <c:pt idx="28">
                  <c:v>0.194186055</c:v>
                </c:pt>
                <c:pt idx="29">
                  <c:v>0.21785217700000001</c:v>
                </c:pt>
                <c:pt idx="30">
                  <c:v>0.241970725</c:v>
                </c:pt>
                <c:pt idx="31">
                  <c:v>0.26608525</c:v>
                </c:pt>
                <c:pt idx="32">
                  <c:v>0.28969155299999999</c:v>
                </c:pt>
                <c:pt idx="33">
                  <c:v>0.31225393299999998</c:v>
                </c:pt>
                <c:pt idx="34">
                  <c:v>0.33322460300000001</c:v>
                </c:pt>
                <c:pt idx="35">
                  <c:v>0.35206532699999998</c:v>
                </c:pt>
                <c:pt idx="36">
                  <c:v>0.36827014000000002</c:v>
                </c:pt>
                <c:pt idx="37">
                  <c:v>0.38138781500000002</c:v>
                </c:pt>
                <c:pt idx="38">
                  <c:v>0.39104269400000002</c:v>
                </c:pt>
                <c:pt idx="39">
                  <c:v>0.39695254699999999</c:v>
                </c:pt>
                <c:pt idx="40">
                  <c:v>0.39894227999999998</c:v>
                </c:pt>
                <c:pt idx="41">
                  <c:v>0.39695254699999999</c:v>
                </c:pt>
                <c:pt idx="42">
                  <c:v>0.39104269400000002</c:v>
                </c:pt>
                <c:pt idx="43">
                  <c:v>0.38138781500000002</c:v>
                </c:pt>
                <c:pt idx="44">
                  <c:v>0.36827014000000002</c:v>
                </c:pt>
                <c:pt idx="45">
                  <c:v>0.35206532699999998</c:v>
                </c:pt>
                <c:pt idx="46">
                  <c:v>0.33322460300000001</c:v>
                </c:pt>
                <c:pt idx="47">
                  <c:v>0.31225393299999998</c:v>
                </c:pt>
                <c:pt idx="48">
                  <c:v>0.28969155299999999</c:v>
                </c:pt>
                <c:pt idx="49">
                  <c:v>0.26608525</c:v>
                </c:pt>
                <c:pt idx="50">
                  <c:v>0.241970725</c:v>
                </c:pt>
                <c:pt idx="51">
                  <c:v>0.21785217700000001</c:v>
                </c:pt>
                <c:pt idx="52">
                  <c:v>0.194186055</c:v>
                </c:pt>
                <c:pt idx="53">
                  <c:v>0.17136859199999999</c:v>
                </c:pt>
                <c:pt idx="54">
                  <c:v>0.149727466</c:v>
                </c:pt>
                <c:pt idx="55">
                  <c:v>0.12951759600000001</c:v>
                </c:pt>
                <c:pt idx="56">
                  <c:v>0.110920835</c:v>
                </c:pt>
                <c:pt idx="57">
                  <c:v>9.4049076999999995E-2</c:v>
                </c:pt>
                <c:pt idx="58">
                  <c:v>7.8950158000000006E-2</c:v>
                </c:pt>
                <c:pt idx="59">
                  <c:v>6.5615814999999994E-2</c:v>
                </c:pt>
                <c:pt idx="60">
                  <c:v>5.3990967000000001E-2</c:v>
                </c:pt>
                <c:pt idx="61">
                  <c:v>4.3983596E-2</c:v>
                </c:pt>
                <c:pt idx="62">
                  <c:v>3.5474592999999999E-2</c:v>
                </c:pt>
                <c:pt idx="63">
                  <c:v>2.8327037999999999E-2</c:v>
                </c:pt>
                <c:pt idx="64">
                  <c:v>2.2394529999999999E-2</c:v>
                </c:pt>
                <c:pt idx="65">
                  <c:v>1.75283E-2</c:v>
                </c:pt>
                <c:pt idx="66">
                  <c:v>1.3582969E-2</c:v>
                </c:pt>
                <c:pt idx="67">
                  <c:v>1.0420934999999999E-2</c:v>
                </c:pt>
                <c:pt idx="68">
                  <c:v>7.9154519999999999E-3</c:v>
                </c:pt>
                <c:pt idx="69">
                  <c:v>5.952532E-3</c:v>
                </c:pt>
                <c:pt idx="70">
                  <c:v>4.4318480000000004E-3</c:v>
                </c:pt>
                <c:pt idx="71">
                  <c:v>3.2668189999999998E-3</c:v>
                </c:pt>
                <c:pt idx="72">
                  <c:v>2.3840879999999999E-3</c:v>
                </c:pt>
                <c:pt idx="73">
                  <c:v>1.722569E-3</c:v>
                </c:pt>
                <c:pt idx="74">
                  <c:v>1.2322189999999999E-3</c:v>
                </c:pt>
                <c:pt idx="75">
                  <c:v>8.7268299999999997E-4</c:v>
                </c:pt>
                <c:pt idx="76">
                  <c:v>6.11902E-4</c:v>
                </c:pt>
                <c:pt idx="77">
                  <c:v>4.2477999999999998E-4</c:v>
                </c:pt>
                <c:pt idx="78">
                  <c:v>2.9194699999999997E-4</c:v>
                </c:pt>
                <c:pt idx="79">
                  <c:v>1.98655E-4</c:v>
                </c:pt>
                <c:pt idx="80">
                  <c:v>1.3383000000000001E-4</c:v>
                </c:pt>
              </c:numCache>
            </c:numRef>
          </c:yVal>
          <c:smooth val="1"/>
          <c:extLst>
            <c:ext xmlns:c16="http://schemas.microsoft.com/office/drawing/2014/chart" uri="{C3380CC4-5D6E-409C-BE32-E72D297353CC}">
              <c16:uniqueId val="{00000000-A6D0-C440-83EB-A2845CBA8DE2}"/>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title>
          <c:tx>
            <c:rich>
              <a:bodyPr/>
              <a:lstStyle/>
              <a:p>
                <a:r>
                  <a:rPr lang="en-US">
                    <a:latin typeface="Nimbus Sans"/>
                    <a:ea typeface="Nimbus Sans"/>
                    <a:cs typeface="Nimbus Sans"/>
                  </a:rPr>
                  <a:t>Density</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50112"/>
        <c:crosses val="autoZero"/>
        <c:crossBetween val="midCat"/>
      </c:valAx>
      <c:valAx>
        <c:axId val="48650112"/>
        <c:scaling>
          <c:orientation val="minMax"/>
          <c:max val="4"/>
          <c:min val="-4"/>
        </c:scaling>
        <c:delete val="0"/>
        <c:axPos val="b"/>
        <c:title>
          <c:tx>
            <c:rich>
              <a:bodyPr/>
              <a:lstStyle/>
              <a:p>
                <a:r>
                  <a:rPr lang="en-US">
                    <a:latin typeface="Nimbus Sans"/>
                    <a:ea typeface="Nimbus Sans"/>
                    <a:cs typeface="Nimbus Sans"/>
                  </a:rPr>
                  <a:t>Value</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t</c:v>
          </c:tx>
          <c:spPr>
            <a:ln w="23813">
              <a:solidFill>
                <a:srgbClr val="007F87"/>
              </a:solidFill>
            </a:ln>
          </c:spPr>
          <c:marker>
            <c:symbol val="none"/>
          </c:marker>
          <c:xVal>
            <c:numRef>
              <c:f>'Chart Data'!$A$2:$A$82</c:f>
              <c:numCache>
                <c:formatCode>General</c:formatCode>
                <c:ptCount val="81"/>
                <c:pt idx="0">
                  <c:v>-4</c:v>
                </c:pt>
                <c:pt idx="1">
                  <c:v>-3.9</c:v>
                </c:pt>
                <c:pt idx="2">
                  <c:v>-3.8</c:v>
                </c:pt>
                <c:pt idx="3">
                  <c:v>-3.7</c:v>
                </c:pt>
                <c:pt idx="4">
                  <c:v>-3.6</c:v>
                </c:pt>
                <c:pt idx="5">
                  <c:v>-3.5</c:v>
                </c:pt>
                <c:pt idx="6">
                  <c:v>-3.4</c:v>
                </c:pt>
                <c:pt idx="7">
                  <c:v>-3.3</c:v>
                </c:pt>
                <c:pt idx="8">
                  <c:v>-3.2</c:v>
                </c:pt>
                <c:pt idx="9">
                  <c:v>-3.1</c:v>
                </c:pt>
                <c:pt idx="10">
                  <c:v>-3</c:v>
                </c:pt>
                <c:pt idx="11">
                  <c:v>-2.9</c:v>
                </c:pt>
                <c:pt idx="12">
                  <c:v>-2.8</c:v>
                </c:pt>
                <c:pt idx="13">
                  <c:v>-2.7</c:v>
                </c:pt>
                <c:pt idx="14">
                  <c:v>-2.6</c:v>
                </c:pt>
                <c:pt idx="15">
                  <c:v>-2.5</c:v>
                </c:pt>
                <c:pt idx="16">
                  <c:v>-2.4</c:v>
                </c:pt>
                <c:pt idx="17">
                  <c:v>-2.2999999999999998</c:v>
                </c:pt>
                <c:pt idx="18">
                  <c:v>-2.2000000000000002</c:v>
                </c:pt>
                <c:pt idx="19">
                  <c:v>-2.1</c:v>
                </c:pt>
                <c:pt idx="20">
                  <c:v>-2</c:v>
                </c:pt>
                <c:pt idx="21">
                  <c:v>-1.9</c:v>
                </c:pt>
                <c:pt idx="22">
                  <c:v>-1.8</c:v>
                </c:pt>
                <c:pt idx="23">
                  <c:v>-1.7</c:v>
                </c:pt>
                <c:pt idx="24">
                  <c:v>-1.6</c:v>
                </c:pt>
                <c:pt idx="25">
                  <c:v>-1.5</c:v>
                </c:pt>
                <c:pt idx="26">
                  <c:v>-1.4</c:v>
                </c:pt>
                <c:pt idx="27">
                  <c:v>-1.3</c:v>
                </c:pt>
                <c:pt idx="28">
                  <c:v>-1.2</c:v>
                </c:pt>
                <c:pt idx="29">
                  <c:v>-1.1000000000000001</c:v>
                </c:pt>
                <c:pt idx="30">
                  <c:v>-1</c:v>
                </c:pt>
                <c:pt idx="31">
                  <c:v>-0.9</c:v>
                </c:pt>
                <c:pt idx="32">
                  <c:v>-0.8</c:v>
                </c:pt>
                <c:pt idx="33">
                  <c:v>-0.7</c:v>
                </c:pt>
                <c:pt idx="34">
                  <c:v>-0.6</c:v>
                </c:pt>
                <c:pt idx="35">
                  <c:v>-0.5</c:v>
                </c:pt>
                <c:pt idx="36">
                  <c:v>-0.4</c:v>
                </c:pt>
                <c:pt idx="37">
                  <c:v>-0.3</c:v>
                </c:pt>
                <c:pt idx="38">
                  <c:v>-0.2</c:v>
                </c:pt>
                <c:pt idx="39">
                  <c:v>-0.1</c:v>
                </c:pt>
                <c:pt idx="40">
                  <c:v>0</c:v>
                </c:pt>
                <c:pt idx="41">
                  <c:v>0.1</c:v>
                </c:pt>
                <c:pt idx="42">
                  <c:v>0.2</c:v>
                </c:pt>
                <c:pt idx="43">
                  <c:v>0.3</c:v>
                </c:pt>
                <c:pt idx="44">
                  <c:v>0.4</c:v>
                </c:pt>
                <c:pt idx="45">
                  <c:v>0.5</c:v>
                </c:pt>
                <c:pt idx="46">
                  <c:v>0.6</c:v>
                </c:pt>
                <c:pt idx="47">
                  <c:v>0.7</c:v>
                </c:pt>
                <c:pt idx="48">
                  <c:v>0.8</c:v>
                </c:pt>
                <c:pt idx="49">
                  <c:v>0.9</c:v>
                </c:pt>
                <c:pt idx="50">
                  <c:v>1</c:v>
                </c:pt>
                <c:pt idx="51">
                  <c:v>1.1000000000000001</c:v>
                </c:pt>
                <c:pt idx="52">
                  <c:v>1.2</c:v>
                </c:pt>
                <c:pt idx="53">
                  <c:v>1.3</c:v>
                </c:pt>
                <c:pt idx="54">
                  <c:v>1.4</c:v>
                </c:pt>
                <c:pt idx="55">
                  <c:v>1.5</c:v>
                </c:pt>
                <c:pt idx="56">
                  <c:v>1.6</c:v>
                </c:pt>
                <c:pt idx="57">
                  <c:v>1.7</c:v>
                </c:pt>
                <c:pt idx="58">
                  <c:v>1.8</c:v>
                </c:pt>
                <c:pt idx="59">
                  <c:v>1.9</c:v>
                </c:pt>
                <c:pt idx="60">
                  <c:v>2</c:v>
                </c:pt>
                <c:pt idx="61">
                  <c:v>2.1</c:v>
                </c:pt>
                <c:pt idx="62">
                  <c:v>2.2000000000000002</c:v>
                </c:pt>
                <c:pt idx="63">
                  <c:v>2.2999999999999998</c:v>
                </c:pt>
                <c:pt idx="64">
                  <c:v>2.4</c:v>
                </c:pt>
                <c:pt idx="65">
                  <c:v>2.5</c:v>
                </c:pt>
                <c:pt idx="66">
                  <c:v>2.6</c:v>
                </c:pt>
                <c:pt idx="67">
                  <c:v>2.7</c:v>
                </c:pt>
                <c:pt idx="68">
                  <c:v>2.8</c:v>
                </c:pt>
                <c:pt idx="69">
                  <c:v>2.9</c:v>
                </c:pt>
                <c:pt idx="70">
                  <c:v>3</c:v>
                </c:pt>
                <c:pt idx="71">
                  <c:v>3.1</c:v>
                </c:pt>
                <c:pt idx="72">
                  <c:v>3.2</c:v>
                </c:pt>
                <c:pt idx="73">
                  <c:v>3.3</c:v>
                </c:pt>
                <c:pt idx="74">
                  <c:v>3.4</c:v>
                </c:pt>
                <c:pt idx="75">
                  <c:v>3.5</c:v>
                </c:pt>
                <c:pt idx="76">
                  <c:v>3.6</c:v>
                </c:pt>
                <c:pt idx="77">
                  <c:v>3.7</c:v>
                </c:pt>
                <c:pt idx="78">
                  <c:v>3.8</c:v>
                </c:pt>
                <c:pt idx="79">
                  <c:v>3.9</c:v>
                </c:pt>
                <c:pt idx="80">
                  <c:v>4</c:v>
                </c:pt>
              </c:numCache>
            </c:numRef>
          </c:xVal>
          <c:yVal>
            <c:numRef>
              <c:f>'Chart Data'!$B$2:$B$82</c:f>
              <c:numCache>
                <c:formatCode>0.0</c:formatCode>
                <c:ptCount val="81"/>
                <c:pt idx="0">
                  <c:v>9.1633610000000001E-3</c:v>
                </c:pt>
                <c:pt idx="1">
                  <c:v>9.9756710000000002E-3</c:v>
                </c:pt>
                <c:pt idx="2">
                  <c:v>1.0875996000000001E-2</c:v>
                </c:pt>
                <c:pt idx="3">
                  <c:v>1.1875429999999999E-2</c:v>
                </c:pt>
                <c:pt idx="4">
                  <c:v>1.2986622999999999E-2</c:v>
                </c:pt>
                <c:pt idx="5">
                  <c:v>1.4224018999999999E-2</c:v>
                </c:pt>
                <c:pt idx="6">
                  <c:v>1.5604119E-2</c:v>
                </c:pt>
                <c:pt idx="7">
                  <c:v>1.7145791000000001E-2</c:v>
                </c:pt>
                <c:pt idx="8">
                  <c:v>1.8870614000000001E-2</c:v>
                </c:pt>
                <c:pt idx="9">
                  <c:v>2.0803281E-2</c:v>
                </c:pt>
                <c:pt idx="10">
                  <c:v>2.2972037000000001E-2</c:v>
                </c:pt>
                <c:pt idx="11">
                  <c:v>2.5409184000000001E-2</c:v>
                </c:pt>
                <c:pt idx="12">
                  <c:v>2.8151623000000001E-2</c:v>
                </c:pt>
                <c:pt idx="13">
                  <c:v>3.1241455000000001E-2</c:v>
                </c:pt>
                <c:pt idx="14">
                  <c:v>3.4726607999999999E-2</c:v>
                </c:pt>
                <c:pt idx="15">
                  <c:v>3.8661486000000002E-2</c:v>
                </c:pt>
                <c:pt idx="16">
                  <c:v>4.3107594999999999E-2</c:v>
                </c:pt>
                <c:pt idx="17">
                  <c:v>4.8134110000000001E-2</c:v>
                </c:pt>
                <c:pt idx="18">
                  <c:v>5.3818287999999999E-2</c:v>
                </c:pt>
                <c:pt idx="19">
                  <c:v>6.0245634999999999E-2</c:v>
                </c:pt>
                <c:pt idx="20">
                  <c:v>6.7509660999999999E-2</c:v>
                </c:pt>
                <c:pt idx="21">
                  <c:v>7.5711018000000005E-2</c:v>
                </c:pt>
                <c:pt idx="22">
                  <c:v>8.4955759000000006E-2</c:v>
                </c:pt>
                <c:pt idx="23">
                  <c:v>9.5352353000000001E-2</c:v>
                </c:pt>
                <c:pt idx="24">
                  <c:v>0.107007057</c:v>
                </c:pt>
                <c:pt idx="25">
                  <c:v>0.120017175</c:v>
                </c:pt>
                <c:pt idx="26">
                  <c:v>0.13446171700000001</c:v>
                </c:pt>
                <c:pt idx="27">
                  <c:v>0.15038908600000001</c:v>
                </c:pt>
                <c:pt idx="28">
                  <c:v>0.167801587</c:v>
                </c:pt>
                <c:pt idx="29">
                  <c:v>0.18663702900000001</c:v>
                </c:pt>
                <c:pt idx="30">
                  <c:v>0.206748336</c:v>
                </c:pt>
                <c:pt idx="31">
                  <c:v>0.227883066</c:v>
                </c:pt>
                <c:pt idx="32">
                  <c:v>0.24966590499999999</c:v>
                </c:pt>
                <c:pt idx="33">
                  <c:v>0.271588359</c:v>
                </c:pt>
                <c:pt idx="34">
                  <c:v>0.29301068000000002</c:v>
                </c:pt>
                <c:pt idx="35">
                  <c:v>0.31318091100000001</c:v>
                </c:pt>
                <c:pt idx="36">
                  <c:v>0.33127437199999998</c:v>
                </c:pt>
                <c:pt idx="37">
                  <c:v>0.34645357399999999</c:v>
                </c:pt>
                <c:pt idx="38">
                  <c:v>0.35794379500000001</c:v>
                </c:pt>
                <c:pt idx="39">
                  <c:v>0.36511444399999998</c:v>
                </c:pt>
                <c:pt idx="40">
                  <c:v>0.36755259699999998</c:v>
                </c:pt>
                <c:pt idx="41">
                  <c:v>0.36511444399999998</c:v>
                </c:pt>
                <c:pt idx="42">
                  <c:v>0.35794379500000001</c:v>
                </c:pt>
                <c:pt idx="43">
                  <c:v>0.34645357399999999</c:v>
                </c:pt>
                <c:pt idx="44">
                  <c:v>0.33127437199999998</c:v>
                </c:pt>
                <c:pt idx="45">
                  <c:v>0.31318091100000001</c:v>
                </c:pt>
                <c:pt idx="46">
                  <c:v>0.29301068000000002</c:v>
                </c:pt>
                <c:pt idx="47">
                  <c:v>0.271588359</c:v>
                </c:pt>
                <c:pt idx="48">
                  <c:v>0.24966590499999999</c:v>
                </c:pt>
                <c:pt idx="49">
                  <c:v>0.227883066</c:v>
                </c:pt>
                <c:pt idx="50">
                  <c:v>0.206748336</c:v>
                </c:pt>
                <c:pt idx="51">
                  <c:v>0.18663702900000001</c:v>
                </c:pt>
                <c:pt idx="52">
                  <c:v>0.167801587</c:v>
                </c:pt>
                <c:pt idx="53">
                  <c:v>0.15038908600000001</c:v>
                </c:pt>
                <c:pt idx="54">
                  <c:v>0.13446171700000001</c:v>
                </c:pt>
                <c:pt idx="55">
                  <c:v>0.120017175</c:v>
                </c:pt>
                <c:pt idx="56">
                  <c:v>0.107007057</c:v>
                </c:pt>
                <c:pt idx="57">
                  <c:v>9.5352353000000001E-2</c:v>
                </c:pt>
                <c:pt idx="58">
                  <c:v>8.4955759000000006E-2</c:v>
                </c:pt>
                <c:pt idx="59">
                  <c:v>7.5711018000000005E-2</c:v>
                </c:pt>
                <c:pt idx="60">
                  <c:v>6.7509660999999999E-2</c:v>
                </c:pt>
                <c:pt idx="61">
                  <c:v>6.0245634999999999E-2</c:v>
                </c:pt>
                <c:pt idx="62">
                  <c:v>5.3818287999999999E-2</c:v>
                </c:pt>
                <c:pt idx="63">
                  <c:v>4.8134110000000001E-2</c:v>
                </c:pt>
                <c:pt idx="64">
                  <c:v>4.3107594999999999E-2</c:v>
                </c:pt>
                <c:pt idx="65">
                  <c:v>3.8661486000000002E-2</c:v>
                </c:pt>
                <c:pt idx="66">
                  <c:v>3.4726607999999999E-2</c:v>
                </c:pt>
                <c:pt idx="67">
                  <c:v>3.1241455000000001E-2</c:v>
                </c:pt>
                <c:pt idx="68">
                  <c:v>2.8151623000000001E-2</c:v>
                </c:pt>
                <c:pt idx="69">
                  <c:v>2.5409184000000001E-2</c:v>
                </c:pt>
                <c:pt idx="70">
                  <c:v>2.2972037000000001E-2</c:v>
                </c:pt>
                <c:pt idx="71">
                  <c:v>2.0803281E-2</c:v>
                </c:pt>
                <c:pt idx="72">
                  <c:v>1.8870614000000001E-2</c:v>
                </c:pt>
                <c:pt idx="73">
                  <c:v>1.7145791000000001E-2</c:v>
                </c:pt>
                <c:pt idx="74">
                  <c:v>1.5604119E-2</c:v>
                </c:pt>
                <c:pt idx="75">
                  <c:v>1.4224018999999999E-2</c:v>
                </c:pt>
                <c:pt idx="76">
                  <c:v>1.2986622999999999E-2</c:v>
                </c:pt>
                <c:pt idx="77">
                  <c:v>1.1875429999999999E-2</c:v>
                </c:pt>
                <c:pt idx="78">
                  <c:v>1.0875996000000001E-2</c:v>
                </c:pt>
                <c:pt idx="79">
                  <c:v>9.9756710000000002E-3</c:v>
                </c:pt>
                <c:pt idx="80">
                  <c:v>9.1633610000000001E-3</c:v>
                </c:pt>
              </c:numCache>
            </c:numRef>
          </c:yVal>
          <c:smooth val="1"/>
          <c:extLst>
            <c:ext xmlns:c16="http://schemas.microsoft.com/office/drawing/2014/chart" uri="{C3380CC4-5D6E-409C-BE32-E72D297353CC}">
              <c16:uniqueId val="{00000000-0529-5644-A36C-94908884841B}"/>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title>
          <c:tx>
            <c:rich>
              <a:bodyPr/>
              <a:lstStyle/>
              <a:p>
                <a:r>
                  <a:rPr lang="en-US">
                    <a:latin typeface="Nimbus Sans"/>
                    <a:ea typeface="Nimbus Sans"/>
                    <a:cs typeface="Nimbus Sans"/>
                  </a:rPr>
                  <a:t>Density</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50112"/>
        <c:crosses val="autoZero"/>
        <c:crossBetween val="midCat"/>
      </c:valAx>
      <c:valAx>
        <c:axId val="48650112"/>
        <c:scaling>
          <c:orientation val="minMax"/>
          <c:max val="4"/>
          <c:min val="-4"/>
        </c:scaling>
        <c:delete val="0"/>
        <c:axPos val="b"/>
        <c:title>
          <c:tx>
            <c:rich>
              <a:bodyPr/>
              <a:lstStyle/>
              <a:p>
                <a:r>
                  <a:rPr lang="en-US">
                    <a:latin typeface="Nimbus Sans"/>
                    <a:ea typeface="Nimbus Sans"/>
                    <a:cs typeface="Nimbus Sans"/>
                  </a:rPr>
                  <a:t>Value</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Poisson</c:v>
          </c:tx>
          <c:spPr>
            <a:solidFill>
              <a:srgbClr val="007F87"/>
            </a:solidFill>
          </c:spPr>
          <c:invertIfNegative val="1"/>
          <c:cat>
            <c:numRef>
              <c:f>'Chart Data'!$A$2:$A$12</c:f>
              <c:numCache>
                <c:formatCode>0</c:formatCode>
                <c:ptCount val="11"/>
                <c:pt idx="0">
                  <c:v>0</c:v>
                </c:pt>
                <c:pt idx="1">
                  <c:v>1</c:v>
                </c:pt>
                <c:pt idx="2">
                  <c:v>2</c:v>
                </c:pt>
                <c:pt idx="3">
                  <c:v>3</c:v>
                </c:pt>
                <c:pt idx="4">
                  <c:v>4</c:v>
                </c:pt>
                <c:pt idx="5">
                  <c:v>5</c:v>
                </c:pt>
                <c:pt idx="6">
                  <c:v>6</c:v>
                </c:pt>
                <c:pt idx="7">
                  <c:v>7</c:v>
                </c:pt>
                <c:pt idx="8">
                  <c:v>8</c:v>
                </c:pt>
                <c:pt idx="9">
                  <c:v>9</c:v>
                </c:pt>
                <c:pt idx="10">
                  <c:v>10</c:v>
                </c:pt>
              </c:numCache>
            </c:numRef>
          </c:cat>
          <c:val>
            <c:numRef>
              <c:f>'Chart Data'!$B$2:$B$12</c:f>
              <c:numCache>
                <c:formatCode>0.0</c:formatCode>
                <c:ptCount val="11"/>
                <c:pt idx="0">
                  <c:v>4.9787067999999997E-2</c:v>
                </c:pt>
                <c:pt idx="1">
                  <c:v>0.149361205</c:v>
                </c:pt>
                <c:pt idx="2">
                  <c:v>0.22404180800000001</c:v>
                </c:pt>
                <c:pt idx="3">
                  <c:v>0.22404180800000001</c:v>
                </c:pt>
                <c:pt idx="4">
                  <c:v>0.16803135599999999</c:v>
                </c:pt>
                <c:pt idx="5">
                  <c:v>0.10081881299999999</c:v>
                </c:pt>
                <c:pt idx="6">
                  <c:v>5.0409407000000003E-2</c:v>
                </c:pt>
                <c:pt idx="7">
                  <c:v>2.1604030999999999E-2</c:v>
                </c:pt>
                <c:pt idx="8">
                  <c:v>8.1015119999999999E-3</c:v>
                </c:pt>
                <c:pt idx="9">
                  <c:v>2.7005039999999998E-3</c:v>
                </c:pt>
                <c:pt idx="10">
                  <c:v>8.1015099999999995E-4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FB2-6847-AC38-A9FC80C41CBB}"/>
            </c:ext>
          </c:extLst>
        </c:ser>
        <c:dLbls>
          <c:showLegendKey val="0"/>
          <c:showVal val="0"/>
          <c:showCatName val="0"/>
          <c:showSerName val="0"/>
          <c:showPercent val="0"/>
          <c:showBubbleSize val="0"/>
        </c:dLbls>
        <c:gapWidth val="45"/>
        <c:axId val="48650112"/>
        <c:axId val="48672768"/>
      </c:barChart>
      <c:catAx>
        <c:axId val="48650112"/>
        <c:scaling>
          <c:orientation val="minMax"/>
        </c:scaling>
        <c:delete val="0"/>
        <c:axPos val="b"/>
        <c:title>
          <c:tx>
            <c:rich>
              <a:bodyPr/>
              <a:lstStyle/>
              <a:p>
                <a:r>
                  <a:rPr lang="en-US">
                    <a:latin typeface="Nimbus Sans"/>
                    <a:ea typeface="Nimbus Sans"/>
                    <a:cs typeface="Nimbus Sans"/>
                  </a:rPr>
                  <a:t>Value</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72768"/>
        <c:crosses val="autoZero"/>
        <c:auto val="1"/>
        <c:lblAlgn val="ctr"/>
        <c:lblOffset val="100"/>
        <c:noMultiLvlLbl val="1"/>
      </c:catAx>
      <c:valAx>
        <c:axId val="48672768"/>
        <c:scaling>
          <c:orientation val="minMax"/>
          <c:max val="0.3"/>
          <c:min val="0"/>
        </c:scaling>
        <c:delete val="0"/>
        <c:axPos val="l"/>
        <c:title>
          <c:tx>
            <c:rich>
              <a:bodyPr/>
              <a:lstStyle/>
              <a:p>
                <a:r>
                  <a:rPr lang="en-US">
                    <a:latin typeface="Nimbus Sans"/>
                    <a:ea typeface="Nimbus Sans"/>
                    <a:cs typeface="Nimbus Sans"/>
                  </a:rPr>
                  <a:t>Probability</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50112"/>
        <c:crosses val="autoZero"/>
        <c:crossBetween val="between"/>
        <c:majorUnit val="0.1"/>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Exponential</c:v>
          </c:tx>
          <c:spPr>
            <a:ln w="23813">
              <a:solidFill>
                <a:srgbClr val="007F87"/>
              </a:solidFill>
            </a:ln>
          </c:spPr>
          <c:marker>
            <c:symbol val="none"/>
          </c:marker>
          <c:xVal>
            <c:numRef>
              <c:f>'Chart Data'!$A$2:$A$82</c:f>
              <c:numCache>
                <c:formatCode>General</c:formatCode>
                <c:ptCount val="81"/>
                <c:pt idx="0">
                  <c:v>0</c:v>
                </c:pt>
                <c:pt idx="1">
                  <c:v>6.25E-2</c:v>
                </c:pt>
                <c:pt idx="2">
                  <c:v>0.125</c:v>
                </c:pt>
                <c:pt idx="3">
                  <c:v>0.1875</c:v>
                </c:pt>
                <c:pt idx="4">
                  <c:v>0.25</c:v>
                </c:pt>
                <c:pt idx="5">
                  <c:v>0.3125</c:v>
                </c:pt>
                <c:pt idx="6">
                  <c:v>0.375</c:v>
                </c:pt>
                <c:pt idx="7">
                  <c:v>0.4375</c:v>
                </c:pt>
                <c:pt idx="8">
                  <c:v>0.5</c:v>
                </c:pt>
                <c:pt idx="9">
                  <c:v>0.5625</c:v>
                </c:pt>
                <c:pt idx="10">
                  <c:v>0.625</c:v>
                </c:pt>
                <c:pt idx="11">
                  <c:v>0.6875</c:v>
                </c:pt>
                <c:pt idx="12">
                  <c:v>0.75</c:v>
                </c:pt>
                <c:pt idx="13">
                  <c:v>0.8125</c:v>
                </c:pt>
                <c:pt idx="14">
                  <c:v>0.875</c:v>
                </c:pt>
                <c:pt idx="15">
                  <c:v>0.9375</c:v>
                </c:pt>
                <c:pt idx="16">
                  <c:v>1</c:v>
                </c:pt>
                <c:pt idx="17">
                  <c:v>1.0625</c:v>
                </c:pt>
                <c:pt idx="18">
                  <c:v>1.125</c:v>
                </c:pt>
                <c:pt idx="19">
                  <c:v>1.1875</c:v>
                </c:pt>
                <c:pt idx="20">
                  <c:v>1.25</c:v>
                </c:pt>
                <c:pt idx="21">
                  <c:v>1.3125</c:v>
                </c:pt>
                <c:pt idx="22">
                  <c:v>1.375</c:v>
                </c:pt>
                <c:pt idx="23">
                  <c:v>1.4375</c:v>
                </c:pt>
                <c:pt idx="24">
                  <c:v>1.5</c:v>
                </c:pt>
                <c:pt idx="25">
                  <c:v>1.5625</c:v>
                </c:pt>
                <c:pt idx="26">
                  <c:v>1.625</c:v>
                </c:pt>
                <c:pt idx="27">
                  <c:v>1.6875</c:v>
                </c:pt>
                <c:pt idx="28">
                  <c:v>1.75</c:v>
                </c:pt>
                <c:pt idx="29">
                  <c:v>1.8125</c:v>
                </c:pt>
                <c:pt idx="30">
                  <c:v>1.875</c:v>
                </c:pt>
                <c:pt idx="31">
                  <c:v>1.9375</c:v>
                </c:pt>
                <c:pt idx="32">
                  <c:v>2</c:v>
                </c:pt>
                <c:pt idx="33">
                  <c:v>2.0625</c:v>
                </c:pt>
                <c:pt idx="34">
                  <c:v>2.125</c:v>
                </c:pt>
                <c:pt idx="35">
                  <c:v>2.1875</c:v>
                </c:pt>
                <c:pt idx="36">
                  <c:v>2.25</c:v>
                </c:pt>
                <c:pt idx="37">
                  <c:v>2.3125</c:v>
                </c:pt>
                <c:pt idx="38">
                  <c:v>2.375</c:v>
                </c:pt>
                <c:pt idx="39">
                  <c:v>2.4375</c:v>
                </c:pt>
                <c:pt idx="40">
                  <c:v>2.5</c:v>
                </c:pt>
                <c:pt idx="41">
                  <c:v>2.5625</c:v>
                </c:pt>
                <c:pt idx="42">
                  <c:v>2.625</c:v>
                </c:pt>
                <c:pt idx="43">
                  <c:v>2.6875</c:v>
                </c:pt>
                <c:pt idx="44">
                  <c:v>2.75</c:v>
                </c:pt>
                <c:pt idx="45">
                  <c:v>2.8125</c:v>
                </c:pt>
                <c:pt idx="46">
                  <c:v>2.875</c:v>
                </c:pt>
                <c:pt idx="47">
                  <c:v>2.9375</c:v>
                </c:pt>
                <c:pt idx="48">
                  <c:v>3</c:v>
                </c:pt>
                <c:pt idx="49">
                  <c:v>3.0625</c:v>
                </c:pt>
                <c:pt idx="50">
                  <c:v>3.125</c:v>
                </c:pt>
                <c:pt idx="51">
                  <c:v>3.1875</c:v>
                </c:pt>
                <c:pt idx="52">
                  <c:v>3.25</c:v>
                </c:pt>
                <c:pt idx="53">
                  <c:v>3.3125</c:v>
                </c:pt>
                <c:pt idx="54">
                  <c:v>3.375</c:v>
                </c:pt>
                <c:pt idx="55">
                  <c:v>3.4375</c:v>
                </c:pt>
                <c:pt idx="56">
                  <c:v>3.5</c:v>
                </c:pt>
                <c:pt idx="57">
                  <c:v>3.5625</c:v>
                </c:pt>
                <c:pt idx="58">
                  <c:v>3.625</c:v>
                </c:pt>
                <c:pt idx="59">
                  <c:v>3.6875</c:v>
                </c:pt>
                <c:pt idx="60">
                  <c:v>3.75</c:v>
                </c:pt>
                <c:pt idx="61">
                  <c:v>3.8125</c:v>
                </c:pt>
                <c:pt idx="62">
                  <c:v>3.875</c:v>
                </c:pt>
                <c:pt idx="63">
                  <c:v>3.9375</c:v>
                </c:pt>
                <c:pt idx="64">
                  <c:v>4</c:v>
                </c:pt>
                <c:pt idx="65">
                  <c:v>4.0625</c:v>
                </c:pt>
                <c:pt idx="66">
                  <c:v>4.125</c:v>
                </c:pt>
                <c:pt idx="67">
                  <c:v>4.1875</c:v>
                </c:pt>
                <c:pt idx="68">
                  <c:v>4.25</c:v>
                </c:pt>
                <c:pt idx="69">
                  <c:v>4.3125</c:v>
                </c:pt>
                <c:pt idx="70">
                  <c:v>4.375</c:v>
                </c:pt>
                <c:pt idx="71">
                  <c:v>4.4375</c:v>
                </c:pt>
                <c:pt idx="72">
                  <c:v>4.5</c:v>
                </c:pt>
                <c:pt idx="73">
                  <c:v>4.5625</c:v>
                </c:pt>
                <c:pt idx="74">
                  <c:v>4.625</c:v>
                </c:pt>
                <c:pt idx="75">
                  <c:v>4.6875</c:v>
                </c:pt>
                <c:pt idx="76">
                  <c:v>4.75</c:v>
                </c:pt>
                <c:pt idx="77">
                  <c:v>4.8125</c:v>
                </c:pt>
                <c:pt idx="78">
                  <c:v>4.875</c:v>
                </c:pt>
                <c:pt idx="79">
                  <c:v>4.9375</c:v>
                </c:pt>
                <c:pt idx="80">
                  <c:v>5</c:v>
                </c:pt>
              </c:numCache>
            </c:numRef>
          </c:xVal>
          <c:yVal>
            <c:numRef>
              <c:f>'Chart Data'!$B$2:$B$82</c:f>
              <c:numCache>
                <c:formatCode>0.0</c:formatCode>
                <c:ptCount val="81"/>
                <c:pt idx="0">
                  <c:v>1</c:v>
                </c:pt>
                <c:pt idx="1">
                  <c:v>0.93941306300000005</c:v>
                </c:pt>
                <c:pt idx="2">
                  <c:v>0.88249690300000005</c:v>
                </c:pt>
                <c:pt idx="3">
                  <c:v>0.82902911800000001</c:v>
                </c:pt>
                <c:pt idx="4">
                  <c:v>0.778800783</c:v>
                </c:pt>
                <c:pt idx="5">
                  <c:v>0.73161562899999999</c:v>
                </c:pt>
                <c:pt idx="6">
                  <c:v>0.68728927900000003</c:v>
                </c:pt>
                <c:pt idx="7">
                  <c:v>0.645648526</c:v>
                </c:pt>
                <c:pt idx="8">
                  <c:v>0.60653066</c:v>
                </c:pt>
                <c:pt idx="9">
                  <c:v>0.56978282499999999</c:v>
                </c:pt>
                <c:pt idx="10">
                  <c:v>0.53526142899999996</c:v>
                </c:pt>
                <c:pt idx="11">
                  <c:v>0.502831578</c:v>
                </c:pt>
                <c:pt idx="12">
                  <c:v>0.47236655300000002</c:v>
                </c:pt>
                <c:pt idx="13">
                  <c:v>0.44374731000000001</c:v>
                </c:pt>
                <c:pt idx="14">
                  <c:v>0.41686202</c:v>
                </c:pt>
                <c:pt idx="15">
                  <c:v>0.39160562700000001</c:v>
                </c:pt>
                <c:pt idx="16">
                  <c:v>0.36787944099999997</c:v>
                </c:pt>
                <c:pt idx="17">
                  <c:v>0.34559075299999997</c:v>
                </c:pt>
                <c:pt idx="18">
                  <c:v>0.324652467</c:v>
                </c:pt>
                <c:pt idx="19">
                  <c:v>0.30498276899999999</c:v>
                </c:pt>
                <c:pt idx="20">
                  <c:v>0.28650479699999998</c:v>
                </c:pt>
                <c:pt idx="21">
                  <c:v>0.26914634900000001</c:v>
                </c:pt>
                <c:pt idx="22">
                  <c:v>0.252839596</c:v>
                </c:pt>
                <c:pt idx="23">
                  <c:v>0.23752081899999999</c:v>
                </c:pt>
                <c:pt idx="24">
                  <c:v>0.22313015999999999</c:v>
                </c:pt>
                <c:pt idx="25">
                  <c:v>0.20961138700000001</c:v>
                </c:pt>
                <c:pt idx="26">
                  <c:v>0.19691167500000001</c:v>
                </c:pt>
                <c:pt idx="27">
                  <c:v>0.18498139999999999</c:v>
                </c:pt>
                <c:pt idx="28">
                  <c:v>0.17377394299999999</c:v>
                </c:pt>
                <c:pt idx="29">
                  <c:v>0.16324551200000001</c:v>
                </c:pt>
                <c:pt idx="30">
                  <c:v>0.15335496700000001</c:v>
                </c:pt>
                <c:pt idx="31">
                  <c:v>0.14406365900000001</c:v>
                </c:pt>
                <c:pt idx="32">
                  <c:v>0.135335283</c:v>
                </c:pt>
                <c:pt idx="33">
                  <c:v>0.127135733</c:v>
                </c:pt>
                <c:pt idx="34">
                  <c:v>0.119432968</c:v>
                </c:pt>
                <c:pt idx="35">
                  <c:v>0.11219689100000001</c:v>
                </c:pt>
                <c:pt idx="36">
                  <c:v>0.105399225</c:v>
                </c:pt>
                <c:pt idx="37">
                  <c:v>9.9013407999999997E-2</c:v>
                </c:pt>
                <c:pt idx="38">
                  <c:v>9.3014489000000006E-2</c:v>
                </c:pt>
                <c:pt idx="39">
                  <c:v>8.7379025999999999E-2</c:v>
                </c:pt>
                <c:pt idx="40">
                  <c:v>8.2084999000000006E-2</c:v>
                </c:pt>
                <c:pt idx="41">
                  <c:v>7.7111719999999995E-2</c:v>
                </c:pt>
                <c:pt idx="42">
                  <c:v>7.2439756999999994E-2</c:v>
                </c:pt>
                <c:pt idx="43">
                  <c:v>6.8050853999999994E-2</c:v>
                </c:pt>
                <c:pt idx="44">
                  <c:v>6.3927861000000002E-2</c:v>
                </c:pt>
                <c:pt idx="45">
                  <c:v>6.0054667999999999E-2</c:v>
                </c:pt>
                <c:pt idx="46">
                  <c:v>5.6416139999999997E-2</c:v>
                </c:pt>
                <c:pt idx="47">
                  <c:v>5.2998058000000001E-2</c:v>
                </c:pt>
                <c:pt idx="48">
                  <c:v>4.9787067999999997E-2</c:v>
                </c:pt>
                <c:pt idx="49">
                  <c:v>4.6770621999999998E-2</c:v>
                </c:pt>
                <c:pt idx="50">
                  <c:v>4.3936933999999997E-2</c:v>
                </c:pt>
                <c:pt idx="51">
                  <c:v>4.1274929000000002E-2</c:v>
                </c:pt>
                <c:pt idx="52">
                  <c:v>3.8774207999999998E-2</c:v>
                </c:pt>
                <c:pt idx="53">
                  <c:v>3.6424997000000001E-2</c:v>
                </c:pt>
                <c:pt idx="54">
                  <c:v>3.4218117999999999E-2</c:v>
                </c:pt>
                <c:pt idx="55">
                  <c:v>3.2144947E-2</c:v>
                </c:pt>
                <c:pt idx="56">
                  <c:v>3.0197383000000001E-2</c:v>
                </c:pt>
                <c:pt idx="57">
                  <c:v>2.8367816000000001E-2</c:v>
                </c:pt>
                <c:pt idx="58">
                  <c:v>2.6649097E-2</c:v>
                </c:pt>
                <c:pt idx="59">
                  <c:v>2.5034509999999999E-2</c:v>
                </c:pt>
                <c:pt idx="60">
                  <c:v>2.3517745999999999E-2</c:v>
                </c:pt>
                <c:pt idx="61">
                  <c:v>2.2092878E-2</c:v>
                </c:pt>
                <c:pt idx="62">
                  <c:v>2.0754338000000001E-2</c:v>
                </c:pt>
                <c:pt idx="63">
                  <c:v>1.9496896E-2</c:v>
                </c:pt>
                <c:pt idx="64">
                  <c:v>1.8315639000000002E-2</c:v>
                </c:pt>
                <c:pt idx="65">
                  <c:v>1.7205950000000001E-2</c:v>
                </c:pt>
                <c:pt idx="66">
                  <c:v>1.6163495E-2</c:v>
                </c:pt>
                <c:pt idx="67">
                  <c:v>1.5184197999999999E-2</c:v>
                </c:pt>
                <c:pt idx="68">
                  <c:v>1.4264234000000001E-2</c:v>
                </c:pt>
                <c:pt idx="69">
                  <c:v>1.3400008E-2</c:v>
                </c:pt>
                <c:pt idx="70">
                  <c:v>1.2588142E-2</c:v>
                </c:pt>
                <c:pt idx="71">
                  <c:v>1.1825465E-2</c:v>
                </c:pt>
                <c:pt idx="72">
                  <c:v>1.1108997000000001E-2</c:v>
                </c:pt>
                <c:pt idx="73">
                  <c:v>1.0435936E-2</c:v>
                </c:pt>
                <c:pt idx="74">
                  <c:v>9.8036549999999997E-3</c:v>
                </c:pt>
                <c:pt idx="75">
                  <c:v>9.2096820000000003E-3</c:v>
                </c:pt>
                <c:pt idx="76">
                  <c:v>8.6516949999999992E-3</c:v>
                </c:pt>
                <c:pt idx="77">
                  <c:v>8.1275150000000001E-3</c:v>
                </c:pt>
                <c:pt idx="78">
                  <c:v>7.6350940000000003E-3</c:v>
                </c:pt>
                <c:pt idx="79">
                  <c:v>7.1725069999999998E-3</c:v>
                </c:pt>
                <c:pt idx="80">
                  <c:v>6.7379470000000002E-3</c:v>
                </c:pt>
              </c:numCache>
            </c:numRef>
          </c:yVal>
          <c:smooth val="1"/>
          <c:extLst>
            <c:ext xmlns:c16="http://schemas.microsoft.com/office/drawing/2014/chart" uri="{C3380CC4-5D6E-409C-BE32-E72D297353CC}">
              <c16:uniqueId val="{00000000-1B7C-6C41-87F6-6A6BE315A3A3}"/>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title>
          <c:tx>
            <c:rich>
              <a:bodyPr/>
              <a:lstStyle/>
              <a:p>
                <a:r>
                  <a:rPr lang="en-US">
                    <a:latin typeface="Nimbus Sans"/>
                    <a:ea typeface="Nimbus Sans"/>
                    <a:cs typeface="Nimbus Sans"/>
                  </a:rPr>
                  <a:t>Density</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50112"/>
        <c:crosses val="autoZero"/>
        <c:crossBetween val="midCat"/>
      </c:valAx>
      <c:valAx>
        <c:axId val="48650112"/>
        <c:scaling>
          <c:orientation val="minMax"/>
          <c:max val="5"/>
          <c:min val="0"/>
        </c:scaling>
        <c:delete val="0"/>
        <c:axPos val="b"/>
        <c:title>
          <c:tx>
            <c:rich>
              <a:bodyPr/>
              <a:lstStyle/>
              <a:p>
                <a:r>
                  <a:rPr lang="en-US">
                    <a:latin typeface="Nimbus Sans"/>
                    <a:ea typeface="Nimbus Sans"/>
                    <a:cs typeface="Nimbus Sans"/>
                  </a:rPr>
                  <a:t>Value</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Uniform</c:v>
          </c:tx>
          <c:spPr>
            <a:ln w="23813">
              <a:solidFill>
                <a:srgbClr val="007F87"/>
              </a:solidFill>
            </a:ln>
          </c:spPr>
          <c:marker>
            <c:symbol val="none"/>
          </c:marker>
          <c:xVal>
            <c:numRef>
              <c:f>'Chart Data'!$A$2:$A$3</c:f>
              <c:numCache>
                <c:formatCode>General</c:formatCode>
                <c:ptCount val="2"/>
                <c:pt idx="0">
                  <c:v>0</c:v>
                </c:pt>
                <c:pt idx="1">
                  <c:v>1</c:v>
                </c:pt>
              </c:numCache>
            </c:numRef>
          </c:xVal>
          <c:yVal>
            <c:numRef>
              <c:f>'Chart Data'!$B$2:$B$3</c:f>
              <c:numCache>
                <c:formatCode>0.0</c:formatCode>
                <c:ptCount val="2"/>
                <c:pt idx="0">
                  <c:v>1</c:v>
                </c:pt>
                <c:pt idx="1">
                  <c:v>1</c:v>
                </c:pt>
              </c:numCache>
            </c:numRef>
          </c:yVal>
          <c:smooth val="1"/>
          <c:extLst>
            <c:ext xmlns:c16="http://schemas.microsoft.com/office/drawing/2014/chart" uri="{C3380CC4-5D6E-409C-BE32-E72D297353CC}">
              <c16:uniqueId val="{00000000-2375-9145-B0C1-02CD6D1E7474}"/>
            </c:ext>
          </c:extLst>
        </c:ser>
        <c:dLbls>
          <c:showLegendKey val="0"/>
          <c:showVal val="0"/>
          <c:showCatName val="0"/>
          <c:showSerName val="0"/>
          <c:showPercent val="0"/>
          <c:showBubbleSize val="0"/>
        </c:dLbls>
        <c:axId val="48650112"/>
        <c:axId val="48672768"/>
      </c:scatterChart>
      <c:valAx>
        <c:axId val="48672768"/>
        <c:scaling>
          <c:orientation val="minMax"/>
          <c:min val="0"/>
        </c:scaling>
        <c:delete val="0"/>
        <c:axPos val="l"/>
        <c:title>
          <c:tx>
            <c:rich>
              <a:bodyPr/>
              <a:lstStyle/>
              <a:p>
                <a:r>
                  <a:rPr lang="en-US">
                    <a:latin typeface="Nimbus Sans"/>
                    <a:ea typeface="Nimbus Sans"/>
                    <a:cs typeface="Nimbus Sans"/>
                  </a:rPr>
                  <a:t>Density</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50112"/>
        <c:crosses val="autoZero"/>
        <c:crossBetween val="midCat"/>
      </c:valAx>
      <c:valAx>
        <c:axId val="48650112"/>
        <c:scaling>
          <c:orientation val="minMax"/>
          <c:max val="1"/>
          <c:min val="0"/>
        </c:scaling>
        <c:delete val="0"/>
        <c:axPos val="b"/>
        <c:title>
          <c:tx>
            <c:rich>
              <a:bodyPr/>
              <a:lstStyle/>
              <a:p>
                <a:r>
                  <a:rPr lang="en-US">
                    <a:latin typeface="Nimbus Sans"/>
                    <a:ea typeface="Nimbus Sans"/>
                    <a:cs typeface="Nimbus Sans"/>
                  </a:rPr>
                  <a:t>Value</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Binomial</c:v>
          </c:tx>
          <c:spPr>
            <a:solidFill>
              <a:srgbClr val="007F87"/>
            </a:solidFill>
          </c:spPr>
          <c:invertIfNegative val="1"/>
          <c:cat>
            <c:numRef>
              <c:f>'Chart Data'!$A$2:$A$12</c:f>
              <c:numCache>
                <c:formatCode>0</c:formatCode>
                <c:ptCount val="11"/>
                <c:pt idx="0">
                  <c:v>0</c:v>
                </c:pt>
                <c:pt idx="1">
                  <c:v>1</c:v>
                </c:pt>
                <c:pt idx="2">
                  <c:v>2</c:v>
                </c:pt>
                <c:pt idx="3">
                  <c:v>3</c:v>
                </c:pt>
                <c:pt idx="4">
                  <c:v>4</c:v>
                </c:pt>
                <c:pt idx="5">
                  <c:v>5</c:v>
                </c:pt>
                <c:pt idx="6">
                  <c:v>6</c:v>
                </c:pt>
                <c:pt idx="7">
                  <c:v>7</c:v>
                </c:pt>
                <c:pt idx="8">
                  <c:v>8</c:v>
                </c:pt>
                <c:pt idx="9">
                  <c:v>9</c:v>
                </c:pt>
                <c:pt idx="10">
                  <c:v>10</c:v>
                </c:pt>
              </c:numCache>
            </c:numRef>
          </c:cat>
          <c:val>
            <c:numRef>
              <c:f>'Chart Data'!$B$2:$B$12</c:f>
              <c:numCache>
                <c:formatCode>0.0</c:formatCode>
                <c:ptCount val="11"/>
                <c:pt idx="0">
                  <c:v>9.7656200000000005E-4</c:v>
                </c:pt>
                <c:pt idx="1">
                  <c:v>9.765625E-3</c:v>
                </c:pt>
                <c:pt idx="2">
                  <c:v>4.3945313E-2</c:v>
                </c:pt>
                <c:pt idx="3">
                  <c:v>0.1171875</c:v>
                </c:pt>
                <c:pt idx="4">
                  <c:v>0.205078125</c:v>
                </c:pt>
                <c:pt idx="5">
                  <c:v>0.24609375</c:v>
                </c:pt>
                <c:pt idx="6">
                  <c:v>0.205078125</c:v>
                </c:pt>
                <c:pt idx="7">
                  <c:v>0.1171875</c:v>
                </c:pt>
                <c:pt idx="8">
                  <c:v>4.3945313E-2</c:v>
                </c:pt>
                <c:pt idx="9">
                  <c:v>9.765625E-3</c:v>
                </c:pt>
                <c:pt idx="10">
                  <c:v>9.7656299999999995E-4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A8E6-9545-9A62-A513E540F173}"/>
            </c:ext>
          </c:extLst>
        </c:ser>
        <c:dLbls>
          <c:showLegendKey val="0"/>
          <c:showVal val="0"/>
          <c:showCatName val="0"/>
          <c:showSerName val="0"/>
          <c:showPercent val="0"/>
          <c:showBubbleSize val="0"/>
        </c:dLbls>
        <c:gapWidth val="45"/>
        <c:axId val="48650112"/>
        <c:axId val="48672768"/>
      </c:barChart>
      <c:catAx>
        <c:axId val="48650112"/>
        <c:scaling>
          <c:orientation val="minMax"/>
        </c:scaling>
        <c:delete val="0"/>
        <c:axPos val="b"/>
        <c:title>
          <c:tx>
            <c:rich>
              <a:bodyPr/>
              <a:lstStyle/>
              <a:p>
                <a:r>
                  <a:rPr lang="en-US">
                    <a:latin typeface="Nimbus Sans"/>
                    <a:ea typeface="Nimbus Sans"/>
                    <a:cs typeface="Nimbus Sans"/>
                  </a:rPr>
                  <a:t>Value</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72768"/>
        <c:crosses val="autoZero"/>
        <c:auto val="1"/>
        <c:lblAlgn val="ctr"/>
        <c:lblOffset val="100"/>
        <c:noMultiLvlLbl val="1"/>
      </c:catAx>
      <c:valAx>
        <c:axId val="48672768"/>
        <c:scaling>
          <c:orientation val="minMax"/>
          <c:max val="0.3"/>
          <c:min val="0"/>
        </c:scaling>
        <c:delete val="0"/>
        <c:axPos val="l"/>
        <c:title>
          <c:tx>
            <c:rich>
              <a:bodyPr/>
              <a:lstStyle/>
              <a:p>
                <a:r>
                  <a:rPr lang="en-US">
                    <a:latin typeface="Nimbus Sans"/>
                    <a:ea typeface="Nimbus Sans"/>
                    <a:cs typeface="Nimbus Sans"/>
                  </a:rPr>
                  <a:t>Probability</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125">
                <a:solidFill>
                  <a:srgbClr val="666666"/>
                </a:solidFill>
                <a:latin typeface="Nimbus Sans"/>
                <a:ea typeface="Nimbus Sans"/>
                <a:cs typeface="Nimbus Sans"/>
              </a:defRPr>
            </a:pPr>
            <a:endParaRPr lang="en-US"/>
          </a:p>
        </c:txPr>
        <c:crossAx val="48650112"/>
        <c:crosses val="autoZero"/>
        <c:crossBetween val="between"/>
        <c:majorUnit val="0.1"/>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Sample means</c:v>
          </c:tx>
          <c:spPr>
            <a:solidFill>
              <a:srgbClr val="007F87"/>
            </a:solidFill>
          </c:spPr>
          <c:invertIfNegative val="1"/>
          <c:cat>
            <c:numRef>
              <c:f>'Chart Data'!$A$2:$A$13</c:f>
              <c:numCache>
                <c:formatCode>General</c:formatCode>
                <c:ptCount val="12"/>
                <c:pt idx="0">
                  <c:v>8.9</c:v>
                </c:pt>
                <c:pt idx="1">
                  <c:v>9.1</c:v>
                </c:pt>
                <c:pt idx="2">
                  <c:v>9.3000000000000007</c:v>
                </c:pt>
                <c:pt idx="3">
                  <c:v>9.5</c:v>
                </c:pt>
                <c:pt idx="4">
                  <c:v>9.6999999999999993</c:v>
                </c:pt>
                <c:pt idx="5">
                  <c:v>9.9</c:v>
                </c:pt>
                <c:pt idx="6">
                  <c:v>10.1</c:v>
                </c:pt>
                <c:pt idx="7">
                  <c:v>10.3</c:v>
                </c:pt>
                <c:pt idx="8">
                  <c:v>10.5</c:v>
                </c:pt>
                <c:pt idx="9">
                  <c:v>10.7</c:v>
                </c:pt>
                <c:pt idx="10">
                  <c:v>10.9</c:v>
                </c:pt>
                <c:pt idx="11">
                  <c:v>11.1</c:v>
                </c:pt>
              </c:numCache>
            </c:numRef>
          </c:cat>
          <c:val>
            <c:numRef>
              <c:f>'Chart Data'!$B$2:$B$13</c:f>
              <c:numCache>
                <c:formatCode>0</c:formatCode>
                <c:ptCount val="12"/>
                <c:pt idx="0">
                  <c:v>1</c:v>
                </c:pt>
                <c:pt idx="1">
                  <c:v>12</c:v>
                </c:pt>
                <c:pt idx="2">
                  <c:v>128</c:v>
                </c:pt>
                <c:pt idx="3">
                  <c:v>601</c:v>
                </c:pt>
                <c:pt idx="4">
                  <c:v>1618</c:v>
                </c:pt>
                <c:pt idx="5">
                  <c:v>2545</c:v>
                </c:pt>
                <c:pt idx="6">
                  <c:v>2703</c:v>
                </c:pt>
                <c:pt idx="7">
                  <c:v>1645</c:v>
                </c:pt>
                <c:pt idx="8">
                  <c:v>602</c:v>
                </c:pt>
                <c:pt idx="9">
                  <c:v>124</c:v>
                </c:pt>
                <c:pt idx="10">
                  <c:v>20</c:v>
                </c:pt>
                <c:pt idx="11">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107A-DB4E-BB8E-8567C9BD4A38}"/>
            </c:ext>
          </c:extLst>
        </c:ser>
        <c:dLbls>
          <c:showLegendKey val="0"/>
          <c:showVal val="0"/>
          <c:showCatName val="0"/>
          <c:showSerName val="0"/>
          <c:showPercent val="0"/>
          <c:showBubbleSize val="0"/>
        </c:dLbls>
        <c:gapWidth val="4"/>
        <c:axId val="48650112"/>
        <c:axId val="48672768"/>
      </c:barChart>
      <c:catAx>
        <c:axId val="48650112"/>
        <c:scaling>
          <c:orientation val="minMax"/>
        </c:scaling>
        <c:delete val="0"/>
        <c:axPos val="b"/>
        <c:title>
          <c:tx>
            <c:rich>
              <a:bodyPr/>
              <a:lstStyle/>
              <a:p>
                <a:r>
                  <a:rPr lang="en-US">
                    <a:latin typeface="Nimbus Sans"/>
                    <a:ea typeface="Nimbus Sans"/>
                    <a:cs typeface="Nimbus Sans"/>
                  </a:rPr>
                  <a:t>Mean of 30 simulated observations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00">
                <a:solidFill>
                  <a:srgbClr val="666666"/>
                </a:solidFill>
                <a:latin typeface="Nimbus Sans"/>
                <a:ea typeface="Nimbus Sans"/>
                <a:cs typeface="Nimbus Sans"/>
              </a:defRPr>
            </a:pPr>
            <a:endParaRPr lang="en-US"/>
          </a:p>
        </c:txPr>
        <c:crossAx val="48672768"/>
        <c:crosses val="autoZero"/>
        <c:auto val="1"/>
        <c:lblAlgn val="ctr"/>
        <c:lblOffset val="100"/>
        <c:noMultiLvlLbl val="1"/>
      </c:catAx>
      <c:valAx>
        <c:axId val="48672768"/>
        <c:scaling>
          <c:orientation val="minMax"/>
        </c:scaling>
        <c:delete val="0"/>
        <c:axPos val="l"/>
        <c:title>
          <c:tx>
            <c:rich>
              <a:bodyPr/>
              <a:lstStyle/>
              <a:p>
                <a:r>
                  <a:rPr lang="en-US">
                    <a:latin typeface="Nimbus Sans"/>
                    <a:ea typeface="Nimbus Sans"/>
                    <a:cs typeface="Nimbus Sans"/>
                  </a:rPr>
                  <a:t>Number of samples</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00">
                <a:solidFill>
                  <a:srgbClr val="666666"/>
                </a:solidFill>
                <a:latin typeface="Nimbus Sans"/>
                <a:ea typeface="Nimbus Sans"/>
                <a:cs typeface="Nimbus Sans"/>
              </a:defRPr>
            </a:pPr>
            <a:endParaRPr lang="en-US"/>
          </a:p>
        </c:txPr>
        <c:crossAx val="48650112"/>
        <c:crosses val="autoZero"/>
        <c:crossBetween val="between"/>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Observed</c:v>
          </c:tx>
          <c:spPr>
            <a:ln w="0">
              <a:noFill/>
            </a:ln>
          </c:spPr>
          <c:marker>
            <c:symbol val="circle"/>
            <c:size val="7"/>
            <c:spPr>
              <a:noFill/>
            </c:spPr>
          </c:marker>
          <c:xVal>
            <c:numRef>
              <c:f>'Chart Data'!$A$2:$A$31</c:f>
              <c:numCache>
                <c:formatCode>General</c:formatCode>
                <c:ptCount val="3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numCache>
            </c:numRef>
          </c:xVal>
          <c:yVal>
            <c:numRef>
              <c:f>'Chart Data'!$B$2:$B$31</c:f>
              <c:numCache>
                <c:formatCode>0</c:formatCode>
                <c:ptCount val="30"/>
                <c:pt idx="0">
                  <c:v>10.609</c:v>
                </c:pt>
                <c:pt idx="1">
                  <c:v>7.92</c:v>
                </c:pt>
                <c:pt idx="2">
                  <c:v>11.500999999999999</c:v>
                </c:pt>
                <c:pt idx="3">
                  <c:v>11.881</c:v>
                </c:pt>
                <c:pt idx="4">
                  <c:v>6.0979999999999999</c:v>
                </c:pt>
                <c:pt idx="5">
                  <c:v>7.3959999999999999</c:v>
                </c:pt>
                <c:pt idx="6">
                  <c:v>10.256</c:v>
                </c:pt>
                <c:pt idx="7">
                  <c:v>9.3680000000000003</c:v>
                </c:pt>
                <c:pt idx="8">
                  <c:v>9.9659999999999993</c:v>
                </c:pt>
                <c:pt idx="9">
                  <c:v>8.2940000000000005</c:v>
                </c:pt>
                <c:pt idx="10">
                  <c:v>11.759</c:v>
                </c:pt>
                <c:pt idx="11">
                  <c:v>11.555999999999999</c:v>
                </c:pt>
                <c:pt idx="12">
                  <c:v>10.132</c:v>
                </c:pt>
                <c:pt idx="13">
                  <c:v>12.254</c:v>
                </c:pt>
                <c:pt idx="14">
                  <c:v>10.935</c:v>
                </c:pt>
                <c:pt idx="15">
                  <c:v>8.2810000000000006</c:v>
                </c:pt>
                <c:pt idx="16">
                  <c:v>10.738</c:v>
                </c:pt>
                <c:pt idx="17">
                  <c:v>8.0820000000000007</c:v>
                </c:pt>
                <c:pt idx="18">
                  <c:v>11.757</c:v>
                </c:pt>
                <c:pt idx="19">
                  <c:v>9.9</c:v>
                </c:pt>
                <c:pt idx="20">
                  <c:v>9.6300000000000008</c:v>
                </c:pt>
                <c:pt idx="21">
                  <c:v>8.6379999999999999</c:v>
                </c:pt>
                <c:pt idx="22">
                  <c:v>12.445</c:v>
                </c:pt>
                <c:pt idx="23">
                  <c:v>9.6910000000000007</c:v>
                </c:pt>
                <c:pt idx="24">
                  <c:v>9.1430000000000007</c:v>
                </c:pt>
                <c:pt idx="25">
                  <c:v>9.2959999999999994</c:v>
                </c:pt>
                <c:pt idx="26">
                  <c:v>11.065</c:v>
                </c:pt>
                <c:pt idx="27">
                  <c:v>10.731</c:v>
                </c:pt>
                <c:pt idx="28">
                  <c:v>10.824999999999999</c:v>
                </c:pt>
                <c:pt idx="29">
                  <c:v>10.862</c:v>
                </c:pt>
              </c:numCache>
            </c:numRef>
          </c:yVal>
          <c:smooth val="1"/>
          <c:extLst>
            <c:ext xmlns:c16="http://schemas.microsoft.com/office/drawing/2014/chart" uri="{C3380CC4-5D6E-409C-BE32-E72D297353CC}">
              <c16:uniqueId val="{00000000-0402-D74F-BFBD-501904982655}"/>
            </c:ext>
          </c:extLst>
        </c:ser>
        <c:ser>
          <c:idx val="1"/>
          <c:order val="1"/>
          <c:tx>
            <c:v>Benchmark</c:v>
          </c:tx>
          <c:spPr>
            <a:ln w="23813">
              <a:solidFill>
                <a:srgbClr val="007F87"/>
              </a:solidFill>
            </a:ln>
          </c:spPr>
          <c:marker>
            <c:symbol val="none"/>
          </c:marker>
          <c:xVal>
            <c:numRef>
              <c:f>'Chart Data'!$C$2:$C$3</c:f>
              <c:numCache>
                <c:formatCode>General</c:formatCode>
                <c:ptCount val="2"/>
                <c:pt idx="0">
                  <c:v>1</c:v>
                </c:pt>
                <c:pt idx="1">
                  <c:v>30</c:v>
                </c:pt>
              </c:numCache>
            </c:numRef>
          </c:xVal>
          <c:yVal>
            <c:numRef>
              <c:f>'Chart Data'!$D$2:$D$3</c:f>
              <c:numCache>
                <c:formatCode>0</c:formatCode>
                <c:ptCount val="2"/>
                <c:pt idx="0">
                  <c:v>10</c:v>
                </c:pt>
                <c:pt idx="1">
                  <c:v>10</c:v>
                </c:pt>
              </c:numCache>
            </c:numRef>
          </c:yVal>
          <c:smooth val="1"/>
          <c:extLst>
            <c:ext xmlns:c16="http://schemas.microsoft.com/office/drawing/2014/chart" uri="{C3380CC4-5D6E-409C-BE32-E72D297353CC}">
              <c16:uniqueId val="{00000001-0402-D74F-BFBD-501904982655}"/>
            </c:ext>
          </c:extLst>
        </c:ser>
        <c:dLbls>
          <c:showLegendKey val="0"/>
          <c:showVal val="0"/>
          <c:showCatName val="0"/>
          <c:showSerName val="0"/>
          <c:showPercent val="0"/>
          <c:showBubbleSize val="0"/>
        </c:dLbls>
        <c:axId val="48650112"/>
        <c:axId val="48672768"/>
      </c:scatterChart>
      <c:valAx>
        <c:axId val="48672768"/>
        <c:scaling>
          <c:orientation val="minMax"/>
          <c:max val="14"/>
          <c:min val="5"/>
        </c:scaling>
        <c:delete val="0"/>
        <c:axPos val="l"/>
        <c:majorGridlines>
          <c:spPr>
            <a:ln w="6668">
              <a:solidFill>
                <a:srgbClr val="E6E8EA"/>
              </a:solidFill>
            </a:ln>
          </c:spPr>
        </c:majorGridlines>
        <c:title>
          <c:tx>
            <c:rich>
              <a:bodyPr/>
              <a:lstStyle/>
              <a:p>
                <a:r>
                  <a:rPr lang="en-US">
                    <a:latin typeface="Nimbus Sans"/>
                    <a:ea typeface="Nimbus Sans"/>
                    <a:cs typeface="Nimbus Sans"/>
                  </a:rPr>
                  <a:t>Growth (course units)</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50112"/>
        <c:crosses val="autoZero"/>
        <c:crossBetween val="midCat"/>
        <c:majorUnit val="2"/>
      </c:valAx>
      <c:valAx>
        <c:axId val="48650112"/>
        <c:scaling>
          <c:orientation val="minMax"/>
        </c:scaling>
        <c:delete val="0"/>
        <c:axPos val="b"/>
        <c:title>
          <c:tx>
            <c:rich>
              <a:bodyPr/>
              <a:lstStyle/>
              <a:p>
                <a:r>
                  <a:rPr lang="en-US">
                    <a:latin typeface="Nimbus Sans"/>
                    <a:ea typeface="Nimbus Sans"/>
                    <a:cs typeface="Nimbus Sans"/>
                  </a:rPr>
                  <a:t>Observation index</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Normal</c:v>
          </c:tx>
          <c:spPr>
            <a:ln w="23813">
              <a:solidFill>
                <a:srgbClr val="687076"/>
              </a:solidFill>
            </a:ln>
          </c:spPr>
          <c:marker>
            <c:symbol val="none"/>
          </c:marker>
          <c:xVal>
            <c:numRef>
              <c:f>'Chart Data'!$A$2:$A$162</c:f>
              <c:numCache>
                <c:formatCode>General</c:formatCode>
                <c:ptCount val="161"/>
                <c:pt idx="0">
                  <c:v>-4</c:v>
                </c:pt>
                <c:pt idx="1">
                  <c:v>-3.95</c:v>
                </c:pt>
                <c:pt idx="2">
                  <c:v>-3.9</c:v>
                </c:pt>
                <c:pt idx="3">
                  <c:v>-3.85</c:v>
                </c:pt>
                <c:pt idx="4">
                  <c:v>-3.8</c:v>
                </c:pt>
                <c:pt idx="5">
                  <c:v>-3.75</c:v>
                </c:pt>
                <c:pt idx="6">
                  <c:v>-3.7</c:v>
                </c:pt>
                <c:pt idx="7">
                  <c:v>-3.65</c:v>
                </c:pt>
                <c:pt idx="8">
                  <c:v>-3.6</c:v>
                </c:pt>
                <c:pt idx="9">
                  <c:v>-3.55</c:v>
                </c:pt>
                <c:pt idx="10">
                  <c:v>-3.5</c:v>
                </c:pt>
                <c:pt idx="11">
                  <c:v>-3.45</c:v>
                </c:pt>
                <c:pt idx="12">
                  <c:v>-3.4</c:v>
                </c:pt>
                <c:pt idx="13">
                  <c:v>-3.35</c:v>
                </c:pt>
                <c:pt idx="14">
                  <c:v>-3.3</c:v>
                </c:pt>
                <c:pt idx="15">
                  <c:v>-3.25</c:v>
                </c:pt>
                <c:pt idx="16">
                  <c:v>-3.2</c:v>
                </c:pt>
                <c:pt idx="17">
                  <c:v>-3.15</c:v>
                </c:pt>
                <c:pt idx="18">
                  <c:v>-3.1</c:v>
                </c:pt>
                <c:pt idx="19">
                  <c:v>-3.05</c:v>
                </c:pt>
                <c:pt idx="20">
                  <c:v>-3</c:v>
                </c:pt>
                <c:pt idx="21">
                  <c:v>-2.95</c:v>
                </c:pt>
                <c:pt idx="22">
                  <c:v>-2.9</c:v>
                </c:pt>
                <c:pt idx="23">
                  <c:v>-2.85</c:v>
                </c:pt>
                <c:pt idx="24">
                  <c:v>-2.8</c:v>
                </c:pt>
                <c:pt idx="25">
                  <c:v>-2.75</c:v>
                </c:pt>
                <c:pt idx="26">
                  <c:v>-2.7</c:v>
                </c:pt>
                <c:pt idx="27">
                  <c:v>-2.65</c:v>
                </c:pt>
                <c:pt idx="28">
                  <c:v>-2.6</c:v>
                </c:pt>
                <c:pt idx="29">
                  <c:v>-2.5499999999999998</c:v>
                </c:pt>
                <c:pt idx="30">
                  <c:v>-2.5</c:v>
                </c:pt>
                <c:pt idx="31">
                  <c:v>-2.4500000000000002</c:v>
                </c:pt>
                <c:pt idx="32">
                  <c:v>-2.4</c:v>
                </c:pt>
                <c:pt idx="33">
                  <c:v>-2.35</c:v>
                </c:pt>
                <c:pt idx="34">
                  <c:v>-2.2999999999999998</c:v>
                </c:pt>
                <c:pt idx="35">
                  <c:v>-2.25</c:v>
                </c:pt>
                <c:pt idx="36">
                  <c:v>-2.2000000000000002</c:v>
                </c:pt>
                <c:pt idx="37">
                  <c:v>-2.15</c:v>
                </c:pt>
                <c:pt idx="38">
                  <c:v>-2.1</c:v>
                </c:pt>
                <c:pt idx="39">
                  <c:v>-2.0499999999999998</c:v>
                </c:pt>
                <c:pt idx="40">
                  <c:v>-2</c:v>
                </c:pt>
                <c:pt idx="41">
                  <c:v>-1.95</c:v>
                </c:pt>
                <c:pt idx="42">
                  <c:v>-1.9</c:v>
                </c:pt>
                <c:pt idx="43">
                  <c:v>-1.85</c:v>
                </c:pt>
                <c:pt idx="44">
                  <c:v>-1.8</c:v>
                </c:pt>
                <c:pt idx="45">
                  <c:v>-1.75</c:v>
                </c:pt>
                <c:pt idx="46">
                  <c:v>-1.7</c:v>
                </c:pt>
                <c:pt idx="47">
                  <c:v>-1.65</c:v>
                </c:pt>
                <c:pt idx="48">
                  <c:v>-1.6</c:v>
                </c:pt>
                <c:pt idx="49">
                  <c:v>-1.55</c:v>
                </c:pt>
                <c:pt idx="50">
                  <c:v>-1.5</c:v>
                </c:pt>
                <c:pt idx="51">
                  <c:v>-1.45</c:v>
                </c:pt>
                <c:pt idx="52">
                  <c:v>-1.4</c:v>
                </c:pt>
                <c:pt idx="53">
                  <c:v>-1.35</c:v>
                </c:pt>
                <c:pt idx="54">
                  <c:v>-1.3</c:v>
                </c:pt>
                <c:pt idx="55">
                  <c:v>-1.25</c:v>
                </c:pt>
                <c:pt idx="56">
                  <c:v>-1.2</c:v>
                </c:pt>
                <c:pt idx="57">
                  <c:v>-1.1499999999999999</c:v>
                </c:pt>
                <c:pt idx="58">
                  <c:v>-1.1000000000000001</c:v>
                </c:pt>
                <c:pt idx="59">
                  <c:v>-1.05</c:v>
                </c:pt>
                <c:pt idx="60">
                  <c:v>-1</c:v>
                </c:pt>
                <c:pt idx="61">
                  <c:v>-0.95</c:v>
                </c:pt>
                <c:pt idx="62">
                  <c:v>-0.9</c:v>
                </c:pt>
                <c:pt idx="63">
                  <c:v>-0.85</c:v>
                </c:pt>
                <c:pt idx="64">
                  <c:v>-0.8</c:v>
                </c:pt>
                <c:pt idx="65">
                  <c:v>-0.75</c:v>
                </c:pt>
                <c:pt idx="66">
                  <c:v>-0.7</c:v>
                </c:pt>
                <c:pt idx="67">
                  <c:v>-0.65</c:v>
                </c:pt>
                <c:pt idx="68">
                  <c:v>-0.6</c:v>
                </c:pt>
                <c:pt idx="69">
                  <c:v>-0.55000000000000004</c:v>
                </c:pt>
                <c:pt idx="70">
                  <c:v>-0.5</c:v>
                </c:pt>
                <c:pt idx="71">
                  <c:v>-0.45</c:v>
                </c:pt>
                <c:pt idx="72">
                  <c:v>-0.4</c:v>
                </c:pt>
                <c:pt idx="73">
                  <c:v>-0.35</c:v>
                </c:pt>
                <c:pt idx="74">
                  <c:v>-0.3</c:v>
                </c:pt>
                <c:pt idx="75">
                  <c:v>-0.25</c:v>
                </c:pt>
                <c:pt idx="76">
                  <c:v>-0.2</c:v>
                </c:pt>
                <c:pt idx="77">
                  <c:v>-0.15</c:v>
                </c:pt>
                <c:pt idx="78">
                  <c:v>-0.1</c:v>
                </c:pt>
                <c:pt idx="79">
                  <c:v>-0.05</c:v>
                </c:pt>
                <c:pt idx="80">
                  <c:v>0</c:v>
                </c:pt>
                <c:pt idx="81">
                  <c:v>0.05</c:v>
                </c:pt>
                <c:pt idx="82">
                  <c:v>0.1</c:v>
                </c:pt>
                <c:pt idx="83">
                  <c:v>0.15</c:v>
                </c:pt>
                <c:pt idx="84">
                  <c:v>0.2</c:v>
                </c:pt>
                <c:pt idx="85">
                  <c:v>0.25</c:v>
                </c:pt>
                <c:pt idx="86">
                  <c:v>0.3</c:v>
                </c:pt>
                <c:pt idx="87">
                  <c:v>0.35</c:v>
                </c:pt>
                <c:pt idx="88">
                  <c:v>0.4</c:v>
                </c:pt>
                <c:pt idx="89">
                  <c:v>0.45</c:v>
                </c:pt>
                <c:pt idx="90">
                  <c:v>0.5</c:v>
                </c:pt>
                <c:pt idx="91">
                  <c:v>0.55000000000000004</c:v>
                </c:pt>
                <c:pt idx="92">
                  <c:v>0.6</c:v>
                </c:pt>
                <c:pt idx="93">
                  <c:v>0.65</c:v>
                </c:pt>
                <c:pt idx="94">
                  <c:v>0.7</c:v>
                </c:pt>
                <c:pt idx="95">
                  <c:v>0.75</c:v>
                </c:pt>
                <c:pt idx="96">
                  <c:v>0.8</c:v>
                </c:pt>
                <c:pt idx="97">
                  <c:v>0.85</c:v>
                </c:pt>
                <c:pt idx="98">
                  <c:v>0.9</c:v>
                </c:pt>
                <c:pt idx="99">
                  <c:v>0.95</c:v>
                </c:pt>
                <c:pt idx="100">
                  <c:v>1</c:v>
                </c:pt>
                <c:pt idx="101">
                  <c:v>1.05</c:v>
                </c:pt>
                <c:pt idx="102">
                  <c:v>1.1000000000000001</c:v>
                </c:pt>
                <c:pt idx="103">
                  <c:v>1.1499999999999999</c:v>
                </c:pt>
                <c:pt idx="104">
                  <c:v>1.2</c:v>
                </c:pt>
                <c:pt idx="105">
                  <c:v>1.25</c:v>
                </c:pt>
                <c:pt idx="106">
                  <c:v>1.3</c:v>
                </c:pt>
                <c:pt idx="107">
                  <c:v>1.35</c:v>
                </c:pt>
                <c:pt idx="108">
                  <c:v>1.4</c:v>
                </c:pt>
                <c:pt idx="109">
                  <c:v>1.45</c:v>
                </c:pt>
                <c:pt idx="110">
                  <c:v>1.5</c:v>
                </c:pt>
                <c:pt idx="111">
                  <c:v>1.55</c:v>
                </c:pt>
                <c:pt idx="112">
                  <c:v>1.6</c:v>
                </c:pt>
                <c:pt idx="113">
                  <c:v>1.65</c:v>
                </c:pt>
                <c:pt idx="114">
                  <c:v>1.7</c:v>
                </c:pt>
                <c:pt idx="115">
                  <c:v>1.75</c:v>
                </c:pt>
                <c:pt idx="116">
                  <c:v>1.8</c:v>
                </c:pt>
                <c:pt idx="117">
                  <c:v>1.85</c:v>
                </c:pt>
                <c:pt idx="118">
                  <c:v>1.9</c:v>
                </c:pt>
                <c:pt idx="119">
                  <c:v>1.95</c:v>
                </c:pt>
                <c:pt idx="120">
                  <c:v>2</c:v>
                </c:pt>
                <c:pt idx="121">
                  <c:v>2.0499999999999998</c:v>
                </c:pt>
                <c:pt idx="122">
                  <c:v>2.1</c:v>
                </c:pt>
                <c:pt idx="123">
                  <c:v>2.15</c:v>
                </c:pt>
                <c:pt idx="124">
                  <c:v>2.2000000000000002</c:v>
                </c:pt>
                <c:pt idx="125">
                  <c:v>2.25</c:v>
                </c:pt>
                <c:pt idx="126">
                  <c:v>2.2999999999999998</c:v>
                </c:pt>
                <c:pt idx="127">
                  <c:v>2.35</c:v>
                </c:pt>
                <c:pt idx="128">
                  <c:v>2.4</c:v>
                </c:pt>
                <c:pt idx="129">
                  <c:v>2.4500000000000002</c:v>
                </c:pt>
                <c:pt idx="130">
                  <c:v>2.5</c:v>
                </c:pt>
                <c:pt idx="131">
                  <c:v>2.5499999999999998</c:v>
                </c:pt>
                <c:pt idx="132">
                  <c:v>2.6</c:v>
                </c:pt>
                <c:pt idx="133">
                  <c:v>2.65</c:v>
                </c:pt>
                <c:pt idx="134">
                  <c:v>2.7</c:v>
                </c:pt>
                <c:pt idx="135">
                  <c:v>2.75</c:v>
                </c:pt>
                <c:pt idx="136">
                  <c:v>2.8</c:v>
                </c:pt>
                <c:pt idx="137">
                  <c:v>2.85</c:v>
                </c:pt>
                <c:pt idx="138">
                  <c:v>2.9</c:v>
                </c:pt>
                <c:pt idx="139">
                  <c:v>2.95</c:v>
                </c:pt>
                <c:pt idx="140">
                  <c:v>3</c:v>
                </c:pt>
                <c:pt idx="141">
                  <c:v>3.05</c:v>
                </c:pt>
                <c:pt idx="142">
                  <c:v>3.1</c:v>
                </c:pt>
                <c:pt idx="143">
                  <c:v>3.15</c:v>
                </c:pt>
                <c:pt idx="144">
                  <c:v>3.2</c:v>
                </c:pt>
                <c:pt idx="145">
                  <c:v>3.25</c:v>
                </c:pt>
                <c:pt idx="146">
                  <c:v>3.3</c:v>
                </c:pt>
                <c:pt idx="147">
                  <c:v>3.35</c:v>
                </c:pt>
                <c:pt idx="148">
                  <c:v>3.4</c:v>
                </c:pt>
                <c:pt idx="149">
                  <c:v>3.45</c:v>
                </c:pt>
                <c:pt idx="150">
                  <c:v>3.5</c:v>
                </c:pt>
                <c:pt idx="151">
                  <c:v>3.55</c:v>
                </c:pt>
                <c:pt idx="152">
                  <c:v>3.6</c:v>
                </c:pt>
                <c:pt idx="153">
                  <c:v>3.65</c:v>
                </c:pt>
                <c:pt idx="154">
                  <c:v>3.7</c:v>
                </c:pt>
                <c:pt idx="155">
                  <c:v>3.75</c:v>
                </c:pt>
                <c:pt idx="156">
                  <c:v>3.8</c:v>
                </c:pt>
                <c:pt idx="157">
                  <c:v>3.85</c:v>
                </c:pt>
                <c:pt idx="158">
                  <c:v>3.9</c:v>
                </c:pt>
                <c:pt idx="159">
                  <c:v>3.95</c:v>
                </c:pt>
                <c:pt idx="160">
                  <c:v>4</c:v>
                </c:pt>
              </c:numCache>
            </c:numRef>
          </c:xVal>
          <c:yVal>
            <c:numRef>
              <c:f>'Chart Data'!$B$2:$B$162</c:f>
              <c:numCache>
                <c:formatCode>0.0</c:formatCode>
                <c:ptCount val="161"/>
                <c:pt idx="0">
                  <c:v>1.3383000000000001E-4</c:v>
                </c:pt>
                <c:pt idx="1">
                  <c:v>1.63256E-4</c:v>
                </c:pt>
                <c:pt idx="2">
                  <c:v>1.98655E-4</c:v>
                </c:pt>
                <c:pt idx="3">
                  <c:v>2.41127E-4</c:v>
                </c:pt>
                <c:pt idx="4">
                  <c:v>2.9194699999999997E-4</c:v>
                </c:pt>
                <c:pt idx="5">
                  <c:v>3.52596E-4</c:v>
                </c:pt>
                <c:pt idx="6">
                  <c:v>4.2477999999999998E-4</c:v>
                </c:pt>
                <c:pt idx="7">
                  <c:v>5.1046499999999999E-4</c:v>
                </c:pt>
                <c:pt idx="8">
                  <c:v>6.11902E-4</c:v>
                </c:pt>
                <c:pt idx="9">
                  <c:v>7.3166400000000003E-4</c:v>
                </c:pt>
                <c:pt idx="10">
                  <c:v>8.7268299999999997E-4</c:v>
                </c:pt>
                <c:pt idx="11">
                  <c:v>1.0382810000000001E-3</c:v>
                </c:pt>
                <c:pt idx="12">
                  <c:v>1.2322189999999999E-3</c:v>
                </c:pt>
                <c:pt idx="13">
                  <c:v>1.458731E-3</c:v>
                </c:pt>
                <c:pt idx="14">
                  <c:v>1.722569E-3</c:v>
                </c:pt>
                <c:pt idx="15">
                  <c:v>2.0290479999999999E-3</c:v>
                </c:pt>
                <c:pt idx="16">
                  <c:v>2.3840879999999999E-3</c:v>
                </c:pt>
                <c:pt idx="17">
                  <c:v>2.794258E-3</c:v>
                </c:pt>
                <c:pt idx="18">
                  <c:v>3.2668189999999998E-3</c:v>
                </c:pt>
                <c:pt idx="19">
                  <c:v>3.809762E-3</c:v>
                </c:pt>
                <c:pt idx="20">
                  <c:v>4.4318480000000004E-3</c:v>
                </c:pt>
                <c:pt idx="21">
                  <c:v>5.1426409999999999E-3</c:v>
                </c:pt>
                <c:pt idx="22">
                  <c:v>5.952532E-3</c:v>
                </c:pt>
                <c:pt idx="23">
                  <c:v>6.8727670000000001E-3</c:v>
                </c:pt>
                <c:pt idx="24">
                  <c:v>7.9154519999999999E-3</c:v>
                </c:pt>
                <c:pt idx="25">
                  <c:v>9.0935630000000007E-3</c:v>
                </c:pt>
                <c:pt idx="26">
                  <c:v>1.0420934999999999E-2</c:v>
                </c:pt>
                <c:pt idx="27">
                  <c:v>1.1912244000000001E-2</c:v>
                </c:pt>
                <c:pt idx="28">
                  <c:v>1.3582969E-2</c:v>
                </c:pt>
                <c:pt idx="29">
                  <c:v>1.5449347E-2</c:v>
                </c:pt>
                <c:pt idx="30">
                  <c:v>1.75283E-2</c:v>
                </c:pt>
                <c:pt idx="31">
                  <c:v>1.9837354000000001E-2</c:v>
                </c:pt>
                <c:pt idx="32">
                  <c:v>2.2394529999999999E-2</c:v>
                </c:pt>
                <c:pt idx="33">
                  <c:v>2.521822E-2</c:v>
                </c:pt>
                <c:pt idx="34">
                  <c:v>2.8327037999999999E-2</c:v>
                </c:pt>
                <c:pt idx="35">
                  <c:v>3.1739652E-2</c:v>
                </c:pt>
                <c:pt idx="36">
                  <c:v>3.5474592999999999E-2</c:v>
                </c:pt>
                <c:pt idx="37">
                  <c:v>3.9550042000000001E-2</c:v>
                </c:pt>
                <c:pt idx="38">
                  <c:v>4.3983596E-2</c:v>
                </c:pt>
                <c:pt idx="39">
                  <c:v>4.8792018999999999E-2</c:v>
                </c:pt>
                <c:pt idx="40">
                  <c:v>5.3990967000000001E-2</c:v>
                </c:pt>
                <c:pt idx="41">
                  <c:v>5.9594705999999997E-2</c:v>
                </c:pt>
                <c:pt idx="42">
                  <c:v>6.5615814999999994E-2</c:v>
                </c:pt>
                <c:pt idx="43">
                  <c:v>7.2064874000000001E-2</c:v>
                </c:pt>
                <c:pt idx="44">
                  <c:v>7.8950158000000006E-2</c:v>
                </c:pt>
                <c:pt idx="45">
                  <c:v>8.6277319000000005E-2</c:v>
                </c:pt>
                <c:pt idx="46">
                  <c:v>9.4049076999999995E-2</c:v>
                </c:pt>
                <c:pt idx="47">
                  <c:v>0.10226492500000001</c:v>
                </c:pt>
                <c:pt idx="48">
                  <c:v>0.110920835</c:v>
                </c:pt>
                <c:pt idx="49">
                  <c:v>0.120009001</c:v>
                </c:pt>
                <c:pt idx="50">
                  <c:v>0.12951759600000001</c:v>
                </c:pt>
                <c:pt idx="51">
                  <c:v>0.13943056600000001</c:v>
                </c:pt>
                <c:pt idx="52">
                  <c:v>0.149727466</c:v>
                </c:pt>
                <c:pt idx="53">
                  <c:v>0.16038332699999999</c:v>
                </c:pt>
                <c:pt idx="54">
                  <c:v>0.17136859199999999</c:v>
                </c:pt>
                <c:pt idx="55">
                  <c:v>0.18264908499999999</c:v>
                </c:pt>
                <c:pt idx="56">
                  <c:v>0.194186055</c:v>
                </c:pt>
                <c:pt idx="57">
                  <c:v>0.20593626900000001</c:v>
                </c:pt>
                <c:pt idx="58">
                  <c:v>0.21785217700000001</c:v>
                </c:pt>
                <c:pt idx="59">
                  <c:v>0.22988214100000001</c:v>
                </c:pt>
                <c:pt idx="60">
                  <c:v>0.241970725</c:v>
                </c:pt>
                <c:pt idx="61">
                  <c:v>0.25405905600000001</c:v>
                </c:pt>
                <c:pt idx="62">
                  <c:v>0.26608525</c:v>
                </c:pt>
                <c:pt idx="63">
                  <c:v>0.27798488599999999</c:v>
                </c:pt>
                <c:pt idx="64">
                  <c:v>0.28969155299999999</c:v>
                </c:pt>
                <c:pt idx="65">
                  <c:v>0.30113743199999998</c:v>
                </c:pt>
                <c:pt idx="66">
                  <c:v>0.31225393299999998</c:v>
                </c:pt>
                <c:pt idx="67">
                  <c:v>0.32297236000000001</c:v>
                </c:pt>
                <c:pt idx="68">
                  <c:v>0.33322460300000001</c:v>
                </c:pt>
                <c:pt idx="69">
                  <c:v>0.34294385500000002</c:v>
                </c:pt>
                <c:pt idx="70">
                  <c:v>0.35206532699999998</c:v>
                </c:pt>
                <c:pt idx="71">
                  <c:v>0.36052696200000001</c:v>
                </c:pt>
                <c:pt idx="72">
                  <c:v>0.36827014000000002</c:v>
                </c:pt>
                <c:pt idx="73">
                  <c:v>0.37524034699999997</c:v>
                </c:pt>
                <c:pt idx="74">
                  <c:v>0.38138781500000002</c:v>
                </c:pt>
                <c:pt idx="75">
                  <c:v>0.38666811699999998</c:v>
                </c:pt>
                <c:pt idx="76">
                  <c:v>0.39104269400000002</c:v>
                </c:pt>
                <c:pt idx="77">
                  <c:v>0.39447933099999999</c:v>
                </c:pt>
                <c:pt idx="78">
                  <c:v>0.39695254699999999</c:v>
                </c:pt>
                <c:pt idx="79">
                  <c:v>0.39844391400000001</c:v>
                </c:pt>
                <c:pt idx="80">
                  <c:v>0.39894227999999998</c:v>
                </c:pt>
                <c:pt idx="81">
                  <c:v>0.39844391400000001</c:v>
                </c:pt>
                <c:pt idx="82">
                  <c:v>0.39695254699999999</c:v>
                </c:pt>
                <c:pt idx="83">
                  <c:v>0.39447933099999999</c:v>
                </c:pt>
                <c:pt idx="84">
                  <c:v>0.39104269400000002</c:v>
                </c:pt>
                <c:pt idx="85">
                  <c:v>0.38666811699999998</c:v>
                </c:pt>
                <c:pt idx="86">
                  <c:v>0.38138781500000002</c:v>
                </c:pt>
                <c:pt idx="87">
                  <c:v>0.37524034699999997</c:v>
                </c:pt>
                <c:pt idx="88">
                  <c:v>0.36827014000000002</c:v>
                </c:pt>
                <c:pt idx="89">
                  <c:v>0.36052696200000001</c:v>
                </c:pt>
                <c:pt idx="90">
                  <c:v>0.35206532699999998</c:v>
                </c:pt>
                <c:pt idx="91">
                  <c:v>0.34294385500000002</c:v>
                </c:pt>
                <c:pt idx="92">
                  <c:v>0.33322460300000001</c:v>
                </c:pt>
                <c:pt idx="93">
                  <c:v>0.32297236000000001</c:v>
                </c:pt>
                <c:pt idx="94">
                  <c:v>0.31225393299999998</c:v>
                </c:pt>
                <c:pt idx="95">
                  <c:v>0.30113743199999998</c:v>
                </c:pt>
                <c:pt idx="96">
                  <c:v>0.28969155299999999</c:v>
                </c:pt>
                <c:pt idx="97">
                  <c:v>0.27798488599999999</c:v>
                </c:pt>
                <c:pt idx="98">
                  <c:v>0.26608525</c:v>
                </c:pt>
                <c:pt idx="99">
                  <c:v>0.25405905600000001</c:v>
                </c:pt>
                <c:pt idx="100">
                  <c:v>0.241970725</c:v>
                </c:pt>
                <c:pt idx="101">
                  <c:v>0.22988214100000001</c:v>
                </c:pt>
                <c:pt idx="102">
                  <c:v>0.21785217700000001</c:v>
                </c:pt>
                <c:pt idx="103">
                  <c:v>0.20593626900000001</c:v>
                </c:pt>
                <c:pt idx="104">
                  <c:v>0.194186055</c:v>
                </c:pt>
                <c:pt idx="105">
                  <c:v>0.18264908499999999</c:v>
                </c:pt>
                <c:pt idx="106">
                  <c:v>0.17136859199999999</c:v>
                </c:pt>
                <c:pt idx="107">
                  <c:v>0.16038332699999999</c:v>
                </c:pt>
                <c:pt idx="108">
                  <c:v>0.149727466</c:v>
                </c:pt>
                <c:pt idx="109">
                  <c:v>0.13943056600000001</c:v>
                </c:pt>
                <c:pt idx="110">
                  <c:v>0.12951759600000001</c:v>
                </c:pt>
                <c:pt idx="111">
                  <c:v>0.120009001</c:v>
                </c:pt>
                <c:pt idx="112">
                  <c:v>0.110920835</c:v>
                </c:pt>
                <c:pt idx="113">
                  <c:v>0.10226492500000001</c:v>
                </c:pt>
                <c:pt idx="114">
                  <c:v>9.4049076999999995E-2</c:v>
                </c:pt>
                <c:pt idx="115">
                  <c:v>8.6277319000000005E-2</c:v>
                </c:pt>
                <c:pt idx="116">
                  <c:v>7.8950158000000006E-2</c:v>
                </c:pt>
                <c:pt idx="117">
                  <c:v>7.2064874000000001E-2</c:v>
                </c:pt>
                <c:pt idx="118">
                  <c:v>6.5615814999999994E-2</c:v>
                </c:pt>
                <c:pt idx="119">
                  <c:v>5.9594705999999997E-2</c:v>
                </c:pt>
                <c:pt idx="120">
                  <c:v>5.3990967000000001E-2</c:v>
                </c:pt>
                <c:pt idx="121">
                  <c:v>4.8792018999999999E-2</c:v>
                </c:pt>
                <c:pt idx="122">
                  <c:v>4.3983596E-2</c:v>
                </c:pt>
                <c:pt idx="123">
                  <c:v>3.9550042000000001E-2</c:v>
                </c:pt>
                <c:pt idx="124">
                  <c:v>3.5474592999999999E-2</c:v>
                </c:pt>
                <c:pt idx="125">
                  <c:v>3.1739652E-2</c:v>
                </c:pt>
                <c:pt idx="126">
                  <c:v>2.8327037999999999E-2</c:v>
                </c:pt>
                <c:pt idx="127">
                  <c:v>2.521822E-2</c:v>
                </c:pt>
                <c:pt idx="128">
                  <c:v>2.2394529999999999E-2</c:v>
                </c:pt>
                <c:pt idx="129">
                  <c:v>1.9837354000000001E-2</c:v>
                </c:pt>
                <c:pt idx="130">
                  <c:v>1.75283E-2</c:v>
                </c:pt>
                <c:pt idx="131">
                  <c:v>1.5449347E-2</c:v>
                </c:pt>
                <c:pt idx="132">
                  <c:v>1.3582969E-2</c:v>
                </c:pt>
                <c:pt idx="133">
                  <c:v>1.1912244000000001E-2</c:v>
                </c:pt>
                <c:pt idx="134">
                  <c:v>1.0420934999999999E-2</c:v>
                </c:pt>
                <c:pt idx="135">
                  <c:v>9.0935630000000007E-3</c:v>
                </c:pt>
                <c:pt idx="136">
                  <c:v>7.9154519999999999E-3</c:v>
                </c:pt>
                <c:pt idx="137">
                  <c:v>6.8727670000000001E-3</c:v>
                </c:pt>
                <c:pt idx="138">
                  <c:v>5.952532E-3</c:v>
                </c:pt>
                <c:pt idx="139">
                  <c:v>5.1426409999999999E-3</c:v>
                </c:pt>
                <c:pt idx="140">
                  <c:v>4.4318480000000004E-3</c:v>
                </c:pt>
                <c:pt idx="141">
                  <c:v>3.809762E-3</c:v>
                </c:pt>
                <c:pt idx="142">
                  <c:v>3.2668189999999998E-3</c:v>
                </c:pt>
                <c:pt idx="143">
                  <c:v>2.794258E-3</c:v>
                </c:pt>
                <c:pt idx="144">
                  <c:v>2.3840879999999999E-3</c:v>
                </c:pt>
                <c:pt idx="145">
                  <c:v>2.0290479999999999E-3</c:v>
                </c:pt>
                <c:pt idx="146">
                  <c:v>1.722569E-3</c:v>
                </c:pt>
                <c:pt idx="147">
                  <c:v>1.458731E-3</c:v>
                </c:pt>
                <c:pt idx="148">
                  <c:v>1.2322189999999999E-3</c:v>
                </c:pt>
                <c:pt idx="149">
                  <c:v>1.0382810000000001E-3</c:v>
                </c:pt>
                <c:pt idx="150">
                  <c:v>8.7268299999999997E-4</c:v>
                </c:pt>
                <c:pt idx="151">
                  <c:v>7.3166400000000003E-4</c:v>
                </c:pt>
                <c:pt idx="152">
                  <c:v>6.11902E-4</c:v>
                </c:pt>
                <c:pt idx="153">
                  <c:v>5.1046499999999999E-4</c:v>
                </c:pt>
                <c:pt idx="154">
                  <c:v>4.2477999999999998E-4</c:v>
                </c:pt>
                <c:pt idx="155">
                  <c:v>3.52596E-4</c:v>
                </c:pt>
                <c:pt idx="156">
                  <c:v>2.9194699999999997E-4</c:v>
                </c:pt>
                <c:pt idx="157">
                  <c:v>2.41127E-4</c:v>
                </c:pt>
                <c:pt idx="158">
                  <c:v>1.98655E-4</c:v>
                </c:pt>
                <c:pt idx="159">
                  <c:v>1.63256E-4</c:v>
                </c:pt>
                <c:pt idx="160">
                  <c:v>1.3383000000000001E-4</c:v>
                </c:pt>
              </c:numCache>
            </c:numRef>
          </c:yVal>
          <c:smooth val="1"/>
          <c:extLst>
            <c:ext xmlns:c16="http://schemas.microsoft.com/office/drawing/2014/chart" uri="{C3380CC4-5D6E-409C-BE32-E72D297353CC}">
              <c16:uniqueId val="{00000000-292F-E14D-8589-A2642179C9F3}"/>
            </c:ext>
          </c:extLst>
        </c:ser>
        <c:ser>
          <c:idx val="1"/>
          <c:order val="1"/>
          <c:tx>
            <c:v>t, df = 3</c:v>
          </c:tx>
          <c:spPr>
            <a:ln w="23813">
              <a:solidFill>
                <a:srgbClr val="500000"/>
              </a:solidFill>
            </a:ln>
          </c:spPr>
          <c:marker>
            <c:symbol val="none"/>
          </c:marker>
          <c:xVal>
            <c:numRef>
              <c:f>'Chart Data'!$C$2:$C$162</c:f>
              <c:numCache>
                <c:formatCode>General</c:formatCode>
                <c:ptCount val="161"/>
                <c:pt idx="0">
                  <c:v>-4</c:v>
                </c:pt>
                <c:pt idx="1">
                  <c:v>-3.95</c:v>
                </c:pt>
                <c:pt idx="2">
                  <c:v>-3.9</c:v>
                </c:pt>
                <c:pt idx="3">
                  <c:v>-3.85</c:v>
                </c:pt>
                <c:pt idx="4">
                  <c:v>-3.8</c:v>
                </c:pt>
                <c:pt idx="5">
                  <c:v>-3.75</c:v>
                </c:pt>
                <c:pt idx="6">
                  <c:v>-3.7</c:v>
                </c:pt>
                <c:pt idx="7">
                  <c:v>-3.65</c:v>
                </c:pt>
                <c:pt idx="8">
                  <c:v>-3.6</c:v>
                </c:pt>
                <c:pt idx="9">
                  <c:v>-3.55</c:v>
                </c:pt>
                <c:pt idx="10">
                  <c:v>-3.5</c:v>
                </c:pt>
                <c:pt idx="11">
                  <c:v>-3.45</c:v>
                </c:pt>
                <c:pt idx="12">
                  <c:v>-3.4</c:v>
                </c:pt>
                <c:pt idx="13">
                  <c:v>-3.35</c:v>
                </c:pt>
                <c:pt idx="14">
                  <c:v>-3.3</c:v>
                </c:pt>
                <c:pt idx="15">
                  <c:v>-3.25</c:v>
                </c:pt>
                <c:pt idx="16">
                  <c:v>-3.2</c:v>
                </c:pt>
                <c:pt idx="17">
                  <c:v>-3.15</c:v>
                </c:pt>
                <c:pt idx="18">
                  <c:v>-3.1</c:v>
                </c:pt>
                <c:pt idx="19">
                  <c:v>-3.05</c:v>
                </c:pt>
                <c:pt idx="20">
                  <c:v>-3</c:v>
                </c:pt>
                <c:pt idx="21">
                  <c:v>-2.95</c:v>
                </c:pt>
                <c:pt idx="22">
                  <c:v>-2.9</c:v>
                </c:pt>
                <c:pt idx="23">
                  <c:v>-2.85</c:v>
                </c:pt>
                <c:pt idx="24">
                  <c:v>-2.8</c:v>
                </c:pt>
                <c:pt idx="25">
                  <c:v>-2.75</c:v>
                </c:pt>
                <c:pt idx="26">
                  <c:v>-2.7</c:v>
                </c:pt>
                <c:pt idx="27">
                  <c:v>-2.65</c:v>
                </c:pt>
                <c:pt idx="28">
                  <c:v>-2.6</c:v>
                </c:pt>
                <c:pt idx="29">
                  <c:v>-2.5499999999999998</c:v>
                </c:pt>
                <c:pt idx="30">
                  <c:v>-2.5</c:v>
                </c:pt>
                <c:pt idx="31">
                  <c:v>-2.4500000000000002</c:v>
                </c:pt>
                <c:pt idx="32">
                  <c:v>-2.4</c:v>
                </c:pt>
                <c:pt idx="33">
                  <c:v>-2.35</c:v>
                </c:pt>
                <c:pt idx="34">
                  <c:v>-2.2999999999999998</c:v>
                </c:pt>
                <c:pt idx="35">
                  <c:v>-2.25</c:v>
                </c:pt>
                <c:pt idx="36">
                  <c:v>-2.2000000000000002</c:v>
                </c:pt>
                <c:pt idx="37">
                  <c:v>-2.15</c:v>
                </c:pt>
                <c:pt idx="38">
                  <c:v>-2.1</c:v>
                </c:pt>
                <c:pt idx="39">
                  <c:v>-2.0499999999999998</c:v>
                </c:pt>
                <c:pt idx="40">
                  <c:v>-2</c:v>
                </c:pt>
                <c:pt idx="41">
                  <c:v>-1.95</c:v>
                </c:pt>
                <c:pt idx="42">
                  <c:v>-1.9</c:v>
                </c:pt>
                <c:pt idx="43">
                  <c:v>-1.85</c:v>
                </c:pt>
                <c:pt idx="44">
                  <c:v>-1.8</c:v>
                </c:pt>
                <c:pt idx="45">
                  <c:v>-1.75</c:v>
                </c:pt>
                <c:pt idx="46">
                  <c:v>-1.7</c:v>
                </c:pt>
                <c:pt idx="47">
                  <c:v>-1.65</c:v>
                </c:pt>
                <c:pt idx="48">
                  <c:v>-1.6</c:v>
                </c:pt>
                <c:pt idx="49">
                  <c:v>-1.55</c:v>
                </c:pt>
                <c:pt idx="50">
                  <c:v>-1.5</c:v>
                </c:pt>
                <c:pt idx="51">
                  <c:v>-1.45</c:v>
                </c:pt>
                <c:pt idx="52">
                  <c:v>-1.4</c:v>
                </c:pt>
                <c:pt idx="53">
                  <c:v>-1.35</c:v>
                </c:pt>
                <c:pt idx="54">
                  <c:v>-1.3</c:v>
                </c:pt>
                <c:pt idx="55">
                  <c:v>-1.25</c:v>
                </c:pt>
                <c:pt idx="56">
                  <c:v>-1.2</c:v>
                </c:pt>
                <c:pt idx="57">
                  <c:v>-1.1499999999999999</c:v>
                </c:pt>
                <c:pt idx="58">
                  <c:v>-1.1000000000000001</c:v>
                </c:pt>
                <c:pt idx="59">
                  <c:v>-1.05</c:v>
                </c:pt>
                <c:pt idx="60">
                  <c:v>-1</c:v>
                </c:pt>
                <c:pt idx="61">
                  <c:v>-0.95</c:v>
                </c:pt>
                <c:pt idx="62">
                  <c:v>-0.9</c:v>
                </c:pt>
                <c:pt idx="63">
                  <c:v>-0.85</c:v>
                </c:pt>
                <c:pt idx="64">
                  <c:v>-0.8</c:v>
                </c:pt>
                <c:pt idx="65">
                  <c:v>-0.75</c:v>
                </c:pt>
                <c:pt idx="66">
                  <c:v>-0.7</c:v>
                </c:pt>
                <c:pt idx="67">
                  <c:v>-0.65</c:v>
                </c:pt>
                <c:pt idx="68">
                  <c:v>-0.6</c:v>
                </c:pt>
                <c:pt idx="69">
                  <c:v>-0.55000000000000004</c:v>
                </c:pt>
                <c:pt idx="70">
                  <c:v>-0.5</c:v>
                </c:pt>
                <c:pt idx="71">
                  <c:v>-0.45</c:v>
                </c:pt>
                <c:pt idx="72">
                  <c:v>-0.4</c:v>
                </c:pt>
                <c:pt idx="73">
                  <c:v>-0.35</c:v>
                </c:pt>
                <c:pt idx="74">
                  <c:v>-0.3</c:v>
                </c:pt>
                <c:pt idx="75">
                  <c:v>-0.25</c:v>
                </c:pt>
                <c:pt idx="76">
                  <c:v>-0.2</c:v>
                </c:pt>
                <c:pt idx="77">
                  <c:v>-0.15</c:v>
                </c:pt>
                <c:pt idx="78">
                  <c:v>-0.1</c:v>
                </c:pt>
                <c:pt idx="79">
                  <c:v>-0.05</c:v>
                </c:pt>
                <c:pt idx="80">
                  <c:v>0</c:v>
                </c:pt>
                <c:pt idx="81">
                  <c:v>0.05</c:v>
                </c:pt>
                <c:pt idx="82">
                  <c:v>0.1</c:v>
                </c:pt>
                <c:pt idx="83">
                  <c:v>0.15</c:v>
                </c:pt>
                <c:pt idx="84">
                  <c:v>0.2</c:v>
                </c:pt>
                <c:pt idx="85">
                  <c:v>0.25</c:v>
                </c:pt>
                <c:pt idx="86">
                  <c:v>0.3</c:v>
                </c:pt>
                <c:pt idx="87">
                  <c:v>0.35</c:v>
                </c:pt>
                <c:pt idx="88">
                  <c:v>0.4</c:v>
                </c:pt>
                <c:pt idx="89">
                  <c:v>0.45</c:v>
                </c:pt>
                <c:pt idx="90">
                  <c:v>0.5</c:v>
                </c:pt>
                <c:pt idx="91">
                  <c:v>0.55000000000000004</c:v>
                </c:pt>
                <c:pt idx="92">
                  <c:v>0.6</c:v>
                </c:pt>
                <c:pt idx="93">
                  <c:v>0.65</c:v>
                </c:pt>
                <c:pt idx="94">
                  <c:v>0.7</c:v>
                </c:pt>
                <c:pt idx="95">
                  <c:v>0.75</c:v>
                </c:pt>
                <c:pt idx="96">
                  <c:v>0.8</c:v>
                </c:pt>
                <c:pt idx="97">
                  <c:v>0.85</c:v>
                </c:pt>
                <c:pt idx="98">
                  <c:v>0.9</c:v>
                </c:pt>
                <c:pt idx="99">
                  <c:v>0.95</c:v>
                </c:pt>
                <c:pt idx="100">
                  <c:v>1</c:v>
                </c:pt>
                <c:pt idx="101">
                  <c:v>1.05</c:v>
                </c:pt>
                <c:pt idx="102">
                  <c:v>1.1000000000000001</c:v>
                </c:pt>
                <c:pt idx="103">
                  <c:v>1.1499999999999999</c:v>
                </c:pt>
                <c:pt idx="104">
                  <c:v>1.2</c:v>
                </c:pt>
                <c:pt idx="105">
                  <c:v>1.25</c:v>
                </c:pt>
                <c:pt idx="106">
                  <c:v>1.3</c:v>
                </c:pt>
                <c:pt idx="107">
                  <c:v>1.35</c:v>
                </c:pt>
                <c:pt idx="108">
                  <c:v>1.4</c:v>
                </c:pt>
                <c:pt idx="109">
                  <c:v>1.45</c:v>
                </c:pt>
                <c:pt idx="110">
                  <c:v>1.5</c:v>
                </c:pt>
                <c:pt idx="111">
                  <c:v>1.55</c:v>
                </c:pt>
                <c:pt idx="112">
                  <c:v>1.6</c:v>
                </c:pt>
                <c:pt idx="113">
                  <c:v>1.65</c:v>
                </c:pt>
                <c:pt idx="114">
                  <c:v>1.7</c:v>
                </c:pt>
                <c:pt idx="115">
                  <c:v>1.75</c:v>
                </c:pt>
                <c:pt idx="116">
                  <c:v>1.8</c:v>
                </c:pt>
                <c:pt idx="117">
                  <c:v>1.85</c:v>
                </c:pt>
                <c:pt idx="118">
                  <c:v>1.9</c:v>
                </c:pt>
                <c:pt idx="119">
                  <c:v>1.95</c:v>
                </c:pt>
                <c:pt idx="120">
                  <c:v>2</c:v>
                </c:pt>
                <c:pt idx="121">
                  <c:v>2.0499999999999998</c:v>
                </c:pt>
                <c:pt idx="122">
                  <c:v>2.1</c:v>
                </c:pt>
                <c:pt idx="123">
                  <c:v>2.15</c:v>
                </c:pt>
                <c:pt idx="124">
                  <c:v>2.2000000000000002</c:v>
                </c:pt>
                <c:pt idx="125">
                  <c:v>2.25</c:v>
                </c:pt>
                <c:pt idx="126">
                  <c:v>2.2999999999999998</c:v>
                </c:pt>
                <c:pt idx="127">
                  <c:v>2.35</c:v>
                </c:pt>
                <c:pt idx="128">
                  <c:v>2.4</c:v>
                </c:pt>
                <c:pt idx="129">
                  <c:v>2.4500000000000002</c:v>
                </c:pt>
                <c:pt idx="130">
                  <c:v>2.5</c:v>
                </c:pt>
                <c:pt idx="131">
                  <c:v>2.5499999999999998</c:v>
                </c:pt>
                <c:pt idx="132">
                  <c:v>2.6</c:v>
                </c:pt>
                <c:pt idx="133">
                  <c:v>2.65</c:v>
                </c:pt>
                <c:pt idx="134">
                  <c:v>2.7</c:v>
                </c:pt>
                <c:pt idx="135">
                  <c:v>2.75</c:v>
                </c:pt>
                <c:pt idx="136">
                  <c:v>2.8</c:v>
                </c:pt>
                <c:pt idx="137">
                  <c:v>2.85</c:v>
                </c:pt>
                <c:pt idx="138">
                  <c:v>2.9</c:v>
                </c:pt>
                <c:pt idx="139">
                  <c:v>2.95</c:v>
                </c:pt>
                <c:pt idx="140">
                  <c:v>3</c:v>
                </c:pt>
                <c:pt idx="141">
                  <c:v>3.05</c:v>
                </c:pt>
                <c:pt idx="142">
                  <c:v>3.1</c:v>
                </c:pt>
                <c:pt idx="143">
                  <c:v>3.15</c:v>
                </c:pt>
                <c:pt idx="144">
                  <c:v>3.2</c:v>
                </c:pt>
                <c:pt idx="145">
                  <c:v>3.25</c:v>
                </c:pt>
                <c:pt idx="146">
                  <c:v>3.3</c:v>
                </c:pt>
                <c:pt idx="147">
                  <c:v>3.35</c:v>
                </c:pt>
                <c:pt idx="148">
                  <c:v>3.4</c:v>
                </c:pt>
                <c:pt idx="149">
                  <c:v>3.45</c:v>
                </c:pt>
                <c:pt idx="150">
                  <c:v>3.5</c:v>
                </c:pt>
                <c:pt idx="151">
                  <c:v>3.55</c:v>
                </c:pt>
                <c:pt idx="152">
                  <c:v>3.6</c:v>
                </c:pt>
                <c:pt idx="153">
                  <c:v>3.65</c:v>
                </c:pt>
                <c:pt idx="154">
                  <c:v>3.7</c:v>
                </c:pt>
                <c:pt idx="155">
                  <c:v>3.75</c:v>
                </c:pt>
                <c:pt idx="156">
                  <c:v>3.8</c:v>
                </c:pt>
                <c:pt idx="157">
                  <c:v>3.85</c:v>
                </c:pt>
                <c:pt idx="158">
                  <c:v>3.9</c:v>
                </c:pt>
                <c:pt idx="159">
                  <c:v>3.95</c:v>
                </c:pt>
                <c:pt idx="160">
                  <c:v>4</c:v>
                </c:pt>
              </c:numCache>
            </c:numRef>
          </c:xVal>
          <c:yVal>
            <c:numRef>
              <c:f>'Chart Data'!$D$2:$D$162</c:f>
              <c:numCache>
                <c:formatCode>0.0</c:formatCode>
                <c:ptCount val="161"/>
                <c:pt idx="0">
                  <c:v>9.1633610000000001E-3</c:v>
                </c:pt>
                <c:pt idx="1">
                  <c:v>9.5591519999999996E-3</c:v>
                </c:pt>
                <c:pt idx="2">
                  <c:v>9.9756710000000002E-3</c:v>
                </c:pt>
                <c:pt idx="3">
                  <c:v>1.0414171999999999E-2</c:v>
                </c:pt>
                <c:pt idx="4">
                  <c:v>1.0875996000000001E-2</c:v>
                </c:pt>
                <c:pt idx="5">
                  <c:v>1.1362573000000001E-2</c:v>
                </c:pt>
                <c:pt idx="6">
                  <c:v>1.1875429999999999E-2</c:v>
                </c:pt>
                <c:pt idx="7">
                  <c:v>1.2416198999999999E-2</c:v>
                </c:pt>
                <c:pt idx="8">
                  <c:v>1.2986622999999999E-2</c:v>
                </c:pt>
                <c:pt idx="9">
                  <c:v>1.3588566E-2</c:v>
                </c:pt>
                <c:pt idx="10">
                  <c:v>1.4224018999999999E-2</c:v>
                </c:pt>
                <c:pt idx="11">
                  <c:v>1.4895111000000001E-2</c:v>
                </c:pt>
                <c:pt idx="12">
                  <c:v>1.5604119E-2</c:v>
                </c:pt>
                <c:pt idx="13">
                  <c:v>1.6353478000000001E-2</c:v>
                </c:pt>
                <c:pt idx="14">
                  <c:v>1.7145791000000001E-2</c:v>
                </c:pt>
                <c:pt idx="15">
                  <c:v>1.7983842999999999E-2</c:v>
                </c:pt>
                <c:pt idx="16">
                  <c:v>1.8870614000000001E-2</c:v>
                </c:pt>
                <c:pt idx="17">
                  <c:v>1.9809291E-2</c:v>
                </c:pt>
                <c:pt idx="18">
                  <c:v>2.0803281E-2</c:v>
                </c:pt>
                <c:pt idx="19">
                  <c:v>2.1856230000000001E-2</c:v>
                </c:pt>
                <c:pt idx="20">
                  <c:v>2.2972037000000001E-2</c:v>
                </c:pt>
                <c:pt idx="21">
                  <c:v>2.4154869999999998E-2</c:v>
                </c:pt>
                <c:pt idx="22">
                  <c:v>2.5409184000000001E-2</c:v>
                </c:pt>
                <c:pt idx="23">
                  <c:v>2.6739740000000001E-2</c:v>
                </c:pt>
                <c:pt idx="24">
                  <c:v>2.8151623000000001E-2</c:v>
                </c:pt>
                <c:pt idx="25">
                  <c:v>2.9650263999999999E-2</c:v>
                </c:pt>
                <c:pt idx="26">
                  <c:v>3.1241455000000001E-2</c:v>
                </c:pt>
                <c:pt idx="27">
                  <c:v>3.2931375999999998E-2</c:v>
                </c:pt>
                <c:pt idx="28">
                  <c:v>3.4726607999999999E-2</c:v>
                </c:pt>
                <c:pt idx="29">
                  <c:v>3.6634160999999998E-2</c:v>
                </c:pt>
                <c:pt idx="30">
                  <c:v>3.8661486000000002E-2</c:v>
                </c:pt>
                <c:pt idx="31">
                  <c:v>4.0816498E-2</c:v>
                </c:pt>
                <c:pt idx="32">
                  <c:v>4.3107594999999999E-2</c:v>
                </c:pt>
                <c:pt idx="33">
                  <c:v>4.5543665999999997E-2</c:v>
                </c:pt>
                <c:pt idx="34">
                  <c:v>4.8134110000000001E-2</c:v>
                </c:pt>
                <c:pt idx="35">
                  <c:v>5.0888839999999998E-2</c:v>
                </c:pt>
                <c:pt idx="36">
                  <c:v>5.3818287999999999E-2</c:v>
                </c:pt>
                <c:pt idx="37">
                  <c:v>5.6933402000000001E-2</c:v>
                </c:pt>
                <c:pt idx="38">
                  <c:v>6.0245634999999999E-2</c:v>
                </c:pt>
                <c:pt idx="39">
                  <c:v>6.3766924000000003E-2</c:v>
                </c:pt>
                <c:pt idx="40">
                  <c:v>6.7509660999999999E-2</c:v>
                </c:pt>
                <c:pt idx="41">
                  <c:v>7.1486643000000002E-2</c:v>
                </c:pt>
                <c:pt idx="42">
                  <c:v>7.5711018000000005E-2</c:v>
                </c:pt>
                <c:pt idx="43">
                  <c:v>8.0196197999999996E-2</c:v>
                </c:pt>
                <c:pt idx="44">
                  <c:v>8.4955759000000006E-2</c:v>
                </c:pt>
                <c:pt idx="45">
                  <c:v>9.0003314000000001E-2</c:v>
                </c:pt>
                <c:pt idx="46">
                  <c:v>9.5352353000000001E-2</c:v>
                </c:pt>
                <c:pt idx="47">
                  <c:v>0.10101605499999999</c:v>
                </c:pt>
                <c:pt idx="48">
                  <c:v>0.107007057</c:v>
                </c:pt>
                <c:pt idx="49">
                  <c:v>0.113337193</c:v>
                </c:pt>
                <c:pt idx="50">
                  <c:v>0.120017175</c:v>
                </c:pt>
                <c:pt idx="51">
                  <c:v>0.12705623399999999</c:v>
                </c:pt>
                <c:pt idx="52">
                  <c:v>0.13446171700000001</c:v>
                </c:pt>
                <c:pt idx="53">
                  <c:v>0.14223862100000001</c:v>
                </c:pt>
                <c:pt idx="54">
                  <c:v>0.15038908600000001</c:v>
                </c:pt>
                <c:pt idx="55">
                  <c:v>0.158911838</c:v>
                </c:pt>
                <c:pt idx="56">
                  <c:v>0.167801587</c:v>
                </c:pt>
                <c:pt idx="57">
                  <c:v>0.177048398</c:v>
                </c:pt>
                <c:pt idx="58">
                  <c:v>0.18663702900000001</c:v>
                </c:pt>
                <c:pt idx="59">
                  <c:v>0.19654627899999999</c:v>
                </c:pt>
                <c:pt idx="60">
                  <c:v>0.206748336</c:v>
                </c:pt>
                <c:pt idx="61">
                  <c:v>0.217208182</c:v>
                </c:pt>
                <c:pt idx="62">
                  <c:v>0.227883066</c:v>
                </c:pt>
                <c:pt idx="63">
                  <c:v>0.238722081</c:v>
                </c:pt>
                <c:pt idx="64">
                  <c:v>0.24966590499999999</c:v>
                </c:pt>
                <c:pt idx="65">
                  <c:v>0.26064671699999997</c:v>
                </c:pt>
                <c:pt idx="66">
                  <c:v>0.271588359</c:v>
                </c:pt>
                <c:pt idx="67">
                  <c:v>0.28240676199999998</c:v>
                </c:pt>
                <c:pt idx="68">
                  <c:v>0.29301068000000002</c:v>
                </c:pt>
                <c:pt idx="69">
                  <c:v>0.30330275299999998</c:v>
                </c:pt>
                <c:pt idx="70">
                  <c:v>0.31318091100000001</c:v>
                </c:pt>
                <c:pt idx="71">
                  <c:v>0.32254010900000002</c:v>
                </c:pt>
                <c:pt idx="72">
                  <c:v>0.33127437199999998</c:v>
                </c:pt>
                <c:pt idx="73">
                  <c:v>0.33927910300000003</c:v>
                </c:pt>
                <c:pt idx="74">
                  <c:v>0.34645357399999999</c:v>
                </c:pt>
                <c:pt idx="75">
                  <c:v>0.35270353300000001</c:v>
                </c:pt>
                <c:pt idx="76">
                  <c:v>0.35794379500000001</c:v>
                </c:pt>
                <c:pt idx="77">
                  <c:v>0.36210071799999999</c:v>
                </c:pt>
                <c:pt idx="78">
                  <c:v>0.36511444399999998</c:v>
                </c:pt>
                <c:pt idx="79">
                  <c:v>0.36694077400000003</c:v>
                </c:pt>
                <c:pt idx="80">
                  <c:v>0.36755259699999998</c:v>
                </c:pt>
                <c:pt idx="81">
                  <c:v>0.36694077400000003</c:v>
                </c:pt>
                <c:pt idx="82">
                  <c:v>0.36511444399999998</c:v>
                </c:pt>
                <c:pt idx="83">
                  <c:v>0.36210071799999999</c:v>
                </c:pt>
                <c:pt idx="84">
                  <c:v>0.35794379500000001</c:v>
                </c:pt>
                <c:pt idx="85">
                  <c:v>0.35270353300000001</c:v>
                </c:pt>
                <c:pt idx="86">
                  <c:v>0.34645357399999999</c:v>
                </c:pt>
                <c:pt idx="87">
                  <c:v>0.33927910300000003</c:v>
                </c:pt>
                <c:pt idx="88">
                  <c:v>0.33127437199999998</c:v>
                </c:pt>
                <c:pt idx="89">
                  <c:v>0.32254010900000002</c:v>
                </c:pt>
                <c:pt idx="90">
                  <c:v>0.31318091100000001</c:v>
                </c:pt>
                <c:pt idx="91">
                  <c:v>0.30330275299999998</c:v>
                </c:pt>
                <c:pt idx="92">
                  <c:v>0.29301068000000002</c:v>
                </c:pt>
                <c:pt idx="93">
                  <c:v>0.28240676199999998</c:v>
                </c:pt>
                <c:pt idx="94">
                  <c:v>0.271588359</c:v>
                </c:pt>
                <c:pt idx="95">
                  <c:v>0.26064671699999997</c:v>
                </c:pt>
                <c:pt idx="96">
                  <c:v>0.24966590499999999</c:v>
                </c:pt>
                <c:pt idx="97">
                  <c:v>0.238722081</c:v>
                </c:pt>
                <c:pt idx="98">
                  <c:v>0.227883066</c:v>
                </c:pt>
                <c:pt idx="99">
                  <c:v>0.217208182</c:v>
                </c:pt>
                <c:pt idx="100">
                  <c:v>0.206748336</c:v>
                </c:pt>
                <c:pt idx="101">
                  <c:v>0.19654627899999999</c:v>
                </c:pt>
                <c:pt idx="102">
                  <c:v>0.18663702900000001</c:v>
                </c:pt>
                <c:pt idx="103">
                  <c:v>0.177048398</c:v>
                </c:pt>
                <c:pt idx="104">
                  <c:v>0.167801587</c:v>
                </c:pt>
                <c:pt idx="105">
                  <c:v>0.158911838</c:v>
                </c:pt>
                <c:pt idx="106">
                  <c:v>0.15038908600000001</c:v>
                </c:pt>
                <c:pt idx="107">
                  <c:v>0.14223862100000001</c:v>
                </c:pt>
                <c:pt idx="108">
                  <c:v>0.13446171700000001</c:v>
                </c:pt>
                <c:pt idx="109">
                  <c:v>0.12705623399999999</c:v>
                </c:pt>
                <c:pt idx="110">
                  <c:v>0.120017175</c:v>
                </c:pt>
                <c:pt idx="111">
                  <c:v>0.113337193</c:v>
                </c:pt>
                <c:pt idx="112">
                  <c:v>0.107007057</c:v>
                </c:pt>
                <c:pt idx="113">
                  <c:v>0.10101605499999999</c:v>
                </c:pt>
                <c:pt idx="114">
                  <c:v>9.5352353000000001E-2</c:v>
                </c:pt>
                <c:pt idx="115">
                  <c:v>9.0003314000000001E-2</c:v>
                </c:pt>
                <c:pt idx="116">
                  <c:v>8.4955759000000006E-2</c:v>
                </c:pt>
                <c:pt idx="117">
                  <c:v>8.0196197999999996E-2</c:v>
                </c:pt>
                <c:pt idx="118">
                  <c:v>7.5711018000000005E-2</c:v>
                </c:pt>
                <c:pt idx="119">
                  <c:v>7.1486643000000002E-2</c:v>
                </c:pt>
                <c:pt idx="120">
                  <c:v>6.7509660999999999E-2</c:v>
                </c:pt>
                <c:pt idx="121">
                  <c:v>6.3766924000000003E-2</c:v>
                </c:pt>
                <c:pt idx="122">
                  <c:v>6.0245634999999999E-2</c:v>
                </c:pt>
                <c:pt idx="123">
                  <c:v>5.6933402000000001E-2</c:v>
                </c:pt>
                <c:pt idx="124">
                  <c:v>5.3818287999999999E-2</c:v>
                </c:pt>
                <c:pt idx="125">
                  <c:v>5.0888839999999998E-2</c:v>
                </c:pt>
                <c:pt idx="126">
                  <c:v>4.8134110000000001E-2</c:v>
                </c:pt>
                <c:pt idx="127">
                  <c:v>4.5543665999999997E-2</c:v>
                </c:pt>
                <c:pt idx="128">
                  <c:v>4.3107594999999999E-2</c:v>
                </c:pt>
                <c:pt idx="129">
                  <c:v>4.0816498E-2</c:v>
                </c:pt>
                <c:pt idx="130">
                  <c:v>3.8661486000000002E-2</c:v>
                </c:pt>
                <c:pt idx="131">
                  <c:v>3.6634160999999998E-2</c:v>
                </c:pt>
                <c:pt idx="132">
                  <c:v>3.4726607999999999E-2</c:v>
                </c:pt>
                <c:pt idx="133">
                  <c:v>3.2931375999999998E-2</c:v>
                </c:pt>
                <c:pt idx="134">
                  <c:v>3.1241455000000001E-2</c:v>
                </c:pt>
                <c:pt idx="135">
                  <c:v>2.9650263999999999E-2</c:v>
                </c:pt>
                <c:pt idx="136">
                  <c:v>2.8151623000000001E-2</c:v>
                </c:pt>
                <c:pt idx="137">
                  <c:v>2.6739740000000001E-2</c:v>
                </c:pt>
                <c:pt idx="138">
                  <c:v>2.5409184000000001E-2</c:v>
                </c:pt>
                <c:pt idx="139">
                  <c:v>2.4154869999999998E-2</c:v>
                </c:pt>
                <c:pt idx="140">
                  <c:v>2.2972037000000001E-2</c:v>
                </c:pt>
                <c:pt idx="141">
                  <c:v>2.1856230000000001E-2</c:v>
                </c:pt>
                <c:pt idx="142">
                  <c:v>2.0803281E-2</c:v>
                </c:pt>
                <c:pt idx="143">
                  <c:v>1.9809291E-2</c:v>
                </c:pt>
                <c:pt idx="144">
                  <c:v>1.8870614000000001E-2</c:v>
                </c:pt>
                <c:pt idx="145">
                  <c:v>1.7983842999999999E-2</c:v>
                </c:pt>
                <c:pt idx="146">
                  <c:v>1.7145791000000001E-2</c:v>
                </c:pt>
                <c:pt idx="147">
                  <c:v>1.6353478000000001E-2</c:v>
                </c:pt>
                <c:pt idx="148">
                  <c:v>1.5604119E-2</c:v>
                </c:pt>
                <c:pt idx="149">
                  <c:v>1.4895111000000001E-2</c:v>
                </c:pt>
                <c:pt idx="150">
                  <c:v>1.4224018999999999E-2</c:v>
                </c:pt>
                <c:pt idx="151">
                  <c:v>1.3588566E-2</c:v>
                </c:pt>
                <c:pt idx="152">
                  <c:v>1.2986622999999999E-2</c:v>
                </c:pt>
                <c:pt idx="153">
                  <c:v>1.2416198999999999E-2</c:v>
                </c:pt>
                <c:pt idx="154">
                  <c:v>1.1875429999999999E-2</c:v>
                </c:pt>
                <c:pt idx="155">
                  <c:v>1.1362573000000001E-2</c:v>
                </c:pt>
                <c:pt idx="156">
                  <c:v>1.0875996000000001E-2</c:v>
                </c:pt>
                <c:pt idx="157">
                  <c:v>1.0414171999999999E-2</c:v>
                </c:pt>
                <c:pt idx="158">
                  <c:v>9.9756710000000002E-3</c:v>
                </c:pt>
                <c:pt idx="159">
                  <c:v>9.5591519999999996E-3</c:v>
                </c:pt>
                <c:pt idx="160">
                  <c:v>9.1633610000000001E-3</c:v>
                </c:pt>
              </c:numCache>
            </c:numRef>
          </c:yVal>
          <c:smooth val="1"/>
          <c:extLst>
            <c:ext xmlns:c16="http://schemas.microsoft.com/office/drawing/2014/chart" uri="{C3380CC4-5D6E-409C-BE32-E72D297353CC}">
              <c16:uniqueId val="{00000001-292F-E14D-8589-A2642179C9F3}"/>
            </c:ext>
          </c:extLst>
        </c:ser>
        <c:ser>
          <c:idx val="2"/>
          <c:order val="2"/>
          <c:tx>
            <c:v>t, df = 29</c:v>
          </c:tx>
          <c:spPr>
            <a:ln w="23813">
              <a:solidFill>
                <a:srgbClr val="007F87"/>
              </a:solidFill>
            </a:ln>
          </c:spPr>
          <c:marker>
            <c:symbol val="none"/>
          </c:marker>
          <c:xVal>
            <c:numRef>
              <c:f>'Chart Data'!$E$2:$E$162</c:f>
              <c:numCache>
                <c:formatCode>General</c:formatCode>
                <c:ptCount val="161"/>
                <c:pt idx="0">
                  <c:v>-4</c:v>
                </c:pt>
                <c:pt idx="1">
                  <c:v>-3.95</c:v>
                </c:pt>
                <c:pt idx="2">
                  <c:v>-3.9</c:v>
                </c:pt>
                <c:pt idx="3">
                  <c:v>-3.85</c:v>
                </c:pt>
                <c:pt idx="4">
                  <c:v>-3.8</c:v>
                </c:pt>
                <c:pt idx="5">
                  <c:v>-3.75</c:v>
                </c:pt>
                <c:pt idx="6">
                  <c:v>-3.7</c:v>
                </c:pt>
                <c:pt idx="7">
                  <c:v>-3.65</c:v>
                </c:pt>
                <c:pt idx="8">
                  <c:v>-3.6</c:v>
                </c:pt>
                <c:pt idx="9">
                  <c:v>-3.55</c:v>
                </c:pt>
                <c:pt idx="10">
                  <c:v>-3.5</c:v>
                </c:pt>
                <c:pt idx="11">
                  <c:v>-3.45</c:v>
                </c:pt>
                <c:pt idx="12">
                  <c:v>-3.4</c:v>
                </c:pt>
                <c:pt idx="13">
                  <c:v>-3.35</c:v>
                </c:pt>
                <c:pt idx="14">
                  <c:v>-3.3</c:v>
                </c:pt>
                <c:pt idx="15">
                  <c:v>-3.25</c:v>
                </c:pt>
                <c:pt idx="16">
                  <c:v>-3.2</c:v>
                </c:pt>
                <c:pt idx="17">
                  <c:v>-3.15</c:v>
                </c:pt>
                <c:pt idx="18">
                  <c:v>-3.1</c:v>
                </c:pt>
                <c:pt idx="19">
                  <c:v>-3.05</c:v>
                </c:pt>
                <c:pt idx="20">
                  <c:v>-3</c:v>
                </c:pt>
                <c:pt idx="21">
                  <c:v>-2.95</c:v>
                </c:pt>
                <c:pt idx="22">
                  <c:v>-2.9</c:v>
                </c:pt>
                <c:pt idx="23">
                  <c:v>-2.85</c:v>
                </c:pt>
                <c:pt idx="24">
                  <c:v>-2.8</c:v>
                </c:pt>
                <c:pt idx="25">
                  <c:v>-2.75</c:v>
                </c:pt>
                <c:pt idx="26">
                  <c:v>-2.7</c:v>
                </c:pt>
                <c:pt idx="27">
                  <c:v>-2.65</c:v>
                </c:pt>
                <c:pt idx="28">
                  <c:v>-2.6</c:v>
                </c:pt>
                <c:pt idx="29">
                  <c:v>-2.5499999999999998</c:v>
                </c:pt>
                <c:pt idx="30">
                  <c:v>-2.5</c:v>
                </c:pt>
                <c:pt idx="31">
                  <c:v>-2.4500000000000002</c:v>
                </c:pt>
                <c:pt idx="32">
                  <c:v>-2.4</c:v>
                </c:pt>
                <c:pt idx="33">
                  <c:v>-2.35</c:v>
                </c:pt>
                <c:pt idx="34">
                  <c:v>-2.2999999999999998</c:v>
                </c:pt>
                <c:pt idx="35">
                  <c:v>-2.25</c:v>
                </c:pt>
                <c:pt idx="36">
                  <c:v>-2.2000000000000002</c:v>
                </c:pt>
                <c:pt idx="37">
                  <c:v>-2.15</c:v>
                </c:pt>
                <c:pt idx="38">
                  <c:v>-2.1</c:v>
                </c:pt>
                <c:pt idx="39">
                  <c:v>-2.0499999999999998</c:v>
                </c:pt>
                <c:pt idx="40">
                  <c:v>-2</c:v>
                </c:pt>
                <c:pt idx="41">
                  <c:v>-1.95</c:v>
                </c:pt>
                <c:pt idx="42">
                  <c:v>-1.9</c:v>
                </c:pt>
                <c:pt idx="43">
                  <c:v>-1.85</c:v>
                </c:pt>
                <c:pt idx="44">
                  <c:v>-1.8</c:v>
                </c:pt>
                <c:pt idx="45">
                  <c:v>-1.75</c:v>
                </c:pt>
                <c:pt idx="46">
                  <c:v>-1.7</c:v>
                </c:pt>
                <c:pt idx="47">
                  <c:v>-1.65</c:v>
                </c:pt>
                <c:pt idx="48">
                  <c:v>-1.6</c:v>
                </c:pt>
                <c:pt idx="49">
                  <c:v>-1.55</c:v>
                </c:pt>
                <c:pt idx="50">
                  <c:v>-1.5</c:v>
                </c:pt>
                <c:pt idx="51">
                  <c:v>-1.45</c:v>
                </c:pt>
                <c:pt idx="52">
                  <c:v>-1.4</c:v>
                </c:pt>
                <c:pt idx="53">
                  <c:v>-1.35</c:v>
                </c:pt>
                <c:pt idx="54">
                  <c:v>-1.3</c:v>
                </c:pt>
                <c:pt idx="55">
                  <c:v>-1.25</c:v>
                </c:pt>
                <c:pt idx="56">
                  <c:v>-1.2</c:v>
                </c:pt>
                <c:pt idx="57">
                  <c:v>-1.1499999999999999</c:v>
                </c:pt>
                <c:pt idx="58">
                  <c:v>-1.1000000000000001</c:v>
                </c:pt>
                <c:pt idx="59">
                  <c:v>-1.05</c:v>
                </c:pt>
                <c:pt idx="60">
                  <c:v>-1</c:v>
                </c:pt>
                <c:pt idx="61">
                  <c:v>-0.95</c:v>
                </c:pt>
                <c:pt idx="62">
                  <c:v>-0.9</c:v>
                </c:pt>
                <c:pt idx="63">
                  <c:v>-0.85</c:v>
                </c:pt>
                <c:pt idx="64">
                  <c:v>-0.8</c:v>
                </c:pt>
                <c:pt idx="65">
                  <c:v>-0.75</c:v>
                </c:pt>
                <c:pt idx="66">
                  <c:v>-0.7</c:v>
                </c:pt>
                <c:pt idx="67">
                  <c:v>-0.65</c:v>
                </c:pt>
                <c:pt idx="68">
                  <c:v>-0.6</c:v>
                </c:pt>
                <c:pt idx="69">
                  <c:v>-0.55000000000000004</c:v>
                </c:pt>
                <c:pt idx="70">
                  <c:v>-0.5</c:v>
                </c:pt>
                <c:pt idx="71">
                  <c:v>-0.45</c:v>
                </c:pt>
                <c:pt idx="72">
                  <c:v>-0.4</c:v>
                </c:pt>
                <c:pt idx="73">
                  <c:v>-0.35</c:v>
                </c:pt>
                <c:pt idx="74">
                  <c:v>-0.3</c:v>
                </c:pt>
                <c:pt idx="75">
                  <c:v>-0.25</c:v>
                </c:pt>
                <c:pt idx="76">
                  <c:v>-0.2</c:v>
                </c:pt>
                <c:pt idx="77">
                  <c:v>-0.15</c:v>
                </c:pt>
                <c:pt idx="78">
                  <c:v>-0.1</c:v>
                </c:pt>
                <c:pt idx="79">
                  <c:v>-0.05</c:v>
                </c:pt>
                <c:pt idx="80">
                  <c:v>0</c:v>
                </c:pt>
                <c:pt idx="81">
                  <c:v>0.05</c:v>
                </c:pt>
                <c:pt idx="82">
                  <c:v>0.1</c:v>
                </c:pt>
                <c:pt idx="83">
                  <c:v>0.15</c:v>
                </c:pt>
                <c:pt idx="84">
                  <c:v>0.2</c:v>
                </c:pt>
                <c:pt idx="85">
                  <c:v>0.25</c:v>
                </c:pt>
                <c:pt idx="86">
                  <c:v>0.3</c:v>
                </c:pt>
                <c:pt idx="87">
                  <c:v>0.35</c:v>
                </c:pt>
                <c:pt idx="88">
                  <c:v>0.4</c:v>
                </c:pt>
                <c:pt idx="89">
                  <c:v>0.45</c:v>
                </c:pt>
                <c:pt idx="90">
                  <c:v>0.5</c:v>
                </c:pt>
                <c:pt idx="91">
                  <c:v>0.55000000000000004</c:v>
                </c:pt>
                <c:pt idx="92">
                  <c:v>0.6</c:v>
                </c:pt>
                <c:pt idx="93">
                  <c:v>0.65</c:v>
                </c:pt>
                <c:pt idx="94">
                  <c:v>0.7</c:v>
                </c:pt>
                <c:pt idx="95">
                  <c:v>0.75</c:v>
                </c:pt>
                <c:pt idx="96">
                  <c:v>0.8</c:v>
                </c:pt>
                <c:pt idx="97">
                  <c:v>0.85</c:v>
                </c:pt>
                <c:pt idx="98">
                  <c:v>0.9</c:v>
                </c:pt>
                <c:pt idx="99">
                  <c:v>0.95</c:v>
                </c:pt>
                <c:pt idx="100">
                  <c:v>1</c:v>
                </c:pt>
                <c:pt idx="101">
                  <c:v>1.05</c:v>
                </c:pt>
                <c:pt idx="102">
                  <c:v>1.1000000000000001</c:v>
                </c:pt>
                <c:pt idx="103">
                  <c:v>1.1499999999999999</c:v>
                </c:pt>
                <c:pt idx="104">
                  <c:v>1.2</c:v>
                </c:pt>
                <c:pt idx="105">
                  <c:v>1.25</c:v>
                </c:pt>
                <c:pt idx="106">
                  <c:v>1.3</c:v>
                </c:pt>
                <c:pt idx="107">
                  <c:v>1.35</c:v>
                </c:pt>
                <c:pt idx="108">
                  <c:v>1.4</c:v>
                </c:pt>
                <c:pt idx="109">
                  <c:v>1.45</c:v>
                </c:pt>
                <c:pt idx="110">
                  <c:v>1.5</c:v>
                </c:pt>
                <c:pt idx="111">
                  <c:v>1.55</c:v>
                </c:pt>
                <c:pt idx="112">
                  <c:v>1.6</c:v>
                </c:pt>
                <c:pt idx="113">
                  <c:v>1.65</c:v>
                </c:pt>
                <c:pt idx="114">
                  <c:v>1.7</c:v>
                </c:pt>
                <c:pt idx="115">
                  <c:v>1.75</c:v>
                </c:pt>
                <c:pt idx="116">
                  <c:v>1.8</c:v>
                </c:pt>
                <c:pt idx="117">
                  <c:v>1.85</c:v>
                </c:pt>
                <c:pt idx="118">
                  <c:v>1.9</c:v>
                </c:pt>
                <c:pt idx="119">
                  <c:v>1.95</c:v>
                </c:pt>
                <c:pt idx="120">
                  <c:v>2</c:v>
                </c:pt>
                <c:pt idx="121">
                  <c:v>2.0499999999999998</c:v>
                </c:pt>
                <c:pt idx="122">
                  <c:v>2.1</c:v>
                </c:pt>
                <c:pt idx="123">
                  <c:v>2.15</c:v>
                </c:pt>
                <c:pt idx="124">
                  <c:v>2.2000000000000002</c:v>
                </c:pt>
                <c:pt idx="125">
                  <c:v>2.25</c:v>
                </c:pt>
                <c:pt idx="126">
                  <c:v>2.2999999999999998</c:v>
                </c:pt>
                <c:pt idx="127">
                  <c:v>2.35</c:v>
                </c:pt>
                <c:pt idx="128">
                  <c:v>2.4</c:v>
                </c:pt>
                <c:pt idx="129">
                  <c:v>2.4500000000000002</c:v>
                </c:pt>
                <c:pt idx="130">
                  <c:v>2.5</c:v>
                </c:pt>
                <c:pt idx="131">
                  <c:v>2.5499999999999998</c:v>
                </c:pt>
                <c:pt idx="132">
                  <c:v>2.6</c:v>
                </c:pt>
                <c:pt idx="133">
                  <c:v>2.65</c:v>
                </c:pt>
                <c:pt idx="134">
                  <c:v>2.7</c:v>
                </c:pt>
                <c:pt idx="135">
                  <c:v>2.75</c:v>
                </c:pt>
                <c:pt idx="136">
                  <c:v>2.8</c:v>
                </c:pt>
                <c:pt idx="137">
                  <c:v>2.85</c:v>
                </c:pt>
                <c:pt idx="138">
                  <c:v>2.9</c:v>
                </c:pt>
                <c:pt idx="139">
                  <c:v>2.95</c:v>
                </c:pt>
                <c:pt idx="140">
                  <c:v>3</c:v>
                </c:pt>
                <c:pt idx="141">
                  <c:v>3.05</c:v>
                </c:pt>
                <c:pt idx="142">
                  <c:v>3.1</c:v>
                </c:pt>
                <c:pt idx="143">
                  <c:v>3.15</c:v>
                </c:pt>
                <c:pt idx="144">
                  <c:v>3.2</c:v>
                </c:pt>
                <c:pt idx="145">
                  <c:v>3.25</c:v>
                </c:pt>
                <c:pt idx="146">
                  <c:v>3.3</c:v>
                </c:pt>
                <c:pt idx="147">
                  <c:v>3.35</c:v>
                </c:pt>
                <c:pt idx="148">
                  <c:v>3.4</c:v>
                </c:pt>
                <c:pt idx="149">
                  <c:v>3.45</c:v>
                </c:pt>
                <c:pt idx="150">
                  <c:v>3.5</c:v>
                </c:pt>
                <c:pt idx="151">
                  <c:v>3.55</c:v>
                </c:pt>
                <c:pt idx="152">
                  <c:v>3.6</c:v>
                </c:pt>
                <c:pt idx="153">
                  <c:v>3.65</c:v>
                </c:pt>
                <c:pt idx="154">
                  <c:v>3.7</c:v>
                </c:pt>
                <c:pt idx="155">
                  <c:v>3.75</c:v>
                </c:pt>
                <c:pt idx="156">
                  <c:v>3.8</c:v>
                </c:pt>
                <c:pt idx="157">
                  <c:v>3.85</c:v>
                </c:pt>
                <c:pt idx="158">
                  <c:v>3.9</c:v>
                </c:pt>
                <c:pt idx="159">
                  <c:v>3.95</c:v>
                </c:pt>
                <c:pt idx="160">
                  <c:v>4</c:v>
                </c:pt>
              </c:numCache>
            </c:numRef>
          </c:xVal>
          <c:yVal>
            <c:numRef>
              <c:f>'Chart Data'!$F$2:$F$162</c:f>
              <c:numCache>
                <c:formatCode>0.0</c:formatCode>
                <c:ptCount val="161"/>
                <c:pt idx="0">
                  <c:v>5.4318699999999999E-4</c:v>
                </c:pt>
                <c:pt idx="1">
                  <c:v>6.2051000000000001E-4</c:v>
                </c:pt>
                <c:pt idx="2">
                  <c:v>7.0848299999999999E-4</c:v>
                </c:pt>
                <c:pt idx="3">
                  <c:v>8.0849899999999996E-4</c:v>
                </c:pt>
                <c:pt idx="4">
                  <c:v>9.2212499999999998E-4</c:v>
                </c:pt>
                <c:pt idx="5">
                  <c:v>1.0511100000000001E-3</c:v>
                </c:pt>
                <c:pt idx="6">
                  <c:v>1.1974150000000001E-3</c:v>
                </c:pt>
                <c:pt idx="7">
                  <c:v>1.3632239999999999E-3</c:v>
                </c:pt>
                <c:pt idx="8">
                  <c:v>1.550975E-3</c:v>
                </c:pt>
                <c:pt idx="9">
                  <c:v>1.7633779999999999E-3</c:v>
                </c:pt>
                <c:pt idx="10">
                  <c:v>2.0034459999999999E-3</c:v>
                </c:pt>
                <c:pt idx="11">
                  <c:v>2.2745159999999999E-3</c:v>
                </c:pt>
                <c:pt idx="12">
                  <c:v>2.5802849999999999E-3</c:v>
                </c:pt>
                <c:pt idx="13">
                  <c:v>2.924832E-3</c:v>
                </c:pt>
                <c:pt idx="14">
                  <c:v>3.3126560000000002E-3</c:v>
                </c:pt>
                <c:pt idx="15">
                  <c:v>3.748702E-3</c:v>
                </c:pt>
                <c:pt idx="16">
                  <c:v>4.2383990000000003E-3</c:v>
                </c:pt>
                <c:pt idx="17">
                  <c:v>4.7876890000000004E-3</c:v>
                </c:pt>
                <c:pt idx="18">
                  <c:v>5.4030609999999998E-3</c:v>
                </c:pt>
                <c:pt idx="19">
                  <c:v>6.0915810000000004E-3</c:v>
                </c:pt>
                <c:pt idx="20">
                  <c:v>6.860929E-3</c:v>
                </c:pt>
                <c:pt idx="21">
                  <c:v>7.7194189999999999E-3</c:v>
                </c:pt>
                <c:pt idx="22">
                  <c:v>8.6760339999999991E-3</c:v>
                </c:pt>
                <c:pt idx="23">
                  <c:v>9.7404410000000007E-3</c:v>
                </c:pt>
                <c:pt idx="24">
                  <c:v>1.0923014999999999E-2</c:v>
                </c:pt>
                <c:pt idx="25">
                  <c:v>1.2234849000000001E-2</c:v>
                </c:pt>
                <c:pt idx="26">
                  <c:v>1.3687759000000001E-2</c:v>
                </c:pt>
                <c:pt idx="27">
                  <c:v>1.5294281999999999E-2</c:v>
                </c:pt>
                <c:pt idx="28">
                  <c:v>1.7067669000000001E-2</c:v>
                </c:pt>
                <c:pt idx="29">
                  <c:v>1.9021852999999998E-2</c:v>
                </c:pt>
                <c:pt idx="30">
                  <c:v>2.1171421999999999E-2</c:v>
                </c:pt>
                <c:pt idx="31">
                  <c:v>2.3531568999999999E-2</c:v>
                </c:pt>
                <c:pt idx="32">
                  <c:v>2.6118025E-2</c:v>
                </c:pt>
                <c:pt idx="33">
                  <c:v>2.8946981E-2</c:v>
                </c:pt>
                <c:pt idx="34">
                  <c:v>3.2034989E-2</c:v>
                </c:pt>
                <c:pt idx="35">
                  <c:v>3.5398842999999999E-2</c:v>
                </c:pt>
                <c:pt idx="36">
                  <c:v>3.9055441000000003E-2</c:v>
                </c:pt>
                <c:pt idx="37">
                  <c:v>4.3021626E-2</c:v>
                </c:pt>
                <c:pt idx="38">
                  <c:v>4.7314005999999999E-2</c:v>
                </c:pt>
                <c:pt idx="39">
                  <c:v>5.1948747000000003E-2</c:v>
                </c:pt>
                <c:pt idx="40">
                  <c:v>5.6941350000000002E-2</c:v>
                </c:pt>
                <c:pt idx="41">
                  <c:v>6.2306405000000002E-2</c:v>
                </c:pt>
                <c:pt idx="42">
                  <c:v>6.8057325000000002E-2</c:v>
                </c:pt>
                <c:pt idx="43">
                  <c:v>7.4206060000000004E-2</c:v>
                </c:pt>
                <c:pt idx="44">
                  <c:v>8.0762798999999996E-2</c:v>
                </c:pt>
                <c:pt idx="45">
                  <c:v>8.7735654999999996E-2</c:v>
                </c:pt>
                <c:pt idx="46">
                  <c:v>9.5130344000000006E-2</c:v>
                </c:pt>
                <c:pt idx="47">
                  <c:v>0.102949861</c:v>
                </c:pt>
                <c:pt idx="48">
                  <c:v>0.11119415000000001</c:v>
                </c:pt>
                <c:pt idx="49">
                  <c:v>0.119859785</c:v>
                </c:pt>
                <c:pt idx="50">
                  <c:v>0.12893966300000001</c:v>
                </c:pt>
                <c:pt idx="51">
                  <c:v>0.138422719</c:v>
                </c:pt>
                <c:pt idx="52">
                  <c:v>0.14829365799999999</c:v>
                </c:pt>
                <c:pt idx="53">
                  <c:v>0.15853273000000001</c:v>
                </c:pt>
                <c:pt idx="54">
                  <c:v>0.16911554500000001</c:v>
                </c:pt>
                <c:pt idx="55">
                  <c:v>0.18001293400000001</c:v>
                </c:pt>
                <c:pt idx="56">
                  <c:v>0.19119086399999999</c:v>
                </c:pt>
                <c:pt idx="57">
                  <c:v>0.20261042400000001</c:v>
                </c:pt>
                <c:pt idx="58">
                  <c:v>0.21422787400000001</c:v>
                </c:pt>
                <c:pt idx="59">
                  <c:v>0.22599476600000001</c:v>
                </c:pt>
                <c:pt idx="60">
                  <c:v>0.23785814999999999</c:v>
                </c:pt>
                <c:pt idx="61">
                  <c:v>0.249760854</c:v>
                </c:pt>
                <c:pt idx="62">
                  <c:v>0.26164185299999998</c:v>
                </c:pt>
                <c:pt idx="63">
                  <c:v>0.273436711</c:v>
                </c:pt>
                <c:pt idx="64">
                  <c:v>0.285078108</c:v>
                </c:pt>
                <c:pt idx="65">
                  <c:v>0.29649644200000003</c:v>
                </c:pt>
                <c:pt idx="66">
                  <c:v>0.30762049699999999</c:v>
                </c:pt>
                <c:pt idx="67">
                  <c:v>0.31837817200000001</c:v>
                </c:pt>
                <c:pt idx="68">
                  <c:v>0.32869726399999999</c:v>
                </c:pt>
                <c:pt idx="69">
                  <c:v>0.33850628599999999</c:v>
                </c:pt>
                <c:pt idx="70">
                  <c:v>0.34773531699999999</c:v>
                </c:pt>
                <c:pt idx="71">
                  <c:v>0.35631685600000002</c:v>
                </c:pt>
                <c:pt idx="72">
                  <c:v>0.36418668399999998</c:v>
                </c:pt>
                <c:pt idx="73">
                  <c:v>0.37128469600000003</c:v>
                </c:pt>
                <c:pt idx="74">
                  <c:v>0.37755570599999999</c:v>
                </c:pt>
                <c:pt idx="75">
                  <c:v>0.38295020299999999</c:v>
                </c:pt>
                <c:pt idx="76">
                  <c:v>0.38742503099999998</c:v>
                </c:pt>
                <c:pt idx="77">
                  <c:v>0.39094400600000001</c:v>
                </c:pt>
                <c:pt idx="78">
                  <c:v>0.39347842599999999</c:v>
                </c:pt>
                <c:pt idx="79">
                  <c:v>0.39500748499999999</c:v>
                </c:pt>
                <c:pt idx="80">
                  <c:v>0.39551857899999998</c:v>
                </c:pt>
                <c:pt idx="81">
                  <c:v>0.39500748499999999</c:v>
                </c:pt>
                <c:pt idx="82">
                  <c:v>0.39347842599999999</c:v>
                </c:pt>
                <c:pt idx="83">
                  <c:v>0.39094400600000001</c:v>
                </c:pt>
                <c:pt idx="84">
                  <c:v>0.38742503099999998</c:v>
                </c:pt>
                <c:pt idx="85">
                  <c:v>0.38295020299999999</c:v>
                </c:pt>
                <c:pt idx="86">
                  <c:v>0.37755570599999999</c:v>
                </c:pt>
                <c:pt idx="87">
                  <c:v>0.37128469600000003</c:v>
                </c:pt>
                <c:pt idx="88">
                  <c:v>0.36418668399999998</c:v>
                </c:pt>
                <c:pt idx="89">
                  <c:v>0.35631685600000002</c:v>
                </c:pt>
                <c:pt idx="90">
                  <c:v>0.34773531699999999</c:v>
                </c:pt>
                <c:pt idx="91">
                  <c:v>0.33850628599999999</c:v>
                </c:pt>
                <c:pt idx="92">
                  <c:v>0.32869726399999999</c:v>
                </c:pt>
                <c:pt idx="93">
                  <c:v>0.31837817200000001</c:v>
                </c:pt>
                <c:pt idx="94">
                  <c:v>0.30762049699999999</c:v>
                </c:pt>
                <c:pt idx="95">
                  <c:v>0.29649644200000003</c:v>
                </c:pt>
                <c:pt idx="96">
                  <c:v>0.285078108</c:v>
                </c:pt>
                <c:pt idx="97">
                  <c:v>0.273436711</c:v>
                </c:pt>
                <c:pt idx="98">
                  <c:v>0.26164185299999998</c:v>
                </c:pt>
                <c:pt idx="99">
                  <c:v>0.249760854</c:v>
                </c:pt>
                <c:pt idx="100">
                  <c:v>0.23785814999999999</c:v>
                </c:pt>
                <c:pt idx="101">
                  <c:v>0.22599476600000001</c:v>
                </c:pt>
                <c:pt idx="102">
                  <c:v>0.21422787400000001</c:v>
                </c:pt>
                <c:pt idx="103">
                  <c:v>0.20261042400000001</c:v>
                </c:pt>
                <c:pt idx="104">
                  <c:v>0.19119086399999999</c:v>
                </c:pt>
                <c:pt idx="105">
                  <c:v>0.18001293400000001</c:v>
                </c:pt>
                <c:pt idx="106">
                  <c:v>0.16911554500000001</c:v>
                </c:pt>
                <c:pt idx="107">
                  <c:v>0.15853273000000001</c:v>
                </c:pt>
                <c:pt idx="108">
                  <c:v>0.14829365799999999</c:v>
                </c:pt>
                <c:pt idx="109">
                  <c:v>0.138422719</c:v>
                </c:pt>
                <c:pt idx="110">
                  <c:v>0.12893966300000001</c:v>
                </c:pt>
                <c:pt idx="111">
                  <c:v>0.119859785</c:v>
                </c:pt>
                <c:pt idx="112">
                  <c:v>0.11119415000000001</c:v>
                </c:pt>
                <c:pt idx="113">
                  <c:v>0.102949861</c:v>
                </c:pt>
                <c:pt idx="114">
                  <c:v>9.5130344000000006E-2</c:v>
                </c:pt>
                <c:pt idx="115">
                  <c:v>8.7735654999999996E-2</c:v>
                </c:pt>
                <c:pt idx="116">
                  <c:v>8.0762798999999996E-2</c:v>
                </c:pt>
                <c:pt idx="117">
                  <c:v>7.4206060000000004E-2</c:v>
                </c:pt>
                <c:pt idx="118">
                  <c:v>6.8057325000000002E-2</c:v>
                </c:pt>
                <c:pt idx="119">
                  <c:v>6.2306405000000002E-2</c:v>
                </c:pt>
                <c:pt idx="120">
                  <c:v>5.6941350000000002E-2</c:v>
                </c:pt>
                <c:pt idx="121">
                  <c:v>5.1948747000000003E-2</c:v>
                </c:pt>
                <c:pt idx="122">
                  <c:v>4.7314005999999999E-2</c:v>
                </c:pt>
                <c:pt idx="123">
                  <c:v>4.3021626E-2</c:v>
                </c:pt>
                <c:pt idx="124">
                  <c:v>3.9055441000000003E-2</c:v>
                </c:pt>
                <c:pt idx="125">
                  <c:v>3.5398842999999999E-2</c:v>
                </c:pt>
                <c:pt idx="126">
                  <c:v>3.2034989E-2</c:v>
                </c:pt>
                <c:pt idx="127">
                  <c:v>2.8946981E-2</c:v>
                </c:pt>
                <c:pt idx="128">
                  <c:v>2.6118025E-2</c:v>
                </c:pt>
                <c:pt idx="129">
                  <c:v>2.3531568999999999E-2</c:v>
                </c:pt>
                <c:pt idx="130">
                  <c:v>2.1171421999999999E-2</c:v>
                </c:pt>
                <c:pt idx="131">
                  <c:v>1.9021852999999998E-2</c:v>
                </c:pt>
                <c:pt idx="132">
                  <c:v>1.7067669000000001E-2</c:v>
                </c:pt>
                <c:pt idx="133">
                  <c:v>1.5294281999999999E-2</c:v>
                </c:pt>
                <c:pt idx="134">
                  <c:v>1.3687759000000001E-2</c:v>
                </c:pt>
                <c:pt idx="135">
                  <c:v>1.2234849000000001E-2</c:v>
                </c:pt>
                <c:pt idx="136">
                  <c:v>1.0923014999999999E-2</c:v>
                </c:pt>
                <c:pt idx="137">
                  <c:v>9.7404410000000007E-3</c:v>
                </c:pt>
                <c:pt idx="138">
                  <c:v>8.6760339999999991E-3</c:v>
                </c:pt>
                <c:pt idx="139">
                  <c:v>7.7194189999999999E-3</c:v>
                </c:pt>
                <c:pt idx="140">
                  <c:v>6.860929E-3</c:v>
                </c:pt>
                <c:pt idx="141">
                  <c:v>6.0915810000000004E-3</c:v>
                </c:pt>
                <c:pt idx="142">
                  <c:v>5.4030609999999998E-3</c:v>
                </c:pt>
                <c:pt idx="143">
                  <c:v>4.7876890000000004E-3</c:v>
                </c:pt>
                <c:pt idx="144">
                  <c:v>4.2383990000000003E-3</c:v>
                </c:pt>
                <c:pt idx="145">
                  <c:v>3.748702E-3</c:v>
                </c:pt>
                <c:pt idx="146">
                  <c:v>3.3126560000000002E-3</c:v>
                </c:pt>
                <c:pt idx="147">
                  <c:v>2.924832E-3</c:v>
                </c:pt>
                <c:pt idx="148">
                  <c:v>2.5802849999999999E-3</c:v>
                </c:pt>
                <c:pt idx="149">
                  <c:v>2.2745159999999999E-3</c:v>
                </c:pt>
                <c:pt idx="150">
                  <c:v>2.0034459999999999E-3</c:v>
                </c:pt>
                <c:pt idx="151">
                  <c:v>1.7633779999999999E-3</c:v>
                </c:pt>
                <c:pt idx="152">
                  <c:v>1.550975E-3</c:v>
                </c:pt>
                <c:pt idx="153">
                  <c:v>1.3632239999999999E-3</c:v>
                </c:pt>
                <c:pt idx="154">
                  <c:v>1.1974150000000001E-3</c:v>
                </c:pt>
                <c:pt idx="155">
                  <c:v>1.0511100000000001E-3</c:v>
                </c:pt>
                <c:pt idx="156">
                  <c:v>9.2212499999999998E-4</c:v>
                </c:pt>
                <c:pt idx="157">
                  <c:v>8.0849899999999996E-4</c:v>
                </c:pt>
                <c:pt idx="158">
                  <c:v>7.0848299999999999E-4</c:v>
                </c:pt>
                <c:pt idx="159">
                  <c:v>6.2051000000000001E-4</c:v>
                </c:pt>
                <c:pt idx="160">
                  <c:v>5.4318699999999999E-4</c:v>
                </c:pt>
              </c:numCache>
            </c:numRef>
          </c:yVal>
          <c:smooth val="1"/>
          <c:extLst>
            <c:ext xmlns:c16="http://schemas.microsoft.com/office/drawing/2014/chart" uri="{C3380CC4-5D6E-409C-BE32-E72D297353CC}">
              <c16:uniqueId val="{00000002-292F-E14D-8589-A2642179C9F3}"/>
            </c:ext>
          </c:extLst>
        </c:ser>
        <c:dLbls>
          <c:showLegendKey val="0"/>
          <c:showVal val="0"/>
          <c:showCatName val="0"/>
          <c:showSerName val="0"/>
          <c:showPercent val="0"/>
          <c:showBubbleSize val="0"/>
        </c:dLbls>
        <c:axId val="48650112"/>
        <c:axId val="48672768"/>
      </c:scatterChart>
      <c:valAx>
        <c:axId val="48672768"/>
        <c:scaling>
          <c:orientation val="minMax"/>
          <c:max val="0.4"/>
          <c:min val="0"/>
        </c:scaling>
        <c:delete val="0"/>
        <c:axPos val="l"/>
        <c:majorGridlines>
          <c:spPr>
            <a:ln w="6668">
              <a:solidFill>
                <a:srgbClr val="E6E8EA"/>
              </a:solidFill>
            </a:ln>
          </c:spPr>
        </c:majorGridlines>
        <c:title>
          <c:tx>
            <c:rich>
              <a:bodyPr/>
              <a:lstStyle/>
              <a:p>
                <a:r>
                  <a:rPr>
                    <a:latin typeface="Nimbus Sans"/>
                    <a:ea typeface="Nimbus Sans"/>
                    <a:cs typeface="Nimbus Sans"/>
                  </a:rPr>
                  <a:t>Density</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50112"/>
        <c:crosses val="autoZero"/>
        <c:crossBetween val="midCat"/>
        <c:majorUnit val="0.1"/>
      </c:valAx>
      <c:valAx>
        <c:axId val="48650112"/>
        <c:scaling>
          <c:orientation val="minMax"/>
          <c:max val="4"/>
          <c:min val="-4"/>
        </c:scaling>
        <c:delete val="0"/>
        <c:axPos val="b"/>
        <c:title>
          <c:tx>
            <c:rich>
              <a:bodyPr/>
              <a:lstStyle/>
              <a:p>
                <a:r>
                  <a:rPr>
                    <a:latin typeface="Nimbus Sans"/>
                    <a:ea typeface="Nimbus Sans"/>
                    <a:cs typeface="Nimbus Sans"/>
                  </a:rPr>
                  <a:t>Standardized statistic</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72768"/>
        <c:crosses val="autoZero"/>
        <c:crossBetween val="midCat"/>
        <c:majorUnit val="2"/>
      </c:valAx>
      <c:spPr>
        <a:solidFill>
          <a:srgbClr val="FFFFFF"/>
        </a:solidFill>
        <a:ln w="0">
          <a:noFill/>
        </a:ln>
      </c:spPr>
    </c:plotArea>
    <c:legend>
      <c:legendPos val="b"/>
      <c:overlay val="0"/>
      <c:txPr>
        <a:bodyPr anchorCtr="1"/>
        <a:lstStyle/>
        <a:p>
          <a:pPr>
            <a:defRPr sz="1650">
              <a:latin typeface="Nimbus Sans"/>
              <a:ea typeface="Nimbus Sans"/>
              <a:cs typeface="Nimbus Sans"/>
            </a:defRPr>
          </a:pPr>
          <a:endParaRPr lang="en-US"/>
        </a:p>
      </c:txPr>
    </c:legend>
    <c:plotVisOnly val="1"/>
    <c:dispBlanksAs val="zero"/>
    <c:showDLblsOverMax val="1"/>
  </c:chart>
  <c:spPr>
    <a:solidFill>
      <a:srgbClr val="FFFFFF"/>
    </a:solidFill>
    <a:ln w="0">
      <a:noFill/>
    </a:ln>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Control (n = 30)</c:v>
          </c:tx>
          <c:spPr>
            <a:ln w="0">
              <a:noFill/>
            </a:ln>
          </c:spPr>
          <c:marker>
            <c:symbol val="circle"/>
            <c:size val="7"/>
            <c:spPr>
              <a:noFill/>
            </c:spPr>
          </c:marker>
          <c:xVal>
            <c:numRef>
              <c:f>'Chart Data'!$A$2:$A$31</c:f>
              <c:numCache>
                <c:formatCode>General</c:formatCode>
                <c:ptCount val="30"/>
                <c:pt idx="0">
                  <c:v>0.89500000000000002</c:v>
                </c:pt>
                <c:pt idx="1">
                  <c:v>0.93</c:v>
                </c:pt>
                <c:pt idx="2">
                  <c:v>0.96499999999999997</c:v>
                </c:pt>
                <c:pt idx="3">
                  <c:v>1</c:v>
                </c:pt>
                <c:pt idx="4">
                  <c:v>1.0349999999999999</c:v>
                </c:pt>
                <c:pt idx="5">
                  <c:v>1.07</c:v>
                </c:pt>
                <c:pt idx="6">
                  <c:v>1.105</c:v>
                </c:pt>
                <c:pt idx="7">
                  <c:v>0.89500000000000002</c:v>
                </c:pt>
                <c:pt idx="8">
                  <c:v>0.93</c:v>
                </c:pt>
                <c:pt idx="9">
                  <c:v>0.96499999999999997</c:v>
                </c:pt>
                <c:pt idx="10">
                  <c:v>1</c:v>
                </c:pt>
                <c:pt idx="11">
                  <c:v>1.0349999999999999</c:v>
                </c:pt>
                <c:pt idx="12">
                  <c:v>1.07</c:v>
                </c:pt>
                <c:pt idx="13">
                  <c:v>1.105</c:v>
                </c:pt>
                <c:pt idx="14">
                  <c:v>0.89500000000000002</c:v>
                </c:pt>
                <c:pt idx="15">
                  <c:v>0.93</c:v>
                </c:pt>
                <c:pt idx="16">
                  <c:v>0.96499999999999997</c:v>
                </c:pt>
                <c:pt idx="17">
                  <c:v>1</c:v>
                </c:pt>
                <c:pt idx="18">
                  <c:v>1.0349999999999999</c:v>
                </c:pt>
                <c:pt idx="19">
                  <c:v>1.07</c:v>
                </c:pt>
                <c:pt idx="20">
                  <c:v>1.105</c:v>
                </c:pt>
                <c:pt idx="21">
                  <c:v>0.89500000000000002</c:v>
                </c:pt>
                <c:pt idx="22">
                  <c:v>0.93</c:v>
                </c:pt>
                <c:pt idx="23">
                  <c:v>0.96499999999999997</c:v>
                </c:pt>
                <c:pt idx="24">
                  <c:v>1</c:v>
                </c:pt>
                <c:pt idx="25">
                  <c:v>1.0349999999999999</c:v>
                </c:pt>
                <c:pt idx="26">
                  <c:v>1.07</c:v>
                </c:pt>
                <c:pt idx="27">
                  <c:v>1.105</c:v>
                </c:pt>
                <c:pt idx="28">
                  <c:v>0.89500000000000002</c:v>
                </c:pt>
                <c:pt idx="29">
                  <c:v>0.93</c:v>
                </c:pt>
              </c:numCache>
            </c:numRef>
          </c:xVal>
          <c:yVal>
            <c:numRef>
              <c:f>'Chart Data'!$B$2:$B$31</c:f>
              <c:numCache>
                <c:formatCode>0.0</c:formatCode>
                <c:ptCount val="30"/>
                <c:pt idx="0">
                  <c:v>10.609</c:v>
                </c:pt>
                <c:pt idx="1">
                  <c:v>7.92</c:v>
                </c:pt>
                <c:pt idx="2">
                  <c:v>11.500999999999999</c:v>
                </c:pt>
                <c:pt idx="3">
                  <c:v>11.881</c:v>
                </c:pt>
                <c:pt idx="4">
                  <c:v>6.0979999999999999</c:v>
                </c:pt>
                <c:pt idx="5">
                  <c:v>7.3959999999999999</c:v>
                </c:pt>
                <c:pt idx="6">
                  <c:v>10.256</c:v>
                </c:pt>
                <c:pt idx="7">
                  <c:v>9.3680000000000003</c:v>
                </c:pt>
                <c:pt idx="8">
                  <c:v>9.9659999999999993</c:v>
                </c:pt>
                <c:pt idx="9">
                  <c:v>8.2940000000000005</c:v>
                </c:pt>
                <c:pt idx="10">
                  <c:v>11.759</c:v>
                </c:pt>
                <c:pt idx="11">
                  <c:v>11.555999999999999</c:v>
                </c:pt>
                <c:pt idx="12">
                  <c:v>10.132</c:v>
                </c:pt>
                <c:pt idx="13">
                  <c:v>12.254</c:v>
                </c:pt>
                <c:pt idx="14">
                  <c:v>10.935</c:v>
                </c:pt>
                <c:pt idx="15">
                  <c:v>8.2810000000000006</c:v>
                </c:pt>
                <c:pt idx="16">
                  <c:v>10.738</c:v>
                </c:pt>
                <c:pt idx="17">
                  <c:v>8.0820000000000007</c:v>
                </c:pt>
                <c:pt idx="18">
                  <c:v>11.757</c:v>
                </c:pt>
                <c:pt idx="19">
                  <c:v>9.9</c:v>
                </c:pt>
                <c:pt idx="20">
                  <c:v>9.6300000000000008</c:v>
                </c:pt>
                <c:pt idx="21">
                  <c:v>8.6379999999999999</c:v>
                </c:pt>
                <c:pt idx="22">
                  <c:v>12.445</c:v>
                </c:pt>
                <c:pt idx="23">
                  <c:v>9.6910000000000007</c:v>
                </c:pt>
                <c:pt idx="24">
                  <c:v>9.1430000000000007</c:v>
                </c:pt>
                <c:pt idx="25">
                  <c:v>9.2959999999999994</c:v>
                </c:pt>
                <c:pt idx="26">
                  <c:v>11.065</c:v>
                </c:pt>
                <c:pt idx="27">
                  <c:v>10.731</c:v>
                </c:pt>
                <c:pt idx="28">
                  <c:v>10.824999999999999</c:v>
                </c:pt>
                <c:pt idx="29">
                  <c:v>10.862</c:v>
                </c:pt>
              </c:numCache>
            </c:numRef>
          </c:yVal>
          <c:smooth val="1"/>
          <c:extLst>
            <c:ext xmlns:c16="http://schemas.microsoft.com/office/drawing/2014/chart" uri="{C3380CC4-5D6E-409C-BE32-E72D297353CC}">
              <c16:uniqueId val="{00000000-8C99-F944-86E5-E7C28EF17BD1}"/>
            </c:ext>
          </c:extLst>
        </c:ser>
        <c:ser>
          <c:idx val="1"/>
          <c:order val="1"/>
          <c:tx>
            <c:v>Treatment (n = 28)</c:v>
          </c:tx>
          <c:spPr>
            <a:ln w="0">
              <a:noFill/>
            </a:ln>
          </c:spPr>
          <c:marker>
            <c:symbol val="circle"/>
            <c:size val="7"/>
            <c:spPr>
              <a:noFill/>
            </c:spPr>
          </c:marker>
          <c:xVal>
            <c:numRef>
              <c:f>'Chart Data'!$C$2:$C$29</c:f>
              <c:numCache>
                <c:formatCode>General</c:formatCode>
                <c:ptCount val="28"/>
                <c:pt idx="0">
                  <c:v>1.895</c:v>
                </c:pt>
                <c:pt idx="1">
                  <c:v>1.93</c:v>
                </c:pt>
                <c:pt idx="2">
                  <c:v>1.9650000000000001</c:v>
                </c:pt>
                <c:pt idx="3">
                  <c:v>2</c:v>
                </c:pt>
                <c:pt idx="4">
                  <c:v>2.0350000000000001</c:v>
                </c:pt>
                <c:pt idx="5">
                  <c:v>2.0699999999999998</c:v>
                </c:pt>
                <c:pt idx="6">
                  <c:v>2.105</c:v>
                </c:pt>
                <c:pt idx="7">
                  <c:v>1.895</c:v>
                </c:pt>
                <c:pt idx="8">
                  <c:v>1.93</c:v>
                </c:pt>
                <c:pt idx="9">
                  <c:v>1.9650000000000001</c:v>
                </c:pt>
                <c:pt idx="10">
                  <c:v>2</c:v>
                </c:pt>
                <c:pt idx="11">
                  <c:v>2.0350000000000001</c:v>
                </c:pt>
                <c:pt idx="12">
                  <c:v>2.0699999999999998</c:v>
                </c:pt>
                <c:pt idx="13">
                  <c:v>2.105</c:v>
                </c:pt>
                <c:pt idx="14">
                  <c:v>1.895</c:v>
                </c:pt>
                <c:pt idx="15">
                  <c:v>1.93</c:v>
                </c:pt>
                <c:pt idx="16">
                  <c:v>1.9650000000000001</c:v>
                </c:pt>
                <c:pt idx="17">
                  <c:v>2</c:v>
                </c:pt>
                <c:pt idx="18">
                  <c:v>2.0350000000000001</c:v>
                </c:pt>
                <c:pt idx="19">
                  <c:v>2.0699999999999998</c:v>
                </c:pt>
                <c:pt idx="20">
                  <c:v>2.105</c:v>
                </c:pt>
                <c:pt idx="21">
                  <c:v>1.895</c:v>
                </c:pt>
                <c:pt idx="22">
                  <c:v>1.93</c:v>
                </c:pt>
                <c:pt idx="23">
                  <c:v>1.9650000000000001</c:v>
                </c:pt>
                <c:pt idx="24">
                  <c:v>2</c:v>
                </c:pt>
                <c:pt idx="25">
                  <c:v>2.0350000000000001</c:v>
                </c:pt>
                <c:pt idx="26">
                  <c:v>2.0699999999999998</c:v>
                </c:pt>
                <c:pt idx="27">
                  <c:v>2.105</c:v>
                </c:pt>
              </c:numCache>
            </c:numRef>
          </c:xVal>
          <c:yVal>
            <c:numRef>
              <c:f>'Chart Data'!$D$2:$D$29</c:f>
              <c:numCache>
                <c:formatCode>0.0</c:formatCode>
                <c:ptCount val="28"/>
                <c:pt idx="0">
                  <c:v>15.782999999999999</c:v>
                </c:pt>
                <c:pt idx="1">
                  <c:v>10.686999999999999</c:v>
                </c:pt>
                <c:pt idx="2">
                  <c:v>10.476000000000001</c:v>
                </c:pt>
                <c:pt idx="3">
                  <c:v>9.8719999999999999</c:v>
                </c:pt>
                <c:pt idx="4">
                  <c:v>12.731999999999999</c:v>
                </c:pt>
                <c:pt idx="5">
                  <c:v>13.757999999999999</c:v>
                </c:pt>
                <c:pt idx="6">
                  <c:v>11.272</c:v>
                </c:pt>
                <c:pt idx="7">
                  <c:v>9.82</c:v>
                </c:pt>
                <c:pt idx="8">
                  <c:v>9.8510000000000009</c:v>
                </c:pt>
                <c:pt idx="9">
                  <c:v>12.801</c:v>
                </c:pt>
                <c:pt idx="10">
                  <c:v>12.987</c:v>
                </c:pt>
                <c:pt idx="11">
                  <c:v>12.586</c:v>
                </c:pt>
                <c:pt idx="12">
                  <c:v>10.169</c:v>
                </c:pt>
                <c:pt idx="13">
                  <c:v>11.964</c:v>
                </c:pt>
                <c:pt idx="14">
                  <c:v>11.733000000000001</c:v>
                </c:pt>
                <c:pt idx="15">
                  <c:v>11.936999999999999</c:v>
                </c:pt>
                <c:pt idx="16">
                  <c:v>13.243</c:v>
                </c:pt>
                <c:pt idx="17">
                  <c:v>11.946999999999999</c:v>
                </c:pt>
                <c:pt idx="18">
                  <c:v>12.858000000000001</c:v>
                </c:pt>
                <c:pt idx="19">
                  <c:v>11.635</c:v>
                </c:pt>
                <c:pt idx="20">
                  <c:v>12.077999999999999</c:v>
                </c:pt>
                <c:pt idx="21">
                  <c:v>12.763</c:v>
                </c:pt>
                <c:pt idx="22">
                  <c:v>8.5860000000000003</c:v>
                </c:pt>
                <c:pt idx="23">
                  <c:v>10.861000000000001</c:v>
                </c:pt>
                <c:pt idx="24">
                  <c:v>10.558999999999999</c:v>
                </c:pt>
                <c:pt idx="25">
                  <c:v>10.222</c:v>
                </c:pt>
                <c:pt idx="26">
                  <c:v>10.95</c:v>
                </c:pt>
                <c:pt idx="27">
                  <c:v>14.49</c:v>
                </c:pt>
              </c:numCache>
            </c:numRef>
          </c:yVal>
          <c:smooth val="1"/>
          <c:extLst>
            <c:ext xmlns:c16="http://schemas.microsoft.com/office/drawing/2014/chart" uri="{C3380CC4-5D6E-409C-BE32-E72D297353CC}">
              <c16:uniqueId val="{00000001-8C99-F944-86E5-E7C28EF17BD1}"/>
            </c:ext>
          </c:extLst>
        </c:ser>
        <c:dLbls>
          <c:showLegendKey val="0"/>
          <c:showVal val="0"/>
          <c:showCatName val="0"/>
          <c:showSerName val="0"/>
          <c:showPercent val="0"/>
          <c:showBubbleSize val="0"/>
        </c:dLbls>
        <c:axId val="48650112"/>
        <c:axId val="48672768"/>
      </c:scatterChart>
      <c:valAx>
        <c:axId val="48672768"/>
        <c:scaling>
          <c:orientation val="minMax"/>
          <c:max val="17"/>
          <c:min val="5"/>
        </c:scaling>
        <c:delete val="0"/>
        <c:axPos val="l"/>
        <c:majorGridlines>
          <c:spPr>
            <a:ln w="6668">
              <a:solidFill>
                <a:srgbClr val="E6E8EA"/>
              </a:solidFill>
            </a:ln>
          </c:spPr>
        </c:majorGridlines>
        <c:title>
          <c:tx>
            <c:rich>
              <a:bodyPr/>
              <a:lstStyle/>
              <a:p>
                <a:r>
                  <a:rPr>
                    <a:latin typeface="Nimbus Sans"/>
                    <a:ea typeface="Nimbus Sans"/>
                    <a:cs typeface="Nimbus Sans"/>
                  </a:rPr>
                  <a:t>Response (course units)</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50112"/>
        <c:crosses val="autoZero"/>
        <c:crossBetween val="midCat"/>
        <c:majorUnit val="2"/>
      </c:valAx>
      <c:valAx>
        <c:axId val="48650112"/>
        <c:scaling>
          <c:orientation val="minMax"/>
          <c:max val="2.5"/>
          <c:min val="0.5"/>
        </c:scaling>
        <c:delete val="0"/>
        <c:axPos val="b"/>
        <c:numFmt formatCode="General" sourceLinked="1"/>
        <c:majorTickMark val="none"/>
        <c:minorTickMark val="none"/>
        <c:tickLblPos val="none"/>
        <c:spPr>
          <a:ln w="0">
            <a:noFill/>
          </a:ln>
        </c:spPr>
        <c:txPr>
          <a:bodyPr anchorCtr="1"/>
          <a:lstStyle/>
          <a:p>
            <a:pPr>
              <a:defRPr sz="1575">
                <a:solidFill>
                  <a:srgbClr val="68707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legend>
      <c:legendPos val="b"/>
      <c:overlay val="0"/>
      <c:txPr>
        <a:bodyPr anchorCtr="1"/>
        <a:lstStyle/>
        <a:p>
          <a:pPr>
            <a:defRPr sz="1800">
              <a:latin typeface="Nimbus Sans"/>
              <a:ea typeface="Nimbus Sans"/>
              <a:cs typeface="Nimbus Sans"/>
            </a:defRPr>
          </a:pPr>
          <a:endParaRPr lang="en-US"/>
        </a:p>
      </c:txPr>
    </c:legend>
    <c:plotVisOnly val="1"/>
    <c:dispBlanksAs val="zero"/>
    <c:showDLblsOverMax val="1"/>
  </c:chart>
  <c:spPr>
    <a:solidFill>
      <a:srgbClr val="FFFFFF"/>
    </a:solidFill>
    <a:ln w="0">
      <a:noFill/>
    </a:ln>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lineChart>
        <c:grouping val="standard"/>
        <c:varyColors val="1"/>
        <c:ser>
          <c:idx val="0"/>
          <c:order val="0"/>
          <c:tx>
            <c:v>Subject 1</c:v>
          </c:tx>
          <c:spPr>
            <a:ln w="15240">
              <a:solidFill>
                <a:srgbClr val="A0ADB4"/>
              </a:solidFill>
            </a:ln>
          </c:spPr>
          <c:marker>
            <c:symbol val="circle"/>
            <c:size val="6"/>
            <c:spPr>
              <a:solidFill>
                <a:srgbClr val="A0ADB4"/>
              </a:solidFill>
            </c:spPr>
          </c:marker>
          <c:cat>
            <c:strRef>
              <c:f>'Chart Data'!$A$2:$A$3</c:f>
              <c:strCache>
                <c:ptCount val="2"/>
                <c:pt idx="0">
                  <c:v>T2</c:v>
                </c:pt>
                <c:pt idx="1">
                  <c:v>T3</c:v>
                </c:pt>
              </c:strCache>
            </c:strRef>
          </c:cat>
          <c:val>
            <c:numRef>
              <c:f>'Chart Data'!$B$2:$B$3</c:f>
              <c:numCache>
                <c:formatCode>General</c:formatCode>
                <c:ptCount val="2"/>
                <c:pt idx="0">
                  <c:v>12.336</c:v>
                </c:pt>
                <c:pt idx="1">
                  <c:v>12.987</c:v>
                </c:pt>
              </c:numCache>
            </c:numRef>
          </c:val>
          <c:smooth val="1"/>
          <c:extLst>
            <c:ext xmlns:c16="http://schemas.microsoft.com/office/drawing/2014/chart" uri="{C3380CC4-5D6E-409C-BE32-E72D297353CC}">
              <c16:uniqueId val="{00000000-736D-9D4A-ABAC-9CD9602BC77B}"/>
            </c:ext>
          </c:extLst>
        </c:ser>
        <c:ser>
          <c:idx val="1"/>
          <c:order val="1"/>
          <c:tx>
            <c:v>Subject 2</c:v>
          </c:tx>
          <c:spPr>
            <a:ln w="28575">
              <a:solidFill>
                <a:srgbClr val="500000"/>
              </a:solidFill>
            </a:ln>
          </c:spPr>
          <c:marker>
            <c:symbol val="circle"/>
            <c:size val="6"/>
            <c:spPr>
              <a:solidFill>
                <a:srgbClr val="500000"/>
              </a:solidFill>
            </c:spPr>
          </c:marker>
          <c:cat>
            <c:strRef>
              <c:f>'Chart Data'!$C$2:$C$3</c:f>
              <c:strCache>
                <c:ptCount val="2"/>
                <c:pt idx="0">
                  <c:v>T2</c:v>
                </c:pt>
                <c:pt idx="1">
                  <c:v>T3</c:v>
                </c:pt>
              </c:strCache>
            </c:strRef>
          </c:cat>
          <c:val>
            <c:numRef>
              <c:f>'Chart Data'!$D$2:$D$3</c:f>
              <c:numCache>
                <c:formatCode>General</c:formatCode>
                <c:ptCount val="2"/>
                <c:pt idx="0">
                  <c:v>10.378</c:v>
                </c:pt>
                <c:pt idx="1">
                  <c:v>10.191000000000001</c:v>
                </c:pt>
              </c:numCache>
            </c:numRef>
          </c:val>
          <c:smooth val="1"/>
          <c:extLst>
            <c:ext xmlns:c16="http://schemas.microsoft.com/office/drawing/2014/chart" uri="{C3380CC4-5D6E-409C-BE32-E72D297353CC}">
              <c16:uniqueId val="{00000001-736D-9D4A-ABAC-9CD9602BC77B}"/>
            </c:ext>
          </c:extLst>
        </c:ser>
        <c:ser>
          <c:idx val="2"/>
          <c:order val="2"/>
          <c:tx>
            <c:v>Subject 3</c:v>
          </c:tx>
          <c:spPr>
            <a:ln w="15240">
              <a:solidFill>
                <a:srgbClr val="A0ADB4"/>
              </a:solidFill>
            </a:ln>
          </c:spPr>
          <c:marker>
            <c:symbol val="circle"/>
            <c:size val="6"/>
            <c:spPr>
              <a:solidFill>
                <a:srgbClr val="A0ADB4"/>
              </a:solidFill>
            </c:spPr>
          </c:marker>
          <c:cat>
            <c:strRef>
              <c:f>'Chart Data'!$E$2:$E$3</c:f>
              <c:strCache>
                <c:ptCount val="2"/>
                <c:pt idx="0">
                  <c:v>T2</c:v>
                </c:pt>
                <c:pt idx="1">
                  <c:v>T3</c:v>
                </c:pt>
              </c:strCache>
            </c:strRef>
          </c:cat>
          <c:val>
            <c:numRef>
              <c:f>'Chart Data'!$F$2:$F$3</c:f>
              <c:numCache>
                <c:formatCode>General</c:formatCode>
                <c:ptCount val="2"/>
                <c:pt idx="0">
                  <c:v>9.5869999999999997</c:v>
                </c:pt>
                <c:pt idx="1">
                  <c:v>10.677</c:v>
                </c:pt>
              </c:numCache>
            </c:numRef>
          </c:val>
          <c:smooth val="1"/>
          <c:extLst>
            <c:ext xmlns:c16="http://schemas.microsoft.com/office/drawing/2014/chart" uri="{C3380CC4-5D6E-409C-BE32-E72D297353CC}">
              <c16:uniqueId val="{00000002-736D-9D4A-ABAC-9CD9602BC77B}"/>
            </c:ext>
          </c:extLst>
        </c:ser>
        <c:ser>
          <c:idx val="3"/>
          <c:order val="3"/>
          <c:tx>
            <c:v>Subject 4</c:v>
          </c:tx>
          <c:spPr>
            <a:ln w="15240">
              <a:solidFill>
                <a:srgbClr val="A0ADB4"/>
              </a:solidFill>
            </a:ln>
          </c:spPr>
          <c:marker>
            <c:symbol val="circle"/>
            <c:size val="6"/>
            <c:spPr>
              <a:solidFill>
                <a:srgbClr val="A0ADB4"/>
              </a:solidFill>
            </c:spPr>
          </c:marker>
          <c:cat>
            <c:strRef>
              <c:f>'Chart Data'!$G$2:$G$3</c:f>
              <c:strCache>
                <c:ptCount val="2"/>
                <c:pt idx="0">
                  <c:v>T2</c:v>
                </c:pt>
                <c:pt idx="1">
                  <c:v>T3</c:v>
                </c:pt>
              </c:strCache>
            </c:strRef>
          </c:cat>
          <c:val>
            <c:numRef>
              <c:f>'Chart Data'!$H$2:$H$3</c:f>
              <c:numCache>
                <c:formatCode>General</c:formatCode>
                <c:ptCount val="2"/>
                <c:pt idx="0">
                  <c:v>10.57</c:v>
                </c:pt>
                <c:pt idx="1">
                  <c:v>11.327999999999999</c:v>
                </c:pt>
              </c:numCache>
            </c:numRef>
          </c:val>
          <c:smooth val="1"/>
          <c:extLst>
            <c:ext xmlns:c16="http://schemas.microsoft.com/office/drawing/2014/chart" uri="{C3380CC4-5D6E-409C-BE32-E72D297353CC}">
              <c16:uniqueId val="{00000003-736D-9D4A-ABAC-9CD9602BC77B}"/>
            </c:ext>
          </c:extLst>
        </c:ser>
        <c:ser>
          <c:idx val="4"/>
          <c:order val="4"/>
          <c:tx>
            <c:v>Subject 5</c:v>
          </c:tx>
          <c:spPr>
            <a:ln w="15240">
              <a:solidFill>
                <a:srgbClr val="A0ADB4"/>
              </a:solidFill>
            </a:ln>
          </c:spPr>
          <c:marker>
            <c:symbol val="circle"/>
            <c:size val="6"/>
            <c:spPr>
              <a:solidFill>
                <a:srgbClr val="A0ADB4"/>
              </a:solidFill>
            </c:spPr>
          </c:marker>
          <c:cat>
            <c:strRef>
              <c:f>'Chart Data'!$I$2:$I$3</c:f>
              <c:strCache>
                <c:ptCount val="2"/>
                <c:pt idx="0">
                  <c:v>T2</c:v>
                </c:pt>
                <c:pt idx="1">
                  <c:v>T3</c:v>
                </c:pt>
              </c:strCache>
            </c:strRef>
          </c:cat>
          <c:val>
            <c:numRef>
              <c:f>'Chart Data'!$J$2:$J$3</c:f>
              <c:numCache>
                <c:formatCode>General</c:formatCode>
                <c:ptCount val="2"/>
                <c:pt idx="0">
                  <c:v>9.5500000000000007</c:v>
                </c:pt>
                <c:pt idx="1">
                  <c:v>11.241</c:v>
                </c:pt>
              </c:numCache>
            </c:numRef>
          </c:val>
          <c:smooth val="1"/>
          <c:extLst>
            <c:ext xmlns:c16="http://schemas.microsoft.com/office/drawing/2014/chart" uri="{C3380CC4-5D6E-409C-BE32-E72D297353CC}">
              <c16:uniqueId val="{00000004-736D-9D4A-ABAC-9CD9602BC77B}"/>
            </c:ext>
          </c:extLst>
        </c:ser>
        <c:ser>
          <c:idx val="5"/>
          <c:order val="5"/>
          <c:tx>
            <c:v>Subject 6</c:v>
          </c:tx>
          <c:spPr>
            <a:ln w="15240">
              <a:solidFill>
                <a:srgbClr val="A0ADB4"/>
              </a:solidFill>
            </a:ln>
          </c:spPr>
          <c:marker>
            <c:symbol val="circle"/>
            <c:size val="6"/>
            <c:spPr>
              <a:solidFill>
                <a:srgbClr val="A0ADB4"/>
              </a:solidFill>
            </c:spPr>
          </c:marker>
          <c:cat>
            <c:strRef>
              <c:f>'Chart Data'!$K$2:$K$3</c:f>
              <c:strCache>
                <c:ptCount val="2"/>
                <c:pt idx="0">
                  <c:v>T2</c:v>
                </c:pt>
                <c:pt idx="1">
                  <c:v>T3</c:v>
                </c:pt>
              </c:strCache>
            </c:strRef>
          </c:cat>
          <c:val>
            <c:numRef>
              <c:f>'Chart Data'!$L$2:$L$3</c:f>
              <c:numCache>
                <c:formatCode>General</c:formatCode>
                <c:ptCount val="2"/>
                <c:pt idx="0">
                  <c:v>11.048</c:v>
                </c:pt>
                <c:pt idx="1">
                  <c:v>11.898999999999999</c:v>
                </c:pt>
              </c:numCache>
            </c:numRef>
          </c:val>
          <c:smooth val="1"/>
          <c:extLst>
            <c:ext xmlns:c16="http://schemas.microsoft.com/office/drawing/2014/chart" uri="{C3380CC4-5D6E-409C-BE32-E72D297353CC}">
              <c16:uniqueId val="{00000005-736D-9D4A-ABAC-9CD9602BC77B}"/>
            </c:ext>
          </c:extLst>
        </c:ser>
        <c:ser>
          <c:idx val="6"/>
          <c:order val="6"/>
          <c:tx>
            <c:v>Subject 7</c:v>
          </c:tx>
          <c:spPr>
            <a:ln w="15240">
              <a:solidFill>
                <a:srgbClr val="A0ADB4"/>
              </a:solidFill>
            </a:ln>
          </c:spPr>
          <c:marker>
            <c:symbol val="circle"/>
            <c:size val="6"/>
            <c:spPr>
              <a:solidFill>
                <a:srgbClr val="A0ADB4"/>
              </a:solidFill>
            </c:spPr>
          </c:marker>
          <c:cat>
            <c:strRef>
              <c:f>'Chart Data'!$M$2:$M$3</c:f>
              <c:strCache>
                <c:ptCount val="2"/>
                <c:pt idx="0">
                  <c:v>T2</c:v>
                </c:pt>
                <c:pt idx="1">
                  <c:v>T3</c:v>
                </c:pt>
              </c:strCache>
            </c:strRef>
          </c:cat>
          <c:val>
            <c:numRef>
              <c:f>'Chart Data'!$N$2:$N$3</c:f>
              <c:numCache>
                <c:formatCode>General</c:formatCode>
                <c:ptCount val="2"/>
                <c:pt idx="0">
                  <c:v>10.478999999999999</c:v>
                </c:pt>
                <c:pt idx="1">
                  <c:v>11.076000000000001</c:v>
                </c:pt>
              </c:numCache>
            </c:numRef>
          </c:val>
          <c:smooth val="1"/>
          <c:extLst>
            <c:ext xmlns:c16="http://schemas.microsoft.com/office/drawing/2014/chart" uri="{C3380CC4-5D6E-409C-BE32-E72D297353CC}">
              <c16:uniqueId val="{00000006-736D-9D4A-ABAC-9CD9602BC77B}"/>
            </c:ext>
          </c:extLst>
        </c:ser>
        <c:ser>
          <c:idx val="7"/>
          <c:order val="7"/>
          <c:tx>
            <c:v>Subject 8</c:v>
          </c:tx>
          <c:spPr>
            <a:ln w="15240">
              <a:solidFill>
                <a:srgbClr val="A0ADB4"/>
              </a:solidFill>
            </a:ln>
          </c:spPr>
          <c:marker>
            <c:symbol val="circle"/>
            <c:size val="6"/>
            <c:spPr>
              <a:solidFill>
                <a:srgbClr val="A0ADB4"/>
              </a:solidFill>
            </c:spPr>
          </c:marker>
          <c:cat>
            <c:strRef>
              <c:f>'Chart Data'!$O$2:$O$3</c:f>
              <c:strCache>
                <c:ptCount val="2"/>
                <c:pt idx="0">
                  <c:v>T2</c:v>
                </c:pt>
                <c:pt idx="1">
                  <c:v>T3</c:v>
                </c:pt>
              </c:strCache>
            </c:strRef>
          </c:cat>
          <c:val>
            <c:numRef>
              <c:f>'Chart Data'!$P$2:$P$3</c:f>
              <c:numCache>
                <c:formatCode>General</c:formatCode>
                <c:ptCount val="2"/>
                <c:pt idx="0">
                  <c:v>10.29</c:v>
                </c:pt>
                <c:pt idx="1">
                  <c:v>10.839</c:v>
                </c:pt>
              </c:numCache>
            </c:numRef>
          </c:val>
          <c:smooth val="1"/>
          <c:extLst>
            <c:ext xmlns:c16="http://schemas.microsoft.com/office/drawing/2014/chart" uri="{C3380CC4-5D6E-409C-BE32-E72D297353CC}">
              <c16:uniqueId val="{00000007-736D-9D4A-ABAC-9CD9602BC77B}"/>
            </c:ext>
          </c:extLst>
        </c:ser>
        <c:ser>
          <c:idx val="8"/>
          <c:order val="8"/>
          <c:tx>
            <c:v>Subject 9</c:v>
          </c:tx>
          <c:spPr>
            <a:ln w="15240">
              <a:solidFill>
                <a:srgbClr val="A0ADB4"/>
              </a:solidFill>
            </a:ln>
          </c:spPr>
          <c:marker>
            <c:symbol val="circle"/>
            <c:size val="6"/>
            <c:spPr>
              <a:solidFill>
                <a:srgbClr val="A0ADB4"/>
              </a:solidFill>
            </c:spPr>
          </c:marker>
          <c:cat>
            <c:strRef>
              <c:f>'Chart Data'!$Q$2:$Q$3</c:f>
              <c:strCache>
                <c:ptCount val="2"/>
                <c:pt idx="0">
                  <c:v>T2</c:v>
                </c:pt>
                <c:pt idx="1">
                  <c:v>T3</c:v>
                </c:pt>
              </c:strCache>
            </c:strRef>
          </c:cat>
          <c:val>
            <c:numRef>
              <c:f>'Chart Data'!$R$2:$R$3</c:f>
              <c:numCache>
                <c:formatCode>General</c:formatCode>
                <c:ptCount val="2"/>
                <c:pt idx="0">
                  <c:v>10.297000000000001</c:v>
                </c:pt>
                <c:pt idx="1">
                  <c:v>10.856</c:v>
                </c:pt>
              </c:numCache>
            </c:numRef>
          </c:val>
          <c:smooth val="1"/>
          <c:extLst>
            <c:ext xmlns:c16="http://schemas.microsoft.com/office/drawing/2014/chart" uri="{C3380CC4-5D6E-409C-BE32-E72D297353CC}">
              <c16:uniqueId val="{00000008-736D-9D4A-ABAC-9CD9602BC77B}"/>
            </c:ext>
          </c:extLst>
        </c:ser>
        <c:ser>
          <c:idx val="9"/>
          <c:order val="9"/>
          <c:tx>
            <c:v>Subject 10</c:v>
          </c:tx>
          <c:spPr>
            <a:ln w="15240">
              <a:solidFill>
                <a:srgbClr val="A0ADB4"/>
              </a:solidFill>
            </a:ln>
          </c:spPr>
          <c:marker>
            <c:symbol val="circle"/>
            <c:size val="6"/>
            <c:spPr>
              <a:solidFill>
                <a:srgbClr val="A0ADB4"/>
              </a:solidFill>
            </c:spPr>
          </c:marker>
          <c:cat>
            <c:strRef>
              <c:f>'Chart Data'!$S$2:$S$3</c:f>
              <c:strCache>
                <c:ptCount val="2"/>
                <c:pt idx="0">
                  <c:v>T2</c:v>
                </c:pt>
                <c:pt idx="1">
                  <c:v>T3</c:v>
                </c:pt>
              </c:strCache>
            </c:strRef>
          </c:cat>
          <c:val>
            <c:numRef>
              <c:f>'Chart Data'!$T$2:$T$3</c:f>
              <c:numCache>
                <c:formatCode>General</c:formatCode>
                <c:ptCount val="2"/>
                <c:pt idx="0">
                  <c:v>9.68</c:v>
                </c:pt>
                <c:pt idx="1">
                  <c:v>10.349</c:v>
                </c:pt>
              </c:numCache>
            </c:numRef>
          </c:val>
          <c:smooth val="1"/>
          <c:extLst>
            <c:ext xmlns:c16="http://schemas.microsoft.com/office/drawing/2014/chart" uri="{C3380CC4-5D6E-409C-BE32-E72D297353CC}">
              <c16:uniqueId val="{00000009-736D-9D4A-ABAC-9CD9602BC77B}"/>
            </c:ext>
          </c:extLst>
        </c:ser>
        <c:ser>
          <c:idx val="10"/>
          <c:order val="10"/>
          <c:tx>
            <c:v>Subject 11</c:v>
          </c:tx>
          <c:spPr>
            <a:ln w="15240">
              <a:solidFill>
                <a:srgbClr val="A0ADB4"/>
              </a:solidFill>
            </a:ln>
          </c:spPr>
          <c:marker>
            <c:symbol val="circle"/>
            <c:size val="6"/>
            <c:spPr>
              <a:solidFill>
                <a:srgbClr val="A0ADB4"/>
              </a:solidFill>
            </c:spPr>
          </c:marker>
          <c:cat>
            <c:strRef>
              <c:f>'Chart Data'!$U$2:$U$3</c:f>
              <c:strCache>
                <c:ptCount val="2"/>
                <c:pt idx="0">
                  <c:v>T2</c:v>
                </c:pt>
                <c:pt idx="1">
                  <c:v>T3</c:v>
                </c:pt>
              </c:strCache>
            </c:strRef>
          </c:cat>
          <c:val>
            <c:numRef>
              <c:f>'Chart Data'!$V$2:$V$3</c:f>
              <c:numCache>
                <c:formatCode>General</c:formatCode>
                <c:ptCount val="2"/>
                <c:pt idx="0">
                  <c:v>10.617000000000001</c:v>
                </c:pt>
                <c:pt idx="1">
                  <c:v>11.481999999999999</c:v>
                </c:pt>
              </c:numCache>
            </c:numRef>
          </c:val>
          <c:smooth val="1"/>
          <c:extLst>
            <c:ext xmlns:c16="http://schemas.microsoft.com/office/drawing/2014/chart" uri="{C3380CC4-5D6E-409C-BE32-E72D297353CC}">
              <c16:uniqueId val="{0000000A-736D-9D4A-ABAC-9CD9602BC77B}"/>
            </c:ext>
          </c:extLst>
        </c:ser>
        <c:ser>
          <c:idx val="11"/>
          <c:order val="11"/>
          <c:tx>
            <c:v>Subject 12</c:v>
          </c:tx>
          <c:spPr>
            <a:ln w="15240">
              <a:solidFill>
                <a:srgbClr val="A0ADB4"/>
              </a:solidFill>
            </a:ln>
          </c:spPr>
          <c:marker>
            <c:symbol val="circle"/>
            <c:size val="6"/>
            <c:spPr>
              <a:solidFill>
                <a:srgbClr val="A0ADB4"/>
              </a:solidFill>
            </c:spPr>
          </c:marker>
          <c:cat>
            <c:strRef>
              <c:f>'Chart Data'!$W$2:$W$3</c:f>
              <c:strCache>
                <c:ptCount val="2"/>
                <c:pt idx="0">
                  <c:v>T2</c:v>
                </c:pt>
                <c:pt idx="1">
                  <c:v>T3</c:v>
                </c:pt>
              </c:strCache>
            </c:strRef>
          </c:cat>
          <c:val>
            <c:numRef>
              <c:f>'Chart Data'!$X$2:$X$3</c:f>
              <c:numCache>
                <c:formatCode>General</c:formatCode>
                <c:ptCount val="2"/>
                <c:pt idx="0">
                  <c:v>9.1920000000000002</c:v>
                </c:pt>
                <c:pt idx="1">
                  <c:v>9.5</c:v>
                </c:pt>
              </c:numCache>
            </c:numRef>
          </c:val>
          <c:smooth val="1"/>
          <c:extLst>
            <c:ext xmlns:c16="http://schemas.microsoft.com/office/drawing/2014/chart" uri="{C3380CC4-5D6E-409C-BE32-E72D297353CC}">
              <c16:uniqueId val="{0000000B-736D-9D4A-ABAC-9CD9602BC77B}"/>
            </c:ext>
          </c:extLst>
        </c:ser>
        <c:ser>
          <c:idx val="12"/>
          <c:order val="12"/>
          <c:tx>
            <c:v>Subject 13</c:v>
          </c:tx>
          <c:spPr>
            <a:ln w="15240">
              <a:solidFill>
                <a:srgbClr val="A0ADB4"/>
              </a:solidFill>
            </a:ln>
          </c:spPr>
          <c:marker>
            <c:symbol val="circle"/>
            <c:size val="6"/>
            <c:spPr>
              <a:solidFill>
                <a:srgbClr val="A0ADB4"/>
              </a:solidFill>
            </c:spPr>
          </c:marker>
          <c:cat>
            <c:strRef>
              <c:f>'Chart Data'!$Y$2:$Y$3</c:f>
              <c:strCache>
                <c:ptCount val="2"/>
                <c:pt idx="0">
                  <c:v>T2</c:v>
                </c:pt>
                <c:pt idx="1">
                  <c:v>T3</c:v>
                </c:pt>
              </c:strCache>
            </c:strRef>
          </c:cat>
          <c:val>
            <c:numRef>
              <c:f>'Chart Data'!$Z$2:$Z$3</c:f>
              <c:numCache>
                <c:formatCode>General</c:formatCode>
                <c:ptCount val="2"/>
                <c:pt idx="0">
                  <c:v>10.714</c:v>
                </c:pt>
                <c:pt idx="1">
                  <c:v>10.927</c:v>
                </c:pt>
              </c:numCache>
            </c:numRef>
          </c:val>
          <c:smooth val="1"/>
          <c:extLst>
            <c:ext xmlns:c16="http://schemas.microsoft.com/office/drawing/2014/chart" uri="{C3380CC4-5D6E-409C-BE32-E72D297353CC}">
              <c16:uniqueId val="{0000000C-736D-9D4A-ABAC-9CD9602BC77B}"/>
            </c:ext>
          </c:extLst>
        </c:ser>
        <c:ser>
          <c:idx val="13"/>
          <c:order val="13"/>
          <c:tx>
            <c:v>Subject 14</c:v>
          </c:tx>
          <c:spPr>
            <a:ln w="15240">
              <a:solidFill>
                <a:srgbClr val="A0ADB4"/>
              </a:solidFill>
            </a:ln>
          </c:spPr>
          <c:marker>
            <c:symbol val="circle"/>
            <c:size val="6"/>
            <c:spPr>
              <a:solidFill>
                <a:srgbClr val="A0ADB4"/>
              </a:solidFill>
            </c:spPr>
          </c:marker>
          <c:cat>
            <c:strRef>
              <c:f>'Chart Data'!$AA$2:$AA$3</c:f>
              <c:strCache>
                <c:ptCount val="2"/>
                <c:pt idx="0">
                  <c:v>T2</c:v>
                </c:pt>
                <c:pt idx="1">
                  <c:v>T3</c:v>
                </c:pt>
              </c:strCache>
            </c:strRef>
          </c:cat>
          <c:val>
            <c:numRef>
              <c:f>'Chart Data'!$AB$2:$AB$3</c:f>
              <c:numCache>
                <c:formatCode>General</c:formatCode>
                <c:ptCount val="2"/>
                <c:pt idx="0">
                  <c:v>12.291</c:v>
                </c:pt>
                <c:pt idx="1">
                  <c:v>13.878</c:v>
                </c:pt>
              </c:numCache>
            </c:numRef>
          </c:val>
          <c:smooth val="1"/>
          <c:extLst>
            <c:ext xmlns:c16="http://schemas.microsoft.com/office/drawing/2014/chart" uri="{C3380CC4-5D6E-409C-BE32-E72D297353CC}">
              <c16:uniqueId val="{0000000D-736D-9D4A-ABAC-9CD9602BC77B}"/>
            </c:ext>
          </c:extLst>
        </c:ser>
        <c:ser>
          <c:idx val="14"/>
          <c:order val="14"/>
          <c:tx>
            <c:v>Subject 15</c:v>
          </c:tx>
          <c:spPr>
            <a:ln w="15240">
              <a:solidFill>
                <a:srgbClr val="A0ADB4"/>
              </a:solidFill>
            </a:ln>
          </c:spPr>
          <c:marker>
            <c:symbol val="circle"/>
            <c:size val="6"/>
            <c:spPr>
              <a:solidFill>
                <a:srgbClr val="A0ADB4"/>
              </a:solidFill>
            </c:spPr>
          </c:marker>
          <c:cat>
            <c:strRef>
              <c:f>'Chart Data'!$AC$2:$AC$3</c:f>
              <c:strCache>
                <c:ptCount val="2"/>
                <c:pt idx="0">
                  <c:v>T2</c:v>
                </c:pt>
                <c:pt idx="1">
                  <c:v>T3</c:v>
                </c:pt>
              </c:strCache>
            </c:strRef>
          </c:cat>
          <c:val>
            <c:numRef>
              <c:f>'Chart Data'!$AD$2:$AD$3</c:f>
              <c:numCache>
                <c:formatCode>General</c:formatCode>
                <c:ptCount val="2"/>
                <c:pt idx="0">
                  <c:v>10.676</c:v>
                </c:pt>
                <c:pt idx="1">
                  <c:v>11.093999999999999</c:v>
                </c:pt>
              </c:numCache>
            </c:numRef>
          </c:val>
          <c:smooth val="1"/>
          <c:extLst>
            <c:ext xmlns:c16="http://schemas.microsoft.com/office/drawing/2014/chart" uri="{C3380CC4-5D6E-409C-BE32-E72D297353CC}">
              <c16:uniqueId val="{0000000E-736D-9D4A-ABAC-9CD9602BC77B}"/>
            </c:ext>
          </c:extLst>
        </c:ser>
        <c:dLbls>
          <c:showLegendKey val="0"/>
          <c:showVal val="0"/>
          <c:showCatName val="0"/>
          <c:showSerName val="0"/>
          <c:showPercent val="0"/>
          <c:showBubbleSize val="0"/>
        </c:dLbls>
        <c:marker val="1"/>
        <c:smooth val="0"/>
        <c:axId val="48650112"/>
        <c:axId val="48672768"/>
      </c:line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2025">
                <a:solidFill>
                  <a:srgbClr val="666666"/>
                </a:solidFill>
                <a:latin typeface="Nimbus Sans"/>
                <a:ea typeface="Nimbus Sans"/>
                <a:cs typeface="Nimbus Sans"/>
              </a:defRPr>
            </a:pPr>
            <a:endParaRPr lang="en-US"/>
          </a:p>
        </c:txPr>
        <c:crossAx val="48672768"/>
        <c:crosses val="autoZero"/>
        <c:auto val="1"/>
        <c:lblAlgn val="ctr"/>
        <c:lblOffset val="100"/>
        <c:noMultiLvlLbl val="1"/>
      </c:catAx>
      <c:valAx>
        <c:axId val="48672768"/>
        <c:scaling>
          <c:orientation val="minMax"/>
          <c:max val="15"/>
          <c:min val="9"/>
        </c:scaling>
        <c:delete val="0"/>
        <c:axPos val="l"/>
        <c:majorGridlines>
          <c:spPr>
            <a:ln w="6668">
              <a:solidFill>
                <a:srgbClr val="E6E8EA"/>
              </a:solidFill>
            </a:ln>
          </c:spPr>
        </c:majorGridlines>
        <c:title>
          <c:tx>
            <c:rich>
              <a:bodyPr/>
              <a:lstStyle/>
              <a:p>
                <a:r>
                  <a:rPr>
                    <a:latin typeface="Nimbus Sans"/>
                    <a:ea typeface="Nimbus Sans"/>
                    <a:cs typeface="Nimbus Sans"/>
                  </a:rPr>
                  <a:t>Response (course units)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650">
                <a:solidFill>
                  <a:srgbClr val="666666"/>
                </a:solidFill>
                <a:latin typeface="Nimbus Sans"/>
                <a:ea typeface="Nimbus Sans"/>
                <a:cs typeface="Nimbus Sans"/>
              </a:defRPr>
            </a:pPr>
            <a:endParaRPr lang="en-US"/>
          </a:p>
        </c:txPr>
        <c:crossAx val="48650112"/>
        <c:crosses val="autoZero"/>
        <c:crossBetween val="between"/>
        <c:majorUnit val="1"/>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Within-subject change</c:v>
          </c:tx>
          <c:spPr>
            <a:ln w="0">
              <a:noFill/>
            </a:ln>
          </c:spPr>
          <c:marker>
            <c:symbol val="circle"/>
            <c:size val="7"/>
            <c:spPr>
              <a:noFill/>
            </c:spPr>
          </c:marker>
          <c:xVal>
            <c:numRef>
              <c:f>'Chart Data'!$A$2:$A$16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xVal>
          <c:yVal>
            <c:numRef>
              <c:f>'Chart Data'!$B$2:$B$16</c:f>
              <c:numCache>
                <c:formatCode>0.0</c:formatCode>
                <c:ptCount val="15"/>
                <c:pt idx="0">
                  <c:v>0.65100000000000002</c:v>
                </c:pt>
                <c:pt idx="1">
                  <c:v>-0.187</c:v>
                </c:pt>
                <c:pt idx="2">
                  <c:v>1.0900000000000001</c:v>
                </c:pt>
                <c:pt idx="3">
                  <c:v>0.75800000000000001</c:v>
                </c:pt>
                <c:pt idx="4">
                  <c:v>1.6910000000000001</c:v>
                </c:pt>
                <c:pt idx="5">
                  <c:v>0.85099999999999998</c:v>
                </c:pt>
                <c:pt idx="6">
                  <c:v>0.59699999999999998</c:v>
                </c:pt>
                <c:pt idx="7">
                  <c:v>0.54900000000000004</c:v>
                </c:pt>
                <c:pt idx="8">
                  <c:v>0.55900000000000005</c:v>
                </c:pt>
                <c:pt idx="9">
                  <c:v>0.66900000000000004</c:v>
                </c:pt>
                <c:pt idx="10">
                  <c:v>0.86499999999999999</c:v>
                </c:pt>
                <c:pt idx="11">
                  <c:v>0.308</c:v>
                </c:pt>
                <c:pt idx="12">
                  <c:v>0.21299999999999999</c:v>
                </c:pt>
                <c:pt idx="13">
                  <c:v>1.587</c:v>
                </c:pt>
                <c:pt idx="14">
                  <c:v>0.41799999999999998</c:v>
                </c:pt>
              </c:numCache>
            </c:numRef>
          </c:yVal>
          <c:smooth val="1"/>
          <c:extLst>
            <c:ext xmlns:c16="http://schemas.microsoft.com/office/drawing/2014/chart" uri="{C3380CC4-5D6E-409C-BE32-E72D297353CC}">
              <c16:uniqueId val="{00000000-76C1-524E-AC74-823703C069C5}"/>
            </c:ext>
          </c:extLst>
        </c:ser>
        <c:ser>
          <c:idx val="1"/>
          <c:order val="1"/>
          <c:tx>
            <c:v>No change</c:v>
          </c:tx>
          <c:spPr>
            <a:ln w="23813">
              <a:solidFill>
                <a:srgbClr val="007F87"/>
              </a:solidFill>
            </a:ln>
          </c:spPr>
          <c:marker>
            <c:symbol val="none"/>
          </c:marker>
          <c:xVal>
            <c:numRef>
              <c:f>'Chart Data'!$C$2:$C$3</c:f>
              <c:numCache>
                <c:formatCode>General</c:formatCode>
                <c:ptCount val="2"/>
                <c:pt idx="0">
                  <c:v>1</c:v>
                </c:pt>
                <c:pt idx="1">
                  <c:v>15</c:v>
                </c:pt>
              </c:numCache>
            </c:numRef>
          </c:xVal>
          <c:yVal>
            <c:numRef>
              <c:f>'Chart Data'!$D$2:$D$3</c:f>
              <c:numCache>
                <c:formatCode>0.0</c:formatCode>
                <c:ptCount val="2"/>
                <c:pt idx="0">
                  <c:v>0</c:v>
                </c:pt>
                <c:pt idx="1">
                  <c:v>0</c:v>
                </c:pt>
              </c:numCache>
            </c:numRef>
          </c:yVal>
          <c:smooth val="1"/>
          <c:extLst>
            <c:ext xmlns:c16="http://schemas.microsoft.com/office/drawing/2014/chart" uri="{C3380CC4-5D6E-409C-BE32-E72D297353CC}">
              <c16:uniqueId val="{00000001-76C1-524E-AC74-823703C069C5}"/>
            </c:ext>
          </c:extLst>
        </c:ser>
        <c:dLbls>
          <c:showLegendKey val="0"/>
          <c:showVal val="0"/>
          <c:showCatName val="0"/>
          <c:showSerName val="0"/>
          <c:showPercent val="0"/>
          <c:showBubbleSize val="0"/>
        </c:dLbls>
        <c:axId val="48650112"/>
        <c:axId val="48672768"/>
      </c:scatterChart>
      <c:valAx>
        <c:axId val="48672768"/>
        <c:scaling>
          <c:orientation val="minMax"/>
          <c:max val="2"/>
          <c:min val="-0.5"/>
        </c:scaling>
        <c:delete val="0"/>
        <c:axPos val="l"/>
        <c:majorGridlines>
          <c:spPr>
            <a:ln w="6668">
              <a:solidFill>
                <a:srgbClr val="E6E8EA"/>
              </a:solidFill>
            </a:ln>
          </c:spPr>
        </c:majorGridlines>
        <c:title>
          <c:tx>
            <c:rich>
              <a:bodyPr/>
              <a:lstStyle/>
              <a:p>
                <a:r>
                  <a:rPr>
                    <a:latin typeface="Nimbus Sans"/>
                    <a:ea typeface="Nimbus Sans"/>
                    <a:cs typeface="Nimbus Sans"/>
                  </a:rPr>
                  <a:t>T3 − T2 (course units)</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50112"/>
        <c:crosses val="autoZero"/>
        <c:crossBetween val="midCat"/>
        <c:majorUnit val="0.5"/>
      </c:valAx>
      <c:valAx>
        <c:axId val="48650112"/>
        <c:scaling>
          <c:orientation val="minMax"/>
        </c:scaling>
        <c:delete val="0"/>
        <c:axPos val="b"/>
        <c:title>
          <c:tx>
            <c:rich>
              <a:bodyPr/>
              <a:lstStyle/>
              <a:p>
                <a:r>
                  <a:rPr>
                    <a:latin typeface="Nimbus Sans"/>
                    <a:ea typeface="Nimbus Sans"/>
                    <a:cs typeface="Nimbus Sans"/>
                  </a:rPr>
                  <a:t>Subject</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Observed</c:v>
          </c:tx>
          <c:spPr>
            <a:ln w="0">
              <a:noFill/>
            </a:ln>
          </c:spPr>
          <c:marker>
            <c:symbol val="circle"/>
            <c:size val="7"/>
            <c:spPr>
              <a:noFill/>
            </c:spPr>
          </c:marker>
          <c:xVal>
            <c:numRef>
              <c:f>'Chart Data'!$A$2:$A$16</c:f>
              <c:numCache>
                <c:formatCode>General</c:formatCode>
                <c:ptCount val="15"/>
                <c:pt idx="0">
                  <c:v>-1.6937289950000001</c:v>
                </c:pt>
                <c:pt idx="1">
                  <c:v>-1.2291802549999999</c:v>
                </c:pt>
                <c:pt idx="2">
                  <c:v>-0.93620006099999997</c:v>
                </c:pt>
                <c:pt idx="3">
                  <c:v>-0.70737067799999997</c:v>
                </c:pt>
                <c:pt idx="4">
                  <c:v>-0.51078428399999998</c:v>
                </c:pt>
                <c:pt idx="5">
                  <c:v>-0.33229293199999999</c:v>
                </c:pt>
                <c:pt idx="6">
                  <c:v>-0.163869296</c:v>
                </c:pt>
                <c:pt idx="7">
                  <c:v>0</c:v>
                </c:pt>
                <c:pt idx="8">
                  <c:v>0.163869296</c:v>
                </c:pt>
                <c:pt idx="9">
                  <c:v>0.33229293199999999</c:v>
                </c:pt>
                <c:pt idx="10">
                  <c:v>0.51078428399999998</c:v>
                </c:pt>
                <c:pt idx="11">
                  <c:v>0.70737067799999997</c:v>
                </c:pt>
                <c:pt idx="12">
                  <c:v>0.93620006099999997</c:v>
                </c:pt>
                <c:pt idx="13">
                  <c:v>1.2291802549999999</c:v>
                </c:pt>
                <c:pt idx="14">
                  <c:v>1.6937289950000001</c:v>
                </c:pt>
              </c:numCache>
            </c:numRef>
          </c:xVal>
          <c:yVal>
            <c:numRef>
              <c:f>'Chart Data'!$B$2:$B$16</c:f>
              <c:numCache>
                <c:formatCode>0.0</c:formatCode>
                <c:ptCount val="15"/>
                <c:pt idx="0">
                  <c:v>-0.187</c:v>
                </c:pt>
                <c:pt idx="1">
                  <c:v>0.21299999999999999</c:v>
                </c:pt>
                <c:pt idx="2">
                  <c:v>0.308</c:v>
                </c:pt>
                <c:pt idx="3">
                  <c:v>0.41799999999999998</c:v>
                </c:pt>
                <c:pt idx="4">
                  <c:v>0.54900000000000004</c:v>
                </c:pt>
                <c:pt idx="5">
                  <c:v>0.55900000000000005</c:v>
                </c:pt>
                <c:pt idx="6">
                  <c:v>0.59699999999999998</c:v>
                </c:pt>
                <c:pt idx="7">
                  <c:v>0.65100000000000002</c:v>
                </c:pt>
                <c:pt idx="8">
                  <c:v>0.66900000000000004</c:v>
                </c:pt>
                <c:pt idx="9">
                  <c:v>0.75800000000000001</c:v>
                </c:pt>
                <c:pt idx="10">
                  <c:v>0.85099999999999998</c:v>
                </c:pt>
                <c:pt idx="11">
                  <c:v>0.86499999999999999</c:v>
                </c:pt>
                <c:pt idx="12">
                  <c:v>1.0900000000000001</c:v>
                </c:pt>
                <c:pt idx="13">
                  <c:v>1.587</c:v>
                </c:pt>
                <c:pt idx="14">
                  <c:v>1.6910000000000001</c:v>
                </c:pt>
              </c:numCache>
            </c:numRef>
          </c:yVal>
          <c:smooth val="1"/>
          <c:extLst>
            <c:ext xmlns:c16="http://schemas.microsoft.com/office/drawing/2014/chart" uri="{C3380CC4-5D6E-409C-BE32-E72D297353CC}">
              <c16:uniqueId val="{00000000-610B-D84B-A885-8DBC84488512}"/>
            </c:ext>
          </c:extLst>
        </c:ser>
        <c:ser>
          <c:idx val="1"/>
          <c:order val="1"/>
          <c:tx>
            <c:v>Reference line</c:v>
          </c:tx>
          <c:spPr>
            <a:ln w="23813">
              <a:solidFill>
                <a:srgbClr val="007F87"/>
              </a:solidFill>
            </a:ln>
          </c:spPr>
          <c:marker>
            <c:symbol val="none"/>
          </c:marker>
          <c:xVal>
            <c:numRef>
              <c:f>'Chart Data'!$C$2:$C$16</c:f>
              <c:numCache>
                <c:formatCode>General</c:formatCode>
                <c:ptCount val="15"/>
                <c:pt idx="0">
                  <c:v>-1.6937289950000001</c:v>
                </c:pt>
                <c:pt idx="1">
                  <c:v>-1.2291802549999999</c:v>
                </c:pt>
                <c:pt idx="2">
                  <c:v>-0.93620006099999997</c:v>
                </c:pt>
                <c:pt idx="3">
                  <c:v>-0.70737067799999997</c:v>
                </c:pt>
                <c:pt idx="4">
                  <c:v>-0.51078428399999998</c:v>
                </c:pt>
                <c:pt idx="5">
                  <c:v>-0.33229293199999999</c:v>
                </c:pt>
                <c:pt idx="6">
                  <c:v>-0.163869296</c:v>
                </c:pt>
                <c:pt idx="7">
                  <c:v>0</c:v>
                </c:pt>
                <c:pt idx="8">
                  <c:v>0.163869296</c:v>
                </c:pt>
                <c:pt idx="9">
                  <c:v>0.33229293199999999</c:v>
                </c:pt>
                <c:pt idx="10">
                  <c:v>0.51078428399999998</c:v>
                </c:pt>
                <c:pt idx="11">
                  <c:v>0.70737067799999997</c:v>
                </c:pt>
                <c:pt idx="12">
                  <c:v>0.93620006099999997</c:v>
                </c:pt>
                <c:pt idx="13">
                  <c:v>1.2291802549999999</c:v>
                </c:pt>
                <c:pt idx="14">
                  <c:v>1.6937289950000001</c:v>
                </c:pt>
              </c:numCache>
            </c:numRef>
          </c:xVal>
          <c:yVal>
            <c:numRef>
              <c:f>'Chart Data'!$D$2:$D$16</c:f>
              <c:numCache>
                <c:formatCode>0.0</c:formatCode>
                <c:ptCount val="15"/>
                <c:pt idx="0">
                  <c:v>-0.13832345300000001</c:v>
                </c:pt>
                <c:pt idx="1">
                  <c:v>9.3784237000000006E-2</c:v>
                </c:pt>
                <c:pt idx="2">
                  <c:v>0.24016921199999999</c:v>
                </c:pt>
                <c:pt idx="3">
                  <c:v>0.35450179900000001</c:v>
                </c:pt>
                <c:pt idx="4">
                  <c:v>0.45272446100000002</c:v>
                </c:pt>
                <c:pt idx="5">
                  <c:v>0.541906094</c:v>
                </c:pt>
                <c:pt idx="6">
                  <c:v>0.626057482</c:v>
                </c:pt>
                <c:pt idx="7">
                  <c:v>0.70793333300000005</c:v>
                </c:pt>
                <c:pt idx="8">
                  <c:v>0.78980918499999997</c:v>
                </c:pt>
                <c:pt idx="9">
                  <c:v>0.87396057199999999</c:v>
                </c:pt>
                <c:pt idx="10">
                  <c:v>0.963142206</c:v>
                </c:pt>
                <c:pt idx="11">
                  <c:v>1.0613648680000001</c:v>
                </c:pt>
                <c:pt idx="12">
                  <c:v>1.1756974549999999</c:v>
                </c:pt>
                <c:pt idx="13">
                  <c:v>1.32208243</c:v>
                </c:pt>
                <c:pt idx="14">
                  <c:v>1.5541901199999999</c:v>
                </c:pt>
              </c:numCache>
            </c:numRef>
          </c:yVal>
          <c:smooth val="1"/>
          <c:extLst>
            <c:ext xmlns:c16="http://schemas.microsoft.com/office/drawing/2014/chart" uri="{C3380CC4-5D6E-409C-BE32-E72D297353CC}">
              <c16:uniqueId val="{00000001-610B-D84B-A885-8DBC84488512}"/>
            </c:ext>
          </c:extLst>
        </c:ser>
        <c:dLbls>
          <c:showLegendKey val="0"/>
          <c:showVal val="0"/>
          <c:showCatName val="0"/>
          <c:showSerName val="0"/>
          <c:showPercent val="0"/>
          <c:showBubbleSize val="0"/>
        </c:dLbls>
        <c:axId val="48650112"/>
        <c:axId val="48672768"/>
      </c:scatterChart>
      <c:valAx>
        <c:axId val="48672768"/>
        <c:scaling>
          <c:orientation val="minMax"/>
        </c:scaling>
        <c:delete val="0"/>
        <c:axPos val="l"/>
        <c:majorGridlines>
          <c:spPr>
            <a:ln w="6668">
              <a:solidFill>
                <a:srgbClr val="E6E8EA"/>
              </a:solidFill>
            </a:ln>
          </c:spPr>
        </c:majorGridlines>
        <c:title>
          <c:tx>
            <c:rich>
              <a:bodyPr/>
              <a:lstStyle/>
              <a:p>
                <a:r>
                  <a:rPr>
                    <a:latin typeface="Nimbus Sans"/>
                    <a:ea typeface="Nimbus Sans"/>
                    <a:cs typeface="Nimbus Sans"/>
                  </a:rPr>
                  <a:t>T3 − T2</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50112"/>
        <c:crosses val="autoZero"/>
        <c:crossBetween val="midCat"/>
      </c:valAx>
      <c:valAx>
        <c:axId val="48650112"/>
        <c:scaling>
          <c:orientation val="minMax"/>
        </c:scaling>
        <c:delete val="0"/>
        <c:axPos val="b"/>
        <c:title>
          <c:tx>
            <c:rich>
              <a:bodyPr/>
              <a:lstStyle/>
              <a:p>
                <a:r>
                  <a:rPr>
                    <a:latin typeface="Nimbus Sans"/>
                    <a:ea typeface="Nimbus Sans"/>
                    <a:cs typeface="Nimbus Sans"/>
                  </a:rPr>
                  <a:t>Normal quantile</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Control (n = 30)</c:v>
          </c:tx>
          <c:spPr>
            <a:ln w="0">
              <a:noFill/>
            </a:ln>
          </c:spPr>
          <c:marker>
            <c:symbol val="circle"/>
            <c:size val="7"/>
            <c:spPr>
              <a:noFill/>
            </c:spPr>
          </c:marker>
          <c:xVal>
            <c:numRef>
              <c:f>'Chart Data'!$A$2:$A$31</c:f>
              <c:numCache>
                <c:formatCode>General</c:formatCode>
                <c:ptCount val="30"/>
                <c:pt idx="0">
                  <c:v>0.89500000000000002</c:v>
                </c:pt>
                <c:pt idx="1">
                  <c:v>0.93</c:v>
                </c:pt>
                <c:pt idx="2">
                  <c:v>0.96499999999999997</c:v>
                </c:pt>
                <c:pt idx="3">
                  <c:v>1</c:v>
                </c:pt>
                <c:pt idx="4">
                  <c:v>1.0349999999999999</c:v>
                </c:pt>
                <c:pt idx="5">
                  <c:v>1.07</c:v>
                </c:pt>
                <c:pt idx="6">
                  <c:v>1.105</c:v>
                </c:pt>
                <c:pt idx="7">
                  <c:v>0.89500000000000002</c:v>
                </c:pt>
                <c:pt idx="8">
                  <c:v>0.93</c:v>
                </c:pt>
                <c:pt idx="9">
                  <c:v>0.96499999999999997</c:v>
                </c:pt>
                <c:pt idx="10">
                  <c:v>1</c:v>
                </c:pt>
                <c:pt idx="11">
                  <c:v>1.0349999999999999</c:v>
                </c:pt>
                <c:pt idx="12">
                  <c:v>1.07</c:v>
                </c:pt>
                <c:pt idx="13">
                  <c:v>1.105</c:v>
                </c:pt>
                <c:pt idx="14">
                  <c:v>0.89500000000000002</c:v>
                </c:pt>
                <c:pt idx="15">
                  <c:v>0.93</c:v>
                </c:pt>
                <c:pt idx="16">
                  <c:v>0.96499999999999997</c:v>
                </c:pt>
                <c:pt idx="17">
                  <c:v>1</c:v>
                </c:pt>
                <c:pt idx="18">
                  <c:v>1.0349999999999999</c:v>
                </c:pt>
                <c:pt idx="19">
                  <c:v>1.07</c:v>
                </c:pt>
                <c:pt idx="20">
                  <c:v>1.105</c:v>
                </c:pt>
                <c:pt idx="21">
                  <c:v>0.89500000000000002</c:v>
                </c:pt>
                <c:pt idx="22">
                  <c:v>0.93</c:v>
                </c:pt>
                <c:pt idx="23">
                  <c:v>0.96499999999999997</c:v>
                </c:pt>
                <c:pt idx="24">
                  <c:v>1</c:v>
                </c:pt>
                <c:pt idx="25">
                  <c:v>1.0349999999999999</c:v>
                </c:pt>
                <c:pt idx="26">
                  <c:v>1.07</c:v>
                </c:pt>
                <c:pt idx="27">
                  <c:v>1.105</c:v>
                </c:pt>
                <c:pt idx="28">
                  <c:v>0.89500000000000002</c:v>
                </c:pt>
                <c:pt idx="29">
                  <c:v>0.93</c:v>
                </c:pt>
              </c:numCache>
            </c:numRef>
          </c:xVal>
          <c:yVal>
            <c:numRef>
              <c:f>'Chart Data'!$B$2:$B$31</c:f>
              <c:numCache>
                <c:formatCode>0.0</c:formatCode>
                <c:ptCount val="30"/>
                <c:pt idx="0">
                  <c:v>10.609</c:v>
                </c:pt>
                <c:pt idx="1">
                  <c:v>7.92</c:v>
                </c:pt>
                <c:pt idx="2">
                  <c:v>11.500999999999999</c:v>
                </c:pt>
                <c:pt idx="3">
                  <c:v>11.881</c:v>
                </c:pt>
                <c:pt idx="4">
                  <c:v>6.0979999999999999</c:v>
                </c:pt>
                <c:pt idx="5">
                  <c:v>7.3959999999999999</c:v>
                </c:pt>
                <c:pt idx="6">
                  <c:v>10.256</c:v>
                </c:pt>
                <c:pt idx="7">
                  <c:v>9.3680000000000003</c:v>
                </c:pt>
                <c:pt idx="8">
                  <c:v>9.9659999999999993</c:v>
                </c:pt>
                <c:pt idx="9">
                  <c:v>8.2940000000000005</c:v>
                </c:pt>
                <c:pt idx="10">
                  <c:v>11.759</c:v>
                </c:pt>
                <c:pt idx="11">
                  <c:v>11.555999999999999</c:v>
                </c:pt>
                <c:pt idx="12">
                  <c:v>10.132</c:v>
                </c:pt>
                <c:pt idx="13">
                  <c:v>12.254</c:v>
                </c:pt>
                <c:pt idx="14">
                  <c:v>10.935</c:v>
                </c:pt>
                <c:pt idx="15">
                  <c:v>8.2810000000000006</c:v>
                </c:pt>
                <c:pt idx="16">
                  <c:v>10.738</c:v>
                </c:pt>
                <c:pt idx="17">
                  <c:v>8.0820000000000007</c:v>
                </c:pt>
                <c:pt idx="18">
                  <c:v>11.757</c:v>
                </c:pt>
                <c:pt idx="19">
                  <c:v>9.9</c:v>
                </c:pt>
                <c:pt idx="20">
                  <c:v>9.6300000000000008</c:v>
                </c:pt>
                <c:pt idx="21">
                  <c:v>8.6379999999999999</c:v>
                </c:pt>
                <c:pt idx="22">
                  <c:v>12.445</c:v>
                </c:pt>
                <c:pt idx="23">
                  <c:v>9.6910000000000007</c:v>
                </c:pt>
                <c:pt idx="24">
                  <c:v>9.1430000000000007</c:v>
                </c:pt>
                <c:pt idx="25">
                  <c:v>9.2959999999999994</c:v>
                </c:pt>
                <c:pt idx="26">
                  <c:v>11.065</c:v>
                </c:pt>
                <c:pt idx="27">
                  <c:v>10.731</c:v>
                </c:pt>
                <c:pt idx="28">
                  <c:v>10.824999999999999</c:v>
                </c:pt>
                <c:pt idx="29">
                  <c:v>10.862</c:v>
                </c:pt>
              </c:numCache>
            </c:numRef>
          </c:yVal>
          <c:smooth val="1"/>
          <c:extLst>
            <c:ext xmlns:c16="http://schemas.microsoft.com/office/drawing/2014/chart" uri="{C3380CC4-5D6E-409C-BE32-E72D297353CC}">
              <c16:uniqueId val="{00000000-185F-BD4A-976D-781489C56337}"/>
            </c:ext>
          </c:extLst>
        </c:ser>
        <c:ser>
          <c:idx val="1"/>
          <c:order val="1"/>
          <c:tx>
            <c:v>Treatment (n = 28)</c:v>
          </c:tx>
          <c:spPr>
            <a:ln w="0">
              <a:noFill/>
            </a:ln>
          </c:spPr>
          <c:marker>
            <c:symbol val="circle"/>
            <c:size val="7"/>
            <c:spPr>
              <a:noFill/>
            </c:spPr>
          </c:marker>
          <c:xVal>
            <c:numRef>
              <c:f>'Chart Data'!$C$2:$C$29</c:f>
              <c:numCache>
                <c:formatCode>General</c:formatCode>
                <c:ptCount val="28"/>
                <c:pt idx="0">
                  <c:v>1.895</c:v>
                </c:pt>
                <c:pt idx="1">
                  <c:v>1.93</c:v>
                </c:pt>
                <c:pt idx="2">
                  <c:v>1.9650000000000001</c:v>
                </c:pt>
                <c:pt idx="3">
                  <c:v>2</c:v>
                </c:pt>
                <c:pt idx="4">
                  <c:v>2.0350000000000001</c:v>
                </c:pt>
                <c:pt idx="5">
                  <c:v>2.0699999999999998</c:v>
                </c:pt>
                <c:pt idx="6">
                  <c:v>2.105</c:v>
                </c:pt>
                <c:pt idx="7">
                  <c:v>1.895</c:v>
                </c:pt>
                <c:pt idx="8">
                  <c:v>1.93</c:v>
                </c:pt>
                <c:pt idx="9">
                  <c:v>1.9650000000000001</c:v>
                </c:pt>
                <c:pt idx="10">
                  <c:v>2</c:v>
                </c:pt>
                <c:pt idx="11">
                  <c:v>2.0350000000000001</c:v>
                </c:pt>
                <c:pt idx="12">
                  <c:v>2.0699999999999998</c:v>
                </c:pt>
                <c:pt idx="13">
                  <c:v>2.105</c:v>
                </c:pt>
                <c:pt idx="14">
                  <c:v>1.895</c:v>
                </c:pt>
                <c:pt idx="15">
                  <c:v>1.93</c:v>
                </c:pt>
                <c:pt idx="16">
                  <c:v>1.9650000000000001</c:v>
                </c:pt>
                <c:pt idx="17">
                  <c:v>2</c:v>
                </c:pt>
                <c:pt idx="18">
                  <c:v>2.0350000000000001</c:v>
                </c:pt>
                <c:pt idx="19">
                  <c:v>2.0699999999999998</c:v>
                </c:pt>
                <c:pt idx="20">
                  <c:v>2.105</c:v>
                </c:pt>
                <c:pt idx="21">
                  <c:v>1.895</c:v>
                </c:pt>
                <c:pt idx="22">
                  <c:v>1.93</c:v>
                </c:pt>
                <c:pt idx="23">
                  <c:v>1.9650000000000001</c:v>
                </c:pt>
                <c:pt idx="24">
                  <c:v>2</c:v>
                </c:pt>
                <c:pt idx="25">
                  <c:v>2.0350000000000001</c:v>
                </c:pt>
                <c:pt idx="26">
                  <c:v>2.0699999999999998</c:v>
                </c:pt>
                <c:pt idx="27">
                  <c:v>2.105</c:v>
                </c:pt>
              </c:numCache>
            </c:numRef>
          </c:xVal>
          <c:yVal>
            <c:numRef>
              <c:f>'Chart Data'!$D$2:$D$29</c:f>
              <c:numCache>
                <c:formatCode>0.0</c:formatCode>
                <c:ptCount val="28"/>
                <c:pt idx="0">
                  <c:v>15.782999999999999</c:v>
                </c:pt>
                <c:pt idx="1">
                  <c:v>10.686999999999999</c:v>
                </c:pt>
                <c:pt idx="2">
                  <c:v>10.476000000000001</c:v>
                </c:pt>
                <c:pt idx="3">
                  <c:v>9.8719999999999999</c:v>
                </c:pt>
                <c:pt idx="4">
                  <c:v>12.731999999999999</c:v>
                </c:pt>
                <c:pt idx="5">
                  <c:v>13.757999999999999</c:v>
                </c:pt>
                <c:pt idx="6">
                  <c:v>11.272</c:v>
                </c:pt>
                <c:pt idx="7">
                  <c:v>9.82</c:v>
                </c:pt>
                <c:pt idx="8">
                  <c:v>9.8510000000000009</c:v>
                </c:pt>
                <c:pt idx="9">
                  <c:v>12.801</c:v>
                </c:pt>
                <c:pt idx="10">
                  <c:v>12.987</c:v>
                </c:pt>
                <c:pt idx="11">
                  <c:v>12.586</c:v>
                </c:pt>
                <c:pt idx="12">
                  <c:v>10.169</c:v>
                </c:pt>
                <c:pt idx="13">
                  <c:v>11.964</c:v>
                </c:pt>
                <c:pt idx="14">
                  <c:v>11.733000000000001</c:v>
                </c:pt>
                <c:pt idx="15">
                  <c:v>11.936999999999999</c:v>
                </c:pt>
                <c:pt idx="16">
                  <c:v>13.243</c:v>
                </c:pt>
                <c:pt idx="17">
                  <c:v>11.946999999999999</c:v>
                </c:pt>
                <c:pt idx="18">
                  <c:v>12.858000000000001</c:v>
                </c:pt>
                <c:pt idx="19">
                  <c:v>11.635</c:v>
                </c:pt>
                <c:pt idx="20">
                  <c:v>12.077999999999999</c:v>
                </c:pt>
                <c:pt idx="21">
                  <c:v>12.763</c:v>
                </c:pt>
                <c:pt idx="22">
                  <c:v>8.5860000000000003</c:v>
                </c:pt>
                <c:pt idx="23">
                  <c:v>10.861000000000001</c:v>
                </c:pt>
                <c:pt idx="24">
                  <c:v>10.558999999999999</c:v>
                </c:pt>
                <c:pt idx="25">
                  <c:v>10.222</c:v>
                </c:pt>
                <c:pt idx="26">
                  <c:v>10.95</c:v>
                </c:pt>
                <c:pt idx="27">
                  <c:v>14.49</c:v>
                </c:pt>
              </c:numCache>
            </c:numRef>
          </c:yVal>
          <c:smooth val="1"/>
          <c:extLst>
            <c:ext xmlns:c16="http://schemas.microsoft.com/office/drawing/2014/chart" uri="{C3380CC4-5D6E-409C-BE32-E72D297353CC}">
              <c16:uniqueId val="{00000001-185F-BD4A-976D-781489C56337}"/>
            </c:ext>
          </c:extLst>
        </c:ser>
        <c:dLbls>
          <c:showLegendKey val="0"/>
          <c:showVal val="0"/>
          <c:showCatName val="0"/>
          <c:showSerName val="0"/>
          <c:showPercent val="0"/>
          <c:showBubbleSize val="0"/>
        </c:dLbls>
        <c:axId val="48650112"/>
        <c:axId val="48672768"/>
      </c:scatterChart>
      <c:valAx>
        <c:axId val="48672768"/>
        <c:scaling>
          <c:orientation val="minMax"/>
          <c:max val="17"/>
          <c:min val="5"/>
        </c:scaling>
        <c:delete val="0"/>
        <c:axPos val="l"/>
        <c:majorGridlines>
          <c:spPr>
            <a:ln w="6668">
              <a:solidFill>
                <a:srgbClr val="E6E8EA"/>
              </a:solidFill>
            </a:ln>
          </c:spPr>
        </c:majorGridlines>
        <c:title>
          <c:tx>
            <c:rich>
              <a:bodyPr/>
              <a:lstStyle/>
              <a:p>
                <a:r>
                  <a:rPr>
                    <a:latin typeface="Nimbus Sans"/>
                    <a:ea typeface="Nimbus Sans"/>
                    <a:cs typeface="Nimbus Sans"/>
                  </a:rPr>
                  <a:t>Response (course units)</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50112"/>
        <c:crosses val="autoZero"/>
        <c:crossBetween val="midCat"/>
        <c:majorUnit val="2"/>
      </c:valAx>
      <c:valAx>
        <c:axId val="48650112"/>
        <c:scaling>
          <c:orientation val="minMax"/>
          <c:max val="2.5"/>
          <c:min val="0.5"/>
        </c:scaling>
        <c:delete val="0"/>
        <c:axPos val="b"/>
        <c:numFmt formatCode="General" sourceLinked="1"/>
        <c:majorTickMark val="none"/>
        <c:minorTickMark val="none"/>
        <c:tickLblPos val="none"/>
        <c:spPr>
          <a:ln w="0">
            <a:noFill/>
          </a:ln>
        </c:spPr>
        <c:txPr>
          <a:bodyPr anchorCtr="1"/>
          <a:lstStyle/>
          <a:p>
            <a:pPr>
              <a:defRPr sz="1575">
                <a:solidFill>
                  <a:srgbClr val="687076"/>
                </a:solidFill>
                <a:latin typeface="Nimbus Sans"/>
                <a:ea typeface="Nimbus Sans"/>
                <a:cs typeface="Nimbus Sans"/>
              </a:defRPr>
            </a:pPr>
            <a:endParaRPr lang="en-US"/>
          </a:p>
        </c:txPr>
        <c:crossAx val="48672768"/>
        <c:crosses val="autoZero"/>
        <c:crossBetween val="midCat"/>
      </c:valAx>
      <c:spPr>
        <a:solidFill>
          <a:srgbClr val="FFFFFF"/>
        </a:solidFill>
        <a:ln w="0">
          <a:noFill/>
        </a:ln>
      </c:spPr>
    </c:plotArea>
    <c:legend>
      <c:legendPos val="b"/>
      <c:overlay val="0"/>
      <c:txPr>
        <a:bodyPr anchorCtr="1"/>
        <a:lstStyle/>
        <a:p>
          <a:pPr>
            <a:defRPr sz="1800">
              <a:latin typeface="Nimbus Sans"/>
              <a:ea typeface="Nimbus Sans"/>
              <a:cs typeface="Nimbus Sans"/>
            </a:defRPr>
          </a:pPr>
          <a:endParaRPr lang="en-US"/>
        </a:p>
      </c:txPr>
    </c:legend>
    <c:plotVisOnly val="1"/>
    <c:dispBlanksAs val="zero"/>
    <c:showDLblsOverMax val="1"/>
  </c:chart>
  <c:spPr>
    <a:solidFill>
      <a:srgbClr val="FFFFFF"/>
    </a:solidFill>
    <a:ln w="0">
      <a:noFill/>
    </a:ln>
  </c:sp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1"/>
        <c:ser>
          <c:idx val="0"/>
          <c:order val="0"/>
          <c:tx>
            <c:v>Possible allocation</c:v>
          </c:tx>
          <c:spPr>
            <a:ln w="0">
              <a:noFill/>
            </a:ln>
          </c:spPr>
          <c:marker>
            <c:symbol val="circle"/>
            <c:size val="7"/>
            <c:spPr>
              <a:noFill/>
            </c:spPr>
          </c:marker>
          <c:xVal>
            <c:numRef>
              <c:f>'Chart Data'!$A$2:$A$21</c:f>
              <c:numCache>
                <c:formatCode>General</c:formatCode>
                <c:ptCount val="2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numCache>
            </c:numRef>
          </c:xVal>
          <c:yVal>
            <c:numRef>
              <c:f>'Chart Data'!$B$2:$B$21</c:f>
              <c:numCache>
                <c:formatCode>0.0</c:formatCode>
                <c:ptCount val="20"/>
                <c:pt idx="0">
                  <c:v>-3.6666666669999999</c:v>
                </c:pt>
                <c:pt idx="1">
                  <c:v>-3</c:v>
                </c:pt>
                <c:pt idx="2">
                  <c:v>-2.3333333330000001</c:v>
                </c:pt>
                <c:pt idx="3">
                  <c:v>-2.3333333330000001</c:v>
                </c:pt>
                <c:pt idx="4">
                  <c:v>-1.6666666670000001</c:v>
                </c:pt>
                <c:pt idx="5">
                  <c:v>-1</c:v>
                </c:pt>
                <c:pt idx="6">
                  <c:v>-1</c:v>
                </c:pt>
                <c:pt idx="7">
                  <c:v>-1</c:v>
                </c:pt>
                <c:pt idx="8">
                  <c:v>-0.33333333300000001</c:v>
                </c:pt>
                <c:pt idx="9">
                  <c:v>-0.33333333300000001</c:v>
                </c:pt>
                <c:pt idx="10">
                  <c:v>0.33333333300000001</c:v>
                </c:pt>
                <c:pt idx="11">
                  <c:v>0.33333333300000001</c:v>
                </c:pt>
                <c:pt idx="12">
                  <c:v>1</c:v>
                </c:pt>
                <c:pt idx="13">
                  <c:v>1</c:v>
                </c:pt>
                <c:pt idx="14">
                  <c:v>1</c:v>
                </c:pt>
                <c:pt idx="15">
                  <c:v>1.6666666670000001</c:v>
                </c:pt>
                <c:pt idx="16">
                  <c:v>2.3333333330000001</c:v>
                </c:pt>
                <c:pt idx="17">
                  <c:v>2.3333333330000001</c:v>
                </c:pt>
                <c:pt idx="18">
                  <c:v>3</c:v>
                </c:pt>
                <c:pt idx="19">
                  <c:v>3.6666666669999999</c:v>
                </c:pt>
              </c:numCache>
            </c:numRef>
          </c:yVal>
          <c:smooth val="1"/>
          <c:extLst>
            <c:ext xmlns:c16="http://schemas.microsoft.com/office/drawing/2014/chart" uri="{C3380CC4-5D6E-409C-BE32-E72D297353CC}">
              <c16:uniqueId val="{00000000-5994-6844-A0B0-68762A58D3E7}"/>
            </c:ext>
          </c:extLst>
        </c:ser>
        <c:ser>
          <c:idx val="1"/>
          <c:order val="1"/>
          <c:tx>
            <c:v>Observed +3</c:v>
          </c:tx>
          <c:spPr>
            <a:ln w="23813">
              <a:solidFill>
                <a:srgbClr val="007F87"/>
              </a:solidFill>
            </a:ln>
          </c:spPr>
          <c:marker>
            <c:symbol val="none"/>
          </c:marker>
          <c:xVal>
            <c:numRef>
              <c:f>'Chart Data'!$C$2:$C$3</c:f>
              <c:numCache>
                <c:formatCode>General</c:formatCode>
                <c:ptCount val="2"/>
                <c:pt idx="0">
                  <c:v>1</c:v>
                </c:pt>
                <c:pt idx="1">
                  <c:v>20</c:v>
                </c:pt>
              </c:numCache>
            </c:numRef>
          </c:xVal>
          <c:yVal>
            <c:numRef>
              <c:f>'Chart Data'!$D$2:$D$3</c:f>
              <c:numCache>
                <c:formatCode>0.0</c:formatCode>
                <c:ptCount val="2"/>
                <c:pt idx="0">
                  <c:v>3</c:v>
                </c:pt>
                <c:pt idx="1">
                  <c:v>3</c:v>
                </c:pt>
              </c:numCache>
            </c:numRef>
          </c:yVal>
          <c:smooth val="1"/>
          <c:extLst>
            <c:ext xmlns:c16="http://schemas.microsoft.com/office/drawing/2014/chart" uri="{C3380CC4-5D6E-409C-BE32-E72D297353CC}">
              <c16:uniqueId val="{00000001-5994-6844-A0B0-68762A58D3E7}"/>
            </c:ext>
          </c:extLst>
        </c:ser>
        <c:ser>
          <c:idx val="2"/>
          <c:order val="2"/>
          <c:tx>
            <c:v>Equally extreme −3</c:v>
          </c:tx>
          <c:spPr>
            <a:ln w="23813">
              <a:solidFill>
                <a:srgbClr val="007F87"/>
              </a:solidFill>
            </a:ln>
          </c:spPr>
          <c:marker>
            <c:symbol val="none"/>
          </c:marker>
          <c:xVal>
            <c:numRef>
              <c:f>'Chart Data'!$E$2:$E$3</c:f>
              <c:numCache>
                <c:formatCode>General</c:formatCode>
                <c:ptCount val="2"/>
                <c:pt idx="0">
                  <c:v>1</c:v>
                </c:pt>
                <c:pt idx="1">
                  <c:v>20</c:v>
                </c:pt>
              </c:numCache>
            </c:numRef>
          </c:xVal>
          <c:yVal>
            <c:numRef>
              <c:f>'Chart Data'!$F$2:$F$3</c:f>
              <c:numCache>
                <c:formatCode>0.0</c:formatCode>
                <c:ptCount val="2"/>
                <c:pt idx="0">
                  <c:v>-3</c:v>
                </c:pt>
                <c:pt idx="1">
                  <c:v>-3</c:v>
                </c:pt>
              </c:numCache>
            </c:numRef>
          </c:yVal>
          <c:smooth val="1"/>
          <c:extLst>
            <c:ext xmlns:c16="http://schemas.microsoft.com/office/drawing/2014/chart" uri="{C3380CC4-5D6E-409C-BE32-E72D297353CC}">
              <c16:uniqueId val="{00000002-5994-6844-A0B0-68762A58D3E7}"/>
            </c:ext>
          </c:extLst>
        </c:ser>
        <c:dLbls>
          <c:showLegendKey val="0"/>
          <c:showVal val="0"/>
          <c:showCatName val="0"/>
          <c:showSerName val="0"/>
          <c:showPercent val="0"/>
          <c:showBubbleSize val="0"/>
        </c:dLbls>
        <c:axId val="48650112"/>
        <c:axId val="48672768"/>
      </c:scatterChart>
      <c:valAx>
        <c:axId val="48672768"/>
        <c:scaling>
          <c:orientation val="minMax"/>
          <c:max val="4"/>
          <c:min val="-4"/>
        </c:scaling>
        <c:delete val="0"/>
        <c:axPos val="l"/>
        <c:majorGridlines>
          <c:spPr>
            <a:ln w="6668">
              <a:solidFill>
                <a:srgbClr val="E6E8EA"/>
              </a:solidFill>
            </a:ln>
          </c:spPr>
        </c:majorGridlines>
        <c:title>
          <c:tx>
            <c:rich>
              <a:bodyPr/>
              <a:lstStyle/>
              <a:p>
                <a:r>
                  <a:rPr>
                    <a:latin typeface="Nimbus Sans"/>
                    <a:ea typeface="Nimbus Sans"/>
                    <a:cs typeface="Nimbus Sans"/>
                  </a:rPr>
                  <a:t>Treatment − Control</a:t>
                </a:r>
              </a:p>
            </c:rich>
          </c:tx>
          <c:overlay val="0"/>
        </c:title>
        <c:numFmt formatCode="0.0"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50112"/>
        <c:crosses val="autoZero"/>
        <c:crossBetween val="midCat"/>
        <c:majorUnit val="2"/>
      </c:valAx>
      <c:valAx>
        <c:axId val="48650112"/>
        <c:scaling>
          <c:orientation val="minMax"/>
          <c:max val="21"/>
          <c:min val="0"/>
        </c:scaling>
        <c:delete val="0"/>
        <c:axPos val="b"/>
        <c:title>
          <c:tx>
            <c:rich>
              <a:bodyPr/>
              <a:lstStyle/>
              <a:p>
                <a:r>
                  <a:rPr>
                    <a:latin typeface="Nimbus Sans"/>
                    <a:ea typeface="Nimbus Sans"/>
                    <a:cs typeface="Nimbus Sans"/>
                  </a:rPr>
                  <a:t>Allocation, sorted by statistic</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87076"/>
                </a:solidFill>
                <a:latin typeface="Nimbus Sans"/>
                <a:ea typeface="Nimbus Sans"/>
                <a:cs typeface="Nimbus Sans"/>
              </a:defRPr>
            </a:pPr>
            <a:endParaRPr lang="en-US"/>
          </a:p>
        </c:txPr>
        <c:crossAx val="48672768"/>
        <c:crosses val="autoZero"/>
        <c:crossBetween val="midCat"/>
        <c:majorUnit val="5"/>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Permuted mean differences</c:v>
          </c:tx>
          <c:spPr>
            <a:solidFill>
              <a:srgbClr val="007F87"/>
            </a:solidFill>
          </c:spPr>
          <c:invertIfNegative val="1"/>
          <c:dPt>
            <c:idx val="0"/>
            <c:invertIfNegative val="0"/>
            <c:bubble3D val="0"/>
            <c:spPr>
              <a:solidFill>
                <a:srgbClr val="500000"/>
              </a:solidFill>
            </c:spPr>
            <c:extLst>
              <c:ext xmlns:c16="http://schemas.microsoft.com/office/drawing/2014/chart" uri="{C3380CC4-5D6E-409C-BE32-E72D297353CC}">
                <c16:uniqueId val="{00000001-732B-784F-8ACE-6B955067BCA6}"/>
              </c:ext>
            </c:extLst>
          </c:dPt>
          <c:dPt>
            <c:idx val="1"/>
            <c:invertIfNegative val="0"/>
            <c:bubble3D val="0"/>
            <c:spPr>
              <a:solidFill>
                <a:srgbClr val="500000"/>
              </a:solidFill>
            </c:spPr>
            <c:extLst>
              <c:ext xmlns:c16="http://schemas.microsoft.com/office/drawing/2014/chart" uri="{C3380CC4-5D6E-409C-BE32-E72D297353CC}">
                <c16:uniqueId val="{00000003-732B-784F-8ACE-6B955067BCA6}"/>
              </c:ext>
            </c:extLst>
          </c:dPt>
          <c:dPt>
            <c:idx val="2"/>
            <c:invertIfNegative val="0"/>
            <c:bubble3D val="0"/>
            <c:extLst>
              <c:ext xmlns:c16="http://schemas.microsoft.com/office/drawing/2014/chart" uri="{C3380CC4-5D6E-409C-BE32-E72D297353CC}">
                <c16:uniqueId val="{00000005-732B-784F-8ACE-6B955067BCA6}"/>
              </c:ext>
            </c:extLst>
          </c:dPt>
          <c:dPt>
            <c:idx val="3"/>
            <c:invertIfNegative val="0"/>
            <c:bubble3D val="0"/>
            <c:extLst>
              <c:ext xmlns:c16="http://schemas.microsoft.com/office/drawing/2014/chart" uri="{C3380CC4-5D6E-409C-BE32-E72D297353CC}">
                <c16:uniqueId val="{00000007-732B-784F-8ACE-6B955067BCA6}"/>
              </c:ext>
            </c:extLst>
          </c:dPt>
          <c:dPt>
            <c:idx val="4"/>
            <c:invertIfNegative val="0"/>
            <c:bubble3D val="0"/>
            <c:extLst>
              <c:ext xmlns:c16="http://schemas.microsoft.com/office/drawing/2014/chart" uri="{C3380CC4-5D6E-409C-BE32-E72D297353CC}">
                <c16:uniqueId val="{00000009-732B-784F-8ACE-6B955067BCA6}"/>
              </c:ext>
            </c:extLst>
          </c:dPt>
          <c:dPt>
            <c:idx val="5"/>
            <c:invertIfNegative val="0"/>
            <c:bubble3D val="0"/>
            <c:extLst>
              <c:ext xmlns:c16="http://schemas.microsoft.com/office/drawing/2014/chart" uri="{C3380CC4-5D6E-409C-BE32-E72D297353CC}">
                <c16:uniqueId val="{0000000B-732B-784F-8ACE-6B955067BCA6}"/>
              </c:ext>
            </c:extLst>
          </c:dPt>
          <c:dPt>
            <c:idx val="6"/>
            <c:invertIfNegative val="0"/>
            <c:bubble3D val="0"/>
            <c:extLst>
              <c:ext xmlns:c16="http://schemas.microsoft.com/office/drawing/2014/chart" uri="{C3380CC4-5D6E-409C-BE32-E72D297353CC}">
                <c16:uniqueId val="{0000000D-732B-784F-8ACE-6B955067BCA6}"/>
              </c:ext>
            </c:extLst>
          </c:dPt>
          <c:dPt>
            <c:idx val="7"/>
            <c:invertIfNegative val="0"/>
            <c:bubble3D val="0"/>
            <c:extLst>
              <c:ext xmlns:c16="http://schemas.microsoft.com/office/drawing/2014/chart" uri="{C3380CC4-5D6E-409C-BE32-E72D297353CC}">
                <c16:uniqueId val="{0000000F-732B-784F-8ACE-6B955067BCA6}"/>
              </c:ext>
            </c:extLst>
          </c:dPt>
          <c:dPt>
            <c:idx val="8"/>
            <c:invertIfNegative val="0"/>
            <c:bubble3D val="0"/>
            <c:extLst>
              <c:ext xmlns:c16="http://schemas.microsoft.com/office/drawing/2014/chart" uri="{C3380CC4-5D6E-409C-BE32-E72D297353CC}">
                <c16:uniqueId val="{00000011-732B-784F-8ACE-6B955067BCA6}"/>
              </c:ext>
            </c:extLst>
          </c:dPt>
          <c:dPt>
            <c:idx val="9"/>
            <c:invertIfNegative val="0"/>
            <c:bubble3D val="0"/>
            <c:extLst>
              <c:ext xmlns:c16="http://schemas.microsoft.com/office/drawing/2014/chart" uri="{C3380CC4-5D6E-409C-BE32-E72D297353CC}">
                <c16:uniqueId val="{00000013-732B-784F-8ACE-6B955067BCA6}"/>
              </c:ext>
            </c:extLst>
          </c:dPt>
          <c:dPt>
            <c:idx val="10"/>
            <c:invertIfNegative val="0"/>
            <c:bubble3D val="0"/>
            <c:spPr>
              <a:solidFill>
                <a:srgbClr val="500000"/>
              </a:solidFill>
            </c:spPr>
            <c:extLst>
              <c:ext xmlns:c16="http://schemas.microsoft.com/office/drawing/2014/chart" uri="{C3380CC4-5D6E-409C-BE32-E72D297353CC}">
                <c16:uniqueId val="{00000015-732B-784F-8ACE-6B955067BCA6}"/>
              </c:ext>
            </c:extLst>
          </c:dPt>
          <c:dPt>
            <c:idx val="11"/>
            <c:invertIfNegative val="0"/>
            <c:bubble3D val="0"/>
            <c:spPr>
              <a:solidFill>
                <a:srgbClr val="500000"/>
              </a:solidFill>
            </c:spPr>
            <c:extLst>
              <c:ext xmlns:c16="http://schemas.microsoft.com/office/drawing/2014/chart" uri="{C3380CC4-5D6E-409C-BE32-E72D297353CC}">
                <c16:uniqueId val="{00000017-732B-784F-8ACE-6B955067BCA6}"/>
              </c:ext>
            </c:extLst>
          </c:dPt>
          <c:cat>
            <c:numRef>
              <c:f>'Chart Data'!$A$2:$A$13</c:f>
              <c:numCache>
                <c:formatCode>General</c:formatCode>
                <c:ptCount val="12"/>
                <c:pt idx="0">
                  <c:v>-2.2000000000000002</c:v>
                </c:pt>
                <c:pt idx="1">
                  <c:v>-1.8</c:v>
                </c:pt>
                <c:pt idx="2">
                  <c:v>-1.4</c:v>
                </c:pt>
                <c:pt idx="3">
                  <c:v>-1</c:v>
                </c:pt>
                <c:pt idx="4">
                  <c:v>-0.6</c:v>
                </c:pt>
                <c:pt idx="5">
                  <c:v>-0.2</c:v>
                </c:pt>
                <c:pt idx="6">
                  <c:v>0.2</c:v>
                </c:pt>
                <c:pt idx="7">
                  <c:v>0.6</c:v>
                </c:pt>
                <c:pt idx="8">
                  <c:v>1</c:v>
                </c:pt>
                <c:pt idx="9">
                  <c:v>1.4</c:v>
                </c:pt>
                <c:pt idx="10">
                  <c:v>1.8</c:v>
                </c:pt>
                <c:pt idx="11">
                  <c:v>2.2000000000000002</c:v>
                </c:pt>
              </c:numCache>
            </c:numRef>
          </c:cat>
          <c:val>
            <c:numRef>
              <c:f>'Chart Data'!$B$2:$B$13</c:f>
              <c:numCache>
                <c:formatCode>General</c:formatCode>
                <c:ptCount val="12"/>
                <c:pt idx="0">
                  <c:v>1</c:v>
                </c:pt>
                <c:pt idx="1">
                  <c:v>20</c:v>
                </c:pt>
                <c:pt idx="2">
                  <c:v>383</c:v>
                </c:pt>
                <c:pt idx="3">
                  <c:v>3936</c:v>
                </c:pt>
                <c:pt idx="4">
                  <c:v>15619</c:v>
                </c:pt>
                <c:pt idx="5">
                  <c:v>30119</c:v>
                </c:pt>
                <c:pt idx="6">
                  <c:v>30081</c:v>
                </c:pt>
                <c:pt idx="7">
                  <c:v>15485</c:v>
                </c:pt>
                <c:pt idx="8">
                  <c:v>3941</c:v>
                </c:pt>
                <c:pt idx="9">
                  <c:v>400</c:v>
                </c:pt>
                <c:pt idx="10">
                  <c:v>14</c:v>
                </c:pt>
                <c:pt idx="11">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18-732B-784F-8ACE-6B955067BCA6}"/>
            </c:ext>
          </c:extLst>
        </c:ser>
        <c:dLbls>
          <c:showLegendKey val="0"/>
          <c:showVal val="0"/>
          <c:showCatName val="0"/>
          <c:showSerName val="0"/>
          <c:showPercent val="0"/>
          <c:showBubbleSize val="0"/>
        </c:dLbls>
        <c:gapWidth val="3"/>
        <c:axId val="48650112"/>
        <c:axId val="48672768"/>
      </c:barChart>
      <c:catAx>
        <c:axId val="48650112"/>
        <c:scaling>
          <c:orientation val="minMax"/>
        </c:scaling>
        <c:delete val="0"/>
        <c:axPos val="b"/>
        <c:title>
          <c:tx>
            <c:rich>
              <a:bodyPr/>
              <a:lstStyle/>
              <a:p>
                <a:r>
                  <a:rPr>
                    <a:latin typeface="Nimbus Sans"/>
                    <a:ea typeface="Nimbus Sans"/>
                    <a:cs typeface="Nimbus Sans"/>
                  </a:rPr>
                  <a:t>Treatment − Control after relabeling</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66666"/>
                </a:solidFill>
                <a:latin typeface="Nimbus Sans"/>
                <a:ea typeface="Nimbus Sans"/>
                <a:cs typeface="Nimbus Sans"/>
              </a:defRPr>
            </a:pPr>
            <a:endParaRPr lang="en-US"/>
          </a:p>
        </c:txPr>
        <c:crossAx val="48672768"/>
        <c:crosses val="autoZero"/>
        <c:auto val="1"/>
        <c:lblAlgn val="ctr"/>
        <c:lblOffset val="100"/>
        <c:noMultiLvlLbl val="1"/>
      </c:catAx>
      <c:valAx>
        <c:axId val="48672768"/>
        <c:scaling>
          <c:orientation val="minMax"/>
        </c:scaling>
        <c:delete val="0"/>
        <c:axPos val="l"/>
        <c:majorGridlines>
          <c:spPr>
            <a:ln w="6668">
              <a:solidFill>
                <a:srgbClr val="E6E8EA"/>
              </a:solidFill>
            </a:ln>
          </c:spPr>
        </c:majorGridlines>
        <c:title>
          <c:tx>
            <c:rich>
              <a:bodyPr/>
              <a:lstStyle/>
              <a:p>
                <a:r>
                  <a:rPr>
                    <a:latin typeface="Nimbus Sans"/>
                    <a:ea typeface="Nimbus Sans"/>
                    <a:cs typeface="Nimbus Sans"/>
                  </a:rPr>
                  <a:t>Number of permutations</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666666"/>
                </a:solidFill>
                <a:latin typeface="Nimbus Sans"/>
                <a:ea typeface="Nimbus Sans"/>
                <a:cs typeface="Nimbus Sans"/>
              </a:defRPr>
            </a:pPr>
            <a:endParaRPr lang="en-US"/>
          </a:p>
        </c:txPr>
        <c:crossAx val="48650112"/>
        <c:crosses val="autoZero"/>
        <c:crossBetween val="between"/>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Tuesday: 1 minutes (0–1 minutes).</a:t>
            </a:r>
          </a:p>
          <a:p>
            <a:endParaRPr/>
          </a:p>
          <a:p>
            <a:r>
              <a:t>Tuesday: slides 1–20, 75 minutes. Thursday: slides 21–40, 75 minutes. Slides 41 onward provide optional paired and permutation lessons for later. Introduce SD, SE and tests as new topics. Keep foundations.R and the course CSV in the working directory. All biological framing for the course CSV is an illustrative scenario using simulated values.</a:t>
            </a:r>
          </a:p>
          <a:p>
            <a:endParaRPr/>
          </a:p>
          <a:p>
            <a:r>
              <a:t>Sources</a:t>
            </a:r>
          </a:p>
          <a:p>
            <a:r>
              <a:t>https://coleoguy.github.io/subpages/teaching/expdes/datasets.html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0C3FC-0F87-43F0-11D5-B96515EA8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D0915-2340-8537-989E-5D792C0E2E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9FA79E-9F36-0B4F-F701-B708E4736444}"/>
              </a:ext>
            </a:extLst>
          </p:cNvPr>
          <p:cNvSpPr>
            <a:spLocks noGrp="1"/>
          </p:cNvSpPr>
          <p:nvPr>
            <p:ph type="body" idx="1"/>
          </p:nvPr>
        </p:nvSpPr>
        <p:spPr/>
        <p:txBody>
          <a:bodyPr/>
          <a:lstStyle/>
          <a:p>
            <a:r>
              <a:t>Tuesday: 1 minutes (0–1 minutes).</a:t>
            </a:r>
          </a:p>
          <a:p>
            <a:endParaRPr/>
          </a:p>
          <a:p>
            <a:r>
              <a:t>Tuesday: slides 1–20, 75 minutes. Thursday: slides 21–40, 75 minutes. Slides 41 onward provide optional paired and permutation lessons for later. Introduce SD, SE and tests as new topics. Keep foundations.R and the course CSV in the working directory. All biological framing for the course CSV is an illustrative scenario using simulated values.</a:t>
            </a:r>
          </a:p>
          <a:p>
            <a:endParaRPr/>
          </a:p>
          <a:p>
            <a:r>
              <a:t>Sources</a:t>
            </a:r>
          </a:p>
          <a:p>
            <a:r>
              <a:t>https://coleoguy.github.io/subpages/teaching/expdes/datasets.html</a:t>
            </a:r>
          </a:p>
        </p:txBody>
      </p:sp>
      <p:sp>
        <p:nvSpPr>
          <p:cNvPr id="4" name="Slide Number Placeholder 3">
            <a:extLst>
              <a:ext uri="{FF2B5EF4-FFF2-40B4-BE49-F238E27FC236}">
                <a16:creationId xmlns:a16="http://schemas.microsoft.com/office/drawing/2014/main" id="{16264290-E478-5098-E6F4-BC344E29B9E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025694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Tuesday: 4 minutes (7–11 minutes).</a:t>
            </a:r>
          </a:p>
          <a:p>
            <a:endParaRPr/>
          </a:p>
          <a:p>
            <a:r>
              <a:t>Recall population versus sample and introduce/revisit parameter/statistic explicitly. Target population might be all organisms in a defined culture under specified conditions. Sample is the 30 measured organisms. A parameter describes that population; a statistic is calculated from this sample. The parameter can remain fixed while statistics change across samples. Use words before symbols.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Tuesday: 3 minutes (11–14 minutes).</a:t>
            </a:r>
          </a:p>
          <a:p>
            <a:endParaRPr/>
          </a:p>
          <a:p>
            <a:r>
              <a:t>A data distribution shows which observed values occur and how frequently. A probability distribution is a model for possible values and their probabilities. This histogram uses all 30 control values with width-one bins. It is an empirical distribution, not a claim that a named model is true. Ask about location, spread and shape in ordinary language before formulas.</a:t>
            </a:r>
          </a:p>
          <a:p>
            <a:endParaRPr/>
          </a:p>
          <a:p>
            <a:r>
              <a:t>Sources</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6 minutes (14–20 minutes).</a:t>
            </a:r>
          </a:p>
          <a:p>
            <a:endParaRPr dirty="0"/>
          </a:p>
          <a:p>
            <a:r>
              <a:rPr dirty="0"/>
              <a:t>Six illustrative theoretical distributions, with the specified parameters rather than fitted course data. Continuous panels plot density; discrete panels plot probability mass. Normal: mean 0, SD 1. The t distribution has 3 degrees of freedom and heavier tails than the standard normal; later it will model a standardized statistic. Poisson: counts per fixed exposure, mean 3, nonnegative integers with no finite upper bound. Exponential: waiting time at constant event rate 1, for x ≥ 0. Uniform: density 1 on [0, 1], zero elsewhere. Binomial: successes in 10 independent trials, each with success probability 0.5. Name and compare shapes without requiring formulas or parameter mastery. Visible ranges truncate normal, t, Poisson, and exponential tails.</a:t>
            </a:r>
          </a:p>
          <a:p>
            <a:endParaRPr dirty="0"/>
          </a:p>
          <a:p>
            <a:r>
              <a:rPr dirty="0"/>
              <a:t>Sources</a:t>
            </a:r>
          </a:p>
          <a:p>
            <a:r>
              <a:rPr dirty="0"/>
              <a:t>https://</a:t>
            </a:r>
            <a:r>
              <a:rPr dirty="0" err="1"/>
              <a:t>stat.ethz.ch</a:t>
            </a:r>
            <a:r>
              <a:rPr dirty="0"/>
              <a:t>/R-manual/R-devel/library/stats/html/</a:t>
            </a:r>
            <a:r>
              <a:rPr dirty="0" err="1"/>
              <a:t>Distributions.html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4 minutes (20–24 minutes).</a:t>
            </a:r>
          </a:p>
          <a:p>
            <a:endParaRPr dirty="0"/>
          </a:p>
          <a:p>
            <a:r>
              <a:rPr dirty="0"/>
              <a:t>For discrete X, a bar can represent P(X=3). For continuous X, probability is area over an interval, not the curve height at one point. Under an ideal continuous model a single exact value has probability zero, although recorded measurements have finite precision. Equal-length intervals under a uniform distribution on0–1 have equal probabilities; P(.2≤X≤.4)=.2. Explain relative frequency intuitively. Density may exceed1 when a distribution is concentrated over a narrow range.</a:t>
            </a:r>
          </a:p>
          <a:p>
            <a:endParaRPr dirty="0"/>
          </a:p>
          <a:p>
            <a:r>
              <a:rPr dirty="0"/>
              <a:t>Sources</a:t>
            </a:r>
          </a:p>
          <a:p>
            <a:r>
              <a:rPr dirty="0"/>
              <a:t>https://</a:t>
            </a:r>
            <a:r>
              <a:rPr dirty="0" err="1"/>
              <a:t>stat.ethz.ch</a:t>
            </a:r>
            <a:r>
              <a:rPr dirty="0"/>
              <a:t>/R-manual/R-devel/library/stats/html/</a:t>
            </a:r>
            <a:r>
              <a:rPr dirty="0" err="1"/>
              <a:t>Distributions.html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4 minutes (24–28 minutes).</a:t>
            </a:r>
          </a:p>
          <a:p>
            <a:endParaRPr dirty="0"/>
          </a:p>
          <a:p>
            <a:r>
              <a:rPr dirty="0"/>
              <a:t>Ask students to identify possible values before naming a distribution. These are candidate models whose assumptions require checking. Binomial requires a fixed trial count, independent trials, and a shared probability. Poisson assumes an appropriate constant-rate independent-event count model; clumping can violate it. Exponential has constant hazard. Normal is unbounded and only approximates positive measurements when negative probability is negligible. The t distribution is the reference for a standardized statistic here, not a default biological response model.</a:t>
            </a:r>
          </a:p>
          <a:p>
            <a:endParaRPr dirty="0"/>
          </a:p>
          <a:p>
            <a:r>
              <a:rPr dirty="0"/>
              <a:t>Sources</a:t>
            </a:r>
          </a:p>
          <a:p>
            <a:r>
              <a:rPr dirty="0"/>
              <a:t>https://</a:t>
            </a:r>
            <a:r>
              <a:rPr dirty="0" err="1"/>
              <a:t>stat.ethz.ch</a:t>
            </a:r>
            <a:r>
              <a:rPr dirty="0"/>
              <a:t>/R-manual/R-devel/library/stats/html/</a:t>
            </a:r>
            <a:r>
              <a:rPr dirty="0" err="1"/>
              <a:t>Distributions.html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FE876-75A6-0917-6128-06ED62CE4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9313E-9DD4-5081-1629-D239302B04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7A0E7-E0F8-151D-98F3-97D549601B03}"/>
              </a:ext>
            </a:extLst>
          </p:cNvPr>
          <p:cNvSpPr>
            <a:spLocks noGrp="1"/>
          </p:cNvSpPr>
          <p:nvPr>
            <p:ph type="body" idx="1"/>
          </p:nvPr>
        </p:nvSpPr>
        <p:spPr/>
        <p:txBody>
          <a:bodyPr/>
          <a:lstStyle/>
          <a:p>
            <a:r>
              <a:rPr dirty="0"/>
              <a:t>Tuesday: 4 minutes (24–28 minutes).</a:t>
            </a:r>
          </a:p>
          <a:p>
            <a:endParaRPr dirty="0"/>
          </a:p>
          <a:p>
            <a:r>
              <a:rPr dirty="0"/>
              <a:t>Ask students to identify possible values before naming a distribution. These are candidate models whose assumptions require checking. Binomial requires a fixed trial count, independent trials, and a shared probability. Poisson assumes an appropriate constant-rate independent-event count model; clumping can violate it. Exponential has constant hazard. Normal is unbounded and only approximates positive measurements when negative probability is negligible. The t distribution is the reference for a standardized statistic here, not a default biological response model.</a:t>
            </a:r>
          </a:p>
          <a:p>
            <a:endParaRPr dirty="0"/>
          </a:p>
          <a:p>
            <a:r>
              <a:rPr dirty="0"/>
              <a:t>Sources</a:t>
            </a:r>
          </a:p>
          <a:p>
            <a:r>
              <a:rPr dirty="0"/>
              <a:t>https://</a:t>
            </a:r>
            <a:r>
              <a:rPr dirty="0" err="1"/>
              <a:t>stat.ethz.ch</a:t>
            </a:r>
            <a:r>
              <a:rPr dirty="0"/>
              <a:t>/R-manual/R-devel/library/stats/html/</a:t>
            </a:r>
            <a:r>
              <a:rPr dirty="0" err="1"/>
              <a:t>Distributions.html</a:t>
            </a:r>
            <a:endParaRPr dirty="0"/>
          </a:p>
        </p:txBody>
      </p:sp>
      <p:sp>
        <p:nvSpPr>
          <p:cNvPr id="4" name="Slide Number Placeholder 3">
            <a:extLst>
              <a:ext uri="{FF2B5EF4-FFF2-40B4-BE49-F238E27FC236}">
                <a16:creationId xmlns:a16="http://schemas.microsoft.com/office/drawing/2014/main" id="{61F863AA-C2B6-DE55-808D-F7A3CF0E1F3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130962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3 minutes (4–7 minutes).</a:t>
            </a:r>
          </a:p>
          <a:p>
            <a:endParaRPr dirty="0"/>
          </a:p>
          <a:p>
            <a:r>
              <a:rPr dirty="0"/>
              <a:t>Distinguish the response unit of measurement from the experimental unit. Here a row is one observation; growth is a quantitative variable; group is categorical. For this exercise we assume independent organisms. If treatment was assigned by vial, vial would be the experimental unit and beetles subsamples. Independence comes from design records, not a column count.</a:t>
            </a:r>
          </a:p>
          <a:p>
            <a:endParaRPr dirty="0"/>
          </a:p>
          <a:p>
            <a:r>
              <a:rPr dirty="0"/>
              <a:t>Sources</a:t>
            </a:r>
          </a:p>
          <a:p>
            <a:r>
              <a:rPr dirty="0"/>
              <a:t>https://</a:t>
            </a:r>
            <a:r>
              <a:rPr dirty="0" err="1"/>
              <a:t>coleoguy.github.io</a:t>
            </a:r>
            <a:r>
              <a:rPr dirty="0"/>
              <a:t>/subpages/teaching/</a:t>
            </a:r>
            <a:r>
              <a:rPr dirty="0" err="1"/>
              <a:t>expdes</a:t>
            </a:r>
            <a:r>
              <a:rPr dirty="0"/>
              <a:t>/data/</a:t>
            </a:r>
            <a:r>
              <a:rPr dirty="0" err="1"/>
              <a:t>t_test_data.csv</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3 minutes (1–4 minutes).</a:t>
            </a:r>
          </a:p>
          <a:p>
            <a:endParaRPr dirty="0"/>
          </a:p>
          <a:p>
            <a:r>
              <a:rPr dirty="0"/>
              <a:t>Open the course </a:t>
            </a:r>
            <a:r>
              <a:rPr dirty="0" err="1"/>
              <a:t>t_test_data.csv</a:t>
            </a:r>
            <a:r>
              <a:rPr dirty="0"/>
              <a:t>. Use Control rows first. These are simulated responses with generic units. Imagine growth measured on independently sampled organisms. Show the first six records, but emphasize the full control dataset contains 30 observations. Ask what one row represents. Do not introduce the test yet.</a:t>
            </a:r>
          </a:p>
          <a:p>
            <a:endParaRPr dirty="0"/>
          </a:p>
          <a:p>
            <a:r>
              <a:rPr dirty="0"/>
              <a:t>Sources</a:t>
            </a:r>
          </a:p>
          <a:p>
            <a:r>
              <a:rPr dirty="0"/>
              <a:t>https://</a:t>
            </a:r>
            <a:r>
              <a:rPr dirty="0" err="1"/>
              <a:t>coleoguy.github.io</a:t>
            </a:r>
            <a:r>
              <a:rPr dirty="0"/>
              <a:t>/subpages/teaching/</a:t>
            </a:r>
            <a:r>
              <a:rPr dirty="0" err="1"/>
              <a:t>expdes</a:t>
            </a:r>
            <a:r>
              <a:rPr dirty="0"/>
              <a:t>/</a:t>
            </a:r>
            <a:r>
              <a:rPr dirty="0" err="1"/>
              <a:t>datasets.html</a:t>
            </a:r>
            <a:endParaRPr dirty="0"/>
          </a:p>
          <a:p>
            <a:r>
              <a:rPr dirty="0"/>
              <a:t>https://</a:t>
            </a:r>
            <a:r>
              <a:rPr dirty="0" err="1"/>
              <a:t>coleoguy.github.io</a:t>
            </a:r>
            <a:r>
              <a:rPr dirty="0"/>
              <a:t>/subpages/teaching/</a:t>
            </a:r>
            <a:r>
              <a:rPr dirty="0" err="1"/>
              <a:t>expdes</a:t>
            </a:r>
            <a:r>
              <a:rPr dirty="0"/>
              <a:t>/data/</a:t>
            </a:r>
            <a:r>
              <a:rPr dirty="0" err="1"/>
              <a:t>t_test_data.csv</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4 minutes (28–32 minutes).</a:t>
            </a:r>
          </a:p>
          <a:p>
            <a:endParaRPr dirty="0"/>
          </a:p>
          <a:p>
            <a:r>
              <a:rPr dirty="0"/>
              <a:t>Constructed miniature growth dataset, separate from the course CSV. Sum: 2 + 4 + 4 + 6 = 16; mean: 4. The median is the average of the middle two values, 4 and 4, so it is also 4. Replacing 6 with 18 gives mean 7 and median 4. Have students calculate both, then discuss why reporting only one summary can hide asymmetry or outliers. No single summary is universally best.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3 minutes (32–35 minutes).</a:t>
            </a:r>
          </a:p>
          <a:p>
            <a:endParaRPr dirty="0"/>
          </a:p>
          <a:p>
            <a:r>
              <a:rPr dirty="0"/>
              <a:t>Constructed samples A: 3, 4, 4, 5 and B: 0, 4, 4, 8 both have mean 4. Ask which has greater variation without calculating. Equal means do not imply equivalent distributions. Range is maximum minus minimum: 2 and 8, respectively. We will develop variance and SD as additional spread summaries next.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3 minutes (35–38 minutes).</a:t>
            </a:r>
          </a:p>
          <a:p>
            <a:endParaRPr dirty="0"/>
          </a:p>
          <a:p>
            <a:r>
              <a:rPr dirty="0"/>
              <a:t>Return to the constructed values 2, 4, 4, 6, whose mean is 4. Subtract the mean from each value. Signed deviations sum to zero because negative and positive deviations balance. This makes the mean signed deviation unsuitable as a spread measure. Squaring avoids cancellation; absolute deviation is another approach, but we focus on variance today.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4 minutes (38–42 minutes).</a:t>
            </a:r>
          </a:p>
          <a:p>
            <a:endParaRPr dirty="0"/>
          </a:p>
          <a:p>
            <a:r>
              <a:rPr dirty="0"/>
              <a:t>Define sample variance before its abbreviation. The sum of squared deviations is 8, and the denominator is n − 1 = 3, giving s² = 8/3 = 2.6667. Estimating the mean from the same sample constrains the deviations to sum to zero, leaving n − 1 free deviations. Under independent, identically distributed sampling, this denominator makes sample variance unbiased for population variance. Keep the proof optional. If measurements are in mm, variance is in mm².</a:t>
            </a:r>
          </a:p>
          <a:p>
            <a:endParaRPr dirty="0"/>
          </a:p>
          <a:p>
            <a:r>
              <a:rPr dirty="0"/>
              <a:t>Sources</a:t>
            </a:r>
          </a:p>
          <a:p>
            <a:r>
              <a:rPr dirty="0"/>
              <a:t>https://</a:t>
            </a:r>
            <a:r>
              <a:rPr dirty="0" err="1"/>
              <a:t>stat.ethz.ch</a:t>
            </a:r>
            <a:r>
              <a:rPr dirty="0"/>
              <a:t>/R-manual/R-devel/library/stats/html/</a:t>
            </a:r>
            <a:r>
              <a:rPr dirty="0" err="1"/>
              <a:t>sd.html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4 minutes (42–46 minutes).</a:t>
            </a:r>
          </a:p>
          <a:p>
            <a:endParaRPr dirty="0"/>
          </a:p>
          <a:p>
            <a:r>
              <a:rPr dirty="0"/>
              <a:t>Standard deviation is the square root of sample variance. For the constructed values 2, 4, 4, 6, it is sqrt(8/3) = 1.632993. Describe the typical scale of deviation from the mean, not the mean absolute deviation. SD uses the original measurement units. A larger SD means greater spread, but it need not indicate measurement error: real biological variation also contributes.</a:t>
            </a:r>
          </a:p>
          <a:p>
            <a:endParaRPr dirty="0"/>
          </a:p>
          <a:p>
            <a:r>
              <a:rPr dirty="0"/>
              <a:t>Sources</a:t>
            </a:r>
          </a:p>
          <a:p>
            <a:r>
              <a:rPr dirty="0"/>
              <a:t>https://</a:t>
            </a:r>
            <a:r>
              <a:rPr dirty="0" err="1"/>
              <a:t>stat.ethz.ch</a:t>
            </a:r>
            <a:r>
              <a:rPr dirty="0"/>
              <a:t>/R-manual/R-devel/library/stats/html/</a:t>
            </a:r>
            <a:r>
              <a:rPr dirty="0" err="1"/>
              <a:t>sd.html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6 minutes (46–52 minutes).</a:t>
            </a:r>
          </a:p>
          <a:p>
            <a:endParaRPr dirty="0"/>
          </a:p>
          <a:p>
            <a:r>
              <a:rPr dirty="0"/>
              <a:t>Live coding. Explain &lt;- assignment, $ column selection, == comparison, and [] selection. Read the CSV and select Control rows. Predict outputs, then run. There are 30 observations, mean 10.0336333, and sample SD 1.5535056. The script also computes the median and variance. Have students verify that </a:t>
            </a:r>
            <a:r>
              <a:rPr dirty="0" err="1"/>
              <a:t>sd</a:t>
            </a:r>
            <a:r>
              <a:rPr dirty="0"/>
              <a:t>(x)^2 equals var(x). Explain that sqrt computes a square root and length counts values. Do not use SE until later.</a:t>
            </a:r>
          </a:p>
          <a:p>
            <a:endParaRPr dirty="0"/>
          </a:p>
          <a:p>
            <a:r>
              <a:rPr dirty="0"/>
              <a:t>Sources</a:t>
            </a:r>
          </a:p>
          <a:p>
            <a:r>
              <a:rPr dirty="0"/>
              <a:t>https://</a:t>
            </a:r>
            <a:r>
              <a:rPr dirty="0" err="1"/>
              <a:t>stat.ethz.ch</a:t>
            </a:r>
            <a:r>
              <a:rPr dirty="0"/>
              <a:t>/R-manual/R-devel/library/stats/html/</a:t>
            </a:r>
            <a:r>
              <a:rPr dirty="0" err="1"/>
              <a:t>sd.html</a:t>
            </a:r>
            <a:endParaRPr dirty="0"/>
          </a:p>
          <a:p>
            <a:r>
              <a:rPr dirty="0"/>
              <a:t>https://</a:t>
            </a:r>
            <a:r>
              <a:rPr dirty="0" err="1"/>
              <a:t>coleoguy.github.io</a:t>
            </a:r>
            <a:r>
              <a:rPr dirty="0"/>
              <a:t>/subpages/teaching/</a:t>
            </a:r>
            <a:r>
              <a:rPr dirty="0" err="1"/>
              <a:t>expdes</a:t>
            </a:r>
            <a:r>
              <a:rPr dirty="0"/>
              <a:t>/data/</a:t>
            </a:r>
            <a:r>
              <a:rPr dirty="0" err="1"/>
              <a:t>t_test_data.csv</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3 minutes (52–55 minutes).</a:t>
            </a:r>
          </a:p>
          <a:p>
            <a:endParaRPr dirty="0"/>
          </a:p>
          <a:p>
            <a:r>
              <a:rPr dirty="0"/>
              <a:t>For a normal population, about 68% of values lie within 1 population SD of its mean, and about 95% lie within 1.96 population SDs. The common 2-SD shorthand is approximate. These statements describe individual values under a normal model, not confidence in an estimated mean. Strongly skewed distributions do not obey the 68–95 rule. Population notation </a:t>
            </a:r>
            <a:r>
              <a:rPr dirty="0" err="1"/>
              <a:t>μ</a:t>
            </a:r>
            <a:r>
              <a:rPr dirty="0"/>
              <a:t> and </a:t>
            </a:r>
            <a:r>
              <a:rPr dirty="0" err="1"/>
              <a:t>σ</a:t>
            </a:r>
            <a:r>
              <a:rPr dirty="0"/>
              <a:t> differs from sample notation x̄ and s.</a:t>
            </a:r>
          </a:p>
          <a:p>
            <a:endParaRPr dirty="0"/>
          </a:p>
          <a:p>
            <a:r>
              <a:rPr dirty="0"/>
              <a:t>Sources</a:t>
            </a:r>
          </a:p>
          <a:p>
            <a:r>
              <a:rPr dirty="0"/>
              <a:t>https://</a:t>
            </a:r>
            <a:r>
              <a:rPr dirty="0" err="1"/>
              <a:t>stat.ethz.ch</a:t>
            </a:r>
            <a:r>
              <a:rPr dirty="0"/>
              <a:t>/R-manual/R-devel/library/stats/html/</a:t>
            </a:r>
            <a:r>
              <a:rPr dirty="0" err="1"/>
              <a:t>Distributions.html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4 minutes (55–59 minutes).</a:t>
            </a:r>
          </a:p>
          <a:p>
            <a:endParaRPr dirty="0"/>
          </a:p>
          <a:p>
            <a:r>
              <a:rPr dirty="0"/>
              <a:t>Introduce sampling variation with constructed examples. Samples drawn from same population can give different means even if study design and measurement protocol are identical. Distinguish two sources of variation: individuals within samples, and estimated means across samples. We do not usually have many real samples, but a simulation lets us see the idea.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Tuesday: 5 minutes (59–64 minutes).</a:t>
            </a:r>
          </a:p>
          <a:p>
            <a:endParaRPr dirty="0"/>
          </a:p>
          <a:p>
            <a:r>
              <a:rPr dirty="0"/>
              <a:t>Unpack each line of this new code. </a:t>
            </a:r>
            <a:r>
              <a:rPr dirty="0" err="1"/>
              <a:t>set.seed</a:t>
            </a:r>
            <a:r>
              <a:rPr dirty="0"/>
              <a:t> fixes a reproducible random-number sequence. </a:t>
            </a:r>
            <a:r>
              <a:rPr dirty="0" err="1"/>
              <a:t>rnorm</a:t>
            </a:r>
            <a:r>
              <a:rPr dirty="0"/>
              <a:t> generates 30 values from a normal population with mean 10 and SD 1.5. mean summarizes one sample. replicate repeats that expression 10,000 times, returning 10,000 means. hist plots their distribution. The number of simulation repetitions differs from the number of organisms per sample. Ask students to identify both before running the code.</a:t>
            </a:r>
          </a:p>
          <a:p>
            <a:endParaRPr dirty="0"/>
          </a:p>
          <a:p>
            <a:r>
              <a:rPr dirty="0"/>
              <a:t>Sources</a:t>
            </a:r>
          </a:p>
          <a:p>
            <a:r>
              <a:rPr dirty="0"/>
              <a:t>https://</a:t>
            </a:r>
            <a:r>
              <a:rPr dirty="0" err="1"/>
              <a:t>stat.ethz.ch</a:t>
            </a:r>
            <a:r>
              <a:rPr dirty="0"/>
              <a:t>/R-manual/R-devel/library/stats/html/</a:t>
            </a:r>
            <a:r>
              <a:rPr dirty="0" err="1"/>
              <a:t>Distributions.html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Tuesday: 4 minutes (64–68 minutes).</a:t>
            </a:r>
          </a:p>
          <a:p>
            <a:endParaRPr/>
          </a:p>
          <a:p>
            <a:r>
              <a:t>Standard error is the SD of an estimator across repeated samples. This histogram uses 10,000 simulated means, each based on 30 independent normal observations with population SD 1.5. The true SE is 1.5/sqrt(30) = 0.273861. For real data with unknown population SD, estimate SE as s/sqrt(n). For the Control data, this is 1.5535056/sqrt(30) = 0.283630. This formula assumes independent, identically distributed observations. The displayed histogram was generated in NumPy; R uses a different generator and will vary slightly.</a:t>
            </a:r>
          </a:p>
          <a:p>
            <a:endParaRPr/>
          </a:p>
          <a:p>
            <a:r>
              <a:t>Sources</a:t>
            </a:r>
          </a:p>
          <a:p>
            <a:r>
              <a:t>https://stat.ethz.ch/R-manual/R-devel/library/stats/html/sd.html</a:t>
            </a:r>
          </a:p>
          <a:p>
            <a:r>
              <a:t>https://stat.ethz.ch/R-manual/R-devel/library/stats/html/Distributions.html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Tuesday: 4 minutes (68–72 minutes).</a:t>
            </a:r>
          </a:p>
          <a:p>
            <a:endParaRPr/>
          </a:p>
          <a:p>
            <a:r>
              <a:t>Use the same sample to distinguish spread from sampling uncertainty. SD = 1.554 describes variation among individual Control observations. Estimated SE = 0.284 describes sampling uncertainty in the estimated population mean. Both use the original response units. Ask whether a plot should emphasize organism variation or uncertainty in a mean. Error bars need labels: do not infer their meaning from appearance.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Tuesday: 3 minutes (72–75 minutes).</a:t>
            </a:r>
          </a:p>
          <a:p>
            <a:endParaRPr/>
          </a:p>
          <a:p>
            <a:r>
              <a:t>Collect brief answers. (1) The population parameter is fixed in the model; a sample statistic changes across samples. (2) SD measures spread among observations; estimated SE describes uncertainty in the sample mean. (3) The 10,000 simulated means represent repeated hypothetical samples, not additional biological replication. If students cannot explain answer 2, begin Thursday by revisiting raw values versus sample means. Tuesday totals 75 minutes.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(0–3 minutes).</a:t>
            </a:r>
          </a:p>
          <a:p>
            <a:endParaRPr/>
          </a:p>
          <a:p>
            <a:r>
              <a:t>Begin Thursday with retrieval. Let students explain SD and SE without notes. x̄ is the sample mean, s is sample SD, and n counts independent observations. Today introduces confidence intervals and two mean comparisons. Paired and permutation material remains optional after slide 40. Thursday timing starts here.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4 minutes (3–7 minutes).</a:t>
            </a:r>
          </a:p>
          <a:p>
            <a:endParaRPr/>
          </a:p>
          <a:p>
            <a:r>
              <a:t>Hold population spread at SD 2. Use s = 2 for the illustrative SE calculations: n = 25 gives SE 0.4; n = 100 gives 0.2; n = 400 gives 0.1. Quadrupling independent sample size halves SE. Individual spread does not systematically shrink as n increases; sample SD becomes a more stable estimate. If observations share treated vials, adding rows may not add independent replicates.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5 minutes (7–12 minutes).</a:t>
            </a:r>
          </a:p>
          <a:p>
            <a:endParaRPr/>
          </a:p>
          <a:p>
            <a:r>
              <a:t>Introduce the CLT without assuming prior teaching. Under independent, identically distributed sampling with finite variance, the standardized mean approaches a normal distribution as n grows. This does not make raw data normal. There is no universal n = 30 guarantee; skewness and heavy tails affect convergence. Use rexp in foundations.R with sample sizes 1, 5, and 30 to compare means drawn from a strongly skewed exponential population with mean 1. Give students two minutes to predict before showing histograms.</a:t>
            </a:r>
          </a:p>
          <a:p>
            <a:endParaRPr/>
          </a:p>
          <a:p>
            <a:r>
              <a:t>Sources</a:t>
            </a:r>
          </a:p>
          <a:p>
            <a:r>
              <a:t>https://stat.ethz.ch/R-manual/R-devel/library/stats/html/Distributions.html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5 minutes (12–17 minutes).</a:t>
            </a:r>
          </a:p>
          <a:p>
            <a:endParaRPr/>
          </a:p>
          <a:p>
            <a:r>
              <a:t>Define interval estimate and confidence level before using R output. Under independent normal sampling, the interval is x̄ ± t-critical × s/sqrt(n), with n − 1 degrees of freedom. We will explain t shortly; for n = 30, the 95% multiplier 2.045 comes from a reference-distribution lookup. The course interval is 10.0336 ± 2.04523 × 0.28363, or 9.4535 to 10.6137. The 95% describes long-run procedure coverage under the assumptions, not 95% of organisms and not a frequentist probability for a fixed parameter after observing data.</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5 minutes (17–22 minutes).</a:t>
            </a:r>
          </a:p>
          <a:p>
            <a:endParaRPr/>
          </a:p>
          <a:p>
            <a:r>
              <a:t>Live coding with foundations.R. Use a known normal population with mean 10 and SD 1.5, and independent samples of size 30. Each sample gets its own t interval. Repeat 1,000 times and count the fraction containing 10. Expect near 0.95, not exactly 0.95. Show the code in R and discuss it in chunks. qt(0.975, df = 29) supplies the two-sided 95% multiplier. More Monte Carlo repetitions stabilize estimated coverage without adding real organisms. Do not imply that every realized interval has 95% posterior probability.</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(22–25 minutes).</a:t>
            </a:r>
          </a:p>
          <a:p>
            <a:endParaRPr/>
          </a:p>
          <a:p>
            <a:r>
              <a:t>Introduce the dataset before the one-sample method. Return to the original 30 Control values. The teaching benchmark of 10 is a fixed stipulated target, not an estimate from another sample. Ask whether the population mean is compatible with 10 under the model. Raw values help assess spread and unusual observations. The observed mean is 10.0336, a departure of 0.0336. Introduce the test later.</a:t>
            </a:r>
          </a:p>
          <a:p>
            <a:endParaRPr/>
          </a:p>
          <a:p>
            <a:r>
              <a:t>Sources</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(25–28 minutes).</a:t>
            </a:r>
          </a:p>
          <a:p>
            <a:endParaRPr/>
          </a:p>
          <a:p>
            <a:r>
              <a:t>Exact one-sample t inference assumes independent normal observations with common population variance; approximate inference can be reasonable otherwise. Show the course histogram if needed and ask about severe skew or unusual points. A graph cannot prove independence or normality. Population inference depends on sampling; causal claims depend on design. Avoid pretesting normality to select a test mechanically.</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(28–31 minutes).</a:t>
            </a:r>
          </a:p>
          <a:p>
            <a:endParaRPr/>
          </a:p>
          <a:p>
            <a:r>
              <a:t>Define the null as population mean 10 and the alternative as a mean different from 10. Two-sided means that either direction counts as evidence against the null. Specify the question before inspecting significance. Rejecting or failing to reject follows a decision rule; it does not prove a hypothesis true or false. This null concerns the population mean, not every observation equaling 10.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4 minutes (31–35 minutes).</a:t>
            </a:r>
          </a:p>
          <a:p>
            <a:endParaRPr/>
          </a:p>
          <a:p>
            <a:r>
              <a:t>Define a test statistic as a summary used to compare observed data with a null reference. Here t = (x̄ − μ₀)/(s/sqrt(n)). The result is t = 0.1185817 with 29 degrees of freedom; reuse the estimated SE of 0.28363. The statistic is dimensionless and expresses how many estimated SEs separate the observed mean from the null value. Degrees of freedom n − 1 connect to the estimated-mean constraint in Tuesday’s variance calculation. The dataset, hypothesis, and model have preceded the method.</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(35–38 minutes).</a:t>
            </a:r>
          </a:p>
          <a:p>
            <a:endParaRPr/>
          </a:p>
          <a:p>
            <a:r>
              <a:t>Return to the early distribution gallery. Under the null and independent normal sampling, the statistic follows a t distribution with n − 1 degrees of freedom. Estimating the unknown population SD leads to a reference with heavier tails than the standard normal, especially at small degrees of freedom. With more degrees of freedom it approaches the standard normal. Raw measurements need not have a t distribution. The confidence-interval multiplier is qt(0.975, 29) = 2.04523.</a:t>
            </a:r>
          </a:p>
          <a:p>
            <a:endParaRPr/>
          </a:p>
          <a:p>
            <a:r>
              <a:t>Sources</a:t>
            </a:r>
          </a:p>
          <a:p>
            <a:r>
              <a:t>https://stat.ethz.ch/R-manual/R-devel/library/stats/html/t.test.html</a:t>
            </a:r>
          </a:p>
          <a:p>
            <a:r>
              <a:t>https://stat.ethz.ch/R-manual/R-devel/library/stats/html/Distributions.html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4 minutes (38–42 minutes).</a:t>
            </a:r>
          </a:p>
          <a:p>
            <a:endParaRPr/>
          </a:p>
          <a:p>
            <a:r>
              <a:t>A p-value is the probability, under the null and statistical model, of a statistic at least as extreme as observed. For the two-sided t-test, count both tails outside ±|t-observed|. Here p = 0.906424: the statistic is near zero and unsurprising under the null. This is not the posterior probability of the null, the chance that randomness caused the result, or an effect magnitude. Explain that larger absolute t-values give smaller tail areas without introducing another formula.</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5 minutes (42–47 minutes).</a:t>
            </a:r>
          </a:p>
          <a:p>
            <a:endParaRPr/>
          </a:p>
          <a:p>
            <a:r>
              <a:t>Live coding. Select x as on Tuesday, run t.test(x, mu = 10), store the result, and print it. Locate the estimate, confidence interval, statistic, degrees of freedom, and p-value. This call performs a two-sided one-sample test and gives a 95% confidence interval by default. Students annotate the output in their scripts. $conf.int accesses a component of the returned list.</a:t>
            </a:r>
          </a:p>
          <a:p>
            <a:endParaRPr/>
          </a:p>
          <a:p>
            <a:r>
              <a:t>Sources</a:t>
            </a:r>
          </a:p>
          <a:p>
            <a:r>
              <a:t>https://stat.ethz.ch/R-manual/R-devel/library/stats/html/t.test.html</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(47–50 minutes).</a:t>
            </a:r>
          </a:p>
          <a:p>
            <a:endParaRPr/>
          </a:p>
          <a:p>
            <a:r>
              <a:t>The estimated mean is 10.0336, the 95% interval is 9.4535 to 10.6137, and p = 0.9064. The data do not provide evidence of a difference from 10 under the model. Do not claim equivalence, no effect, or a range containing 95% of individuals. Whether a departure is smaller than a biologically meaningful threshold is a separate, explicitly defined question; it cannot be inferred from nonsignificance. These are simulated data.</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(50–53 minutes).</a:t>
            </a:r>
          </a:p>
          <a:p>
            <a:endParaRPr/>
          </a:p>
          <a:p>
            <a:r>
              <a:t>Introduce the data question before Welch’s method. The same CSV now contributes both groups: 30 Control and 28 Treatment observations. The illustrative scenario assumes independently assigned organisms and uses simulated responses in generic growth units. The question concerns two population means. Both group means are estimated; the Control mean is not a fixed known benchmark. Ask whether equal row counts would imply pairing. They would not.</a:t>
            </a:r>
          </a:p>
          <a:p>
            <a:endParaRPr/>
          </a:p>
          <a:p>
            <a:r>
              <a:t>Sources</a:t>
            </a:r>
          </a:p>
          <a:p>
            <a:r>
              <a:t>https://coleoguy.github.io/subpages/teaching/expdes/datasets.html</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4 minutes (53–57 minutes).</a:t>
            </a:r>
          </a:p>
          <a:p>
            <a:endParaRPr/>
          </a:p>
          <a:p>
            <a:r>
              <a:t>Use all 58 points. Treatment mean 11.7364286 minus Control mean 10.0336333 gives 1.7027952. Horizontal jitter separates points; it is not a biological measurement. Keep the direction Treatment minus Control consistent. Independent groups matter. The distributions overlap despite their mean difference: every individual need not be separated. After discussion, mention the group SD estimates of 1.591 and 1.554.</a:t>
            </a:r>
          </a:p>
          <a:p>
            <a:endParaRPr/>
          </a:p>
          <a:p>
            <a:r>
              <a:t>Sources</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4 minutes (57–61 minutes).</a:t>
            </a:r>
          </a:p>
          <a:p>
            <a:endParaRPr/>
          </a:p>
          <a:p>
            <a:r>
              <a:t>Introduce Welch’s test after the question and observed data. For independent groups, estimated SE of the difference is sqrt(sT²/nT + sC²/nC) = 0.4133549. The null difference is zero; the two-sided alternative allows either direction. The statistic is 4.119451 with approximately 55.5082 degrees of freedom, calculated from the variance contributions. Welch does not require equal population variances, but independence and suitable sampling distributions remain necessary. Avoid a Levene pretest and a pooled-variance test. Students need not memorize the more complicated degrees-of-freedom formula. Build on uncertainty rather than deriving every algebraic step.</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5 minutes (61–66 minutes).</a:t>
            </a:r>
          </a:p>
          <a:p>
            <a:endParaRPr/>
          </a:p>
          <a:p>
            <a:r>
              <a:t>Live coding. Choose Treatment and Control explicitly to establish the positive direction. var.equal = FALSE is the default, written explicitly for clarity. With two numeric vectors, t.test performs an independent Welch comparison unless paired = TRUE. Print the estimate, confidence interval, and p-value. Before running, ask what changed from the one-sample call. Both mean estimates now contribute uncertainty. Do not pair observations based on row order.</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3 minutes (66–69 minutes).</a:t>
            </a:r>
          </a:p>
          <a:p>
            <a:endParaRPr/>
          </a:p>
          <a:p>
            <a:r>
              <a:t>The mean difference is 1.702795, its 95% interval is 0.874584 to 2.531006, and p = 0.0001275808. These are simulated course measurements, not findings from a real study. Distinguish evidence of a mean difference from its biological importance. A causal interpretation relies on the hypothetical randomization and appropriate controls, not on a small p-value. The interval quantifies sampling uncertainty conditional on the model and design.</a:t>
            </a:r>
          </a:p>
          <a:p>
            <a:endParaRPr/>
          </a:p>
          <a:p>
            <a:r>
              <a:t>Sources</a:t>
            </a:r>
          </a:p>
          <a:p>
            <a:r>
              <a:t>https://stat.ethz.ch/R-manual/R-devel/library/stats/html/t.test.html</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4 minutes (69–73 minutes).</a:t>
            </a:r>
          </a:p>
          <a:p>
            <a:endParaRPr/>
          </a:p>
          <a:p>
            <a:r>
              <a:t>Discuss three intentionally incomplete or incorrect statements in pairs. (1) SD describes variation among individuals; precision of the mean also depends on independent sample size. (2) A p-value is a tail probability under the null and model, not the probability that the null is true. (3) Row counts alone cannot establish independent replication. Ask students to repair each claim in a sentence using Tuesday’s terminology and the study design. If time is tight, prioritize the first two.</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Thursday: 2 minutes (73–75 minutes).</a:t>
            </a:r>
          </a:p>
          <a:p>
            <a:endParaRPr/>
          </a:p>
          <a:p>
            <a:r>
              <a:t>Answers: a one-sample test compares a mean with a fixed target; Welch compares the means of two independent groups. SD describes individual spread, SE describes variation in an estimator across samples, a confidence interval supplies an interval estimate with a coverage interpretation, and a p-value quantifies extremeness under the null and model. Greenhouse or vial grouping can invalidate independence even when R runs correctly. Thursday totals 75 minutes. Optional follow-on slides are outside this pacing.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These slides are for a later session or extension. They are not included in the two 75-minute plans. Paired and permutation methods each begin with their dataset before method explanation and application.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Introduce repeated_measures.csv before naming the paired test. It contains 15 subjects and three visits. For this exercise, define the comparison of interest as the final interval, T3 minus T2. The table shows the two focal visits for six subjects, so students see the longitudinal structure and the deliberate contrast. Do not interpret the selected contrast as an analysis of the entire trajectory or search all pairs for significance. Values are simulated and units generic.</a:t>
            </a:r>
          </a:p>
          <a:p>
            <a:endParaRPr/>
          </a:p>
          <a:p>
            <a:r>
              <a:t>Sources</a:t>
            </a:r>
          </a:p>
          <a:p>
            <a:r>
              <a:t>https://coleoguy.github.io/subpages/teaching/expdes/datasets.html</a:t>
            </a:r>
          </a:p>
          <a:p>
            <a:r>
              <a:t>https://coleoguy.github.io/subpages/teaching/expdes/data/repeated_measures.csv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Connect each subject’s T2 and T3 values. The display makes the within-subject changes visible. Explain that baseline differences among organisms are not the target here. Ask which subject declined and whether an unpaired group summary communicates the same information. There are 15 independent differences under the exercise’s independence assumption, not 30 independent organisms.</a:t>
            </a:r>
          </a:p>
          <a:p>
            <a:endParaRPr/>
          </a:p>
          <a:p>
            <a:r>
              <a:t>Sources</a:t>
            </a:r>
          </a:p>
          <a:p>
            <a:r>
              <a:t>https://coleoguy.github.io/subpages/teaching/expdes/data/repeated_measures.csv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Show each difference T3 minus T2. Red line is zero. Have students compute the first difference by hand: 12.987−12.336=.651. The observed mean change is .7079333. The differences include a small negative value, so a mean increase does not imply every individual increases. Discuss why variation among differences is the relevant source of uncertainty.</a:t>
            </a:r>
          </a:p>
          <a:p>
            <a:endParaRPr/>
          </a:p>
          <a:p>
            <a:r>
              <a:t>Sources</a:t>
            </a:r>
          </a:p>
          <a:p>
            <a:r>
              <a:t>https://coleoguy.github.io/subpages/teaching/expdes/data/repeated_measures.csv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A paired t-test is a one-sample t-test on the within-pair differences. The null is mean difference zero. Use the actual SD .484560 approximately and SE .1251128, not either visit’s SD. This is not a choice dictated by equal vector lengths. Pairing is a design property. The df is 14. The test’s exact small-sample reference assumes normally distributed independent differences.</a:t>
            </a:r>
          </a:p>
          <a:p>
            <a:endParaRPr/>
          </a:p>
          <a:p>
            <a:r>
              <a:t>Sources</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Inspect the difference distribution, not only the two marginal measurement distributions. The QQ plot shows finite-sample variation including two larger positive changes. Ask students to locate any influential points and explain why 15 is a modest sample. The paired t result is conditional on a reasonably suitable difference distribution and independent subjects. If the distribution were strongly skewed or heavy-tailed, reconsider the model and question rather than automatically transforming for significance.</a:t>
            </a:r>
          </a:p>
          <a:p>
            <a:endParaRPr/>
          </a:p>
          <a:p>
            <a:r>
              <a:t>Sources</a:t>
            </a:r>
          </a:p>
          <a:p>
            <a:r>
              <a:t>https://coleoguy.github.io/subpages/teaching/expdes/data/repeated_measures.csv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Live coding block D. Use reshape with subject as ID and time as time variable. Pairing through IDs avoids reliance on the arbitrary row order of a long data frame. Run the paired t-test on T3,T2 and confirm it matches t.test(T3−T2,mu=0). The complete script checks missing values and duplicate subject/visit records before reshaping. Let students locate their chosen subject in the reshaped table.</a:t>
            </a:r>
          </a:p>
          <a:p>
            <a:endParaRPr/>
          </a:p>
          <a:p>
            <a:r>
              <a:t>Sources</a:t>
            </a:r>
          </a:p>
          <a:p>
            <a:r>
              <a:t>https://stat.ethz.ch/R-manual/R-devel/library/stats/html/t.test.html</a:t>
            </a:r>
          </a:p>
          <a:p>
            <a:r>
              <a:t>https://coleoguy.github.io/subpages/teaching/expdes/data/repeated_measures.csv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Answer key for T3−T2: mean=.7079333, t=5.6583603, df=14, p=.0000590378, CI [.4395931,.9762736]. The data support a mean increase over this interval under the model. A before-after contrast by itself cannot isolate a treatment effect from development, temporal change, measurement drift or other factors. These records are simulated and have no documented intervention or untreated comparison.</a:t>
            </a:r>
          </a:p>
          <a:p>
            <a:endParaRPr/>
          </a:p>
          <a:p>
            <a:r>
              <a:t>Sources</a:t>
            </a:r>
          </a:p>
          <a:p>
            <a:r>
              <a:t>https://coleoguy.github.io/subpages/teaching/expdes/data/repeated_measures.csv</a:t>
            </a:r>
          </a:p>
          <a:p>
            <a:r>
              <a:t>https://stat.ethz.ch/R-manual/R-devel/library/stats/html/t.test.html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Quick diagnostic discussion. Answer 1: sorting each visit independently destroys pairs. Answer 2: pretending two measurements are two independent organisms ignores repeated observations. Answer 3: assigning treatment to a whole cage makes cage the relevant randomization unit; subject independence may fail. Ask students to name a pairing example from their own research. Keep this to three minutes.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Dataset first for the fourth test. Return to the complete t_test_data.csv with 30 control and 28 treatment rows. The question is again a treatment-associated change in response. Retain the same observed mean difference. Tell students we will now build a reference distribution through permitted relabeling, before giving the formal method name.</a:t>
            </a:r>
          </a:p>
          <a:p>
            <a:endParaRPr/>
          </a:p>
          <a:p>
            <a:r>
              <a:t>Sources</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This is an explicitly constructed miniature dataset for working by hand, not a subset of the course CSV. Three organisms receive Control and three receive Treatment. Under a completely randomized design and a sharp null of no treatment effect on any organism, all 20 allocations of three treatment labels are possible. Keep the six outcomes fixed and reassign the labels. Have pairs make one new allocation and calculate its mean difference.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Six choose three equals 20. The points show every possible mean difference, sorted for display. Four of the twenty have absolute difference at least 3: −3.6667,−3,+3,+3.6667. Thus the exact two-sided p-value is 4/20=.20 for this constructed example. The count includes the observed allocation. Use absolute values because the alternative includes either direction. Here exhaustive enumeration needs no Monte Carlo plus-one correction.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Now name the method. Under the specified completely randomized design, permute labels at the organism level, retaining group sizes. This provides a randomization test of the sharp null of no treatment effect on any unit. In a sampling interpretation, unrestricted label permutation relies on exchangeability under the null. Equality of means alone does not guarantee exchangeability when distributions differ. It is not an assumption-free replacement for Welch. Blocked, paired and clustered designs require restricted permutations.</a:t>
            </a:r>
          </a:p>
          <a:p>
            <a:endParaRPr/>
          </a:p>
          <a:p>
            <a:r>
              <a:t>Sources</a:t>
            </a:r>
          </a:p>
          <a:p>
            <a:r>
              <a:t>https://arxiv.org/abs/1603.05766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Live coding block E, first part. The function computes Treatment minus Control for any supplied group-label vector. sample(dat$group) permutes the observed labels without replacement, preserving 30 Control and 28 Treatment labels. Calculate obs before shuffling. Ask students to explain which object changes and which does not. Do not permute outcomes and labels together because that leaves the association unchanged. Shuffle labels on complete independent units only.</a:t>
            </a:r>
          </a:p>
          <a:p>
            <a:endParaRPr/>
          </a:p>
          <a:p>
            <a:r>
              <a:t>Sources</a:t>
            </a:r>
          </a:p>
          <a:p>
            <a:r>
              <a:t>https://stat.ethz.ch/R-manual/R-devel/library/base/html/sample.html</a:t>
            </a:r>
          </a:p>
          <a:p>
            <a:r>
              <a:t>https://coleoguy.github.io/subpages/teaching/expdes/data/t_test_data.csv</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Live coding block E, second part. Run 9,999 permutations in class if computers are slow and discuss the resolution limit. The complete script defaults to 99,999. Count absolute differences at least as large as the observed one. Add one to numerator and denominator for random Monte Carlo permutations. More shuffles improve Monte Carlo precision but do not increase biological sample size. The exact realized count depends on the RNG and seed.</a:t>
            </a:r>
          </a:p>
          <a:p>
            <a:endParaRPr/>
          </a:p>
          <a:p>
            <a:r>
              <a:t>Sources</a:t>
            </a:r>
          </a:p>
          <a:p>
            <a:r>
              <a:t>https://arxiv.org/abs/1603.05766</a:t>
            </a:r>
          </a:p>
          <a:p>
            <a:r>
              <a:t>https://stat.ethz.ch/R-manual/R-devel/library/base/html/sample.html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The histogram contains 99,999 random label permutations of all 58 observations. Bin width .4, total plotted range −2.4 to 2.4. Observed difference=1.7027952. The reference run had 13 absolute exceedances, giving (13+1)/(99999+1)=.00014. R simulation values will vary slightly. Let students identify both extreme tails before reporting a p-value. The raw data and group sizes stay fixed for every shuffle.</a:t>
            </a:r>
          </a:p>
          <a:p>
            <a:endParaRPr/>
          </a:p>
          <a:p>
            <a:r>
              <a:t>Sources</a:t>
            </a:r>
          </a:p>
          <a:p>
            <a:r>
              <a:t>https://coleoguy.github.io/subpages/teaching/expdes/data/t_test_data.csv</a:t>
            </a:r>
          </a:p>
          <a:p>
            <a:r>
              <a:t>https://arxiv.org/abs/1603.05766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Both methods retain the observed difference +1.7027952 and compare a statistic with a null reference. Welch uses an approximate t reference for unequal means under independent sampling. The permutation reference here comes from unrestricted random assignment under a sharp no-effect null, or exchangeable labels in a sampling model. Numerical agreement is reassuring in this example but not proof that assumptions are satisfied. Do not choose whichever p-value is smaller. The CI reported for the mean difference is Welch’s, not a permutation CI.</a:t>
            </a:r>
          </a:p>
          <a:p>
            <a:endParaRPr/>
          </a:p>
          <a:p>
            <a:r>
              <a:t>Sources</a:t>
            </a:r>
          </a:p>
          <a:p>
            <a:r>
              <a:t>https://stat.ethz.ch/R-manual/R-devel/library/stats/html/t.test.html</a:t>
            </a:r>
          </a:p>
          <a:p>
            <a:r>
              <a:t>https://arxiv.org/abs/1603.05766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Optional: 0 minutes (0–0 minutes).</a:t>
            </a:r>
          </a:p>
          <a:p>
            <a:endParaRPr/>
          </a:p>
          <a:p>
            <a:r>
              <a:t>Intentionally flawed code. Students should find three problems: replacement changes group counts and does not implement the intended random assignment; the alternative was two-sided but the tail calculation is one-sided; randomly drawn permutations use the plus-one estimate. If obs had been negative, a single upper-tail calculation would be especially misleading. Correct code appears in the preceding two code slides and complete script. Ask students to explain the design failure, not merely edit syntax.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95FC4-A947-4545-ADAF-BE9E49FB1006}" type="datetime1">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9F2244-9A50-AE4D-AE61-8B44ECB34D6B}" type="slidenum">
              <a:rPr lang="en-US" smtClean="0"/>
              <a:t>‹#›</a:t>
            </a:fld>
            <a:endParaRPr lang="en-US"/>
          </a:p>
        </p:txBody>
      </p:sp>
    </p:spTree>
    <p:extLst>
      <p:ext uri="{BB962C8B-B14F-4D97-AF65-F5344CB8AC3E}">
        <p14:creationId xmlns:p14="http://schemas.microsoft.com/office/powerpoint/2010/main" val="39576823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amazon.com/She-Has-Her-Mothers-Laugh/dp/1101984597"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gif"/></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00000"/>
        </a:solidFill>
        <a:effectLst/>
      </p:bgPr>
    </p:bg>
    <p:spTree>
      <p:nvGrpSpPr>
        <p:cNvPr id="1" name=""/>
        <p:cNvGrpSpPr/>
        <p:nvPr/>
      </p:nvGrpSpPr>
      <p:grpSpPr>
        <a:xfrm>
          <a:off x="0" y="0"/>
          <a:ext cx="0" cy="0"/>
          <a:chOff x="0" y="0"/>
          <a:chExt cx="0" cy="0"/>
        </a:xfrm>
      </p:grpSpPr>
      <p:sp>
        <p:nvSpPr>
          <p:cNvPr id="4" name="Describing biological data">
            <a:extLst>
              <a:ext uri="{FF2B5EF4-FFF2-40B4-BE49-F238E27FC236}">
                <a16:creationId xmlns:a16="http://schemas.microsoft.com/office/drawing/2014/main" id="{C48FC02F-A8FC-4255-9D77-DCEDCE24D0AD}"/>
              </a:ext>
            </a:extLst>
          </p:cNvPr>
          <p:cNvSpPr>
            <a:spLocks noGrp="1"/>
          </p:cNvSpPr>
          <p:nvPr/>
        </p:nvSpPr>
        <p:spPr>
          <a:xfrm>
            <a:off x="685800" y="307015"/>
            <a:ext cx="10820400" cy="1524000"/>
          </a:xfrm>
          <a:prstGeom prst="rect">
            <a:avLst/>
          </a:prstGeom>
          <a:noFill/>
          <a:ln w="0">
            <a:noFill/>
          </a:ln>
        </p:spPr>
        <p:txBody>
          <a:bodyPr anchor="t">
            <a:noAutofit/>
          </a:bodyPr>
          <a:lstStyle/>
          <a:p>
            <a:pPr>
              <a:defRPr sz="4650" b="1">
                <a:solidFill>
                  <a:srgbClr val="FFFFFF"/>
                </a:solidFill>
                <a:latin typeface="Nimbus Sans"/>
                <a:ea typeface="Nimbus Sans"/>
                <a:cs typeface="Nimbus Sans"/>
              </a:defRPr>
            </a:pPr>
            <a:r>
              <a:rPr sz="4650" b="1" dirty="0">
                <a:solidFill>
                  <a:srgbClr val="FFFFFF"/>
                </a:solidFill>
                <a:latin typeface="Nimbus Sans"/>
                <a:ea typeface="Nimbus Sans"/>
                <a:cs typeface="Nimbus Sans"/>
              </a:rPr>
              <a:t>Describing biological data</a:t>
            </a:r>
          </a:p>
        </p:txBody>
      </p:sp>
      <p:sp>
        <p:nvSpPr>
          <p:cNvPr id="2" name="01">
            <a:extLst>
              <a:ext uri="{FF2B5EF4-FFF2-40B4-BE49-F238E27FC236}">
                <a16:creationId xmlns:a16="http://schemas.microsoft.com/office/drawing/2014/main" id="{D5C857AA-31F1-4BF0-BC10-2F2F38BD2FAE}"/>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DECACA"/>
                </a:solidFill>
                <a:latin typeface="Nimbus Sans"/>
                <a:ea typeface="Nimbus Sans"/>
                <a:cs typeface="Nimbus Sans"/>
              </a:defRPr>
            </a:pPr>
            <a:r>
              <a:rPr sz="1500" b="0">
                <a:solidFill>
                  <a:srgbClr val="DECACA"/>
                </a:solidFill>
                <a:latin typeface="Nimbus Sans"/>
                <a:ea typeface="Nimbus Sans"/>
                <a:cs typeface="Nimbus Sans"/>
              </a:rPr>
              <a:t>01</a:t>
            </a:r>
          </a:p>
        </p:txBody>
      </p:sp>
      <p:sp>
        <p:nvSpPr>
          <p:cNvPr id="3" name="Experimental Design in Biology&#10;Heath Black">
            <a:extLst>
              <a:ext uri="{FF2B5EF4-FFF2-40B4-BE49-F238E27FC236}">
                <a16:creationId xmlns:a16="http://schemas.microsoft.com/office/drawing/2014/main" id="{7C849E7E-A357-447F-B962-C4D981CA4A17}"/>
              </a:ext>
            </a:extLst>
          </p:cNvPr>
          <p:cNvSpPr>
            <a:spLocks noGrp="1"/>
          </p:cNvSpPr>
          <p:nvPr/>
        </p:nvSpPr>
        <p:spPr>
          <a:xfrm>
            <a:off x="685800" y="5293685"/>
            <a:ext cx="10382250" cy="1257300"/>
          </a:xfrm>
          <a:prstGeom prst="rect">
            <a:avLst/>
          </a:prstGeom>
          <a:noFill/>
          <a:ln w="0">
            <a:noFill/>
          </a:ln>
        </p:spPr>
        <p:txBody>
          <a:bodyPr anchor="t">
            <a:noAutofit/>
          </a:bodyPr>
          <a:lstStyle/>
          <a:p>
            <a:pPr>
              <a:defRPr sz="2325" b="0">
                <a:solidFill>
                  <a:srgbClr val="FFFFFF"/>
                </a:solidFill>
                <a:latin typeface="Nimbus Sans"/>
                <a:ea typeface="Nimbus Sans"/>
                <a:cs typeface="Nimbus Sans"/>
              </a:defRPr>
            </a:pPr>
            <a:r>
              <a:rPr sz="2325" b="0" dirty="0">
                <a:solidFill>
                  <a:srgbClr val="FFFFFF"/>
                </a:solidFill>
                <a:latin typeface="Nimbus Sans"/>
                <a:ea typeface="Nimbus Sans"/>
                <a:cs typeface="Nimbus Sans"/>
              </a:rPr>
              <a:t>Experimental Design</a:t>
            </a:r>
          </a:p>
          <a:p>
            <a:pPr>
              <a:defRPr sz="2325" b="0">
                <a:solidFill>
                  <a:srgbClr val="FFFFFF"/>
                </a:solidFill>
                <a:latin typeface="Nimbus Sans"/>
                <a:ea typeface="Nimbus Sans"/>
                <a:cs typeface="Nimbus Sans"/>
              </a:defRPr>
            </a:pPr>
            <a:r>
              <a:rPr sz="2325" b="0" dirty="0">
                <a:solidFill>
                  <a:srgbClr val="FFFFFF"/>
                </a:solidFill>
                <a:latin typeface="Nimbus Sans"/>
                <a:ea typeface="Nimbus Sans"/>
                <a:cs typeface="Nimbus Sans"/>
              </a:rPr>
              <a:t>Heath Blackmon</a:t>
            </a:r>
          </a:p>
          <a:p>
            <a:pPr>
              <a:defRPr sz="2325" b="0">
                <a:solidFill>
                  <a:srgbClr val="FFFFFF"/>
                </a:solidFill>
                <a:latin typeface="Nimbus Sans"/>
                <a:ea typeface="Nimbus Sans"/>
                <a:cs typeface="Nimbus Sans"/>
              </a:defRPr>
            </a:pPr>
            <a:r>
              <a:rPr sz="2325" b="0" dirty="0">
                <a:solidFill>
                  <a:srgbClr val="FFFFFF"/>
                </a:solidFill>
                <a:latin typeface="Nimbus Sans"/>
                <a:ea typeface="Nimbus Sans"/>
                <a:cs typeface="Nimbus Sans"/>
              </a:rPr>
              <a:t>Tuesday, September 15 &amp; Thursday, September 17, 2026</a:t>
            </a:r>
          </a:p>
        </p:txBody>
      </p:sp>
      <p:pic>
        <p:nvPicPr>
          <p:cNvPr id="5" name="Picture 4">
            <a:extLst>
              <a:ext uri="{FF2B5EF4-FFF2-40B4-BE49-F238E27FC236}">
                <a16:creationId xmlns:a16="http://schemas.microsoft.com/office/drawing/2014/main" id="{9D329F71-1CAB-599E-BFF9-0A4EAAE4CB85}"/>
              </a:ext>
            </a:extLst>
          </p:cNvPr>
          <p:cNvPicPr>
            <a:picLocks noChangeAspect="1"/>
          </p:cNvPicPr>
          <p:nvPr/>
        </p:nvPicPr>
        <p:blipFill>
          <a:blip r:embed="rId3"/>
          <a:stretch>
            <a:fillRect/>
          </a:stretch>
        </p:blipFill>
        <p:spPr>
          <a:xfrm>
            <a:off x="5414067" y="2037598"/>
            <a:ext cx="6206433" cy="2501504"/>
          </a:xfrm>
          <a:prstGeom prst="rect">
            <a:avLst/>
          </a:prstGeom>
        </p:spPr>
      </p:pic>
    </p:spTree>
    <p:extLst>
      <p:ext uri="{BB962C8B-B14F-4D97-AF65-F5344CB8AC3E}">
        <p14:creationId xmlns:p14="http://schemas.microsoft.com/office/powerpoint/2010/main" val="869135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5915"/>
          </a:xfrm>
          <a:solidFill>
            <a:schemeClr val="tx1"/>
          </a:solidFill>
        </p:spPr>
        <p:txBody>
          <a:bodyPr/>
          <a:lstStyle/>
          <a:p>
            <a:pPr algn="ctr"/>
            <a:r>
              <a:rPr lang="en-US" b="1" dirty="0">
                <a:solidFill>
                  <a:schemeClr val="bg1"/>
                </a:solidFill>
              </a:rPr>
              <a:t>The disgraceful history of biostatistics</a:t>
            </a:r>
          </a:p>
        </p:txBody>
      </p:sp>
      <p:sp>
        <p:nvSpPr>
          <p:cNvPr id="4" name="Rectangle 3"/>
          <p:cNvSpPr/>
          <p:nvPr/>
        </p:nvSpPr>
        <p:spPr>
          <a:xfrm>
            <a:off x="195431" y="1072797"/>
            <a:ext cx="11801138" cy="2554545"/>
          </a:xfrm>
          <a:prstGeom prst="rect">
            <a:avLst/>
          </a:prstGeom>
        </p:spPr>
        <p:txBody>
          <a:bodyPr wrap="square">
            <a:spAutoFit/>
          </a:bodyPr>
          <a:lstStyle/>
          <a:p>
            <a:pPr marL="457200" indent="-457200" fontAlgn="base">
              <a:buFont typeface="Arial" panose="020B0604020202020204" pitchFamily="34" charset="0"/>
              <a:buChar char="•"/>
            </a:pPr>
            <a:r>
              <a:rPr lang="en-US" sz="3200" dirty="0"/>
              <a:t>Much of statistics was developed with the idea of showing that we could measure, scientifically analyze, and improve the “quality” of humans.</a:t>
            </a:r>
          </a:p>
          <a:p>
            <a:pPr marL="457200" indent="-457200" fontAlgn="base">
              <a:buFont typeface="Arial" panose="020B0604020202020204" pitchFamily="34" charset="0"/>
              <a:buChar char="•"/>
            </a:pPr>
            <a:r>
              <a:rPr lang="en-US" sz="3200" dirty="0"/>
              <a:t>The majority of geneticists and statisticians in the early 1900s were proponents of eugenics. </a:t>
            </a:r>
          </a:p>
        </p:txBody>
      </p:sp>
      <p:pic>
        <p:nvPicPr>
          <p:cNvPr id="1026" name="Picture 2" descr="She Has Her Mother's Laugh: The Powers, Perversions, and Potential of Heredity by [Carl Zimmer]">
            <a:hlinkClick r:id="rId2"/>
            <a:extLst>
              <a:ext uri="{FF2B5EF4-FFF2-40B4-BE49-F238E27FC236}">
                <a16:creationId xmlns:a16="http://schemas.microsoft.com/office/drawing/2014/main" id="{74EEDD20-0D72-A848-BB70-B6A712C44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4333" y="3540367"/>
            <a:ext cx="1966039" cy="2969847"/>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00579E6-A7BE-DC12-6A74-DEF2165BA566}"/>
              </a:ext>
            </a:extLst>
          </p:cNvPr>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747542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00000"/>
        </a:solidFill>
        <a:effectLst/>
      </p:bgPr>
    </p:bg>
    <p:spTree>
      <p:nvGrpSpPr>
        <p:cNvPr id="1" name="">
          <a:extLst>
            <a:ext uri="{FF2B5EF4-FFF2-40B4-BE49-F238E27FC236}">
              <a16:creationId xmlns:a16="http://schemas.microsoft.com/office/drawing/2014/main" id="{CB496CCE-2F00-4726-FBA5-597909C548D8}"/>
            </a:ext>
          </a:extLst>
        </p:cNvPr>
        <p:cNvGrpSpPr/>
        <p:nvPr/>
      </p:nvGrpSpPr>
      <p:grpSpPr>
        <a:xfrm>
          <a:off x="0" y="0"/>
          <a:ext cx="0" cy="0"/>
          <a:chOff x="0" y="0"/>
          <a:chExt cx="0" cy="0"/>
        </a:xfrm>
      </p:grpSpPr>
      <p:sp>
        <p:nvSpPr>
          <p:cNvPr id="2" name="01">
            <a:extLst>
              <a:ext uri="{FF2B5EF4-FFF2-40B4-BE49-F238E27FC236}">
                <a16:creationId xmlns:a16="http://schemas.microsoft.com/office/drawing/2014/main" id="{B09A0FF5-EF28-1579-52D7-FF56AC48B3F1}"/>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DECACA"/>
                </a:solidFill>
                <a:latin typeface="Nimbus Sans"/>
                <a:ea typeface="Nimbus Sans"/>
                <a:cs typeface="Nimbus Sans"/>
              </a:defRPr>
            </a:pPr>
            <a:r>
              <a:rPr sz="1500" b="0">
                <a:solidFill>
                  <a:srgbClr val="DECACA"/>
                </a:solidFill>
                <a:latin typeface="Nimbus Sans"/>
                <a:ea typeface="Nimbus Sans"/>
                <a:cs typeface="Nimbus Sans"/>
              </a:rPr>
              <a:t>01</a:t>
            </a:r>
          </a:p>
        </p:txBody>
      </p:sp>
      <p:pic>
        <p:nvPicPr>
          <p:cNvPr id="6" name="Picture 5">
            <a:extLst>
              <a:ext uri="{FF2B5EF4-FFF2-40B4-BE49-F238E27FC236}">
                <a16:creationId xmlns:a16="http://schemas.microsoft.com/office/drawing/2014/main" id="{2DB49BD6-7A37-9025-73EB-1B397B90FB5E}"/>
              </a:ext>
            </a:extLst>
          </p:cNvPr>
          <p:cNvPicPr>
            <a:picLocks noChangeAspect="1"/>
          </p:cNvPicPr>
          <p:nvPr/>
        </p:nvPicPr>
        <p:blipFill>
          <a:blip r:embed="rId3"/>
          <a:stretch>
            <a:fillRect/>
          </a:stretch>
        </p:blipFill>
        <p:spPr>
          <a:xfrm>
            <a:off x="5932715" y="831597"/>
            <a:ext cx="5355771" cy="1896948"/>
          </a:xfrm>
          <a:prstGeom prst="rect">
            <a:avLst/>
          </a:prstGeom>
          <a:ln w="57150">
            <a:solidFill>
              <a:srgbClr val="C00000"/>
            </a:solidFill>
          </a:ln>
        </p:spPr>
      </p:pic>
      <p:pic>
        <p:nvPicPr>
          <p:cNvPr id="7" name="Picture 6">
            <a:extLst>
              <a:ext uri="{FF2B5EF4-FFF2-40B4-BE49-F238E27FC236}">
                <a16:creationId xmlns:a16="http://schemas.microsoft.com/office/drawing/2014/main" id="{7941866E-AF45-CF15-651A-26CE57B0B4FF}"/>
              </a:ext>
            </a:extLst>
          </p:cNvPr>
          <p:cNvPicPr>
            <a:picLocks noChangeAspect="1"/>
          </p:cNvPicPr>
          <p:nvPr/>
        </p:nvPicPr>
        <p:blipFill>
          <a:blip r:embed="rId4"/>
          <a:stretch>
            <a:fillRect/>
          </a:stretch>
        </p:blipFill>
        <p:spPr>
          <a:xfrm>
            <a:off x="5932715" y="3578886"/>
            <a:ext cx="5355771" cy="1794402"/>
          </a:xfrm>
          <a:prstGeom prst="rect">
            <a:avLst/>
          </a:prstGeom>
          <a:ln w="57150">
            <a:solidFill>
              <a:srgbClr val="C00000"/>
            </a:solidFill>
          </a:ln>
        </p:spPr>
      </p:pic>
      <p:pic>
        <p:nvPicPr>
          <p:cNvPr id="8" name="Picture 7">
            <a:extLst>
              <a:ext uri="{FF2B5EF4-FFF2-40B4-BE49-F238E27FC236}">
                <a16:creationId xmlns:a16="http://schemas.microsoft.com/office/drawing/2014/main" id="{CC357B32-F4D5-D757-7AA4-8E6A23AD9E97}"/>
              </a:ext>
            </a:extLst>
          </p:cNvPr>
          <p:cNvPicPr>
            <a:picLocks noChangeAspect="1"/>
          </p:cNvPicPr>
          <p:nvPr/>
        </p:nvPicPr>
        <p:blipFill>
          <a:blip r:embed="rId5"/>
          <a:stretch>
            <a:fillRect/>
          </a:stretch>
        </p:blipFill>
        <p:spPr>
          <a:xfrm>
            <a:off x="395302" y="831597"/>
            <a:ext cx="4675322" cy="2120327"/>
          </a:xfrm>
          <a:prstGeom prst="rect">
            <a:avLst/>
          </a:prstGeom>
          <a:ln w="57150">
            <a:solidFill>
              <a:srgbClr val="C00000"/>
            </a:solidFill>
          </a:ln>
        </p:spPr>
      </p:pic>
    </p:spTree>
    <p:extLst>
      <p:ext uri="{BB962C8B-B14F-4D97-AF65-F5344CB8AC3E}">
        <p14:creationId xmlns:p14="http://schemas.microsoft.com/office/powerpoint/2010/main" val="769481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5915"/>
          </a:xfrm>
          <a:solidFill>
            <a:schemeClr val="tx1"/>
          </a:solidFill>
        </p:spPr>
        <p:txBody>
          <a:bodyPr/>
          <a:lstStyle/>
          <a:p>
            <a:pPr algn="ctr"/>
            <a:r>
              <a:rPr lang="en-US" b="1" dirty="0">
                <a:solidFill>
                  <a:schemeClr val="bg1"/>
                </a:solidFill>
              </a:rPr>
              <a:t>Explanatory and Response Variables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1666" y="1240380"/>
            <a:ext cx="10369983" cy="5323258"/>
          </a:xfrm>
          <a:prstGeom prst="rect">
            <a:avLst/>
          </a:prstGeom>
        </p:spPr>
      </p:pic>
    </p:spTree>
    <p:extLst>
      <p:ext uri="{BB962C8B-B14F-4D97-AF65-F5344CB8AC3E}">
        <p14:creationId xmlns:p14="http://schemas.microsoft.com/office/powerpoint/2010/main" val="1598492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opulation, sample, parameter, statistic">
            <a:extLst>
              <a:ext uri="{FF2B5EF4-FFF2-40B4-BE49-F238E27FC236}">
                <a16:creationId xmlns:a16="http://schemas.microsoft.com/office/drawing/2014/main" id="{DF9E6FE8-F9E0-4E61-B0AA-C3E32FA3E9E8}"/>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Population, sample, parameter, statistic</a:t>
            </a:r>
          </a:p>
        </p:txBody>
      </p:sp>
      <p:sp>
        <p:nvSpPr>
          <p:cNvPr id="2" name="04">
            <a:extLst>
              <a:ext uri="{FF2B5EF4-FFF2-40B4-BE49-F238E27FC236}">
                <a16:creationId xmlns:a16="http://schemas.microsoft.com/office/drawing/2014/main" id="{68FD9654-6533-45E3-AB55-4CC4FFCB4A24}"/>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04</a:t>
            </a:r>
          </a:p>
        </p:txBody>
      </p:sp>
      <p:graphicFrame>
        <p:nvGraphicFramePr>
          <p:cNvPr id="7" name="Table 6"/>
          <p:cNvGraphicFramePr/>
          <p:nvPr/>
        </p:nvGraphicFramePr>
        <p:xfrm>
          <a:off x="685800" y="1695450"/>
          <a:ext cx="10820400" cy="3314700"/>
        </p:xfrm>
        <a:graphic>
          <a:graphicData uri="http://schemas.openxmlformats.org/drawingml/2006/table">
            <a:tbl>
              <a:tblPr/>
              <a:tblGrid>
                <a:gridCol w="2333625">
                  <a:extLst>
                    <a:ext uri="{9D8B030D-6E8A-4147-A177-3AD203B41FA5}">
                      <a16:colId xmlns:a16="http://schemas.microsoft.com/office/drawing/2014/main" val="20000"/>
                    </a:ext>
                  </a:extLst>
                </a:gridCol>
                <a:gridCol w="8486775">
                  <a:extLst>
                    <a:ext uri="{9D8B030D-6E8A-4147-A177-3AD203B41FA5}">
                      <a16:colId xmlns:a16="http://schemas.microsoft.com/office/drawing/2014/main" val="20001"/>
                    </a:ext>
                  </a:extLst>
                </a:gridCol>
              </a:tblGrid>
              <a:tr h="662940">
                <a:tc>
                  <a:txBody>
                    <a:bodyPr/>
                    <a:lstStyle/>
                    <a:p>
                      <a:r>
                        <a:rPr sz="1950" b="1">
                          <a:solidFill>
                            <a:srgbClr val="FFFFFF"/>
                          </a:solidFill>
                          <a:latin typeface="Nimbus Sans"/>
                          <a:ea typeface="Nimbus Sans"/>
                          <a:cs typeface="Nimbus Sans"/>
                        </a:rPr>
                        <a:t>Term</a:t>
                      </a:r>
                    </a:p>
                  </a:txBody>
                  <a:tcPr>
                    <a:solidFill>
                      <a:srgbClr val="500000"/>
                    </a:solidFill>
                  </a:tcPr>
                </a:tc>
                <a:tc>
                  <a:txBody>
                    <a:bodyPr/>
                    <a:lstStyle/>
                    <a:p>
                      <a:r>
                        <a:rPr sz="1950" b="1">
                          <a:solidFill>
                            <a:srgbClr val="FFFFFF"/>
                          </a:solidFill>
                          <a:latin typeface="Nimbus Sans"/>
                          <a:ea typeface="Nimbus Sans"/>
                          <a:cs typeface="Nimbus Sans"/>
                        </a:rPr>
                        <a:t>In our example</a:t>
                      </a:r>
                    </a:p>
                  </a:txBody>
                  <a:tcPr>
                    <a:solidFill>
                      <a:srgbClr val="500000"/>
                    </a:solidFill>
                  </a:tcPr>
                </a:tc>
                <a:extLst>
                  <a:ext uri="{0D108BD9-81ED-4DB2-BD59-A6C34878D82A}">
                    <a16:rowId xmlns:a16="http://schemas.microsoft.com/office/drawing/2014/main" val="10000"/>
                  </a:ext>
                </a:extLst>
              </a:tr>
              <a:tr h="662940">
                <a:tc>
                  <a:txBody>
                    <a:bodyPr/>
                    <a:lstStyle/>
                    <a:p>
                      <a:r>
                        <a:rPr sz="1950" b="0">
                          <a:solidFill>
                            <a:srgbClr val="202124"/>
                          </a:solidFill>
                          <a:latin typeface="Nimbus Sans"/>
                          <a:ea typeface="Nimbus Sans"/>
                          <a:cs typeface="Nimbus Sans"/>
                        </a:rPr>
                        <a:t>Population</a:t>
                      </a:r>
                    </a:p>
                  </a:txBody>
                  <a:tcPr>
                    <a:solidFill>
                      <a:srgbClr val="FFFFFF"/>
                    </a:solidFill>
                  </a:tcPr>
                </a:tc>
                <a:tc>
                  <a:txBody>
                    <a:bodyPr/>
                    <a:lstStyle/>
                    <a:p>
                      <a:r>
                        <a:rPr sz="1950" b="0">
                          <a:solidFill>
                            <a:srgbClr val="202124"/>
                          </a:solidFill>
                          <a:latin typeface="Nimbus Sans"/>
                          <a:ea typeface="Nimbus Sans"/>
                          <a:cs typeface="Nimbus Sans"/>
                        </a:rPr>
                        <a:t>All organisms in the defined target culture</a:t>
                      </a:r>
                    </a:p>
                  </a:txBody>
                  <a:tcPr>
                    <a:solidFill>
                      <a:srgbClr val="FFFFFF"/>
                    </a:solidFill>
                  </a:tcPr>
                </a:tc>
                <a:extLst>
                  <a:ext uri="{0D108BD9-81ED-4DB2-BD59-A6C34878D82A}">
                    <a16:rowId xmlns:a16="http://schemas.microsoft.com/office/drawing/2014/main" val="10001"/>
                  </a:ext>
                </a:extLst>
              </a:tr>
              <a:tr h="662940">
                <a:tc>
                  <a:txBody>
                    <a:bodyPr/>
                    <a:lstStyle/>
                    <a:p>
                      <a:r>
                        <a:rPr sz="1950" b="0">
                          <a:solidFill>
                            <a:srgbClr val="202124"/>
                          </a:solidFill>
                          <a:latin typeface="Nimbus Sans"/>
                          <a:ea typeface="Nimbus Sans"/>
                          <a:cs typeface="Nimbus Sans"/>
                        </a:rPr>
                        <a:t>Sample</a:t>
                      </a:r>
                    </a:p>
                  </a:txBody>
                  <a:tcPr>
                    <a:solidFill>
                      <a:srgbClr val="FFFFFF"/>
                    </a:solidFill>
                  </a:tcPr>
                </a:tc>
                <a:tc>
                  <a:txBody>
                    <a:bodyPr/>
                    <a:lstStyle/>
                    <a:p>
                      <a:r>
                        <a:rPr sz="1950" b="0">
                          <a:solidFill>
                            <a:srgbClr val="202124"/>
                          </a:solidFill>
                          <a:latin typeface="Nimbus Sans"/>
                          <a:ea typeface="Nimbus Sans"/>
                          <a:cs typeface="Nimbus Sans"/>
                        </a:rPr>
                        <a:t>The 30 organisms measured</a:t>
                      </a:r>
                    </a:p>
                  </a:txBody>
                  <a:tcPr>
                    <a:solidFill>
                      <a:srgbClr val="FFFFFF"/>
                    </a:solidFill>
                  </a:tcPr>
                </a:tc>
                <a:extLst>
                  <a:ext uri="{0D108BD9-81ED-4DB2-BD59-A6C34878D82A}">
                    <a16:rowId xmlns:a16="http://schemas.microsoft.com/office/drawing/2014/main" val="10002"/>
                  </a:ext>
                </a:extLst>
              </a:tr>
              <a:tr h="662940">
                <a:tc>
                  <a:txBody>
                    <a:bodyPr/>
                    <a:lstStyle/>
                    <a:p>
                      <a:r>
                        <a:rPr sz="1950" b="0">
                          <a:solidFill>
                            <a:srgbClr val="202124"/>
                          </a:solidFill>
                          <a:latin typeface="Nimbus Sans"/>
                          <a:ea typeface="Nimbus Sans"/>
                          <a:cs typeface="Nimbus Sans"/>
                        </a:rPr>
                        <a:t>Parameter</a:t>
                      </a:r>
                    </a:p>
                  </a:txBody>
                  <a:tcPr>
                    <a:solidFill>
                      <a:srgbClr val="FFFFFF"/>
                    </a:solidFill>
                  </a:tcPr>
                </a:tc>
                <a:tc>
                  <a:txBody>
                    <a:bodyPr/>
                    <a:lstStyle/>
                    <a:p>
                      <a:r>
                        <a:rPr sz="1950" b="0">
                          <a:solidFill>
                            <a:srgbClr val="202124"/>
                          </a:solidFill>
                          <a:latin typeface="Nimbus Sans"/>
                          <a:ea typeface="Nimbus Sans"/>
                          <a:cs typeface="Nimbus Sans"/>
                        </a:rPr>
                        <a:t>The population mean growth, μ</a:t>
                      </a:r>
                    </a:p>
                  </a:txBody>
                  <a:tcPr>
                    <a:solidFill>
                      <a:srgbClr val="FFFFFF"/>
                    </a:solidFill>
                  </a:tcPr>
                </a:tc>
                <a:extLst>
                  <a:ext uri="{0D108BD9-81ED-4DB2-BD59-A6C34878D82A}">
                    <a16:rowId xmlns:a16="http://schemas.microsoft.com/office/drawing/2014/main" val="10003"/>
                  </a:ext>
                </a:extLst>
              </a:tr>
              <a:tr h="662940">
                <a:tc>
                  <a:txBody>
                    <a:bodyPr/>
                    <a:lstStyle/>
                    <a:p>
                      <a:r>
                        <a:rPr sz="1950" b="0">
                          <a:solidFill>
                            <a:srgbClr val="202124"/>
                          </a:solidFill>
                          <a:latin typeface="Nimbus Sans"/>
                          <a:ea typeface="Nimbus Sans"/>
                          <a:cs typeface="Nimbus Sans"/>
                        </a:rPr>
                        <a:t>Statistic</a:t>
                      </a:r>
                    </a:p>
                  </a:txBody>
                  <a:tcPr>
                    <a:solidFill>
                      <a:srgbClr val="FFFFFF"/>
                    </a:solidFill>
                  </a:tcPr>
                </a:tc>
                <a:tc>
                  <a:txBody>
                    <a:bodyPr/>
                    <a:lstStyle/>
                    <a:p>
                      <a:r>
                        <a:rPr sz="1950" b="0">
                          <a:solidFill>
                            <a:srgbClr val="202124"/>
                          </a:solidFill>
                          <a:latin typeface="Nimbus Sans"/>
                          <a:ea typeface="Nimbus Sans"/>
                          <a:cs typeface="Nimbus Sans"/>
                        </a:rPr>
                        <a:t>The sample mean growth, x̄</a:t>
                      </a:r>
                    </a:p>
                  </a:txBody>
                  <a:tcPr>
                    <a:solidFill>
                      <a:srgbClr val="FFFFFF"/>
                    </a:solidFill>
                  </a:tcPr>
                </a:tc>
                <a:extLst>
                  <a:ext uri="{0D108BD9-81ED-4DB2-BD59-A6C34878D82A}">
                    <a16:rowId xmlns:a16="http://schemas.microsoft.com/office/drawing/2014/main" val="10004"/>
                  </a:ext>
                </a:extLst>
              </a:tr>
            </a:tbl>
          </a:graphicData>
        </a:graphic>
      </p:graphicFrame>
      <p:sp>
        <p:nvSpPr>
          <p:cNvPr id="4" name="Which quantity could change if we collecte">
            <a:extLst>
              <a:ext uri="{FF2B5EF4-FFF2-40B4-BE49-F238E27FC236}">
                <a16:creationId xmlns:a16="http://schemas.microsoft.com/office/drawing/2014/main" id="{CA095D51-9BE5-4E82-BEAA-B96DD465664C}"/>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Which quantity could change if we collected another sample?</a:t>
            </a:r>
          </a:p>
        </p:txBody>
      </p:sp>
    </p:spTree>
    <p:extLst>
      <p:ext uri="{BB962C8B-B14F-4D97-AF65-F5344CB8AC3E}">
        <p14:creationId xmlns:p14="http://schemas.microsoft.com/office/powerpoint/2010/main" val="829807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A distribution describes possible values">
            <a:extLst>
              <a:ext uri="{FF2B5EF4-FFF2-40B4-BE49-F238E27FC236}">
                <a16:creationId xmlns:a16="http://schemas.microsoft.com/office/drawing/2014/main" id="{0809722F-BE9C-4927-A8C9-EAC1058D252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A distribution describes possible values</a:t>
            </a:r>
          </a:p>
        </p:txBody>
      </p:sp>
      <p:sp>
        <p:nvSpPr>
          <p:cNvPr id="2" name="05">
            <a:extLst>
              <a:ext uri="{FF2B5EF4-FFF2-40B4-BE49-F238E27FC236}">
                <a16:creationId xmlns:a16="http://schemas.microsoft.com/office/drawing/2014/main" id="{8D1CBDAE-790D-444D-9ECA-9E7B637B9578}"/>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05</a:t>
            </a:r>
          </a:p>
        </p:txBody>
      </p:sp>
      <p:graphicFrame>
        <p:nvGraphicFramePr>
          <p:cNvPr id="7" name="Chart"/>
          <p:cNvGraphicFramePr/>
          <p:nvPr/>
        </p:nvGraphicFramePr>
        <p:xfrm>
          <a:off x="685800" y="1428750"/>
          <a:ext cx="752475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Where are the values concentrated?&#10;&#10;How wi">
            <a:extLst>
              <a:ext uri="{FF2B5EF4-FFF2-40B4-BE49-F238E27FC236}">
                <a16:creationId xmlns:a16="http://schemas.microsoft.com/office/drawing/2014/main" id="{FC3ADD1C-2F15-4457-B139-673467496119}"/>
              </a:ext>
            </a:extLst>
          </p:cNvPr>
          <p:cNvSpPr>
            <a:spLocks noGrp="1"/>
          </p:cNvSpPr>
          <p:nvPr/>
        </p:nvSpPr>
        <p:spPr>
          <a:xfrm>
            <a:off x="8648700" y="1819275"/>
            <a:ext cx="2781300" cy="3124200"/>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Where are the values concentrated?</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How widely do they vary?</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Is the shape symmetric?</a:t>
            </a:r>
          </a:p>
        </p:txBody>
      </p:sp>
    </p:spTree>
    <p:extLst>
      <p:ext uri="{BB962C8B-B14F-4D97-AF65-F5344CB8AC3E}">
        <p14:creationId xmlns:p14="http://schemas.microsoft.com/office/powerpoint/2010/main" val="2034078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Some common probability distributions">
            <a:extLst>
              <a:ext uri="{FF2B5EF4-FFF2-40B4-BE49-F238E27FC236}">
                <a16:creationId xmlns:a16="http://schemas.microsoft.com/office/drawing/2014/main" id="{282B4560-1CA4-4882-89AA-6990E13E9D8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Some common probability distributions</a:t>
            </a:r>
          </a:p>
        </p:txBody>
      </p:sp>
      <p:sp>
        <p:nvSpPr>
          <p:cNvPr id="2" name="06">
            <a:extLst>
              <a:ext uri="{FF2B5EF4-FFF2-40B4-BE49-F238E27FC236}">
                <a16:creationId xmlns:a16="http://schemas.microsoft.com/office/drawing/2014/main" id="{4658303A-E510-4501-9224-679AA6BF1CE0}"/>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06</a:t>
            </a:r>
          </a:p>
        </p:txBody>
      </p:sp>
      <p:sp>
        <p:nvSpPr>
          <p:cNvPr id="3" name="Normal">
            <a:extLst>
              <a:ext uri="{FF2B5EF4-FFF2-40B4-BE49-F238E27FC236}">
                <a16:creationId xmlns:a16="http://schemas.microsoft.com/office/drawing/2014/main" id="{A9BAAF2B-9234-417F-85FC-48AE3D46B133}"/>
              </a:ext>
            </a:extLst>
          </p:cNvPr>
          <p:cNvSpPr>
            <a:spLocks noGrp="1"/>
          </p:cNvSpPr>
          <p:nvPr/>
        </p:nvSpPr>
        <p:spPr>
          <a:xfrm>
            <a:off x="590550" y="1381125"/>
            <a:ext cx="3505200" cy="34290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Normal</a:t>
            </a:r>
          </a:p>
        </p:txBody>
      </p:sp>
      <p:sp>
        <p:nvSpPr>
          <p:cNvPr id="4" name="mean 0, SD 1">
            <a:extLst>
              <a:ext uri="{FF2B5EF4-FFF2-40B4-BE49-F238E27FC236}">
                <a16:creationId xmlns:a16="http://schemas.microsoft.com/office/drawing/2014/main" id="{5756842C-D074-41C5-AE1D-E9C5C0493A84}"/>
              </a:ext>
            </a:extLst>
          </p:cNvPr>
          <p:cNvSpPr>
            <a:spLocks noGrp="1"/>
          </p:cNvSpPr>
          <p:nvPr/>
        </p:nvSpPr>
        <p:spPr>
          <a:xfrm>
            <a:off x="590550" y="1704975"/>
            <a:ext cx="3505200" cy="285750"/>
          </a:xfrm>
          <a:prstGeom prst="rect">
            <a:avLst/>
          </a:prstGeom>
          <a:noFill/>
          <a:ln w="0">
            <a:noFill/>
          </a:ln>
        </p:spPr>
        <p:txBody>
          <a:bodyPr anchor="t">
            <a:noAutofit/>
          </a:bodyPr>
          <a:lstStyle/>
          <a:p>
            <a:pPr>
              <a:defRPr sz="1425" b="0">
                <a:solidFill>
                  <a:srgbClr val="687076"/>
                </a:solidFill>
                <a:latin typeface="Nimbus Sans"/>
                <a:ea typeface="Nimbus Sans"/>
                <a:cs typeface="Nimbus Sans"/>
              </a:defRPr>
            </a:pPr>
            <a:r>
              <a:rPr sz="1425" b="0">
                <a:solidFill>
                  <a:srgbClr val="687076"/>
                </a:solidFill>
                <a:latin typeface="Nimbus Sans"/>
                <a:ea typeface="Nimbus Sans"/>
                <a:cs typeface="Nimbus Sans"/>
              </a:rPr>
              <a:t>mean 0, SD 1</a:t>
            </a:r>
          </a:p>
        </p:txBody>
      </p:sp>
      <p:graphicFrame>
        <p:nvGraphicFramePr>
          <p:cNvPr id="26" name="Chart"/>
          <p:cNvGraphicFramePr/>
          <p:nvPr/>
        </p:nvGraphicFramePr>
        <p:xfrm>
          <a:off x="590550" y="1990725"/>
          <a:ext cx="3476625" cy="1600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
            <a:extLst>
              <a:ext uri="{FF2B5EF4-FFF2-40B4-BE49-F238E27FC236}">
                <a16:creationId xmlns:a16="http://schemas.microsoft.com/office/drawing/2014/main" id="{92DFDD30-06C5-4BDC-8806-BABCF7796E82}"/>
              </a:ext>
            </a:extLst>
          </p:cNvPr>
          <p:cNvSpPr>
            <a:spLocks noGrp="1"/>
          </p:cNvSpPr>
          <p:nvPr/>
        </p:nvSpPr>
        <p:spPr>
          <a:xfrm>
            <a:off x="4371975" y="1381125"/>
            <a:ext cx="3505200" cy="34290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a:t>
            </a:r>
          </a:p>
        </p:txBody>
      </p:sp>
      <p:sp>
        <p:nvSpPr>
          <p:cNvPr id="7" name="3 degrees of freedom">
            <a:extLst>
              <a:ext uri="{FF2B5EF4-FFF2-40B4-BE49-F238E27FC236}">
                <a16:creationId xmlns:a16="http://schemas.microsoft.com/office/drawing/2014/main" id="{62FC8186-2D8D-43D8-BBAD-81663D85D954}"/>
              </a:ext>
            </a:extLst>
          </p:cNvPr>
          <p:cNvSpPr>
            <a:spLocks noGrp="1"/>
          </p:cNvSpPr>
          <p:nvPr/>
        </p:nvSpPr>
        <p:spPr>
          <a:xfrm>
            <a:off x="4371975" y="1704975"/>
            <a:ext cx="3505200" cy="285750"/>
          </a:xfrm>
          <a:prstGeom prst="rect">
            <a:avLst/>
          </a:prstGeom>
          <a:noFill/>
          <a:ln w="0">
            <a:noFill/>
          </a:ln>
        </p:spPr>
        <p:txBody>
          <a:bodyPr anchor="t">
            <a:noAutofit/>
          </a:bodyPr>
          <a:lstStyle/>
          <a:p>
            <a:pPr>
              <a:defRPr sz="1425" b="0">
                <a:solidFill>
                  <a:srgbClr val="687076"/>
                </a:solidFill>
                <a:latin typeface="Nimbus Sans"/>
                <a:ea typeface="Nimbus Sans"/>
                <a:cs typeface="Nimbus Sans"/>
              </a:defRPr>
            </a:pPr>
            <a:r>
              <a:rPr sz="1425" b="0">
                <a:solidFill>
                  <a:srgbClr val="687076"/>
                </a:solidFill>
                <a:latin typeface="Nimbus Sans"/>
                <a:ea typeface="Nimbus Sans"/>
                <a:cs typeface="Nimbus Sans"/>
              </a:rPr>
              <a:t>3 degrees of freedom</a:t>
            </a:r>
          </a:p>
        </p:txBody>
      </p:sp>
      <p:graphicFrame>
        <p:nvGraphicFramePr>
          <p:cNvPr id="29" name="Chart"/>
          <p:cNvGraphicFramePr/>
          <p:nvPr/>
        </p:nvGraphicFramePr>
        <p:xfrm>
          <a:off x="4371975" y="1990725"/>
          <a:ext cx="3476625" cy="1600200"/>
        </p:xfrm>
        <a:graphic>
          <a:graphicData uri="http://schemas.openxmlformats.org/drawingml/2006/chart">
            <c:chart xmlns:c="http://schemas.openxmlformats.org/drawingml/2006/chart" xmlns:r="http://schemas.openxmlformats.org/officeDocument/2006/relationships" r:id="rId4"/>
          </a:graphicData>
        </a:graphic>
      </p:graphicFrame>
      <p:sp>
        <p:nvSpPr>
          <p:cNvPr id="9" name="Poisson">
            <a:extLst>
              <a:ext uri="{FF2B5EF4-FFF2-40B4-BE49-F238E27FC236}">
                <a16:creationId xmlns:a16="http://schemas.microsoft.com/office/drawing/2014/main" id="{B40557B7-B4C4-49D8-8F17-87B6798D1FDC}"/>
              </a:ext>
            </a:extLst>
          </p:cNvPr>
          <p:cNvSpPr>
            <a:spLocks noGrp="1"/>
          </p:cNvSpPr>
          <p:nvPr/>
        </p:nvSpPr>
        <p:spPr>
          <a:xfrm>
            <a:off x="8153400" y="1381125"/>
            <a:ext cx="3505200" cy="34290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Poisson</a:t>
            </a:r>
          </a:p>
        </p:txBody>
      </p:sp>
      <p:sp>
        <p:nvSpPr>
          <p:cNvPr id="10" name="mean count 3">
            <a:extLst>
              <a:ext uri="{FF2B5EF4-FFF2-40B4-BE49-F238E27FC236}">
                <a16:creationId xmlns:a16="http://schemas.microsoft.com/office/drawing/2014/main" id="{94F4D0AD-A95B-49D0-A529-947354608A37}"/>
              </a:ext>
            </a:extLst>
          </p:cNvPr>
          <p:cNvSpPr>
            <a:spLocks noGrp="1"/>
          </p:cNvSpPr>
          <p:nvPr/>
        </p:nvSpPr>
        <p:spPr>
          <a:xfrm>
            <a:off x="8153400" y="1704975"/>
            <a:ext cx="3505200" cy="285750"/>
          </a:xfrm>
          <a:prstGeom prst="rect">
            <a:avLst/>
          </a:prstGeom>
          <a:noFill/>
          <a:ln w="0">
            <a:noFill/>
          </a:ln>
        </p:spPr>
        <p:txBody>
          <a:bodyPr anchor="t">
            <a:noAutofit/>
          </a:bodyPr>
          <a:lstStyle/>
          <a:p>
            <a:pPr>
              <a:defRPr sz="1425" b="0">
                <a:solidFill>
                  <a:srgbClr val="687076"/>
                </a:solidFill>
                <a:latin typeface="Nimbus Sans"/>
                <a:ea typeface="Nimbus Sans"/>
                <a:cs typeface="Nimbus Sans"/>
              </a:defRPr>
            </a:pPr>
            <a:r>
              <a:rPr sz="1425" b="0">
                <a:solidFill>
                  <a:srgbClr val="687076"/>
                </a:solidFill>
                <a:latin typeface="Nimbus Sans"/>
                <a:ea typeface="Nimbus Sans"/>
                <a:cs typeface="Nimbus Sans"/>
              </a:rPr>
              <a:t>mean count 3</a:t>
            </a:r>
          </a:p>
        </p:txBody>
      </p:sp>
      <p:graphicFrame>
        <p:nvGraphicFramePr>
          <p:cNvPr id="32" name="Chart"/>
          <p:cNvGraphicFramePr/>
          <p:nvPr/>
        </p:nvGraphicFramePr>
        <p:xfrm>
          <a:off x="8153400" y="1990725"/>
          <a:ext cx="3476625" cy="1600200"/>
        </p:xfrm>
        <a:graphic>
          <a:graphicData uri="http://schemas.openxmlformats.org/drawingml/2006/chart">
            <c:chart xmlns:c="http://schemas.openxmlformats.org/drawingml/2006/chart" xmlns:r="http://schemas.openxmlformats.org/officeDocument/2006/relationships" r:id="rId5"/>
          </a:graphicData>
        </a:graphic>
      </p:graphicFrame>
      <p:sp>
        <p:nvSpPr>
          <p:cNvPr id="12" name="Exponential">
            <a:extLst>
              <a:ext uri="{FF2B5EF4-FFF2-40B4-BE49-F238E27FC236}">
                <a16:creationId xmlns:a16="http://schemas.microsoft.com/office/drawing/2014/main" id="{CB545F0E-889D-4555-A39D-314FFC8E0452}"/>
              </a:ext>
            </a:extLst>
          </p:cNvPr>
          <p:cNvSpPr>
            <a:spLocks noGrp="1"/>
          </p:cNvSpPr>
          <p:nvPr/>
        </p:nvSpPr>
        <p:spPr>
          <a:xfrm>
            <a:off x="590550" y="3752850"/>
            <a:ext cx="3505200" cy="34290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Exponential</a:t>
            </a:r>
          </a:p>
        </p:txBody>
      </p:sp>
      <p:sp>
        <p:nvSpPr>
          <p:cNvPr id="13" name="rate 1">
            <a:extLst>
              <a:ext uri="{FF2B5EF4-FFF2-40B4-BE49-F238E27FC236}">
                <a16:creationId xmlns:a16="http://schemas.microsoft.com/office/drawing/2014/main" id="{C2021519-5A96-4594-8C26-511414AB4C7F}"/>
              </a:ext>
            </a:extLst>
          </p:cNvPr>
          <p:cNvSpPr>
            <a:spLocks noGrp="1"/>
          </p:cNvSpPr>
          <p:nvPr/>
        </p:nvSpPr>
        <p:spPr>
          <a:xfrm>
            <a:off x="590550" y="4076700"/>
            <a:ext cx="3505200" cy="285750"/>
          </a:xfrm>
          <a:prstGeom prst="rect">
            <a:avLst/>
          </a:prstGeom>
          <a:noFill/>
          <a:ln w="0">
            <a:noFill/>
          </a:ln>
        </p:spPr>
        <p:txBody>
          <a:bodyPr anchor="t">
            <a:noAutofit/>
          </a:bodyPr>
          <a:lstStyle/>
          <a:p>
            <a:pPr>
              <a:defRPr sz="1425" b="0">
                <a:solidFill>
                  <a:srgbClr val="687076"/>
                </a:solidFill>
                <a:latin typeface="Nimbus Sans"/>
                <a:ea typeface="Nimbus Sans"/>
                <a:cs typeface="Nimbus Sans"/>
              </a:defRPr>
            </a:pPr>
            <a:r>
              <a:rPr sz="1425" b="0">
                <a:solidFill>
                  <a:srgbClr val="687076"/>
                </a:solidFill>
                <a:latin typeface="Nimbus Sans"/>
                <a:ea typeface="Nimbus Sans"/>
                <a:cs typeface="Nimbus Sans"/>
              </a:rPr>
              <a:t>rate 1</a:t>
            </a:r>
          </a:p>
        </p:txBody>
      </p:sp>
      <p:graphicFrame>
        <p:nvGraphicFramePr>
          <p:cNvPr id="35" name="Chart"/>
          <p:cNvGraphicFramePr/>
          <p:nvPr/>
        </p:nvGraphicFramePr>
        <p:xfrm>
          <a:off x="590550" y="4362450"/>
          <a:ext cx="3476625" cy="1600200"/>
        </p:xfrm>
        <a:graphic>
          <a:graphicData uri="http://schemas.openxmlformats.org/drawingml/2006/chart">
            <c:chart xmlns:c="http://schemas.openxmlformats.org/drawingml/2006/chart" xmlns:r="http://schemas.openxmlformats.org/officeDocument/2006/relationships" r:id="rId6"/>
          </a:graphicData>
        </a:graphic>
      </p:graphicFrame>
      <p:sp>
        <p:nvSpPr>
          <p:cNvPr id="15" name="Uniform">
            <a:extLst>
              <a:ext uri="{FF2B5EF4-FFF2-40B4-BE49-F238E27FC236}">
                <a16:creationId xmlns:a16="http://schemas.microsoft.com/office/drawing/2014/main" id="{0B2B9643-2A48-4075-B143-ECC73CF0F161}"/>
              </a:ext>
            </a:extLst>
          </p:cNvPr>
          <p:cNvSpPr>
            <a:spLocks noGrp="1"/>
          </p:cNvSpPr>
          <p:nvPr/>
        </p:nvSpPr>
        <p:spPr>
          <a:xfrm>
            <a:off x="4371975" y="3752850"/>
            <a:ext cx="3505200" cy="34290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Uniform</a:t>
            </a:r>
          </a:p>
        </p:txBody>
      </p:sp>
      <p:sp>
        <p:nvSpPr>
          <p:cNvPr id="16" name="minimum 0, maximum 1">
            <a:extLst>
              <a:ext uri="{FF2B5EF4-FFF2-40B4-BE49-F238E27FC236}">
                <a16:creationId xmlns:a16="http://schemas.microsoft.com/office/drawing/2014/main" id="{FF829F4C-0AB9-425E-80B3-F069EF05B501}"/>
              </a:ext>
            </a:extLst>
          </p:cNvPr>
          <p:cNvSpPr>
            <a:spLocks noGrp="1"/>
          </p:cNvSpPr>
          <p:nvPr/>
        </p:nvSpPr>
        <p:spPr>
          <a:xfrm>
            <a:off x="4371975" y="4076700"/>
            <a:ext cx="3505200" cy="285750"/>
          </a:xfrm>
          <a:prstGeom prst="rect">
            <a:avLst/>
          </a:prstGeom>
          <a:noFill/>
          <a:ln w="0">
            <a:noFill/>
          </a:ln>
        </p:spPr>
        <p:txBody>
          <a:bodyPr anchor="t">
            <a:noAutofit/>
          </a:bodyPr>
          <a:lstStyle/>
          <a:p>
            <a:pPr>
              <a:defRPr sz="1425" b="0">
                <a:solidFill>
                  <a:srgbClr val="687076"/>
                </a:solidFill>
                <a:latin typeface="Nimbus Sans"/>
                <a:ea typeface="Nimbus Sans"/>
                <a:cs typeface="Nimbus Sans"/>
              </a:defRPr>
            </a:pPr>
            <a:r>
              <a:rPr sz="1425" b="0">
                <a:solidFill>
                  <a:srgbClr val="687076"/>
                </a:solidFill>
                <a:latin typeface="Nimbus Sans"/>
                <a:ea typeface="Nimbus Sans"/>
                <a:cs typeface="Nimbus Sans"/>
              </a:rPr>
              <a:t>minimum 0, maximum 1</a:t>
            </a:r>
          </a:p>
        </p:txBody>
      </p:sp>
      <p:graphicFrame>
        <p:nvGraphicFramePr>
          <p:cNvPr id="38" name="Chart"/>
          <p:cNvGraphicFramePr/>
          <p:nvPr/>
        </p:nvGraphicFramePr>
        <p:xfrm>
          <a:off x="4371975" y="4362450"/>
          <a:ext cx="3476625" cy="1600200"/>
        </p:xfrm>
        <a:graphic>
          <a:graphicData uri="http://schemas.openxmlformats.org/drawingml/2006/chart">
            <c:chart xmlns:c="http://schemas.openxmlformats.org/drawingml/2006/chart" xmlns:r="http://schemas.openxmlformats.org/officeDocument/2006/relationships" r:id="rId7"/>
          </a:graphicData>
        </a:graphic>
      </p:graphicFrame>
      <p:sp>
        <p:nvSpPr>
          <p:cNvPr id="18" name="Binomial">
            <a:extLst>
              <a:ext uri="{FF2B5EF4-FFF2-40B4-BE49-F238E27FC236}">
                <a16:creationId xmlns:a16="http://schemas.microsoft.com/office/drawing/2014/main" id="{90ED9F14-D2DA-43FC-BA7B-745E5CD976A7}"/>
              </a:ext>
            </a:extLst>
          </p:cNvPr>
          <p:cNvSpPr>
            <a:spLocks noGrp="1"/>
          </p:cNvSpPr>
          <p:nvPr/>
        </p:nvSpPr>
        <p:spPr>
          <a:xfrm>
            <a:off x="8153400" y="3752850"/>
            <a:ext cx="3505200" cy="34290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Binomial</a:t>
            </a:r>
          </a:p>
        </p:txBody>
      </p:sp>
      <p:sp>
        <p:nvSpPr>
          <p:cNvPr id="19" name="10 trials, success chance 0.5">
            <a:extLst>
              <a:ext uri="{FF2B5EF4-FFF2-40B4-BE49-F238E27FC236}">
                <a16:creationId xmlns:a16="http://schemas.microsoft.com/office/drawing/2014/main" id="{5769C724-123F-4BA3-BED9-61E2CCA71E65}"/>
              </a:ext>
            </a:extLst>
          </p:cNvPr>
          <p:cNvSpPr>
            <a:spLocks noGrp="1"/>
          </p:cNvSpPr>
          <p:nvPr/>
        </p:nvSpPr>
        <p:spPr>
          <a:xfrm>
            <a:off x="8153400" y="4076700"/>
            <a:ext cx="3505200" cy="285750"/>
          </a:xfrm>
          <a:prstGeom prst="rect">
            <a:avLst/>
          </a:prstGeom>
          <a:noFill/>
          <a:ln w="0">
            <a:noFill/>
          </a:ln>
        </p:spPr>
        <p:txBody>
          <a:bodyPr anchor="t">
            <a:noAutofit/>
          </a:bodyPr>
          <a:lstStyle/>
          <a:p>
            <a:pPr>
              <a:defRPr sz="1425" b="0">
                <a:solidFill>
                  <a:srgbClr val="687076"/>
                </a:solidFill>
                <a:latin typeface="Nimbus Sans"/>
                <a:ea typeface="Nimbus Sans"/>
                <a:cs typeface="Nimbus Sans"/>
              </a:defRPr>
            </a:pPr>
            <a:r>
              <a:rPr sz="1425" b="0">
                <a:solidFill>
                  <a:srgbClr val="687076"/>
                </a:solidFill>
                <a:latin typeface="Nimbus Sans"/>
                <a:ea typeface="Nimbus Sans"/>
                <a:cs typeface="Nimbus Sans"/>
              </a:rPr>
              <a:t>10 trials, success chance 0.5</a:t>
            </a:r>
          </a:p>
        </p:txBody>
      </p:sp>
      <p:graphicFrame>
        <p:nvGraphicFramePr>
          <p:cNvPr id="41" name="Chart"/>
          <p:cNvGraphicFramePr/>
          <p:nvPr/>
        </p:nvGraphicFramePr>
        <p:xfrm>
          <a:off x="8153400" y="4362450"/>
          <a:ext cx="3476625" cy="1600200"/>
        </p:xfrm>
        <a:graphic>
          <a:graphicData uri="http://schemas.openxmlformats.org/drawingml/2006/chart">
            <c:chart xmlns:c="http://schemas.openxmlformats.org/drawingml/2006/chart" xmlns:r="http://schemas.openxmlformats.org/officeDocument/2006/relationships" r:id="rId8"/>
          </a:graphicData>
        </a:graphic>
      </p:graphicFrame>
      <p:sp>
        <p:nvSpPr>
          <p:cNvPr id="21" name="Bars show probability at an integer. Curve">
            <a:extLst>
              <a:ext uri="{FF2B5EF4-FFF2-40B4-BE49-F238E27FC236}">
                <a16:creationId xmlns:a16="http://schemas.microsoft.com/office/drawing/2014/main" id="{B741E33E-D38F-48D5-8AA4-443ACEE31BB2}"/>
              </a:ext>
            </a:extLst>
          </p:cNvPr>
          <p:cNvSpPr>
            <a:spLocks noGrp="1"/>
          </p:cNvSpPr>
          <p:nvPr/>
        </p:nvSpPr>
        <p:spPr>
          <a:xfrm>
            <a:off x="685800" y="6219825"/>
            <a:ext cx="10382250" cy="352425"/>
          </a:xfrm>
          <a:prstGeom prst="rect">
            <a:avLst/>
          </a:prstGeom>
          <a:noFill/>
          <a:ln w="0">
            <a:noFill/>
          </a:ln>
        </p:spPr>
        <p:txBody>
          <a:bodyPr anchor="t">
            <a:noAutofit/>
          </a:bodyPr>
          <a:lstStyle/>
          <a:p>
            <a:pPr>
              <a:defRPr sz="1725" b="0">
                <a:solidFill>
                  <a:srgbClr val="500000"/>
                </a:solidFill>
                <a:latin typeface="Nimbus Sans"/>
                <a:ea typeface="Nimbus Sans"/>
                <a:cs typeface="Nimbus Sans"/>
              </a:defRPr>
            </a:pPr>
            <a:r>
              <a:rPr sz="1725" b="0">
                <a:solidFill>
                  <a:srgbClr val="500000"/>
                </a:solidFill>
                <a:latin typeface="Nimbus Sans"/>
                <a:ea typeface="Nimbus Sans"/>
                <a:cs typeface="Nimbus Sans"/>
              </a:rPr>
              <a:t>Bars show probability at an integer. Curves show density over a continuous range.</a:t>
            </a:r>
          </a:p>
        </p:txBody>
      </p:sp>
    </p:spTree>
    <p:extLst>
      <p:ext uri="{BB962C8B-B14F-4D97-AF65-F5344CB8AC3E}">
        <p14:creationId xmlns:p14="http://schemas.microsoft.com/office/powerpoint/2010/main" val="950273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robability and density">
            <a:extLst>
              <a:ext uri="{FF2B5EF4-FFF2-40B4-BE49-F238E27FC236}">
                <a16:creationId xmlns:a16="http://schemas.microsoft.com/office/drawing/2014/main" id="{404A139F-9564-4B7D-B532-981FEBC2AFA3}"/>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Probability and density</a:t>
            </a:r>
          </a:p>
        </p:txBody>
      </p:sp>
      <p:sp>
        <p:nvSpPr>
          <p:cNvPr id="2" name="07">
            <a:extLst>
              <a:ext uri="{FF2B5EF4-FFF2-40B4-BE49-F238E27FC236}">
                <a16:creationId xmlns:a16="http://schemas.microsoft.com/office/drawing/2014/main" id="{3CBB10B6-CF41-426D-A58D-D57FBD1BFC51}"/>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07</a:t>
            </a:r>
          </a:p>
        </p:txBody>
      </p:sp>
      <p:sp>
        <p:nvSpPr>
          <p:cNvPr id="3" name="Discrete values: add probabilities for the">
            <a:extLst>
              <a:ext uri="{FF2B5EF4-FFF2-40B4-BE49-F238E27FC236}">
                <a16:creationId xmlns:a16="http://schemas.microsoft.com/office/drawing/2014/main" id="{5B1AE647-F69B-4827-9464-17F6005C39B7}"/>
              </a:ext>
            </a:extLst>
          </p:cNvPr>
          <p:cNvSpPr>
            <a:spLocks noGrp="1"/>
          </p:cNvSpPr>
          <p:nvPr/>
        </p:nvSpPr>
        <p:spPr>
          <a:xfrm>
            <a:off x="685800" y="1476375"/>
            <a:ext cx="10820400" cy="10382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Discrete values: add probabilities for the values of interest.</a:t>
            </a:r>
          </a:p>
        </p:txBody>
      </p:sp>
      <p:sp>
        <p:nvSpPr>
          <p:cNvPr id="4" name="Continuous values: probability is area acr">
            <a:extLst>
              <a:ext uri="{FF2B5EF4-FFF2-40B4-BE49-F238E27FC236}">
                <a16:creationId xmlns:a16="http://schemas.microsoft.com/office/drawing/2014/main" id="{3E2CBCD5-D86D-47F8-8663-7A612F8D5C5E}"/>
              </a:ext>
            </a:extLst>
          </p:cNvPr>
          <p:cNvSpPr>
            <a:spLocks noGrp="1"/>
          </p:cNvSpPr>
          <p:nvPr/>
        </p:nvSpPr>
        <p:spPr>
          <a:xfrm>
            <a:off x="685800" y="2628900"/>
            <a:ext cx="10820400" cy="10382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Continuous values: probability is area across an interval.</a:t>
            </a:r>
          </a:p>
        </p:txBody>
      </p:sp>
      <p:sp>
        <p:nvSpPr>
          <p:cNvPr id="5" name="Uniform from 0 to 1: the interval 0.2 to 0">
            <a:extLst>
              <a:ext uri="{FF2B5EF4-FFF2-40B4-BE49-F238E27FC236}">
                <a16:creationId xmlns:a16="http://schemas.microsoft.com/office/drawing/2014/main" id="{7FE6685A-72BE-4CE6-A64B-CBD22D660862}"/>
              </a:ext>
            </a:extLst>
          </p:cNvPr>
          <p:cNvSpPr>
            <a:spLocks noGrp="1"/>
          </p:cNvSpPr>
          <p:nvPr/>
        </p:nvSpPr>
        <p:spPr>
          <a:xfrm>
            <a:off x="685800" y="3781425"/>
            <a:ext cx="10820400" cy="10382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Uniform from 0 to 1: the interval 0.2 to 0.4 has probability 0.2.</a:t>
            </a:r>
          </a:p>
        </p:txBody>
      </p:sp>
      <p:sp>
        <p:nvSpPr>
          <p:cNvPr id="6" name="A density height and a probability answer ">
            <a:extLst>
              <a:ext uri="{FF2B5EF4-FFF2-40B4-BE49-F238E27FC236}">
                <a16:creationId xmlns:a16="http://schemas.microsoft.com/office/drawing/2014/main" id="{9F5A04B7-3B92-4F8B-8C27-FAA0DED249F9}"/>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endParaRPr sz="2100" b="1" dirty="0">
              <a:solidFill>
                <a:srgbClr val="500000"/>
              </a:solidFill>
              <a:latin typeface="Nimbus Sans"/>
              <a:ea typeface="Nimbus Sans"/>
              <a:cs typeface="Nimbus Sans"/>
            </a:endParaRPr>
          </a:p>
        </p:txBody>
      </p:sp>
    </p:spTree>
    <p:extLst>
      <p:ext uri="{BB962C8B-B14F-4D97-AF65-F5344CB8AC3E}">
        <p14:creationId xmlns:p14="http://schemas.microsoft.com/office/powerpoint/2010/main" val="146229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measurement helps suggest a model">
            <a:extLst>
              <a:ext uri="{FF2B5EF4-FFF2-40B4-BE49-F238E27FC236}">
                <a16:creationId xmlns:a16="http://schemas.microsoft.com/office/drawing/2014/main" id="{369DF5F0-90CC-4981-A010-D55FC3638DF5}"/>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measurement helps suggest a model</a:t>
            </a:r>
          </a:p>
        </p:txBody>
      </p:sp>
      <p:sp>
        <p:nvSpPr>
          <p:cNvPr id="2" name="08">
            <a:extLst>
              <a:ext uri="{FF2B5EF4-FFF2-40B4-BE49-F238E27FC236}">
                <a16:creationId xmlns:a16="http://schemas.microsoft.com/office/drawing/2014/main" id="{5BC23B43-8782-4DB1-91AE-64A906EF3F73}"/>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08</a:t>
            </a:r>
          </a:p>
        </p:txBody>
      </p:sp>
      <p:graphicFrame>
        <p:nvGraphicFramePr>
          <p:cNvPr id="7" name="Table 6"/>
          <p:cNvGraphicFramePr/>
          <p:nvPr>
            <p:extLst>
              <p:ext uri="{D42A27DB-BD31-4B8C-83A1-F6EECF244321}">
                <p14:modId xmlns:p14="http://schemas.microsoft.com/office/powerpoint/2010/main" val="617245828"/>
              </p:ext>
            </p:extLst>
          </p:nvPr>
        </p:nvGraphicFramePr>
        <p:xfrm>
          <a:off x="685800" y="1695450"/>
          <a:ext cx="10820400" cy="3600450"/>
        </p:xfrm>
        <a:graphic>
          <a:graphicData uri="http://schemas.openxmlformats.org/drawingml/2006/table">
            <a:tbl>
              <a:tblPr/>
              <a:tblGrid>
                <a:gridCol w="6791325">
                  <a:extLst>
                    <a:ext uri="{9D8B030D-6E8A-4147-A177-3AD203B41FA5}">
                      <a16:colId xmlns:a16="http://schemas.microsoft.com/office/drawing/2014/main" val="20000"/>
                    </a:ext>
                  </a:extLst>
                </a:gridCol>
                <a:gridCol w="4029075">
                  <a:extLst>
                    <a:ext uri="{9D8B030D-6E8A-4147-A177-3AD203B41FA5}">
                      <a16:colId xmlns:a16="http://schemas.microsoft.com/office/drawing/2014/main" val="20001"/>
                    </a:ext>
                  </a:extLst>
                </a:gridCol>
              </a:tblGrid>
              <a:tr h="600075">
                <a:tc>
                  <a:txBody>
                    <a:bodyPr/>
                    <a:lstStyle/>
                    <a:p>
                      <a:r>
                        <a:rPr sz="1950" b="1">
                          <a:solidFill>
                            <a:srgbClr val="FFFFFF"/>
                          </a:solidFill>
                          <a:latin typeface="Nimbus Sans"/>
                          <a:ea typeface="Nimbus Sans"/>
                          <a:cs typeface="Nimbus Sans"/>
                        </a:rPr>
                        <a:t>Quantity</a:t>
                      </a:r>
                    </a:p>
                  </a:txBody>
                  <a:tcPr>
                    <a:solidFill>
                      <a:srgbClr val="500000"/>
                    </a:solidFill>
                  </a:tcPr>
                </a:tc>
                <a:tc>
                  <a:txBody>
                    <a:bodyPr/>
                    <a:lstStyle/>
                    <a:p>
                      <a:r>
                        <a:rPr sz="1950" b="1">
                          <a:solidFill>
                            <a:srgbClr val="FFFFFF"/>
                          </a:solidFill>
                          <a:latin typeface="Nimbus Sans"/>
                          <a:ea typeface="Nimbus Sans"/>
                          <a:cs typeface="Nimbus Sans"/>
                        </a:rPr>
                        <a:t>Possible model</a:t>
                      </a:r>
                    </a:p>
                  </a:txBody>
                  <a:tcPr>
                    <a:solidFill>
                      <a:srgbClr val="500000"/>
                    </a:solidFill>
                  </a:tcPr>
                </a:tc>
                <a:extLst>
                  <a:ext uri="{0D108BD9-81ED-4DB2-BD59-A6C34878D82A}">
                    <a16:rowId xmlns:a16="http://schemas.microsoft.com/office/drawing/2014/main" val="10000"/>
                  </a:ext>
                </a:extLst>
              </a:tr>
              <a:tr h="600075">
                <a:tc>
                  <a:txBody>
                    <a:bodyPr/>
                    <a:lstStyle/>
                    <a:p>
                      <a:r>
                        <a:rPr sz="1950" b="0">
                          <a:solidFill>
                            <a:srgbClr val="202124"/>
                          </a:solidFill>
                          <a:latin typeface="Nimbus Sans"/>
                          <a:ea typeface="Nimbus Sans"/>
                          <a:cs typeface="Nimbus Sans"/>
                        </a:rPr>
                        <a:t>Germinated seeds out of 10 planted</a:t>
                      </a:r>
                    </a:p>
                  </a:txBody>
                  <a:tcPr>
                    <a:solidFill>
                      <a:srgbClr val="FFFFFF"/>
                    </a:solidFill>
                  </a:tcPr>
                </a:tc>
                <a:tc>
                  <a:txBody>
                    <a:bodyPr/>
                    <a:lstStyle/>
                    <a:p>
                      <a:r>
                        <a:rPr sz="1950" b="0" dirty="0">
                          <a:solidFill>
                            <a:schemeClr val="bg1"/>
                          </a:solidFill>
                          <a:latin typeface="Nimbus Sans"/>
                          <a:ea typeface="Nimbus Sans"/>
                          <a:cs typeface="Nimbus Sans"/>
                        </a:rPr>
                        <a:t>Binomial</a:t>
                      </a:r>
                    </a:p>
                  </a:txBody>
                  <a:tcPr>
                    <a:solidFill>
                      <a:srgbClr val="FFFFFF"/>
                    </a:solidFill>
                  </a:tcPr>
                </a:tc>
                <a:extLst>
                  <a:ext uri="{0D108BD9-81ED-4DB2-BD59-A6C34878D82A}">
                    <a16:rowId xmlns:a16="http://schemas.microsoft.com/office/drawing/2014/main" val="10001"/>
                  </a:ext>
                </a:extLst>
              </a:tr>
              <a:tr h="600075">
                <a:tc>
                  <a:txBody>
                    <a:bodyPr/>
                    <a:lstStyle/>
                    <a:p>
                      <a:r>
                        <a:rPr sz="1950" b="0">
                          <a:solidFill>
                            <a:srgbClr val="202124"/>
                          </a:solidFill>
                          <a:latin typeface="Nimbus Sans"/>
                          <a:ea typeface="Nimbus Sans"/>
                          <a:cs typeface="Nimbus Sans"/>
                        </a:rPr>
                        <a:t>Events in a fixed observation period</a:t>
                      </a:r>
                    </a:p>
                  </a:txBody>
                  <a:tcPr>
                    <a:solidFill>
                      <a:srgbClr val="FFFFFF"/>
                    </a:solidFill>
                  </a:tcPr>
                </a:tc>
                <a:tc>
                  <a:txBody>
                    <a:bodyPr/>
                    <a:lstStyle/>
                    <a:p>
                      <a:r>
                        <a:rPr sz="1950" b="0" dirty="0">
                          <a:solidFill>
                            <a:schemeClr val="bg1"/>
                          </a:solidFill>
                          <a:latin typeface="Nimbus Sans"/>
                          <a:ea typeface="Nimbus Sans"/>
                          <a:cs typeface="Nimbus Sans"/>
                        </a:rPr>
                        <a:t>Poisson</a:t>
                      </a:r>
                    </a:p>
                  </a:txBody>
                  <a:tcPr>
                    <a:solidFill>
                      <a:srgbClr val="FFFFFF"/>
                    </a:solidFill>
                  </a:tcPr>
                </a:tc>
                <a:extLst>
                  <a:ext uri="{0D108BD9-81ED-4DB2-BD59-A6C34878D82A}">
                    <a16:rowId xmlns:a16="http://schemas.microsoft.com/office/drawing/2014/main" val="10002"/>
                  </a:ext>
                </a:extLst>
              </a:tr>
              <a:tr h="600075">
                <a:tc>
                  <a:txBody>
                    <a:bodyPr/>
                    <a:lstStyle/>
                    <a:p>
                      <a:r>
                        <a:rPr sz="1950" b="0">
                          <a:solidFill>
                            <a:srgbClr val="202124"/>
                          </a:solidFill>
                          <a:latin typeface="Nimbus Sans"/>
                          <a:ea typeface="Nimbus Sans"/>
                          <a:cs typeface="Nimbus Sans"/>
                        </a:rPr>
                        <a:t>Waiting time at a constant event rate</a:t>
                      </a:r>
                    </a:p>
                  </a:txBody>
                  <a:tcPr>
                    <a:solidFill>
                      <a:srgbClr val="FFFFFF"/>
                    </a:solidFill>
                  </a:tcPr>
                </a:tc>
                <a:tc>
                  <a:txBody>
                    <a:bodyPr/>
                    <a:lstStyle/>
                    <a:p>
                      <a:r>
                        <a:rPr sz="1950" b="0" dirty="0">
                          <a:solidFill>
                            <a:schemeClr val="bg1"/>
                          </a:solidFill>
                          <a:latin typeface="Nimbus Sans"/>
                          <a:ea typeface="Nimbus Sans"/>
                          <a:cs typeface="Nimbus Sans"/>
                        </a:rPr>
                        <a:t>Exponential</a:t>
                      </a:r>
                    </a:p>
                  </a:txBody>
                  <a:tcPr>
                    <a:solidFill>
                      <a:srgbClr val="FFFFFF"/>
                    </a:solidFill>
                  </a:tcPr>
                </a:tc>
                <a:extLst>
                  <a:ext uri="{0D108BD9-81ED-4DB2-BD59-A6C34878D82A}">
                    <a16:rowId xmlns:a16="http://schemas.microsoft.com/office/drawing/2014/main" val="10003"/>
                  </a:ext>
                </a:extLst>
              </a:tr>
              <a:tr h="600075">
                <a:tc>
                  <a:txBody>
                    <a:bodyPr/>
                    <a:lstStyle/>
                    <a:p>
                      <a:r>
                        <a:rPr sz="1950" b="0">
                          <a:solidFill>
                            <a:srgbClr val="202124"/>
                          </a:solidFill>
                          <a:latin typeface="Nimbus Sans"/>
                          <a:ea typeface="Nimbus Sans"/>
                          <a:cs typeface="Nimbus Sans"/>
                        </a:rPr>
                        <a:t>Equally likely positions along an interval</a:t>
                      </a:r>
                    </a:p>
                  </a:txBody>
                  <a:tcPr>
                    <a:solidFill>
                      <a:srgbClr val="FFFFFF"/>
                    </a:solidFill>
                  </a:tcPr>
                </a:tc>
                <a:tc>
                  <a:txBody>
                    <a:bodyPr/>
                    <a:lstStyle/>
                    <a:p>
                      <a:r>
                        <a:rPr sz="1950" b="0" dirty="0">
                          <a:solidFill>
                            <a:schemeClr val="bg1"/>
                          </a:solidFill>
                          <a:latin typeface="Nimbus Sans"/>
                          <a:ea typeface="Nimbus Sans"/>
                          <a:cs typeface="Nimbus Sans"/>
                        </a:rPr>
                        <a:t>Uniform</a:t>
                      </a:r>
                    </a:p>
                  </a:txBody>
                  <a:tcPr>
                    <a:solidFill>
                      <a:srgbClr val="FFFFFF"/>
                    </a:solidFill>
                  </a:tcPr>
                </a:tc>
                <a:extLst>
                  <a:ext uri="{0D108BD9-81ED-4DB2-BD59-A6C34878D82A}">
                    <a16:rowId xmlns:a16="http://schemas.microsoft.com/office/drawing/2014/main" val="10004"/>
                  </a:ext>
                </a:extLst>
              </a:tr>
              <a:tr h="600075">
                <a:tc>
                  <a:txBody>
                    <a:bodyPr/>
                    <a:lstStyle/>
                    <a:p>
                      <a:r>
                        <a:rPr sz="1950" b="0">
                          <a:solidFill>
                            <a:srgbClr val="202124"/>
                          </a:solidFill>
                          <a:latin typeface="Nimbus Sans"/>
                          <a:ea typeface="Nimbus Sans"/>
                          <a:cs typeface="Nimbus Sans"/>
                        </a:rPr>
                        <a:t>Roughly symmetric measurement errors</a:t>
                      </a:r>
                    </a:p>
                  </a:txBody>
                  <a:tcPr>
                    <a:solidFill>
                      <a:srgbClr val="FFFFFF"/>
                    </a:solidFill>
                  </a:tcPr>
                </a:tc>
                <a:tc>
                  <a:txBody>
                    <a:bodyPr/>
                    <a:lstStyle/>
                    <a:p>
                      <a:r>
                        <a:rPr sz="1950" b="0" dirty="0">
                          <a:solidFill>
                            <a:schemeClr val="bg1"/>
                          </a:solidFill>
                          <a:latin typeface="Nimbus Sans"/>
                          <a:ea typeface="Nimbus Sans"/>
                          <a:cs typeface="Nimbus Sans"/>
                        </a:rPr>
                        <a:t>Normal</a:t>
                      </a:r>
                    </a:p>
                  </a:txBody>
                  <a:tcPr>
                    <a:solidFill>
                      <a:srgbClr val="FFFFFF"/>
                    </a:solidFill>
                  </a:tcPr>
                </a:tc>
                <a:extLst>
                  <a:ext uri="{0D108BD9-81ED-4DB2-BD59-A6C34878D82A}">
                    <a16:rowId xmlns:a16="http://schemas.microsoft.com/office/drawing/2014/main" val="10005"/>
                  </a:ext>
                </a:extLst>
              </a:tr>
            </a:tbl>
          </a:graphicData>
        </a:graphic>
      </p:graphicFrame>
      <p:sp>
        <p:nvSpPr>
          <p:cNvPr id="4" name="The shape alone cannot establish the model">
            <a:extLst>
              <a:ext uri="{FF2B5EF4-FFF2-40B4-BE49-F238E27FC236}">
                <a16:creationId xmlns:a16="http://schemas.microsoft.com/office/drawing/2014/main" id="{106103BF-B290-43BE-B9E1-41BF71A8BC7E}"/>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The shape alone cannot establish the model’s assumptions.</a:t>
            </a:r>
          </a:p>
        </p:txBody>
      </p:sp>
    </p:spTree>
    <p:extLst>
      <p:ext uri="{BB962C8B-B14F-4D97-AF65-F5344CB8AC3E}">
        <p14:creationId xmlns:p14="http://schemas.microsoft.com/office/powerpoint/2010/main" val="796545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33967C5-39DE-7935-7DF1-E6F4D2F73870}"/>
            </a:ext>
          </a:extLst>
        </p:cNvPr>
        <p:cNvGrpSpPr/>
        <p:nvPr/>
      </p:nvGrpSpPr>
      <p:grpSpPr>
        <a:xfrm>
          <a:off x="0" y="0"/>
          <a:ext cx="0" cy="0"/>
          <a:chOff x="0" y="0"/>
          <a:chExt cx="0" cy="0"/>
        </a:xfrm>
      </p:grpSpPr>
      <p:sp>
        <p:nvSpPr>
          <p:cNvPr id="5" name="The measurement helps suggest a model">
            <a:extLst>
              <a:ext uri="{FF2B5EF4-FFF2-40B4-BE49-F238E27FC236}">
                <a16:creationId xmlns:a16="http://schemas.microsoft.com/office/drawing/2014/main" id="{A16C48BF-4EFE-2835-F20A-D1C12324B762}"/>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measurement helps suggest a model</a:t>
            </a:r>
          </a:p>
        </p:txBody>
      </p:sp>
      <p:sp>
        <p:nvSpPr>
          <p:cNvPr id="2" name="08">
            <a:extLst>
              <a:ext uri="{FF2B5EF4-FFF2-40B4-BE49-F238E27FC236}">
                <a16:creationId xmlns:a16="http://schemas.microsoft.com/office/drawing/2014/main" id="{53D8556E-F872-2BD0-83E2-857664A1CE56}"/>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08</a:t>
            </a:r>
          </a:p>
        </p:txBody>
      </p:sp>
      <p:graphicFrame>
        <p:nvGraphicFramePr>
          <p:cNvPr id="7" name="Table 6">
            <a:extLst>
              <a:ext uri="{FF2B5EF4-FFF2-40B4-BE49-F238E27FC236}">
                <a16:creationId xmlns:a16="http://schemas.microsoft.com/office/drawing/2014/main" id="{01AA247C-F448-941A-4647-E69A25806D82}"/>
              </a:ext>
            </a:extLst>
          </p:cNvPr>
          <p:cNvGraphicFramePr/>
          <p:nvPr/>
        </p:nvGraphicFramePr>
        <p:xfrm>
          <a:off x="685800" y="1695450"/>
          <a:ext cx="10820400" cy="3600450"/>
        </p:xfrm>
        <a:graphic>
          <a:graphicData uri="http://schemas.openxmlformats.org/drawingml/2006/table">
            <a:tbl>
              <a:tblPr/>
              <a:tblGrid>
                <a:gridCol w="6791325">
                  <a:extLst>
                    <a:ext uri="{9D8B030D-6E8A-4147-A177-3AD203B41FA5}">
                      <a16:colId xmlns:a16="http://schemas.microsoft.com/office/drawing/2014/main" val="20000"/>
                    </a:ext>
                  </a:extLst>
                </a:gridCol>
                <a:gridCol w="4029075">
                  <a:extLst>
                    <a:ext uri="{9D8B030D-6E8A-4147-A177-3AD203B41FA5}">
                      <a16:colId xmlns:a16="http://schemas.microsoft.com/office/drawing/2014/main" val="20001"/>
                    </a:ext>
                  </a:extLst>
                </a:gridCol>
              </a:tblGrid>
              <a:tr h="600075">
                <a:tc>
                  <a:txBody>
                    <a:bodyPr/>
                    <a:lstStyle/>
                    <a:p>
                      <a:r>
                        <a:rPr sz="1950" b="1">
                          <a:solidFill>
                            <a:srgbClr val="FFFFFF"/>
                          </a:solidFill>
                          <a:latin typeface="Nimbus Sans"/>
                          <a:ea typeface="Nimbus Sans"/>
                          <a:cs typeface="Nimbus Sans"/>
                        </a:rPr>
                        <a:t>Quantity</a:t>
                      </a:r>
                    </a:p>
                  </a:txBody>
                  <a:tcPr>
                    <a:solidFill>
                      <a:srgbClr val="500000"/>
                    </a:solidFill>
                  </a:tcPr>
                </a:tc>
                <a:tc>
                  <a:txBody>
                    <a:bodyPr/>
                    <a:lstStyle/>
                    <a:p>
                      <a:r>
                        <a:rPr sz="1950" b="1">
                          <a:solidFill>
                            <a:srgbClr val="FFFFFF"/>
                          </a:solidFill>
                          <a:latin typeface="Nimbus Sans"/>
                          <a:ea typeface="Nimbus Sans"/>
                          <a:cs typeface="Nimbus Sans"/>
                        </a:rPr>
                        <a:t>Possible model</a:t>
                      </a:r>
                    </a:p>
                  </a:txBody>
                  <a:tcPr>
                    <a:solidFill>
                      <a:srgbClr val="500000"/>
                    </a:solidFill>
                  </a:tcPr>
                </a:tc>
                <a:extLst>
                  <a:ext uri="{0D108BD9-81ED-4DB2-BD59-A6C34878D82A}">
                    <a16:rowId xmlns:a16="http://schemas.microsoft.com/office/drawing/2014/main" val="10000"/>
                  </a:ext>
                </a:extLst>
              </a:tr>
              <a:tr h="600075">
                <a:tc>
                  <a:txBody>
                    <a:bodyPr/>
                    <a:lstStyle/>
                    <a:p>
                      <a:r>
                        <a:rPr sz="1950" b="0">
                          <a:solidFill>
                            <a:srgbClr val="202124"/>
                          </a:solidFill>
                          <a:latin typeface="Nimbus Sans"/>
                          <a:ea typeface="Nimbus Sans"/>
                          <a:cs typeface="Nimbus Sans"/>
                        </a:rPr>
                        <a:t>Germinated seeds out of 10 planted</a:t>
                      </a:r>
                    </a:p>
                  </a:txBody>
                  <a:tcPr>
                    <a:solidFill>
                      <a:srgbClr val="FFFFFF"/>
                    </a:solidFill>
                  </a:tcPr>
                </a:tc>
                <a:tc>
                  <a:txBody>
                    <a:bodyPr/>
                    <a:lstStyle/>
                    <a:p>
                      <a:r>
                        <a:rPr sz="1950" b="0">
                          <a:solidFill>
                            <a:srgbClr val="202124"/>
                          </a:solidFill>
                          <a:latin typeface="Nimbus Sans"/>
                          <a:ea typeface="Nimbus Sans"/>
                          <a:cs typeface="Nimbus Sans"/>
                        </a:rPr>
                        <a:t>Binomial</a:t>
                      </a:r>
                    </a:p>
                  </a:txBody>
                  <a:tcPr>
                    <a:solidFill>
                      <a:srgbClr val="FFFFFF"/>
                    </a:solidFill>
                  </a:tcPr>
                </a:tc>
                <a:extLst>
                  <a:ext uri="{0D108BD9-81ED-4DB2-BD59-A6C34878D82A}">
                    <a16:rowId xmlns:a16="http://schemas.microsoft.com/office/drawing/2014/main" val="10001"/>
                  </a:ext>
                </a:extLst>
              </a:tr>
              <a:tr h="600075">
                <a:tc>
                  <a:txBody>
                    <a:bodyPr/>
                    <a:lstStyle/>
                    <a:p>
                      <a:r>
                        <a:rPr sz="1950" b="0">
                          <a:solidFill>
                            <a:srgbClr val="202124"/>
                          </a:solidFill>
                          <a:latin typeface="Nimbus Sans"/>
                          <a:ea typeface="Nimbus Sans"/>
                          <a:cs typeface="Nimbus Sans"/>
                        </a:rPr>
                        <a:t>Events in a fixed observation period</a:t>
                      </a:r>
                    </a:p>
                  </a:txBody>
                  <a:tcPr>
                    <a:solidFill>
                      <a:srgbClr val="FFFFFF"/>
                    </a:solidFill>
                  </a:tcPr>
                </a:tc>
                <a:tc>
                  <a:txBody>
                    <a:bodyPr/>
                    <a:lstStyle/>
                    <a:p>
                      <a:r>
                        <a:rPr sz="1950" b="0">
                          <a:solidFill>
                            <a:srgbClr val="202124"/>
                          </a:solidFill>
                          <a:latin typeface="Nimbus Sans"/>
                          <a:ea typeface="Nimbus Sans"/>
                          <a:cs typeface="Nimbus Sans"/>
                        </a:rPr>
                        <a:t>Poisson</a:t>
                      </a:r>
                    </a:p>
                  </a:txBody>
                  <a:tcPr>
                    <a:solidFill>
                      <a:srgbClr val="FFFFFF"/>
                    </a:solidFill>
                  </a:tcPr>
                </a:tc>
                <a:extLst>
                  <a:ext uri="{0D108BD9-81ED-4DB2-BD59-A6C34878D82A}">
                    <a16:rowId xmlns:a16="http://schemas.microsoft.com/office/drawing/2014/main" val="10002"/>
                  </a:ext>
                </a:extLst>
              </a:tr>
              <a:tr h="600075">
                <a:tc>
                  <a:txBody>
                    <a:bodyPr/>
                    <a:lstStyle/>
                    <a:p>
                      <a:r>
                        <a:rPr sz="1950" b="0">
                          <a:solidFill>
                            <a:srgbClr val="202124"/>
                          </a:solidFill>
                          <a:latin typeface="Nimbus Sans"/>
                          <a:ea typeface="Nimbus Sans"/>
                          <a:cs typeface="Nimbus Sans"/>
                        </a:rPr>
                        <a:t>Waiting time at a constant event rate</a:t>
                      </a:r>
                    </a:p>
                  </a:txBody>
                  <a:tcPr>
                    <a:solidFill>
                      <a:srgbClr val="FFFFFF"/>
                    </a:solidFill>
                  </a:tcPr>
                </a:tc>
                <a:tc>
                  <a:txBody>
                    <a:bodyPr/>
                    <a:lstStyle/>
                    <a:p>
                      <a:r>
                        <a:rPr sz="1950" b="0">
                          <a:solidFill>
                            <a:srgbClr val="202124"/>
                          </a:solidFill>
                          <a:latin typeface="Nimbus Sans"/>
                          <a:ea typeface="Nimbus Sans"/>
                          <a:cs typeface="Nimbus Sans"/>
                        </a:rPr>
                        <a:t>Exponential</a:t>
                      </a:r>
                    </a:p>
                  </a:txBody>
                  <a:tcPr>
                    <a:solidFill>
                      <a:srgbClr val="FFFFFF"/>
                    </a:solidFill>
                  </a:tcPr>
                </a:tc>
                <a:extLst>
                  <a:ext uri="{0D108BD9-81ED-4DB2-BD59-A6C34878D82A}">
                    <a16:rowId xmlns:a16="http://schemas.microsoft.com/office/drawing/2014/main" val="10003"/>
                  </a:ext>
                </a:extLst>
              </a:tr>
              <a:tr h="600075">
                <a:tc>
                  <a:txBody>
                    <a:bodyPr/>
                    <a:lstStyle/>
                    <a:p>
                      <a:r>
                        <a:rPr sz="1950" b="0">
                          <a:solidFill>
                            <a:srgbClr val="202124"/>
                          </a:solidFill>
                          <a:latin typeface="Nimbus Sans"/>
                          <a:ea typeface="Nimbus Sans"/>
                          <a:cs typeface="Nimbus Sans"/>
                        </a:rPr>
                        <a:t>Equally likely positions along an interval</a:t>
                      </a:r>
                    </a:p>
                  </a:txBody>
                  <a:tcPr>
                    <a:solidFill>
                      <a:srgbClr val="FFFFFF"/>
                    </a:solidFill>
                  </a:tcPr>
                </a:tc>
                <a:tc>
                  <a:txBody>
                    <a:bodyPr/>
                    <a:lstStyle/>
                    <a:p>
                      <a:r>
                        <a:rPr sz="1950" b="0">
                          <a:solidFill>
                            <a:srgbClr val="202124"/>
                          </a:solidFill>
                          <a:latin typeface="Nimbus Sans"/>
                          <a:ea typeface="Nimbus Sans"/>
                          <a:cs typeface="Nimbus Sans"/>
                        </a:rPr>
                        <a:t>Uniform</a:t>
                      </a:r>
                    </a:p>
                  </a:txBody>
                  <a:tcPr>
                    <a:solidFill>
                      <a:srgbClr val="FFFFFF"/>
                    </a:solidFill>
                  </a:tcPr>
                </a:tc>
                <a:extLst>
                  <a:ext uri="{0D108BD9-81ED-4DB2-BD59-A6C34878D82A}">
                    <a16:rowId xmlns:a16="http://schemas.microsoft.com/office/drawing/2014/main" val="10004"/>
                  </a:ext>
                </a:extLst>
              </a:tr>
              <a:tr h="600075">
                <a:tc>
                  <a:txBody>
                    <a:bodyPr/>
                    <a:lstStyle/>
                    <a:p>
                      <a:r>
                        <a:rPr sz="1950" b="0">
                          <a:solidFill>
                            <a:srgbClr val="202124"/>
                          </a:solidFill>
                          <a:latin typeface="Nimbus Sans"/>
                          <a:ea typeface="Nimbus Sans"/>
                          <a:cs typeface="Nimbus Sans"/>
                        </a:rPr>
                        <a:t>Roughly symmetric measurement errors</a:t>
                      </a:r>
                    </a:p>
                  </a:txBody>
                  <a:tcPr>
                    <a:solidFill>
                      <a:srgbClr val="FFFFFF"/>
                    </a:solidFill>
                  </a:tcPr>
                </a:tc>
                <a:tc>
                  <a:txBody>
                    <a:bodyPr/>
                    <a:lstStyle/>
                    <a:p>
                      <a:r>
                        <a:rPr sz="1950" b="0">
                          <a:solidFill>
                            <a:srgbClr val="202124"/>
                          </a:solidFill>
                          <a:latin typeface="Nimbus Sans"/>
                          <a:ea typeface="Nimbus Sans"/>
                          <a:cs typeface="Nimbus Sans"/>
                        </a:rPr>
                        <a:t>Normal</a:t>
                      </a:r>
                    </a:p>
                  </a:txBody>
                  <a:tcPr>
                    <a:solidFill>
                      <a:srgbClr val="FFFFFF"/>
                    </a:solidFill>
                  </a:tcPr>
                </a:tc>
                <a:extLst>
                  <a:ext uri="{0D108BD9-81ED-4DB2-BD59-A6C34878D82A}">
                    <a16:rowId xmlns:a16="http://schemas.microsoft.com/office/drawing/2014/main" val="10005"/>
                  </a:ext>
                </a:extLst>
              </a:tr>
            </a:tbl>
          </a:graphicData>
        </a:graphic>
      </p:graphicFrame>
      <p:sp>
        <p:nvSpPr>
          <p:cNvPr id="4" name="The shape alone cannot establish the model">
            <a:extLst>
              <a:ext uri="{FF2B5EF4-FFF2-40B4-BE49-F238E27FC236}">
                <a16:creationId xmlns:a16="http://schemas.microsoft.com/office/drawing/2014/main" id="{9CF17A72-0058-C2C6-3899-A1199A2B8498}"/>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The shape alone cannot establish the model’s assumptions.</a:t>
            </a:r>
          </a:p>
        </p:txBody>
      </p:sp>
    </p:spTree>
    <p:extLst>
      <p:ext uri="{BB962C8B-B14F-4D97-AF65-F5344CB8AC3E}">
        <p14:creationId xmlns:p14="http://schemas.microsoft.com/office/powerpoint/2010/main" val="3762345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Observations, variables and units">
            <a:extLst>
              <a:ext uri="{FF2B5EF4-FFF2-40B4-BE49-F238E27FC236}">
                <a16:creationId xmlns:a16="http://schemas.microsoft.com/office/drawing/2014/main" id="{B3B5FD9A-0388-4B13-B5C0-682F2C3AC43E}"/>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Observations, variables and units</a:t>
            </a:r>
          </a:p>
        </p:txBody>
      </p:sp>
      <p:sp>
        <p:nvSpPr>
          <p:cNvPr id="2" name="03">
            <a:extLst>
              <a:ext uri="{FF2B5EF4-FFF2-40B4-BE49-F238E27FC236}">
                <a16:creationId xmlns:a16="http://schemas.microsoft.com/office/drawing/2014/main" id="{65C61B29-75C1-4532-9758-D9C63C53C80B}"/>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03</a:t>
            </a:r>
          </a:p>
        </p:txBody>
      </p:sp>
      <p:sp>
        <p:nvSpPr>
          <p:cNvPr id="3" name="An observation is one recorded case, such ">
            <a:extLst>
              <a:ext uri="{FF2B5EF4-FFF2-40B4-BE49-F238E27FC236}">
                <a16:creationId xmlns:a16="http://schemas.microsoft.com/office/drawing/2014/main" id="{C49941B5-381F-4166-86EB-00AC5BE75D1B}"/>
              </a:ext>
            </a:extLst>
          </p:cNvPr>
          <p:cNvSpPr>
            <a:spLocks noGrp="1"/>
          </p:cNvSpPr>
          <p:nvPr/>
        </p:nvSpPr>
        <p:spPr>
          <a:xfrm>
            <a:off x="685800" y="1476375"/>
            <a:ext cx="10820400" cy="10572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An observation is one recorded case, such as an organism.</a:t>
            </a:r>
          </a:p>
        </p:txBody>
      </p:sp>
      <p:sp>
        <p:nvSpPr>
          <p:cNvPr id="4" name="A variable is a recorded attribute, such a">
            <a:extLst>
              <a:ext uri="{FF2B5EF4-FFF2-40B4-BE49-F238E27FC236}">
                <a16:creationId xmlns:a16="http://schemas.microsoft.com/office/drawing/2014/main" id="{56BD21FE-C995-436B-BED6-E1F5CBF29B3F}"/>
              </a:ext>
            </a:extLst>
          </p:cNvPr>
          <p:cNvSpPr>
            <a:spLocks noGrp="1"/>
          </p:cNvSpPr>
          <p:nvPr/>
        </p:nvSpPr>
        <p:spPr>
          <a:xfrm>
            <a:off x="685800" y="2647950"/>
            <a:ext cx="10820400" cy="10572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A variable is a recorded attribute, such as growth or group.</a:t>
            </a:r>
          </a:p>
        </p:txBody>
      </p:sp>
      <p:sp>
        <p:nvSpPr>
          <p:cNvPr id="5" name="The experimental unit receives an independ">
            <a:extLst>
              <a:ext uri="{FF2B5EF4-FFF2-40B4-BE49-F238E27FC236}">
                <a16:creationId xmlns:a16="http://schemas.microsoft.com/office/drawing/2014/main" id="{9CC4EF48-4560-4D64-B2D7-717963E0162D}"/>
              </a:ext>
            </a:extLst>
          </p:cNvPr>
          <p:cNvSpPr>
            <a:spLocks noGrp="1"/>
          </p:cNvSpPr>
          <p:nvPr/>
        </p:nvSpPr>
        <p:spPr>
          <a:xfrm>
            <a:off x="685800" y="3819525"/>
            <a:ext cx="10820400" cy="10572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The experimental unit receives an independent treatment assignment.</a:t>
            </a:r>
          </a:p>
        </p:txBody>
      </p:sp>
      <p:sp>
        <p:nvSpPr>
          <p:cNvPr id="6" name="Would 25 beetles sharing one treated vial ">
            <a:extLst>
              <a:ext uri="{FF2B5EF4-FFF2-40B4-BE49-F238E27FC236}">
                <a16:creationId xmlns:a16="http://schemas.microsoft.com/office/drawing/2014/main" id="{51F7B3E3-1E32-4149-A799-2065121A099A}"/>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Would 25 beetles sharing one treated vial give 25 independent treatment replicates?</a:t>
            </a:r>
          </a:p>
        </p:txBody>
      </p:sp>
    </p:spTree>
    <p:extLst>
      <p:ext uri="{BB962C8B-B14F-4D97-AF65-F5344CB8AC3E}">
        <p14:creationId xmlns:p14="http://schemas.microsoft.com/office/powerpoint/2010/main" val="892655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5915"/>
          </a:xfrm>
          <a:solidFill>
            <a:schemeClr val="tx1"/>
          </a:solidFill>
        </p:spPr>
        <p:txBody>
          <a:bodyPr/>
          <a:lstStyle/>
          <a:p>
            <a:pPr algn="ctr"/>
            <a:r>
              <a:rPr lang="en-US" b="1" dirty="0">
                <a:solidFill>
                  <a:schemeClr val="bg1"/>
                </a:solidFill>
              </a:rPr>
              <a:t>Falling Cats</a:t>
            </a:r>
          </a:p>
        </p:txBody>
      </p:sp>
      <p:sp>
        <p:nvSpPr>
          <p:cNvPr id="4" name="Rectangle 3"/>
          <p:cNvSpPr/>
          <p:nvPr/>
        </p:nvSpPr>
        <p:spPr>
          <a:xfrm>
            <a:off x="195431" y="1191569"/>
            <a:ext cx="11801138" cy="3231654"/>
          </a:xfrm>
          <a:prstGeom prst="rect">
            <a:avLst/>
          </a:prstGeom>
        </p:spPr>
        <p:txBody>
          <a:bodyPr wrap="square">
            <a:spAutoFit/>
          </a:bodyPr>
          <a:lstStyle/>
          <a:p>
            <a:pPr fontAlgn="base"/>
            <a:r>
              <a:rPr lang="en-US" sz="2400" i="1" dirty="0"/>
              <a:t>In the period between January 1, 1998 and December 12, 2001 at the Clinic of Surgery, Orthopedics and Ophthalmology of the Veterinary Faculty, 119 cats were treated after a fall or jump from a balcony or window, where the owners saw the fall, or where there was a reasonable suspicion that a fall had occurred. Only those cats that fell from the second or higher stories were included. The owners brought the cats for treatment within varying periods of time after the fall (from 30 min to over a month).</a:t>
            </a:r>
          </a:p>
          <a:p>
            <a:pPr fontAlgn="base"/>
            <a:endParaRPr lang="en-US" sz="2400" dirty="0"/>
          </a:p>
          <a:p>
            <a:pPr fontAlgn="base"/>
            <a:r>
              <a:rPr lang="en-US" dirty="0"/>
              <a:t>Vnuk, et al. "Feline high-rise syndrome: 119 cases (1998–2001). </a:t>
            </a:r>
          </a:p>
          <a:p>
            <a:pPr fontAlgn="base"/>
            <a:r>
              <a:rPr lang="en-US" i="1" dirty="0"/>
              <a:t>Journal of Feline Medicine &amp; Surgery</a:t>
            </a:r>
            <a:r>
              <a:rPr lang="en-US" dirty="0"/>
              <a:t> 6.5 (2004): 305-312.</a:t>
            </a:r>
          </a:p>
        </p:txBody>
      </p:sp>
      <p:pic>
        <p:nvPicPr>
          <p:cNvPr id="3074" name="Picture 2" descr="2,861 Cat Looking Out Window Stock Photos, Pictures &amp; Royalty-Free Images -  iStock">
            <a:extLst>
              <a:ext uri="{FF2B5EF4-FFF2-40B4-BE49-F238E27FC236}">
                <a16:creationId xmlns:a16="http://schemas.microsoft.com/office/drawing/2014/main" id="{FC922EF6-0675-A00E-A2EF-AFEBA576C2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0590" y="4678877"/>
            <a:ext cx="2891663" cy="19230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oogle Makes Animated Gifs A Permanent Part Of Image Search ...">
            <a:extLst>
              <a:ext uri="{FF2B5EF4-FFF2-40B4-BE49-F238E27FC236}">
                <a16:creationId xmlns:a16="http://schemas.microsoft.com/office/drawing/2014/main" id="{C9AC6B36-5D8F-3F86-F554-BDDC7BF0F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4840" y="4678877"/>
            <a:ext cx="1904472" cy="20644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alling cat gif | WiffleGif">
            <a:extLst>
              <a:ext uri="{FF2B5EF4-FFF2-40B4-BE49-F238E27FC236}">
                <a16:creationId xmlns:a16="http://schemas.microsoft.com/office/drawing/2014/main" id="{4069D9BC-7360-30AB-6E5B-560FE0E548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9686" y="4678877"/>
            <a:ext cx="2567721" cy="20644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AB868E3-55FD-DBA6-318D-9773A9F2215E}"/>
              </a:ext>
            </a:extLst>
          </p:cNvPr>
          <p:cNvSpPr txBox="1"/>
          <p:nvPr/>
        </p:nvSpPr>
        <p:spPr>
          <a:xfrm>
            <a:off x="3582109" y="186580"/>
            <a:ext cx="4365298" cy="584775"/>
          </a:xfrm>
          <a:prstGeom prst="rect">
            <a:avLst/>
          </a:prstGeom>
          <a:noFill/>
        </p:spPr>
        <p:txBody>
          <a:bodyPr wrap="none" rtlCol="0">
            <a:spAutoFit/>
          </a:bodyPr>
          <a:lstStyle/>
          <a:p>
            <a:r>
              <a:rPr lang="en-US" sz="3200" b="1" dirty="0"/>
              <a:t>Thinking about sampling</a:t>
            </a:r>
          </a:p>
        </p:txBody>
      </p:sp>
    </p:spTree>
    <p:extLst>
      <p:ext uri="{BB962C8B-B14F-4D97-AF65-F5344CB8AC3E}">
        <p14:creationId xmlns:p14="http://schemas.microsoft.com/office/powerpoint/2010/main" val="1025698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35915"/>
          </a:xfrm>
          <a:solidFill>
            <a:schemeClr val="tx1"/>
          </a:solidFill>
        </p:spPr>
        <p:txBody>
          <a:bodyPr/>
          <a:lstStyle/>
          <a:p>
            <a:pPr algn="ctr"/>
            <a:r>
              <a:rPr lang="en-US" b="1" dirty="0">
                <a:solidFill>
                  <a:schemeClr val="bg1"/>
                </a:solidFill>
              </a:rPr>
              <a:t>What is the population?</a:t>
            </a:r>
          </a:p>
        </p:txBody>
      </p:sp>
      <p:pic>
        <p:nvPicPr>
          <p:cNvPr id="5" name="Picture 4">
            <a:extLst>
              <a:ext uri="{FF2B5EF4-FFF2-40B4-BE49-F238E27FC236}">
                <a16:creationId xmlns:a16="http://schemas.microsoft.com/office/drawing/2014/main" id="{7F26F8CE-B56D-FB40-91E7-EFE7882A855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7000" contrast="96000"/>
                    </a14:imgEffect>
                  </a14:imgLayer>
                </a14:imgProps>
              </a:ext>
            </a:extLst>
          </a:blip>
          <a:stretch>
            <a:fillRect/>
          </a:stretch>
        </p:blipFill>
        <p:spPr>
          <a:xfrm>
            <a:off x="161419" y="1075818"/>
            <a:ext cx="7112965" cy="5500142"/>
          </a:xfrm>
          <a:prstGeom prst="rect">
            <a:avLst/>
          </a:prstGeom>
        </p:spPr>
      </p:pic>
      <p:sp>
        <p:nvSpPr>
          <p:cNvPr id="3" name="TextBox 2">
            <a:extLst>
              <a:ext uri="{FF2B5EF4-FFF2-40B4-BE49-F238E27FC236}">
                <a16:creationId xmlns:a16="http://schemas.microsoft.com/office/drawing/2014/main" id="{462EB296-BB40-2E2D-77AB-EB8DC89F50D6}"/>
              </a:ext>
            </a:extLst>
          </p:cNvPr>
          <p:cNvSpPr txBox="1"/>
          <p:nvPr/>
        </p:nvSpPr>
        <p:spPr>
          <a:xfrm>
            <a:off x="7415562" y="2453267"/>
            <a:ext cx="4404732" cy="1384995"/>
          </a:xfrm>
          <a:prstGeom prst="rect">
            <a:avLst/>
          </a:prstGeom>
          <a:noFill/>
        </p:spPr>
        <p:txBody>
          <a:bodyPr wrap="square" rtlCol="0">
            <a:spAutoFit/>
          </a:bodyPr>
          <a:lstStyle/>
          <a:p>
            <a:r>
              <a:rPr lang="en-US" sz="2800" dirty="0"/>
              <a:t>What is your interpretation of the results from this study?</a:t>
            </a:r>
          </a:p>
        </p:txBody>
      </p:sp>
    </p:spTree>
    <p:extLst>
      <p:ext uri="{BB962C8B-B14F-4D97-AF65-F5344CB8AC3E}">
        <p14:creationId xmlns:p14="http://schemas.microsoft.com/office/powerpoint/2010/main" val="2093826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Our dataset: growth measurements">
            <a:extLst>
              <a:ext uri="{FF2B5EF4-FFF2-40B4-BE49-F238E27FC236}">
                <a16:creationId xmlns:a16="http://schemas.microsoft.com/office/drawing/2014/main" id="{6C753344-E316-4A07-8063-2DB829D44DA1}"/>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Our dataset: growth measurements</a:t>
            </a:r>
          </a:p>
        </p:txBody>
      </p:sp>
      <p:sp>
        <p:nvSpPr>
          <p:cNvPr id="2" name="02">
            <a:extLst>
              <a:ext uri="{FF2B5EF4-FFF2-40B4-BE49-F238E27FC236}">
                <a16:creationId xmlns:a16="http://schemas.microsoft.com/office/drawing/2014/main" id="{6FD62C50-E925-43D2-99B6-3B7E9A157416}"/>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02</a:t>
            </a:r>
          </a:p>
        </p:txBody>
      </p:sp>
      <p:graphicFrame>
        <p:nvGraphicFramePr>
          <p:cNvPr id="7" name="Table 6"/>
          <p:cNvGraphicFramePr/>
          <p:nvPr/>
        </p:nvGraphicFramePr>
        <p:xfrm>
          <a:off x="685800" y="1695450"/>
          <a:ext cx="6572250" cy="3467100"/>
        </p:xfrm>
        <a:graphic>
          <a:graphicData uri="http://schemas.openxmlformats.org/drawingml/2006/table">
            <a:tbl>
              <a:tblPr/>
              <a:tblGrid>
                <a:gridCol w="2190750">
                  <a:extLst>
                    <a:ext uri="{9D8B030D-6E8A-4147-A177-3AD203B41FA5}">
                      <a16:colId xmlns:a16="http://schemas.microsoft.com/office/drawing/2014/main" val="20000"/>
                    </a:ext>
                  </a:extLst>
                </a:gridCol>
                <a:gridCol w="2190750">
                  <a:extLst>
                    <a:ext uri="{9D8B030D-6E8A-4147-A177-3AD203B41FA5}">
                      <a16:colId xmlns:a16="http://schemas.microsoft.com/office/drawing/2014/main" val="20001"/>
                    </a:ext>
                  </a:extLst>
                </a:gridCol>
                <a:gridCol w="2190750">
                  <a:extLst>
                    <a:ext uri="{9D8B030D-6E8A-4147-A177-3AD203B41FA5}">
                      <a16:colId xmlns:a16="http://schemas.microsoft.com/office/drawing/2014/main" val="20002"/>
                    </a:ext>
                  </a:extLst>
                </a:gridCol>
              </a:tblGrid>
              <a:tr h="495300">
                <a:tc>
                  <a:txBody>
                    <a:bodyPr/>
                    <a:lstStyle/>
                    <a:p>
                      <a:r>
                        <a:rPr sz="1950" b="1">
                          <a:solidFill>
                            <a:srgbClr val="FFFFFF"/>
                          </a:solidFill>
                          <a:latin typeface="Nimbus Sans"/>
                          <a:ea typeface="Nimbus Sans"/>
                          <a:cs typeface="Nimbus Sans"/>
                        </a:rPr>
                        <a:t>Row</a:t>
                      </a:r>
                    </a:p>
                  </a:txBody>
                  <a:tcPr>
                    <a:solidFill>
                      <a:srgbClr val="500000"/>
                    </a:solidFill>
                  </a:tcPr>
                </a:tc>
                <a:tc>
                  <a:txBody>
                    <a:bodyPr/>
                    <a:lstStyle/>
                    <a:p>
                      <a:r>
                        <a:rPr sz="1950" b="1">
                          <a:solidFill>
                            <a:srgbClr val="FFFFFF"/>
                          </a:solidFill>
                          <a:latin typeface="Nimbus Sans"/>
                          <a:ea typeface="Nimbus Sans"/>
                          <a:cs typeface="Nimbus Sans"/>
                        </a:rPr>
                        <a:t>Group</a:t>
                      </a:r>
                    </a:p>
                  </a:txBody>
                  <a:tcPr>
                    <a:solidFill>
                      <a:srgbClr val="500000"/>
                    </a:solidFill>
                  </a:tcPr>
                </a:tc>
                <a:tc>
                  <a:txBody>
                    <a:bodyPr/>
                    <a:lstStyle/>
                    <a:p>
                      <a:r>
                        <a:rPr sz="1950" b="1">
                          <a:solidFill>
                            <a:srgbClr val="FFFFFF"/>
                          </a:solidFill>
                          <a:latin typeface="Nimbus Sans"/>
                          <a:ea typeface="Nimbus Sans"/>
                          <a:cs typeface="Nimbus Sans"/>
                        </a:rPr>
                        <a:t>Growth</a:t>
                      </a:r>
                    </a:p>
                  </a:txBody>
                  <a:tcPr>
                    <a:solidFill>
                      <a:srgbClr val="500000"/>
                    </a:solidFill>
                  </a:tcPr>
                </a:tc>
                <a:extLst>
                  <a:ext uri="{0D108BD9-81ED-4DB2-BD59-A6C34878D82A}">
                    <a16:rowId xmlns:a16="http://schemas.microsoft.com/office/drawing/2014/main" val="10000"/>
                  </a:ext>
                </a:extLst>
              </a:tr>
              <a:tr h="495300">
                <a:tc>
                  <a:txBody>
                    <a:bodyPr/>
                    <a:lstStyle/>
                    <a:p>
                      <a:r>
                        <a:rPr sz="1950" b="0">
                          <a:solidFill>
                            <a:srgbClr val="202124"/>
                          </a:solidFill>
                          <a:latin typeface="Nimbus Sans"/>
                          <a:ea typeface="Nimbus Sans"/>
                          <a:cs typeface="Nimbus Sans"/>
                        </a:rPr>
                        <a:t>1</a:t>
                      </a:r>
                    </a:p>
                  </a:txBody>
                  <a:tcPr>
                    <a:solidFill>
                      <a:srgbClr val="FFFFFF"/>
                    </a:solidFill>
                  </a:tcPr>
                </a:tc>
                <a:tc>
                  <a:txBody>
                    <a:bodyPr/>
                    <a:lstStyle/>
                    <a:p>
                      <a:r>
                        <a:rPr sz="1950" b="0">
                          <a:solidFill>
                            <a:srgbClr val="202124"/>
                          </a:solidFill>
                          <a:latin typeface="Nimbus Sans"/>
                          <a:ea typeface="Nimbus Sans"/>
                          <a:cs typeface="Nimbus Sans"/>
                        </a:rPr>
                        <a:t>Control</a:t>
                      </a:r>
                    </a:p>
                  </a:txBody>
                  <a:tcPr>
                    <a:solidFill>
                      <a:srgbClr val="FFFFFF"/>
                    </a:solidFill>
                  </a:tcPr>
                </a:tc>
                <a:tc>
                  <a:txBody>
                    <a:bodyPr/>
                    <a:lstStyle/>
                    <a:p>
                      <a:r>
                        <a:rPr sz="1950" b="0">
                          <a:solidFill>
                            <a:srgbClr val="202124"/>
                          </a:solidFill>
                          <a:latin typeface="Nimbus Sans"/>
                          <a:ea typeface="Nimbus Sans"/>
                          <a:cs typeface="Nimbus Sans"/>
                        </a:rPr>
                        <a:t>10.609</a:t>
                      </a:r>
                    </a:p>
                  </a:txBody>
                  <a:tcPr>
                    <a:solidFill>
                      <a:srgbClr val="FFFFFF"/>
                    </a:solidFill>
                  </a:tcPr>
                </a:tc>
                <a:extLst>
                  <a:ext uri="{0D108BD9-81ED-4DB2-BD59-A6C34878D82A}">
                    <a16:rowId xmlns:a16="http://schemas.microsoft.com/office/drawing/2014/main" val="10001"/>
                  </a:ext>
                </a:extLst>
              </a:tr>
              <a:tr h="495300">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Control</a:t>
                      </a:r>
                    </a:p>
                  </a:txBody>
                  <a:tcPr>
                    <a:solidFill>
                      <a:srgbClr val="FFFFFF"/>
                    </a:solidFill>
                  </a:tcPr>
                </a:tc>
                <a:tc>
                  <a:txBody>
                    <a:bodyPr/>
                    <a:lstStyle/>
                    <a:p>
                      <a:r>
                        <a:rPr sz="1950" b="0">
                          <a:solidFill>
                            <a:srgbClr val="202124"/>
                          </a:solidFill>
                          <a:latin typeface="Nimbus Sans"/>
                          <a:ea typeface="Nimbus Sans"/>
                          <a:cs typeface="Nimbus Sans"/>
                        </a:rPr>
                        <a:t>7.920</a:t>
                      </a:r>
                    </a:p>
                  </a:txBody>
                  <a:tcPr>
                    <a:solidFill>
                      <a:srgbClr val="FFFFFF"/>
                    </a:solidFill>
                  </a:tcPr>
                </a:tc>
                <a:extLst>
                  <a:ext uri="{0D108BD9-81ED-4DB2-BD59-A6C34878D82A}">
                    <a16:rowId xmlns:a16="http://schemas.microsoft.com/office/drawing/2014/main" val="10002"/>
                  </a:ext>
                </a:extLst>
              </a:tr>
              <a:tr h="495300">
                <a:tc>
                  <a:txBody>
                    <a:bodyPr/>
                    <a:lstStyle/>
                    <a:p>
                      <a:r>
                        <a:rPr sz="1950" b="0">
                          <a:solidFill>
                            <a:srgbClr val="202124"/>
                          </a:solidFill>
                          <a:latin typeface="Nimbus Sans"/>
                          <a:ea typeface="Nimbus Sans"/>
                          <a:cs typeface="Nimbus Sans"/>
                        </a:rPr>
                        <a:t>3</a:t>
                      </a:r>
                    </a:p>
                  </a:txBody>
                  <a:tcPr>
                    <a:solidFill>
                      <a:srgbClr val="FFFFFF"/>
                    </a:solidFill>
                  </a:tcPr>
                </a:tc>
                <a:tc>
                  <a:txBody>
                    <a:bodyPr/>
                    <a:lstStyle/>
                    <a:p>
                      <a:r>
                        <a:rPr sz="1950" b="0">
                          <a:solidFill>
                            <a:srgbClr val="202124"/>
                          </a:solidFill>
                          <a:latin typeface="Nimbus Sans"/>
                          <a:ea typeface="Nimbus Sans"/>
                          <a:cs typeface="Nimbus Sans"/>
                        </a:rPr>
                        <a:t>Control</a:t>
                      </a:r>
                    </a:p>
                  </a:txBody>
                  <a:tcPr>
                    <a:solidFill>
                      <a:srgbClr val="FFFFFF"/>
                    </a:solidFill>
                  </a:tcPr>
                </a:tc>
                <a:tc>
                  <a:txBody>
                    <a:bodyPr/>
                    <a:lstStyle/>
                    <a:p>
                      <a:r>
                        <a:rPr sz="1950" b="0">
                          <a:solidFill>
                            <a:srgbClr val="202124"/>
                          </a:solidFill>
                          <a:latin typeface="Nimbus Sans"/>
                          <a:ea typeface="Nimbus Sans"/>
                          <a:cs typeface="Nimbus Sans"/>
                        </a:rPr>
                        <a:t>11.501</a:t>
                      </a:r>
                    </a:p>
                  </a:txBody>
                  <a:tcPr>
                    <a:solidFill>
                      <a:srgbClr val="FFFFFF"/>
                    </a:solidFill>
                  </a:tcPr>
                </a:tc>
                <a:extLst>
                  <a:ext uri="{0D108BD9-81ED-4DB2-BD59-A6C34878D82A}">
                    <a16:rowId xmlns:a16="http://schemas.microsoft.com/office/drawing/2014/main" val="10003"/>
                  </a:ext>
                </a:extLst>
              </a:tr>
              <a:tr h="495300">
                <a:tc>
                  <a:txBody>
                    <a:bodyPr/>
                    <a:lstStyle/>
                    <a:p>
                      <a:r>
                        <a:rPr sz="1950" b="0">
                          <a:solidFill>
                            <a:srgbClr val="202124"/>
                          </a:solidFill>
                          <a:latin typeface="Nimbus Sans"/>
                          <a:ea typeface="Nimbus Sans"/>
                          <a:cs typeface="Nimbus Sans"/>
                        </a:rPr>
                        <a:t>4</a:t>
                      </a:r>
                    </a:p>
                  </a:txBody>
                  <a:tcPr>
                    <a:solidFill>
                      <a:srgbClr val="FFFFFF"/>
                    </a:solidFill>
                  </a:tcPr>
                </a:tc>
                <a:tc>
                  <a:txBody>
                    <a:bodyPr/>
                    <a:lstStyle/>
                    <a:p>
                      <a:r>
                        <a:rPr sz="1950" b="0">
                          <a:solidFill>
                            <a:srgbClr val="202124"/>
                          </a:solidFill>
                          <a:latin typeface="Nimbus Sans"/>
                          <a:ea typeface="Nimbus Sans"/>
                          <a:cs typeface="Nimbus Sans"/>
                        </a:rPr>
                        <a:t>Control</a:t>
                      </a:r>
                    </a:p>
                  </a:txBody>
                  <a:tcPr>
                    <a:solidFill>
                      <a:srgbClr val="FFFFFF"/>
                    </a:solidFill>
                  </a:tcPr>
                </a:tc>
                <a:tc>
                  <a:txBody>
                    <a:bodyPr/>
                    <a:lstStyle/>
                    <a:p>
                      <a:r>
                        <a:rPr sz="1950" b="0">
                          <a:solidFill>
                            <a:srgbClr val="202124"/>
                          </a:solidFill>
                          <a:latin typeface="Nimbus Sans"/>
                          <a:ea typeface="Nimbus Sans"/>
                          <a:cs typeface="Nimbus Sans"/>
                        </a:rPr>
                        <a:t>11.881</a:t>
                      </a:r>
                    </a:p>
                  </a:txBody>
                  <a:tcPr>
                    <a:solidFill>
                      <a:srgbClr val="FFFFFF"/>
                    </a:solidFill>
                  </a:tcPr>
                </a:tc>
                <a:extLst>
                  <a:ext uri="{0D108BD9-81ED-4DB2-BD59-A6C34878D82A}">
                    <a16:rowId xmlns:a16="http://schemas.microsoft.com/office/drawing/2014/main" val="10004"/>
                  </a:ext>
                </a:extLst>
              </a:tr>
              <a:tr h="495300">
                <a:tc>
                  <a:txBody>
                    <a:bodyPr/>
                    <a:lstStyle/>
                    <a:p>
                      <a:r>
                        <a:rPr sz="1950" b="0">
                          <a:solidFill>
                            <a:srgbClr val="202124"/>
                          </a:solidFill>
                          <a:latin typeface="Nimbus Sans"/>
                          <a:ea typeface="Nimbus Sans"/>
                          <a:cs typeface="Nimbus Sans"/>
                        </a:rPr>
                        <a:t>5</a:t>
                      </a:r>
                    </a:p>
                  </a:txBody>
                  <a:tcPr>
                    <a:solidFill>
                      <a:srgbClr val="FFFFFF"/>
                    </a:solidFill>
                  </a:tcPr>
                </a:tc>
                <a:tc>
                  <a:txBody>
                    <a:bodyPr/>
                    <a:lstStyle/>
                    <a:p>
                      <a:r>
                        <a:rPr sz="1950" b="0">
                          <a:solidFill>
                            <a:srgbClr val="202124"/>
                          </a:solidFill>
                          <a:latin typeface="Nimbus Sans"/>
                          <a:ea typeface="Nimbus Sans"/>
                          <a:cs typeface="Nimbus Sans"/>
                        </a:rPr>
                        <a:t>Control</a:t>
                      </a:r>
                    </a:p>
                  </a:txBody>
                  <a:tcPr>
                    <a:solidFill>
                      <a:srgbClr val="FFFFFF"/>
                    </a:solidFill>
                  </a:tcPr>
                </a:tc>
                <a:tc>
                  <a:txBody>
                    <a:bodyPr/>
                    <a:lstStyle/>
                    <a:p>
                      <a:r>
                        <a:rPr sz="1950" b="0">
                          <a:solidFill>
                            <a:srgbClr val="202124"/>
                          </a:solidFill>
                          <a:latin typeface="Nimbus Sans"/>
                          <a:ea typeface="Nimbus Sans"/>
                          <a:cs typeface="Nimbus Sans"/>
                        </a:rPr>
                        <a:t>6.098</a:t>
                      </a:r>
                    </a:p>
                  </a:txBody>
                  <a:tcPr>
                    <a:solidFill>
                      <a:srgbClr val="FFFFFF"/>
                    </a:solidFill>
                  </a:tcPr>
                </a:tc>
                <a:extLst>
                  <a:ext uri="{0D108BD9-81ED-4DB2-BD59-A6C34878D82A}">
                    <a16:rowId xmlns:a16="http://schemas.microsoft.com/office/drawing/2014/main" val="10005"/>
                  </a:ext>
                </a:extLst>
              </a:tr>
              <a:tr h="495300">
                <a:tc>
                  <a:txBody>
                    <a:bodyPr/>
                    <a:lstStyle/>
                    <a:p>
                      <a:r>
                        <a:rPr sz="1950" b="0">
                          <a:solidFill>
                            <a:srgbClr val="202124"/>
                          </a:solidFill>
                          <a:latin typeface="Nimbus Sans"/>
                          <a:ea typeface="Nimbus Sans"/>
                          <a:cs typeface="Nimbus Sans"/>
                        </a:rPr>
                        <a:t>6</a:t>
                      </a:r>
                    </a:p>
                  </a:txBody>
                  <a:tcPr>
                    <a:solidFill>
                      <a:srgbClr val="FFFFFF"/>
                    </a:solidFill>
                  </a:tcPr>
                </a:tc>
                <a:tc>
                  <a:txBody>
                    <a:bodyPr/>
                    <a:lstStyle/>
                    <a:p>
                      <a:r>
                        <a:rPr sz="1950" b="0">
                          <a:solidFill>
                            <a:srgbClr val="202124"/>
                          </a:solidFill>
                          <a:latin typeface="Nimbus Sans"/>
                          <a:ea typeface="Nimbus Sans"/>
                          <a:cs typeface="Nimbus Sans"/>
                        </a:rPr>
                        <a:t>Control</a:t>
                      </a:r>
                    </a:p>
                  </a:txBody>
                  <a:tcPr>
                    <a:solidFill>
                      <a:srgbClr val="FFFFFF"/>
                    </a:solidFill>
                  </a:tcPr>
                </a:tc>
                <a:tc>
                  <a:txBody>
                    <a:bodyPr/>
                    <a:lstStyle/>
                    <a:p>
                      <a:r>
                        <a:rPr sz="1950" b="0">
                          <a:solidFill>
                            <a:srgbClr val="202124"/>
                          </a:solidFill>
                          <a:latin typeface="Nimbus Sans"/>
                          <a:ea typeface="Nimbus Sans"/>
                          <a:cs typeface="Nimbus Sans"/>
                        </a:rPr>
                        <a:t>7.396</a:t>
                      </a:r>
                    </a:p>
                  </a:txBody>
                  <a:tcPr>
                    <a:solidFill>
                      <a:srgbClr val="FFFFFF"/>
                    </a:solidFill>
                  </a:tcPr>
                </a:tc>
                <a:extLst>
                  <a:ext uri="{0D108BD9-81ED-4DB2-BD59-A6C34878D82A}">
                    <a16:rowId xmlns:a16="http://schemas.microsoft.com/office/drawing/2014/main" val="10006"/>
                  </a:ext>
                </a:extLst>
              </a:tr>
            </a:tbl>
          </a:graphicData>
        </a:graphic>
      </p:graphicFrame>
      <p:sp>
        <p:nvSpPr>
          <p:cNvPr id="4" name="30 simulated observations&#10;&#10;Teaching scenar">
            <a:extLst>
              <a:ext uri="{FF2B5EF4-FFF2-40B4-BE49-F238E27FC236}">
                <a16:creationId xmlns:a16="http://schemas.microsoft.com/office/drawing/2014/main" id="{F357CB05-DCF5-4930-9E63-03CADA31FC51}"/>
              </a:ext>
            </a:extLst>
          </p:cNvPr>
          <p:cNvSpPr>
            <a:spLocks noGrp="1"/>
          </p:cNvSpPr>
          <p:nvPr/>
        </p:nvSpPr>
        <p:spPr>
          <a:xfrm>
            <a:off x="7848600" y="1685925"/>
            <a:ext cx="3552825" cy="3476625"/>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dirty="0">
                <a:solidFill>
                  <a:srgbClr val="202124"/>
                </a:solidFill>
                <a:latin typeface="Nimbus Sans"/>
                <a:ea typeface="Nimbus Sans"/>
                <a:cs typeface="Nimbus Sans"/>
              </a:rPr>
              <a:t>30 simulated observations</a:t>
            </a:r>
          </a:p>
          <a:p>
            <a:endParaRPr sz="2250" b="0" dirty="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dirty="0">
                <a:solidFill>
                  <a:srgbClr val="202124"/>
                </a:solidFill>
                <a:latin typeface="Nimbus Sans"/>
                <a:ea typeface="Nimbus Sans"/>
                <a:cs typeface="Nimbus Sans"/>
              </a:rPr>
              <a:t>What would you want to know about these values?</a:t>
            </a:r>
          </a:p>
        </p:txBody>
      </p:sp>
    </p:spTree>
    <p:extLst>
      <p:ext uri="{BB962C8B-B14F-4D97-AF65-F5344CB8AC3E}">
        <p14:creationId xmlns:p14="http://schemas.microsoft.com/office/powerpoint/2010/main" val="1930518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Mean and median describe location">
            <a:extLst>
              <a:ext uri="{FF2B5EF4-FFF2-40B4-BE49-F238E27FC236}">
                <a16:creationId xmlns:a16="http://schemas.microsoft.com/office/drawing/2014/main" id="{C7711866-A146-491D-83B1-15A02703FBA7}"/>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Mean and median describe location</a:t>
            </a:r>
          </a:p>
        </p:txBody>
      </p:sp>
      <p:sp>
        <p:nvSpPr>
          <p:cNvPr id="2" name="09">
            <a:extLst>
              <a:ext uri="{FF2B5EF4-FFF2-40B4-BE49-F238E27FC236}">
                <a16:creationId xmlns:a16="http://schemas.microsoft.com/office/drawing/2014/main" id="{5BEB0686-E6E6-499E-A5C8-F6EFDB161FF6}"/>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09</a:t>
            </a:r>
          </a:p>
        </p:txBody>
      </p:sp>
      <p:sp>
        <p:nvSpPr>
          <p:cNvPr id="3" name="Example values: 2, 4, 4, 6">
            <a:extLst>
              <a:ext uri="{FF2B5EF4-FFF2-40B4-BE49-F238E27FC236}">
                <a16:creationId xmlns:a16="http://schemas.microsoft.com/office/drawing/2014/main" id="{57B7BE67-D3CC-46BE-881C-08C1AAB9D612}"/>
              </a:ext>
            </a:extLst>
          </p:cNvPr>
          <p:cNvSpPr>
            <a:spLocks noGrp="1"/>
          </p:cNvSpPr>
          <p:nvPr/>
        </p:nvSpPr>
        <p:spPr>
          <a:xfrm>
            <a:off x="685800" y="1619250"/>
            <a:ext cx="10820400" cy="600075"/>
          </a:xfrm>
          <a:prstGeom prst="rect">
            <a:avLst/>
          </a:prstGeom>
          <a:noFill/>
          <a:ln w="0">
            <a:noFill/>
          </a:ln>
        </p:spPr>
        <p:txBody>
          <a:bodyPr anchor="t">
            <a:noAutofit/>
          </a:bodyPr>
          <a:lstStyle/>
          <a:p>
            <a:pPr>
              <a:defRPr sz="3000" b="1">
                <a:solidFill>
                  <a:srgbClr val="500000"/>
                </a:solidFill>
                <a:latin typeface="Nimbus Sans"/>
                <a:ea typeface="Nimbus Sans"/>
                <a:cs typeface="Nimbus Sans"/>
              </a:defRPr>
            </a:pPr>
            <a:r>
              <a:rPr sz="3000" b="1">
                <a:solidFill>
                  <a:srgbClr val="500000"/>
                </a:solidFill>
                <a:latin typeface="Nimbus Sans"/>
                <a:ea typeface="Nimbus Sans"/>
                <a:cs typeface="Nimbus Sans"/>
              </a:rPr>
              <a:t>Example values: 2, 4, 4, 6</a:t>
            </a:r>
          </a:p>
        </p:txBody>
      </p:sp>
      <p:sp>
        <p:nvSpPr>
          <p:cNvPr id="4" name="Mean = sum / number of values = 16 / 4 = 4">
            <a:extLst>
              <a:ext uri="{FF2B5EF4-FFF2-40B4-BE49-F238E27FC236}">
                <a16:creationId xmlns:a16="http://schemas.microsoft.com/office/drawing/2014/main" id="{A4C5654F-108F-44A9-9F53-C992A2A38129}"/>
              </a:ext>
            </a:extLst>
          </p:cNvPr>
          <p:cNvSpPr>
            <a:spLocks noGrp="1"/>
          </p:cNvSpPr>
          <p:nvPr/>
        </p:nvSpPr>
        <p:spPr>
          <a:xfrm>
            <a:off x="685800" y="2590800"/>
            <a:ext cx="10820400" cy="8667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Mean = sum / number of values = 16 / 4 = 4</a:t>
            </a:r>
          </a:p>
        </p:txBody>
      </p:sp>
      <p:sp>
        <p:nvSpPr>
          <p:cNvPr id="5" name="Median = middle value after sorting = 4">
            <a:extLst>
              <a:ext uri="{FF2B5EF4-FFF2-40B4-BE49-F238E27FC236}">
                <a16:creationId xmlns:a16="http://schemas.microsoft.com/office/drawing/2014/main" id="{559651B9-4B94-41C9-8C45-72041669656C}"/>
              </a:ext>
            </a:extLst>
          </p:cNvPr>
          <p:cNvSpPr>
            <a:spLocks noGrp="1"/>
          </p:cNvSpPr>
          <p:nvPr/>
        </p:nvSpPr>
        <p:spPr>
          <a:xfrm>
            <a:off x="685800" y="3571875"/>
            <a:ext cx="10820400" cy="8667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Median = middle value after sorting = 4</a:t>
            </a:r>
          </a:p>
        </p:txBody>
      </p:sp>
      <p:sp>
        <p:nvSpPr>
          <p:cNvPr id="6" name="Replace 6 with 18. What happens to each su">
            <a:extLst>
              <a:ext uri="{FF2B5EF4-FFF2-40B4-BE49-F238E27FC236}">
                <a16:creationId xmlns:a16="http://schemas.microsoft.com/office/drawing/2014/main" id="{1C69CCF3-75A8-4EE6-A4C0-9E4C458919D5}"/>
              </a:ext>
            </a:extLst>
          </p:cNvPr>
          <p:cNvSpPr>
            <a:spLocks noGrp="1"/>
          </p:cNvSpPr>
          <p:nvPr/>
        </p:nvSpPr>
        <p:spPr>
          <a:xfrm>
            <a:off x="685800" y="4552950"/>
            <a:ext cx="10820400" cy="8667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Replace 6 with 18. What happens to each summary?</a:t>
            </a:r>
          </a:p>
        </p:txBody>
      </p:sp>
    </p:spTree>
    <p:extLst>
      <p:ext uri="{BB962C8B-B14F-4D97-AF65-F5344CB8AC3E}">
        <p14:creationId xmlns:p14="http://schemas.microsoft.com/office/powerpoint/2010/main" val="1938433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same mean can hide different variation">
            <a:extLst>
              <a:ext uri="{FF2B5EF4-FFF2-40B4-BE49-F238E27FC236}">
                <a16:creationId xmlns:a16="http://schemas.microsoft.com/office/drawing/2014/main" id="{5E89E015-44D9-4426-9F7B-CF8B098639A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same mean can hide different variation</a:t>
            </a:r>
          </a:p>
        </p:txBody>
      </p:sp>
      <p:sp>
        <p:nvSpPr>
          <p:cNvPr id="2" name="10">
            <a:extLst>
              <a:ext uri="{FF2B5EF4-FFF2-40B4-BE49-F238E27FC236}">
                <a16:creationId xmlns:a16="http://schemas.microsoft.com/office/drawing/2014/main" id="{7F90928F-322A-438C-AF9B-3ED76C2E3F28}"/>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10</a:t>
            </a:r>
          </a:p>
        </p:txBody>
      </p:sp>
      <p:graphicFrame>
        <p:nvGraphicFramePr>
          <p:cNvPr id="7" name="Table 6"/>
          <p:cNvGraphicFramePr/>
          <p:nvPr/>
        </p:nvGraphicFramePr>
        <p:xfrm>
          <a:off x="685800" y="1695450"/>
          <a:ext cx="10820400" cy="2114550"/>
        </p:xfrm>
        <a:graphic>
          <a:graphicData uri="http://schemas.openxmlformats.org/drawingml/2006/table">
            <a:tbl>
              <a:tblPr/>
              <a:tblGrid>
                <a:gridCol w="1619250">
                  <a:extLst>
                    <a:ext uri="{9D8B030D-6E8A-4147-A177-3AD203B41FA5}">
                      <a16:colId xmlns:a16="http://schemas.microsoft.com/office/drawing/2014/main" val="20000"/>
                    </a:ext>
                  </a:extLst>
                </a:gridCol>
                <a:gridCol w="5391150">
                  <a:extLst>
                    <a:ext uri="{9D8B030D-6E8A-4147-A177-3AD203B41FA5}">
                      <a16:colId xmlns:a16="http://schemas.microsoft.com/office/drawing/2014/main" val="20001"/>
                    </a:ext>
                  </a:extLst>
                </a:gridCol>
                <a:gridCol w="1809750">
                  <a:extLst>
                    <a:ext uri="{9D8B030D-6E8A-4147-A177-3AD203B41FA5}">
                      <a16:colId xmlns:a16="http://schemas.microsoft.com/office/drawing/2014/main" val="20002"/>
                    </a:ext>
                  </a:extLst>
                </a:gridCol>
                <a:gridCol w="2000250">
                  <a:extLst>
                    <a:ext uri="{9D8B030D-6E8A-4147-A177-3AD203B41FA5}">
                      <a16:colId xmlns:a16="http://schemas.microsoft.com/office/drawing/2014/main" val="20003"/>
                    </a:ext>
                  </a:extLst>
                </a:gridCol>
              </a:tblGrid>
              <a:tr h="704850">
                <a:tc>
                  <a:txBody>
                    <a:bodyPr/>
                    <a:lstStyle/>
                    <a:p>
                      <a:r>
                        <a:rPr sz="1950" b="1">
                          <a:solidFill>
                            <a:srgbClr val="FFFFFF"/>
                          </a:solidFill>
                          <a:latin typeface="Nimbus Sans"/>
                          <a:ea typeface="Nimbus Sans"/>
                          <a:cs typeface="Nimbus Sans"/>
                        </a:rPr>
                        <a:t>Sample</a:t>
                      </a:r>
                    </a:p>
                  </a:txBody>
                  <a:tcPr>
                    <a:solidFill>
                      <a:srgbClr val="500000"/>
                    </a:solidFill>
                  </a:tcPr>
                </a:tc>
                <a:tc>
                  <a:txBody>
                    <a:bodyPr/>
                    <a:lstStyle/>
                    <a:p>
                      <a:r>
                        <a:rPr sz="1950" b="1">
                          <a:solidFill>
                            <a:srgbClr val="FFFFFF"/>
                          </a:solidFill>
                          <a:latin typeface="Nimbus Sans"/>
                          <a:ea typeface="Nimbus Sans"/>
                          <a:cs typeface="Nimbus Sans"/>
                        </a:rPr>
                        <a:t>Values</a:t>
                      </a:r>
                    </a:p>
                  </a:txBody>
                  <a:tcPr>
                    <a:solidFill>
                      <a:srgbClr val="500000"/>
                    </a:solidFill>
                  </a:tcPr>
                </a:tc>
                <a:tc>
                  <a:txBody>
                    <a:bodyPr/>
                    <a:lstStyle/>
                    <a:p>
                      <a:r>
                        <a:rPr sz="1950" b="1">
                          <a:solidFill>
                            <a:srgbClr val="FFFFFF"/>
                          </a:solidFill>
                          <a:latin typeface="Nimbus Sans"/>
                          <a:ea typeface="Nimbus Sans"/>
                          <a:cs typeface="Nimbus Sans"/>
                        </a:rPr>
                        <a:t>Mean</a:t>
                      </a:r>
                    </a:p>
                  </a:txBody>
                  <a:tcPr>
                    <a:solidFill>
                      <a:srgbClr val="500000"/>
                    </a:solidFill>
                  </a:tcPr>
                </a:tc>
                <a:tc>
                  <a:txBody>
                    <a:bodyPr/>
                    <a:lstStyle/>
                    <a:p>
                      <a:r>
                        <a:rPr sz="1950" b="1">
                          <a:solidFill>
                            <a:srgbClr val="FFFFFF"/>
                          </a:solidFill>
                          <a:latin typeface="Nimbus Sans"/>
                          <a:ea typeface="Nimbus Sans"/>
                          <a:cs typeface="Nimbus Sans"/>
                        </a:rPr>
                        <a:t>Range</a:t>
                      </a:r>
                    </a:p>
                  </a:txBody>
                  <a:tcPr>
                    <a:solidFill>
                      <a:srgbClr val="500000"/>
                    </a:solidFill>
                  </a:tcPr>
                </a:tc>
                <a:extLst>
                  <a:ext uri="{0D108BD9-81ED-4DB2-BD59-A6C34878D82A}">
                    <a16:rowId xmlns:a16="http://schemas.microsoft.com/office/drawing/2014/main" val="10000"/>
                  </a:ext>
                </a:extLst>
              </a:tr>
              <a:tr h="704850">
                <a:tc>
                  <a:txBody>
                    <a:bodyPr/>
                    <a:lstStyle/>
                    <a:p>
                      <a:r>
                        <a:rPr sz="1950" b="0">
                          <a:solidFill>
                            <a:srgbClr val="202124"/>
                          </a:solidFill>
                          <a:latin typeface="Nimbus Sans"/>
                          <a:ea typeface="Nimbus Sans"/>
                          <a:cs typeface="Nimbus Sans"/>
                        </a:rPr>
                        <a:t>A</a:t>
                      </a:r>
                    </a:p>
                  </a:txBody>
                  <a:tcPr>
                    <a:solidFill>
                      <a:srgbClr val="FFFFFF"/>
                    </a:solidFill>
                  </a:tcPr>
                </a:tc>
                <a:tc>
                  <a:txBody>
                    <a:bodyPr/>
                    <a:lstStyle/>
                    <a:p>
                      <a:r>
                        <a:rPr sz="1950" b="0">
                          <a:solidFill>
                            <a:srgbClr val="202124"/>
                          </a:solidFill>
                          <a:latin typeface="Nimbus Sans"/>
                          <a:ea typeface="Nimbus Sans"/>
                          <a:cs typeface="Nimbus Sans"/>
                        </a:rPr>
                        <a:t>3, 4, 4, 5</a:t>
                      </a:r>
                    </a:p>
                  </a:txBody>
                  <a:tcPr>
                    <a:solidFill>
                      <a:srgbClr val="FFFFFF"/>
                    </a:solidFill>
                  </a:tcPr>
                </a:tc>
                <a:tc>
                  <a:txBody>
                    <a:bodyPr/>
                    <a:lstStyle/>
                    <a:p>
                      <a:r>
                        <a:rPr sz="1950" b="0">
                          <a:solidFill>
                            <a:srgbClr val="202124"/>
                          </a:solidFill>
                          <a:latin typeface="Nimbus Sans"/>
                          <a:ea typeface="Nimbus Sans"/>
                          <a:cs typeface="Nimbus Sans"/>
                        </a:rPr>
                        <a:t>4</a:t>
                      </a:r>
                    </a:p>
                  </a:txBody>
                  <a:tcPr>
                    <a:solidFill>
                      <a:srgbClr val="FFFFFF"/>
                    </a:solidFill>
                  </a:tcPr>
                </a:tc>
                <a:tc>
                  <a:txBody>
                    <a:bodyPr/>
                    <a:lstStyle/>
                    <a:p>
                      <a:r>
                        <a:rPr sz="1950" b="0">
                          <a:solidFill>
                            <a:srgbClr val="202124"/>
                          </a:solidFill>
                          <a:latin typeface="Nimbus Sans"/>
                          <a:ea typeface="Nimbus Sans"/>
                          <a:cs typeface="Nimbus Sans"/>
                        </a:rPr>
                        <a:t>2</a:t>
                      </a:r>
                    </a:p>
                  </a:txBody>
                  <a:tcPr>
                    <a:solidFill>
                      <a:srgbClr val="FFFFFF"/>
                    </a:solidFill>
                  </a:tcPr>
                </a:tc>
                <a:extLst>
                  <a:ext uri="{0D108BD9-81ED-4DB2-BD59-A6C34878D82A}">
                    <a16:rowId xmlns:a16="http://schemas.microsoft.com/office/drawing/2014/main" val="10001"/>
                  </a:ext>
                </a:extLst>
              </a:tr>
              <a:tr h="704850">
                <a:tc>
                  <a:txBody>
                    <a:bodyPr/>
                    <a:lstStyle/>
                    <a:p>
                      <a:r>
                        <a:rPr sz="1950" b="0">
                          <a:solidFill>
                            <a:srgbClr val="202124"/>
                          </a:solidFill>
                          <a:latin typeface="Nimbus Sans"/>
                          <a:ea typeface="Nimbus Sans"/>
                          <a:cs typeface="Nimbus Sans"/>
                        </a:rPr>
                        <a:t>B</a:t>
                      </a:r>
                    </a:p>
                  </a:txBody>
                  <a:tcPr>
                    <a:solidFill>
                      <a:srgbClr val="FFFFFF"/>
                    </a:solidFill>
                  </a:tcPr>
                </a:tc>
                <a:tc>
                  <a:txBody>
                    <a:bodyPr/>
                    <a:lstStyle/>
                    <a:p>
                      <a:r>
                        <a:rPr sz="1950" b="0">
                          <a:solidFill>
                            <a:srgbClr val="202124"/>
                          </a:solidFill>
                          <a:latin typeface="Nimbus Sans"/>
                          <a:ea typeface="Nimbus Sans"/>
                          <a:cs typeface="Nimbus Sans"/>
                        </a:rPr>
                        <a:t>0, 4, 4, 8</a:t>
                      </a:r>
                    </a:p>
                  </a:txBody>
                  <a:tcPr>
                    <a:solidFill>
                      <a:srgbClr val="FFFFFF"/>
                    </a:solidFill>
                  </a:tcPr>
                </a:tc>
                <a:tc>
                  <a:txBody>
                    <a:bodyPr/>
                    <a:lstStyle/>
                    <a:p>
                      <a:r>
                        <a:rPr sz="1950" b="0">
                          <a:solidFill>
                            <a:srgbClr val="202124"/>
                          </a:solidFill>
                          <a:latin typeface="Nimbus Sans"/>
                          <a:ea typeface="Nimbus Sans"/>
                          <a:cs typeface="Nimbus Sans"/>
                        </a:rPr>
                        <a:t>4</a:t>
                      </a:r>
                    </a:p>
                  </a:txBody>
                  <a:tcPr>
                    <a:solidFill>
                      <a:srgbClr val="FFFFFF"/>
                    </a:solidFill>
                  </a:tcPr>
                </a:tc>
                <a:tc>
                  <a:txBody>
                    <a:bodyPr/>
                    <a:lstStyle/>
                    <a:p>
                      <a:r>
                        <a:rPr sz="1950" b="0">
                          <a:solidFill>
                            <a:srgbClr val="202124"/>
                          </a:solidFill>
                          <a:latin typeface="Nimbus Sans"/>
                          <a:ea typeface="Nimbus Sans"/>
                          <a:cs typeface="Nimbus Sans"/>
                        </a:rPr>
                        <a:t>8</a:t>
                      </a:r>
                    </a:p>
                  </a:txBody>
                  <a:tcPr>
                    <a:solidFill>
                      <a:srgbClr val="FFFFFF"/>
                    </a:solidFill>
                  </a:tcPr>
                </a:tc>
                <a:extLst>
                  <a:ext uri="{0D108BD9-81ED-4DB2-BD59-A6C34878D82A}">
                    <a16:rowId xmlns:a16="http://schemas.microsoft.com/office/drawing/2014/main" val="10002"/>
                  </a:ext>
                </a:extLst>
              </a:tr>
            </a:tbl>
          </a:graphicData>
        </a:graphic>
      </p:graphicFrame>
      <p:sp>
        <p:nvSpPr>
          <p:cNvPr id="4" name="Which sample would you describe as more va">
            <a:extLst>
              <a:ext uri="{FF2B5EF4-FFF2-40B4-BE49-F238E27FC236}">
                <a16:creationId xmlns:a16="http://schemas.microsoft.com/office/drawing/2014/main" id="{AA51DE60-370E-45C2-B2A7-44392E1C5C67}"/>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Which sample would you describe as more variable? What does the mean omit?</a:t>
            </a:r>
          </a:p>
        </p:txBody>
      </p:sp>
    </p:spTree>
    <p:extLst>
      <p:ext uri="{BB962C8B-B14F-4D97-AF65-F5344CB8AC3E}">
        <p14:creationId xmlns:p14="http://schemas.microsoft.com/office/powerpoint/2010/main" val="624888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Deviations from the mean">
            <a:extLst>
              <a:ext uri="{FF2B5EF4-FFF2-40B4-BE49-F238E27FC236}">
                <a16:creationId xmlns:a16="http://schemas.microsoft.com/office/drawing/2014/main" id="{1B9B15B2-8774-414E-98AB-BC5DD6315254}"/>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Deviations from the mean</a:t>
            </a:r>
          </a:p>
        </p:txBody>
      </p:sp>
      <p:sp>
        <p:nvSpPr>
          <p:cNvPr id="2" name="11">
            <a:extLst>
              <a:ext uri="{FF2B5EF4-FFF2-40B4-BE49-F238E27FC236}">
                <a16:creationId xmlns:a16="http://schemas.microsoft.com/office/drawing/2014/main" id="{029D246E-AB2A-42B4-B483-F4ED7196B3B4}"/>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11</a:t>
            </a:r>
          </a:p>
        </p:txBody>
      </p:sp>
      <p:graphicFrame>
        <p:nvGraphicFramePr>
          <p:cNvPr id="7" name="Table 6"/>
          <p:cNvGraphicFramePr/>
          <p:nvPr/>
        </p:nvGraphicFramePr>
        <p:xfrm>
          <a:off x="685800" y="1695450"/>
          <a:ext cx="9525000" cy="3200400"/>
        </p:xfrm>
        <a:graphic>
          <a:graphicData uri="http://schemas.openxmlformats.org/drawingml/2006/table">
            <a:tbl>
              <a:tblPr/>
              <a:tblGrid>
                <a:gridCol w="2381250">
                  <a:extLst>
                    <a:ext uri="{9D8B030D-6E8A-4147-A177-3AD203B41FA5}">
                      <a16:colId xmlns:a16="http://schemas.microsoft.com/office/drawing/2014/main" val="20000"/>
                    </a:ext>
                  </a:extLst>
                </a:gridCol>
                <a:gridCol w="3524250">
                  <a:extLst>
                    <a:ext uri="{9D8B030D-6E8A-4147-A177-3AD203B41FA5}">
                      <a16:colId xmlns:a16="http://schemas.microsoft.com/office/drawing/2014/main" val="20001"/>
                    </a:ext>
                  </a:extLst>
                </a:gridCol>
                <a:gridCol w="3619500">
                  <a:extLst>
                    <a:ext uri="{9D8B030D-6E8A-4147-A177-3AD203B41FA5}">
                      <a16:colId xmlns:a16="http://schemas.microsoft.com/office/drawing/2014/main" val="20002"/>
                    </a:ext>
                  </a:extLst>
                </a:gridCol>
              </a:tblGrid>
              <a:tr h="640080">
                <a:tc>
                  <a:txBody>
                    <a:bodyPr/>
                    <a:lstStyle/>
                    <a:p>
                      <a:r>
                        <a:rPr sz="1950" b="1">
                          <a:solidFill>
                            <a:srgbClr val="FFFFFF"/>
                          </a:solidFill>
                          <a:latin typeface="Nimbus Sans"/>
                          <a:ea typeface="Nimbus Sans"/>
                          <a:cs typeface="Nimbus Sans"/>
                        </a:rPr>
                        <a:t>Value</a:t>
                      </a:r>
                    </a:p>
                  </a:txBody>
                  <a:tcPr>
                    <a:solidFill>
                      <a:srgbClr val="500000"/>
                    </a:solidFill>
                  </a:tcPr>
                </a:tc>
                <a:tc>
                  <a:txBody>
                    <a:bodyPr/>
                    <a:lstStyle/>
                    <a:p>
                      <a:r>
                        <a:rPr sz="1950" b="1">
                          <a:solidFill>
                            <a:srgbClr val="FFFFFF"/>
                          </a:solidFill>
                          <a:latin typeface="Nimbus Sans"/>
                          <a:ea typeface="Nimbus Sans"/>
                          <a:cs typeface="Nimbus Sans"/>
                        </a:rPr>
                        <a:t>Value − mean</a:t>
                      </a:r>
                    </a:p>
                  </a:txBody>
                  <a:tcPr>
                    <a:solidFill>
                      <a:srgbClr val="500000"/>
                    </a:solidFill>
                  </a:tcPr>
                </a:tc>
                <a:tc>
                  <a:txBody>
                    <a:bodyPr/>
                    <a:lstStyle/>
                    <a:p>
                      <a:r>
                        <a:rPr sz="1950" b="1">
                          <a:solidFill>
                            <a:srgbClr val="FFFFFF"/>
                          </a:solidFill>
                          <a:latin typeface="Nimbus Sans"/>
                          <a:ea typeface="Nimbus Sans"/>
                          <a:cs typeface="Nimbus Sans"/>
                        </a:rPr>
                        <a:t>Squared deviation</a:t>
                      </a:r>
                    </a:p>
                  </a:txBody>
                  <a:tcPr>
                    <a:solidFill>
                      <a:srgbClr val="500000"/>
                    </a:solidFill>
                  </a:tcPr>
                </a:tc>
                <a:extLst>
                  <a:ext uri="{0D108BD9-81ED-4DB2-BD59-A6C34878D82A}">
                    <a16:rowId xmlns:a16="http://schemas.microsoft.com/office/drawing/2014/main" val="10000"/>
                  </a:ext>
                </a:extLst>
              </a:tr>
              <a:tr h="640080">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4</a:t>
                      </a:r>
                    </a:p>
                  </a:txBody>
                  <a:tcPr>
                    <a:solidFill>
                      <a:srgbClr val="FFFFFF"/>
                    </a:solidFill>
                  </a:tcPr>
                </a:tc>
                <a:extLst>
                  <a:ext uri="{0D108BD9-81ED-4DB2-BD59-A6C34878D82A}">
                    <a16:rowId xmlns:a16="http://schemas.microsoft.com/office/drawing/2014/main" val="10001"/>
                  </a:ext>
                </a:extLst>
              </a:tr>
              <a:tr h="640080">
                <a:tc>
                  <a:txBody>
                    <a:bodyPr/>
                    <a:lstStyle/>
                    <a:p>
                      <a:r>
                        <a:rPr sz="1950" b="0">
                          <a:solidFill>
                            <a:srgbClr val="202124"/>
                          </a:solidFill>
                          <a:latin typeface="Nimbus Sans"/>
                          <a:ea typeface="Nimbus Sans"/>
                          <a:cs typeface="Nimbus Sans"/>
                        </a:rPr>
                        <a:t>4</a:t>
                      </a:r>
                    </a:p>
                  </a:txBody>
                  <a:tcPr>
                    <a:solidFill>
                      <a:srgbClr val="FFFFFF"/>
                    </a:solidFill>
                  </a:tcPr>
                </a:tc>
                <a:tc>
                  <a:txBody>
                    <a:bodyPr/>
                    <a:lstStyle/>
                    <a:p>
                      <a:r>
                        <a:rPr sz="1950" b="0">
                          <a:solidFill>
                            <a:srgbClr val="202124"/>
                          </a:solidFill>
                          <a:latin typeface="Nimbus Sans"/>
                          <a:ea typeface="Nimbus Sans"/>
                          <a:cs typeface="Nimbus Sans"/>
                        </a:rPr>
                        <a:t>0</a:t>
                      </a:r>
                    </a:p>
                  </a:txBody>
                  <a:tcPr>
                    <a:solidFill>
                      <a:srgbClr val="FFFFFF"/>
                    </a:solidFill>
                  </a:tcPr>
                </a:tc>
                <a:tc>
                  <a:txBody>
                    <a:bodyPr/>
                    <a:lstStyle/>
                    <a:p>
                      <a:r>
                        <a:rPr sz="1950" b="0">
                          <a:solidFill>
                            <a:srgbClr val="202124"/>
                          </a:solidFill>
                          <a:latin typeface="Nimbus Sans"/>
                          <a:ea typeface="Nimbus Sans"/>
                          <a:cs typeface="Nimbus Sans"/>
                        </a:rPr>
                        <a:t>0</a:t>
                      </a:r>
                    </a:p>
                  </a:txBody>
                  <a:tcPr>
                    <a:solidFill>
                      <a:srgbClr val="FFFFFF"/>
                    </a:solidFill>
                  </a:tcPr>
                </a:tc>
                <a:extLst>
                  <a:ext uri="{0D108BD9-81ED-4DB2-BD59-A6C34878D82A}">
                    <a16:rowId xmlns:a16="http://schemas.microsoft.com/office/drawing/2014/main" val="10002"/>
                  </a:ext>
                </a:extLst>
              </a:tr>
              <a:tr h="640080">
                <a:tc>
                  <a:txBody>
                    <a:bodyPr/>
                    <a:lstStyle/>
                    <a:p>
                      <a:r>
                        <a:rPr sz="1950" b="0">
                          <a:solidFill>
                            <a:srgbClr val="202124"/>
                          </a:solidFill>
                          <a:latin typeface="Nimbus Sans"/>
                          <a:ea typeface="Nimbus Sans"/>
                          <a:cs typeface="Nimbus Sans"/>
                        </a:rPr>
                        <a:t>4</a:t>
                      </a:r>
                    </a:p>
                  </a:txBody>
                  <a:tcPr>
                    <a:solidFill>
                      <a:srgbClr val="FFFFFF"/>
                    </a:solidFill>
                  </a:tcPr>
                </a:tc>
                <a:tc>
                  <a:txBody>
                    <a:bodyPr/>
                    <a:lstStyle/>
                    <a:p>
                      <a:r>
                        <a:rPr sz="1950" b="0">
                          <a:solidFill>
                            <a:srgbClr val="202124"/>
                          </a:solidFill>
                          <a:latin typeface="Nimbus Sans"/>
                          <a:ea typeface="Nimbus Sans"/>
                          <a:cs typeface="Nimbus Sans"/>
                        </a:rPr>
                        <a:t>0</a:t>
                      </a:r>
                    </a:p>
                  </a:txBody>
                  <a:tcPr>
                    <a:solidFill>
                      <a:srgbClr val="FFFFFF"/>
                    </a:solidFill>
                  </a:tcPr>
                </a:tc>
                <a:tc>
                  <a:txBody>
                    <a:bodyPr/>
                    <a:lstStyle/>
                    <a:p>
                      <a:r>
                        <a:rPr sz="1950" b="0">
                          <a:solidFill>
                            <a:srgbClr val="202124"/>
                          </a:solidFill>
                          <a:latin typeface="Nimbus Sans"/>
                          <a:ea typeface="Nimbus Sans"/>
                          <a:cs typeface="Nimbus Sans"/>
                        </a:rPr>
                        <a:t>0</a:t>
                      </a:r>
                    </a:p>
                  </a:txBody>
                  <a:tcPr>
                    <a:solidFill>
                      <a:srgbClr val="FFFFFF"/>
                    </a:solidFill>
                  </a:tcPr>
                </a:tc>
                <a:extLst>
                  <a:ext uri="{0D108BD9-81ED-4DB2-BD59-A6C34878D82A}">
                    <a16:rowId xmlns:a16="http://schemas.microsoft.com/office/drawing/2014/main" val="10003"/>
                  </a:ext>
                </a:extLst>
              </a:tr>
              <a:tr h="640080">
                <a:tc>
                  <a:txBody>
                    <a:bodyPr/>
                    <a:lstStyle/>
                    <a:p>
                      <a:r>
                        <a:rPr sz="1950" b="0">
                          <a:solidFill>
                            <a:srgbClr val="202124"/>
                          </a:solidFill>
                          <a:latin typeface="Nimbus Sans"/>
                          <a:ea typeface="Nimbus Sans"/>
                          <a:cs typeface="Nimbus Sans"/>
                        </a:rPr>
                        <a:t>6</a:t>
                      </a:r>
                    </a:p>
                  </a:txBody>
                  <a:tcPr>
                    <a:solidFill>
                      <a:srgbClr val="FFFFFF"/>
                    </a:solidFill>
                  </a:tcPr>
                </a:tc>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4</a:t>
                      </a:r>
                    </a:p>
                  </a:txBody>
                  <a:tcPr>
                    <a:solidFill>
                      <a:srgbClr val="FFFFFF"/>
                    </a:solidFill>
                  </a:tcPr>
                </a:tc>
                <a:extLst>
                  <a:ext uri="{0D108BD9-81ED-4DB2-BD59-A6C34878D82A}">
                    <a16:rowId xmlns:a16="http://schemas.microsoft.com/office/drawing/2014/main" val="10004"/>
                  </a:ext>
                </a:extLst>
              </a:tr>
            </a:tbl>
          </a:graphicData>
        </a:graphic>
      </p:graphicFrame>
      <p:sp>
        <p:nvSpPr>
          <p:cNvPr id="4" name="Why would adding the signed deviations giv">
            <a:extLst>
              <a:ext uri="{FF2B5EF4-FFF2-40B4-BE49-F238E27FC236}">
                <a16:creationId xmlns:a16="http://schemas.microsoft.com/office/drawing/2014/main" id="{73C9122C-E0BC-4B1D-BA69-B1A58F70A9F1}"/>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Why would adding the signed deviations give a poor measure of spread?</a:t>
            </a:r>
          </a:p>
        </p:txBody>
      </p:sp>
    </p:spTree>
    <p:extLst>
      <p:ext uri="{BB962C8B-B14F-4D97-AF65-F5344CB8AC3E}">
        <p14:creationId xmlns:p14="http://schemas.microsoft.com/office/powerpoint/2010/main" val="308609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ample variance">
            <a:extLst>
              <a:ext uri="{FF2B5EF4-FFF2-40B4-BE49-F238E27FC236}">
                <a16:creationId xmlns:a16="http://schemas.microsoft.com/office/drawing/2014/main" id="{1E53A65D-B040-4B82-B61F-835CB62221A1}"/>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Sample variance</a:t>
            </a:r>
          </a:p>
        </p:txBody>
      </p:sp>
      <p:sp>
        <p:nvSpPr>
          <p:cNvPr id="2" name="12">
            <a:extLst>
              <a:ext uri="{FF2B5EF4-FFF2-40B4-BE49-F238E27FC236}">
                <a16:creationId xmlns:a16="http://schemas.microsoft.com/office/drawing/2014/main" id="{A7102225-B289-4534-AD8A-951AC872F1A2}"/>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12</a:t>
            </a:r>
          </a:p>
        </p:txBody>
      </p:sp>
      <p:sp>
        <p:nvSpPr>
          <p:cNvPr id="3" name="Variance = sum of squared deviations / (n ">
            <a:extLst>
              <a:ext uri="{FF2B5EF4-FFF2-40B4-BE49-F238E27FC236}">
                <a16:creationId xmlns:a16="http://schemas.microsoft.com/office/drawing/2014/main" id="{5F8FFCFE-374F-44DF-AF96-06F0FA2A0351}"/>
              </a:ext>
            </a:extLst>
          </p:cNvPr>
          <p:cNvSpPr>
            <a:spLocks noGrp="1"/>
          </p:cNvSpPr>
          <p:nvPr/>
        </p:nvSpPr>
        <p:spPr>
          <a:xfrm>
            <a:off x="685800" y="1704975"/>
            <a:ext cx="10820400" cy="781050"/>
          </a:xfrm>
          <a:prstGeom prst="rect">
            <a:avLst/>
          </a:prstGeom>
          <a:noFill/>
          <a:ln w="0">
            <a:noFill/>
          </a:ln>
        </p:spPr>
        <p:txBody>
          <a:bodyPr anchor="t">
            <a:noAutofit/>
          </a:bodyPr>
          <a:lstStyle/>
          <a:p>
            <a:pPr>
              <a:defRPr sz="2850" b="1">
                <a:solidFill>
                  <a:srgbClr val="500000"/>
                </a:solidFill>
                <a:latin typeface="Nimbus Sans"/>
                <a:ea typeface="Nimbus Sans"/>
                <a:cs typeface="Nimbus Sans"/>
              </a:defRPr>
            </a:pPr>
            <a:r>
              <a:rPr sz="2850" b="1">
                <a:solidFill>
                  <a:srgbClr val="500000"/>
                </a:solidFill>
                <a:latin typeface="Nimbus Sans"/>
                <a:ea typeface="Nimbus Sans"/>
                <a:cs typeface="Nimbus Sans"/>
              </a:rPr>
              <a:t>Variance = sum of squared deviations / (n − 1)</a:t>
            </a:r>
          </a:p>
        </p:txBody>
      </p:sp>
      <p:sp>
        <p:nvSpPr>
          <p:cNvPr id="4" name="For 2, 4, 4, 6:  s² = 8 / 3 = 2.667">
            <a:extLst>
              <a:ext uri="{FF2B5EF4-FFF2-40B4-BE49-F238E27FC236}">
                <a16:creationId xmlns:a16="http://schemas.microsoft.com/office/drawing/2014/main" id="{15F6ED6A-5D9E-475C-9840-5A6A5F396BD4}"/>
              </a:ext>
            </a:extLst>
          </p:cNvPr>
          <p:cNvSpPr>
            <a:spLocks noGrp="1"/>
          </p:cNvSpPr>
          <p:nvPr/>
        </p:nvSpPr>
        <p:spPr>
          <a:xfrm>
            <a:off x="685800" y="2838450"/>
            <a:ext cx="10820400" cy="762000"/>
          </a:xfrm>
          <a:prstGeom prst="rect">
            <a:avLst/>
          </a:prstGeom>
          <a:noFill/>
          <a:ln w="0">
            <a:noFill/>
          </a:ln>
        </p:spPr>
        <p:txBody>
          <a:bodyPr anchor="t">
            <a:noAutofit/>
          </a:bodyPr>
          <a:lstStyle/>
          <a:p>
            <a:pPr>
              <a:defRPr sz="3225" b="0">
                <a:solidFill>
                  <a:srgbClr val="202124"/>
                </a:solidFill>
                <a:latin typeface="Nimbus Sans"/>
                <a:ea typeface="Nimbus Sans"/>
                <a:cs typeface="Nimbus Sans"/>
              </a:defRPr>
            </a:pPr>
            <a:r>
              <a:rPr sz="3225" b="0">
                <a:solidFill>
                  <a:srgbClr val="202124"/>
                </a:solidFill>
                <a:latin typeface="Nimbus Sans"/>
                <a:ea typeface="Nimbus Sans"/>
                <a:cs typeface="Nimbus Sans"/>
              </a:rPr>
              <a:t>For 2, 4, 4, 6:  s² = 8 / 3 = 2.667</a:t>
            </a:r>
          </a:p>
        </p:txBody>
      </p:sp>
      <p:sp>
        <p:nvSpPr>
          <p:cNvPr id="5" name="Squaring changes the units.&#10;If growth is m">
            <a:extLst>
              <a:ext uri="{FF2B5EF4-FFF2-40B4-BE49-F238E27FC236}">
                <a16:creationId xmlns:a16="http://schemas.microsoft.com/office/drawing/2014/main" id="{B496702D-FFBC-4F43-B6A1-36E1F96C006F}"/>
              </a:ext>
            </a:extLst>
          </p:cNvPr>
          <p:cNvSpPr>
            <a:spLocks noGrp="1"/>
          </p:cNvSpPr>
          <p:nvPr/>
        </p:nvSpPr>
        <p:spPr>
          <a:xfrm>
            <a:off x="685800" y="4067175"/>
            <a:ext cx="10820400" cy="110490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Squaring changes the units.</a:t>
            </a:r>
          </a:p>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If growth is measured in mm, variance is measured in mm².</a:t>
            </a:r>
          </a:p>
        </p:txBody>
      </p:sp>
      <p:sp>
        <p:nvSpPr>
          <p:cNvPr id="6" name="n is the number of independent observation">
            <a:extLst>
              <a:ext uri="{FF2B5EF4-FFF2-40B4-BE49-F238E27FC236}">
                <a16:creationId xmlns:a16="http://schemas.microsoft.com/office/drawing/2014/main" id="{0D681288-7FB1-460E-A521-757E13A7DD89}"/>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n is the number of independent observations in this example.</a:t>
            </a:r>
          </a:p>
        </p:txBody>
      </p:sp>
    </p:spTree>
    <p:extLst>
      <p:ext uri="{BB962C8B-B14F-4D97-AF65-F5344CB8AC3E}">
        <p14:creationId xmlns:p14="http://schemas.microsoft.com/office/powerpoint/2010/main" val="2076312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tandard deviation">
            <a:extLst>
              <a:ext uri="{FF2B5EF4-FFF2-40B4-BE49-F238E27FC236}">
                <a16:creationId xmlns:a16="http://schemas.microsoft.com/office/drawing/2014/main" id="{6B784672-4900-4153-9331-D0A01A387D3F}"/>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Standard deviation</a:t>
            </a:r>
          </a:p>
        </p:txBody>
      </p:sp>
      <p:sp>
        <p:nvSpPr>
          <p:cNvPr id="2" name="13">
            <a:extLst>
              <a:ext uri="{FF2B5EF4-FFF2-40B4-BE49-F238E27FC236}">
                <a16:creationId xmlns:a16="http://schemas.microsoft.com/office/drawing/2014/main" id="{8AF96C84-DB1B-46D8-9C1C-9B844886C8D2}"/>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13</a:t>
            </a:r>
          </a:p>
        </p:txBody>
      </p:sp>
      <p:sp>
        <p:nvSpPr>
          <p:cNvPr id="3" name="SD = √variance">
            <a:extLst>
              <a:ext uri="{FF2B5EF4-FFF2-40B4-BE49-F238E27FC236}">
                <a16:creationId xmlns:a16="http://schemas.microsoft.com/office/drawing/2014/main" id="{2039C042-A64A-4026-96BE-AEEAB4897D45}"/>
              </a:ext>
            </a:extLst>
          </p:cNvPr>
          <p:cNvSpPr>
            <a:spLocks noGrp="1"/>
          </p:cNvSpPr>
          <p:nvPr/>
        </p:nvSpPr>
        <p:spPr>
          <a:xfrm>
            <a:off x="685800" y="1666875"/>
            <a:ext cx="10820400" cy="800100"/>
          </a:xfrm>
          <a:prstGeom prst="rect">
            <a:avLst/>
          </a:prstGeom>
          <a:noFill/>
          <a:ln w="0">
            <a:noFill/>
          </a:ln>
        </p:spPr>
        <p:txBody>
          <a:bodyPr anchor="t">
            <a:noAutofit/>
          </a:bodyPr>
          <a:lstStyle/>
          <a:p>
            <a:pPr>
              <a:defRPr sz="3675" b="1">
                <a:solidFill>
                  <a:srgbClr val="500000"/>
                </a:solidFill>
                <a:latin typeface="Nimbus Sans"/>
                <a:ea typeface="Nimbus Sans"/>
                <a:cs typeface="Nimbus Sans"/>
              </a:defRPr>
            </a:pPr>
            <a:r>
              <a:rPr sz="3675" b="1">
                <a:solidFill>
                  <a:srgbClr val="500000"/>
                </a:solidFill>
                <a:latin typeface="Nimbus Sans"/>
                <a:ea typeface="Nimbus Sans"/>
                <a:cs typeface="Nimbus Sans"/>
              </a:rPr>
              <a:t>SD = √variance</a:t>
            </a:r>
          </a:p>
        </p:txBody>
      </p:sp>
      <p:sp>
        <p:nvSpPr>
          <p:cNvPr id="4" name="s = √2.667 = 1.633 growth units">
            <a:extLst>
              <a:ext uri="{FF2B5EF4-FFF2-40B4-BE49-F238E27FC236}">
                <a16:creationId xmlns:a16="http://schemas.microsoft.com/office/drawing/2014/main" id="{F1F27918-1595-4312-8CEF-B7CBDAFAB1ED}"/>
              </a:ext>
            </a:extLst>
          </p:cNvPr>
          <p:cNvSpPr>
            <a:spLocks noGrp="1"/>
          </p:cNvSpPr>
          <p:nvPr/>
        </p:nvSpPr>
        <p:spPr>
          <a:xfrm>
            <a:off x="685800" y="2876550"/>
            <a:ext cx="10820400" cy="781050"/>
          </a:xfrm>
          <a:prstGeom prst="rect">
            <a:avLst/>
          </a:prstGeom>
          <a:noFill/>
          <a:ln w="0">
            <a:noFill/>
          </a:ln>
        </p:spPr>
        <p:txBody>
          <a:bodyPr anchor="t">
            <a:noAutofit/>
          </a:bodyPr>
          <a:lstStyle/>
          <a:p>
            <a:pPr>
              <a:defRPr sz="3150" b="0">
                <a:solidFill>
                  <a:srgbClr val="202124"/>
                </a:solidFill>
                <a:latin typeface="Nimbus Sans"/>
                <a:ea typeface="Nimbus Sans"/>
                <a:cs typeface="Nimbus Sans"/>
              </a:defRPr>
            </a:pPr>
            <a:r>
              <a:rPr sz="3150" b="0">
                <a:solidFill>
                  <a:srgbClr val="202124"/>
                </a:solidFill>
                <a:latin typeface="Nimbus Sans"/>
                <a:ea typeface="Nimbus Sans"/>
                <a:cs typeface="Nimbus Sans"/>
              </a:rPr>
              <a:t>s = √2.667 = 1.633 growth units</a:t>
            </a:r>
          </a:p>
        </p:txBody>
      </p:sp>
      <p:sp>
        <p:nvSpPr>
          <p:cNvPr id="5" name="SD describes spread among observations.&#10;It">
            <a:extLst>
              <a:ext uri="{FF2B5EF4-FFF2-40B4-BE49-F238E27FC236}">
                <a16:creationId xmlns:a16="http://schemas.microsoft.com/office/drawing/2014/main" id="{B8A65B0D-C9EB-4262-AB31-ECF9205BBEC6}"/>
              </a:ext>
            </a:extLst>
          </p:cNvPr>
          <p:cNvSpPr>
            <a:spLocks noGrp="1"/>
          </p:cNvSpPr>
          <p:nvPr/>
        </p:nvSpPr>
        <p:spPr>
          <a:xfrm>
            <a:off x="685800" y="4095750"/>
            <a:ext cx="10820400" cy="1085850"/>
          </a:xfrm>
          <a:prstGeom prst="rect">
            <a:avLst/>
          </a:prstGeom>
          <a:noFill/>
          <a:ln w="0">
            <a:noFill/>
          </a:ln>
        </p:spPr>
        <p:txBody>
          <a:bodyPr anchor="t">
            <a:noAutofit/>
          </a:bodyPr>
          <a:lstStyle/>
          <a:p>
            <a:pPr>
              <a:defRPr sz="2550" b="0">
                <a:solidFill>
                  <a:srgbClr val="202124"/>
                </a:solidFill>
                <a:latin typeface="Nimbus Sans"/>
                <a:ea typeface="Nimbus Sans"/>
                <a:cs typeface="Nimbus Sans"/>
              </a:defRPr>
            </a:pPr>
            <a:r>
              <a:rPr sz="2550" b="0">
                <a:solidFill>
                  <a:srgbClr val="202124"/>
                </a:solidFill>
                <a:latin typeface="Nimbus Sans"/>
                <a:ea typeface="Nimbus Sans"/>
                <a:cs typeface="Nimbus Sans"/>
              </a:rPr>
              <a:t>SD describes spread among observations.</a:t>
            </a:r>
          </a:p>
          <a:p>
            <a:pPr>
              <a:defRPr sz="2550" b="0">
                <a:solidFill>
                  <a:srgbClr val="202124"/>
                </a:solidFill>
                <a:latin typeface="Nimbus Sans"/>
                <a:ea typeface="Nimbus Sans"/>
                <a:cs typeface="Nimbus Sans"/>
              </a:defRPr>
            </a:pPr>
            <a:r>
              <a:rPr sz="2550" b="0">
                <a:solidFill>
                  <a:srgbClr val="202124"/>
                </a:solidFill>
                <a:latin typeface="Nimbus Sans"/>
                <a:ea typeface="Nimbus Sans"/>
                <a:cs typeface="Nimbus Sans"/>
              </a:rPr>
              <a:t>It uses the same units as the original measurements.</a:t>
            </a:r>
          </a:p>
        </p:txBody>
      </p:sp>
      <p:sp>
        <p:nvSpPr>
          <p:cNvPr id="6" name="A larger SD can reflect biological variati">
            <a:extLst>
              <a:ext uri="{FF2B5EF4-FFF2-40B4-BE49-F238E27FC236}">
                <a16:creationId xmlns:a16="http://schemas.microsoft.com/office/drawing/2014/main" id="{81126468-6CD4-4E07-85E7-B5CC0924C0B1}"/>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A larger SD can reflect biological variation, measurement error, or both.</a:t>
            </a:r>
          </a:p>
        </p:txBody>
      </p:sp>
    </p:spTree>
    <p:extLst>
      <p:ext uri="{BB962C8B-B14F-4D97-AF65-F5344CB8AC3E}">
        <p14:creationId xmlns:p14="http://schemas.microsoft.com/office/powerpoint/2010/main" val="1374683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Describing the course data in R">
            <a:extLst>
              <a:ext uri="{FF2B5EF4-FFF2-40B4-BE49-F238E27FC236}">
                <a16:creationId xmlns:a16="http://schemas.microsoft.com/office/drawing/2014/main" id="{76AD44F8-D0BC-42D2-9942-95FFAEDF1196}"/>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Describing the course data in R</a:t>
            </a:r>
          </a:p>
        </p:txBody>
      </p:sp>
      <p:sp>
        <p:nvSpPr>
          <p:cNvPr id="2" name="14">
            <a:extLst>
              <a:ext uri="{FF2B5EF4-FFF2-40B4-BE49-F238E27FC236}">
                <a16:creationId xmlns:a16="http://schemas.microsoft.com/office/drawing/2014/main" id="{1AB1BB5D-DD02-4937-985A-D00498DEF7A1}"/>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14</a:t>
            </a:r>
          </a:p>
        </p:txBody>
      </p:sp>
      <p:sp>
        <p:nvSpPr>
          <p:cNvPr id="3" name="dat &lt;- read.csv(&quot;t_test_data.csv&quot;)&#10;x &lt;- da">
            <a:extLst>
              <a:ext uri="{FF2B5EF4-FFF2-40B4-BE49-F238E27FC236}">
                <a16:creationId xmlns:a16="http://schemas.microsoft.com/office/drawing/2014/main" id="{2F5077CA-5A03-4F9E-A3A4-515854097612}"/>
              </a:ext>
            </a:extLst>
          </p:cNvPr>
          <p:cNvSpPr>
            <a:spLocks noGrp="1"/>
          </p:cNvSpPr>
          <p:nvPr/>
        </p:nvSpPr>
        <p:spPr>
          <a:xfrm>
            <a:off x="685800" y="1685925"/>
            <a:ext cx="10820400" cy="3476625"/>
          </a:xfrm>
          <a:prstGeom prst="rect">
            <a:avLst/>
          </a:prstGeom>
          <a:noFill/>
          <a:ln w="0">
            <a:noFill/>
          </a:ln>
        </p:spPr>
        <p:txBody>
          <a:bodyPr anchor="t">
            <a:noAutofit/>
          </a:bodyPr>
          <a:lstStyle/>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dat &lt;- read.csv("t_test_data.csv")</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x &lt;- dat$value[dat$group == "Control"]</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length(x)</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mean(x)</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median(x)</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var(x)</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sd(x)</a:t>
            </a:r>
          </a:p>
        </p:txBody>
      </p:sp>
      <p:sp>
        <p:nvSpPr>
          <p:cNvPr id="4" name="Which line keeps only the control observat">
            <a:extLst>
              <a:ext uri="{FF2B5EF4-FFF2-40B4-BE49-F238E27FC236}">
                <a16:creationId xmlns:a16="http://schemas.microsoft.com/office/drawing/2014/main" id="{A3238780-1398-4407-9615-A79BD56E9B0C}"/>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Which line keeps only the control observations? Which output describes spread?</a:t>
            </a:r>
          </a:p>
        </p:txBody>
      </p:sp>
    </p:spTree>
    <p:extLst>
      <p:ext uri="{BB962C8B-B14F-4D97-AF65-F5344CB8AC3E}">
        <p14:creationId xmlns:p14="http://schemas.microsoft.com/office/powerpoint/2010/main" val="289246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D and the normal distribution">
            <a:extLst>
              <a:ext uri="{FF2B5EF4-FFF2-40B4-BE49-F238E27FC236}">
                <a16:creationId xmlns:a16="http://schemas.microsoft.com/office/drawing/2014/main" id="{33D54C9D-78DC-4253-B501-60B90445DA3D}"/>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SD and the normal distribution</a:t>
            </a:r>
          </a:p>
        </p:txBody>
      </p:sp>
      <p:sp>
        <p:nvSpPr>
          <p:cNvPr id="2" name="15">
            <a:extLst>
              <a:ext uri="{FF2B5EF4-FFF2-40B4-BE49-F238E27FC236}">
                <a16:creationId xmlns:a16="http://schemas.microsoft.com/office/drawing/2014/main" id="{FB1489AA-081A-4DD9-AB57-29C29AF80AA9}"/>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15</a:t>
            </a:r>
          </a:p>
        </p:txBody>
      </p:sp>
      <p:sp>
        <p:nvSpPr>
          <p:cNvPr id="3" name="For a normal population">
            <a:extLst>
              <a:ext uri="{FF2B5EF4-FFF2-40B4-BE49-F238E27FC236}">
                <a16:creationId xmlns:a16="http://schemas.microsoft.com/office/drawing/2014/main" id="{FF640958-418C-487D-9FFA-B7CF4DC428A6}"/>
              </a:ext>
            </a:extLst>
          </p:cNvPr>
          <p:cNvSpPr>
            <a:spLocks noGrp="1"/>
          </p:cNvSpPr>
          <p:nvPr/>
        </p:nvSpPr>
        <p:spPr>
          <a:xfrm>
            <a:off x="685800" y="1628775"/>
            <a:ext cx="10820400" cy="590550"/>
          </a:xfrm>
          <a:prstGeom prst="rect">
            <a:avLst/>
          </a:prstGeom>
          <a:noFill/>
          <a:ln w="0">
            <a:noFill/>
          </a:ln>
        </p:spPr>
        <p:txBody>
          <a:bodyPr anchor="t">
            <a:noAutofit/>
          </a:bodyPr>
          <a:lstStyle/>
          <a:p>
            <a:pPr>
              <a:defRPr sz="3000" b="1">
                <a:solidFill>
                  <a:srgbClr val="500000"/>
                </a:solidFill>
                <a:latin typeface="Nimbus Sans"/>
                <a:ea typeface="Nimbus Sans"/>
                <a:cs typeface="Nimbus Sans"/>
              </a:defRPr>
            </a:pPr>
            <a:r>
              <a:rPr sz="3000" b="1">
                <a:solidFill>
                  <a:srgbClr val="500000"/>
                </a:solidFill>
                <a:latin typeface="Nimbus Sans"/>
                <a:ea typeface="Nimbus Sans"/>
                <a:cs typeface="Nimbus Sans"/>
              </a:rPr>
              <a:t>For a normal population</a:t>
            </a:r>
          </a:p>
        </p:txBody>
      </p:sp>
      <p:sp>
        <p:nvSpPr>
          <p:cNvPr id="4" name="About 68% of values lie within 1 SD of the">
            <a:extLst>
              <a:ext uri="{FF2B5EF4-FFF2-40B4-BE49-F238E27FC236}">
                <a16:creationId xmlns:a16="http://schemas.microsoft.com/office/drawing/2014/main" id="{586F1507-A099-4F65-9F5C-FFB9EB54127A}"/>
              </a:ext>
            </a:extLst>
          </p:cNvPr>
          <p:cNvSpPr>
            <a:spLocks noGrp="1"/>
          </p:cNvSpPr>
          <p:nvPr/>
        </p:nvSpPr>
        <p:spPr>
          <a:xfrm>
            <a:off x="685800" y="2657475"/>
            <a:ext cx="10820400" cy="8096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About 68% of values lie within 1 SD of the mean.</a:t>
            </a:r>
          </a:p>
        </p:txBody>
      </p:sp>
      <p:sp>
        <p:nvSpPr>
          <p:cNvPr id="5" name="About 95% lie within approximately 2 SDs.">
            <a:extLst>
              <a:ext uri="{FF2B5EF4-FFF2-40B4-BE49-F238E27FC236}">
                <a16:creationId xmlns:a16="http://schemas.microsoft.com/office/drawing/2014/main" id="{2ED2A597-B93B-4747-B092-43492A9F4C64}"/>
              </a:ext>
            </a:extLst>
          </p:cNvPr>
          <p:cNvSpPr>
            <a:spLocks noGrp="1"/>
          </p:cNvSpPr>
          <p:nvPr/>
        </p:nvSpPr>
        <p:spPr>
          <a:xfrm>
            <a:off x="685800" y="3581400"/>
            <a:ext cx="10820400" cy="8096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dirty="0">
                <a:solidFill>
                  <a:srgbClr val="202124"/>
                </a:solidFill>
                <a:latin typeface="Nimbus Sans"/>
                <a:ea typeface="Nimbus Sans"/>
                <a:cs typeface="Nimbus Sans"/>
              </a:rPr>
              <a:t>About 95% lie within approximately 2 SDs</a:t>
            </a:r>
            <a:r>
              <a:rPr lang="en-US" sz="2400" b="0" dirty="0">
                <a:solidFill>
                  <a:srgbClr val="202124"/>
                </a:solidFill>
                <a:latin typeface="Nimbus Sans"/>
                <a:ea typeface="Nimbus Sans"/>
                <a:cs typeface="Nimbus Sans"/>
              </a:rPr>
              <a:t> (1.96)</a:t>
            </a:r>
            <a:r>
              <a:rPr sz="2400" b="0" dirty="0">
                <a:solidFill>
                  <a:srgbClr val="202124"/>
                </a:solidFill>
                <a:latin typeface="Nimbus Sans"/>
                <a:ea typeface="Nimbus Sans"/>
                <a:cs typeface="Nimbus Sans"/>
              </a:rPr>
              <a:t>.</a:t>
            </a:r>
          </a:p>
        </p:txBody>
      </p:sp>
      <p:sp>
        <p:nvSpPr>
          <p:cNvPr id="6" name="These percentages depend on the distributi">
            <a:extLst>
              <a:ext uri="{FF2B5EF4-FFF2-40B4-BE49-F238E27FC236}">
                <a16:creationId xmlns:a16="http://schemas.microsoft.com/office/drawing/2014/main" id="{6CA1FA94-342E-42E3-AA87-0129A1167FF9}"/>
              </a:ext>
            </a:extLst>
          </p:cNvPr>
          <p:cNvSpPr>
            <a:spLocks noGrp="1"/>
          </p:cNvSpPr>
          <p:nvPr/>
        </p:nvSpPr>
        <p:spPr>
          <a:xfrm>
            <a:off x="685800" y="4505325"/>
            <a:ext cx="10820400" cy="8096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These percentages depend on the distribution’s shape.</a:t>
            </a:r>
          </a:p>
        </p:txBody>
      </p:sp>
      <p:sp>
        <p:nvSpPr>
          <p:cNvPr id="7" name="This describes individual values in a norm">
            <a:extLst>
              <a:ext uri="{FF2B5EF4-FFF2-40B4-BE49-F238E27FC236}">
                <a16:creationId xmlns:a16="http://schemas.microsoft.com/office/drawing/2014/main" id="{FD80728E-5124-4FEA-A90C-7E1704E80C4E}"/>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This describes individual values in a normal population.</a:t>
            </a:r>
          </a:p>
        </p:txBody>
      </p:sp>
    </p:spTree>
    <p:extLst>
      <p:ext uri="{BB962C8B-B14F-4D97-AF65-F5344CB8AC3E}">
        <p14:creationId xmlns:p14="http://schemas.microsoft.com/office/powerpoint/2010/main" val="2028644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Another sample gives another mean">
            <a:extLst>
              <a:ext uri="{FF2B5EF4-FFF2-40B4-BE49-F238E27FC236}">
                <a16:creationId xmlns:a16="http://schemas.microsoft.com/office/drawing/2014/main" id="{60710A8F-5350-4AA6-879F-45B720F0279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Another sample gives another mean</a:t>
            </a:r>
          </a:p>
        </p:txBody>
      </p:sp>
      <p:sp>
        <p:nvSpPr>
          <p:cNvPr id="2" name="16">
            <a:extLst>
              <a:ext uri="{FF2B5EF4-FFF2-40B4-BE49-F238E27FC236}">
                <a16:creationId xmlns:a16="http://schemas.microsoft.com/office/drawing/2014/main" id="{4E84EC15-E014-40B2-9232-94C162184F1C}"/>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16</a:t>
            </a:r>
          </a:p>
        </p:txBody>
      </p:sp>
      <p:graphicFrame>
        <p:nvGraphicFramePr>
          <p:cNvPr id="7" name="Table 6"/>
          <p:cNvGraphicFramePr/>
          <p:nvPr/>
        </p:nvGraphicFramePr>
        <p:xfrm>
          <a:off x="685800" y="1695450"/>
          <a:ext cx="10820400" cy="2743200"/>
        </p:xfrm>
        <a:graphic>
          <a:graphicData uri="http://schemas.openxmlformats.org/drawingml/2006/table">
            <a:tbl>
              <a:tblPr/>
              <a:tblGrid>
                <a:gridCol w="1809750">
                  <a:extLst>
                    <a:ext uri="{9D8B030D-6E8A-4147-A177-3AD203B41FA5}">
                      <a16:colId xmlns:a16="http://schemas.microsoft.com/office/drawing/2014/main" val="20000"/>
                    </a:ext>
                  </a:extLst>
                </a:gridCol>
                <a:gridCol w="6057900">
                  <a:extLst>
                    <a:ext uri="{9D8B030D-6E8A-4147-A177-3AD203B41FA5}">
                      <a16:colId xmlns:a16="http://schemas.microsoft.com/office/drawing/2014/main" val="20001"/>
                    </a:ext>
                  </a:extLst>
                </a:gridCol>
                <a:gridCol w="2952750">
                  <a:extLst>
                    <a:ext uri="{9D8B030D-6E8A-4147-A177-3AD203B41FA5}">
                      <a16:colId xmlns:a16="http://schemas.microsoft.com/office/drawing/2014/main" val="20002"/>
                    </a:ext>
                  </a:extLst>
                </a:gridCol>
              </a:tblGrid>
              <a:tr h="685800">
                <a:tc>
                  <a:txBody>
                    <a:bodyPr/>
                    <a:lstStyle/>
                    <a:p>
                      <a:r>
                        <a:rPr sz="1950" b="1">
                          <a:solidFill>
                            <a:srgbClr val="FFFFFF"/>
                          </a:solidFill>
                          <a:latin typeface="Nimbus Sans"/>
                          <a:ea typeface="Nimbus Sans"/>
                          <a:cs typeface="Nimbus Sans"/>
                        </a:rPr>
                        <a:t>Sample</a:t>
                      </a:r>
                    </a:p>
                  </a:txBody>
                  <a:tcPr>
                    <a:solidFill>
                      <a:srgbClr val="500000"/>
                    </a:solidFill>
                  </a:tcPr>
                </a:tc>
                <a:tc>
                  <a:txBody>
                    <a:bodyPr/>
                    <a:lstStyle/>
                    <a:p>
                      <a:r>
                        <a:rPr sz="1950" b="1">
                          <a:solidFill>
                            <a:srgbClr val="FFFFFF"/>
                          </a:solidFill>
                          <a:latin typeface="Nimbus Sans"/>
                          <a:ea typeface="Nimbus Sans"/>
                          <a:cs typeface="Nimbus Sans"/>
                        </a:rPr>
                        <a:t>Four observed values</a:t>
                      </a:r>
                    </a:p>
                  </a:txBody>
                  <a:tcPr>
                    <a:solidFill>
                      <a:srgbClr val="500000"/>
                    </a:solidFill>
                  </a:tcPr>
                </a:tc>
                <a:tc>
                  <a:txBody>
                    <a:bodyPr/>
                    <a:lstStyle/>
                    <a:p>
                      <a:r>
                        <a:rPr sz="1950" b="1">
                          <a:solidFill>
                            <a:srgbClr val="FFFFFF"/>
                          </a:solidFill>
                          <a:latin typeface="Nimbus Sans"/>
                          <a:ea typeface="Nimbus Sans"/>
                          <a:cs typeface="Nimbus Sans"/>
                        </a:rPr>
                        <a:t>Sample mean</a:t>
                      </a:r>
                    </a:p>
                  </a:txBody>
                  <a:tcPr>
                    <a:solidFill>
                      <a:srgbClr val="500000"/>
                    </a:solidFill>
                  </a:tcPr>
                </a:tc>
                <a:extLst>
                  <a:ext uri="{0D108BD9-81ED-4DB2-BD59-A6C34878D82A}">
                    <a16:rowId xmlns:a16="http://schemas.microsoft.com/office/drawing/2014/main" val="10000"/>
                  </a:ext>
                </a:extLst>
              </a:tr>
              <a:tr h="685800">
                <a:tc>
                  <a:txBody>
                    <a:bodyPr/>
                    <a:lstStyle/>
                    <a:p>
                      <a:r>
                        <a:rPr sz="1950" b="0">
                          <a:solidFill>
                            <a:srgbClr val="202124"/>
                          </a:solidFill>
                          <a:latin typeface="Nimbus Sans"/>
                          <a:ea typeface="Nimbus Sans"/>
                          <a:cs typeface="Nimbus Sans"/>
                        </a:rPr>
                        <a:t>1</a:t>
                      </a:r>
                    </a:p>
                  </a:txBody>
                  <a:tcPr>
                    <a:solidFill>
                      <a:srgbClr val="FFFFFF"/>
                    </a:solidFill>
                  </a:tcPr>
                </a:tc>
                <a:tc>
                  <a:txBody>
                    <a:bodyPr/>
                    <a:lstStyle/>
                    <a:p>
                      <a:r>
                        <a:rPr sz="1950" b="0">
                          <a:solidFill>
                            <a:srgbClr val="202124"/>
                          </a:solidFill>
                          <a:latin typeface="Nimbus Sans"/>
                          <a:ea typeface="Nimbus Sans"/>
                          <a:cs typeface="Nimbus Sans"/>
                        </a:rPr>
                        <a:t>8, 9, 11, 12</a:t>
                      </a:r>
                    </a:p>
                  </a:txBody>
                  <a:tcPr>
                    <a:solidFill>
                      <a:srgbClr val="FFFFFF"/>
                    </a:solidFill>
                  </a:tcPr>
                </a:tc>
                <a:tc>
                  <a:txBody>
                    <a:bodyPr/>
                    <a:lstStyle/>
                    <a:p>
                      <a:r>
                        <a:rPr sz="1950" b="0">
                          <a:solidFill>
                            <a:srgbClr val="202124"/>
                          </a:solidFill>
                          <a:latin typeface="Nimbus Sans"/>
                          <a:ea typeface="Nimbus Sans"/>
                          <a:cs typeface="Nimbus Sans"/>
                        </a:rPr>
                        <a:t>10</a:t>
                      </a:r>
                    </a:p>
                  </a:txBody>
                  <a:tcPr>
                    <a:solidFill>
                      <a:srgbClr val="FFFFFF"/>
                    </a:solidFill>
                  </a:tcPr>
                </a:tc>
                <a:extLst>
                  <a:ext uri="{0D108BD9-81ED-4DB2-BD59-A6C34878D82A}">
                    <a16:rowId xmlns:a16="http://schemas.microsoft.com/office/drawing/2014/main" val="10001"/>
                  </a:ext>
                </a:extLst>
              </a:tr>
              <a:tr h="685800">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9, 10, 12, 13</a:t>
                      </a:r>
                    </a:p>
                  </a:txBody>
                  <a:tcPr>
                    <a:solidFill>
                      <a:srgbClr val="FFFFFF"/>
                    </a:solidFill>
                  </a:tcPr>
                </a:tc>
                <a:tc>
                  <a:txBody>
                    <a:bodyPr/>
                    <a:lstStyle/>
                    <a:p>
                      <a:r>
                        <a:rPr sz="1950" b="0">
                          <a:solidFill>
                            <a:srgbClr val="202124"/>
                          </a:solidFill>
                          <a:latin typeface="Nimbus Sans"/>
                          <a:ea typeface="Nimbus Sans"/>
                          <a:cs typeface="Nimbus Sans"/>
                        </a:rPr>
                        <a:t>11</a:t>
                      </a:r>
                    </a:p>
                  </a:txBody>
                  <a:tcPr>
                    <a:solidFill>
                      <a:srgbClr val="FFFFFF"/>
                    </a:solidFill>
                  </a:tcPr>
                </a:tc>
                <a:extLst>
                  <a:ext uri="{0D108BD9-81ED-4DB2-BD59-A6C34878D82A}">
                    <a16:rowId xmlns:a16="http://schemas.microsoft.com/office/drawing/2014/main" val="10002"/>
                  </a:ext>
                </a:extLst>
              </a:tr>
              <a:tr h="685800">
                <a:tc>
                  <a:txBody>
                    <a:bodyPr/>
                    <a:lstStyle/>
                    <a:p>
                      <a:r>
                        <a:rPr sz="1950" b="0">
                          <a:solidFill>
                            <a:srgbClr val="202124"/>
                          </a:solidFill>
                          <a:latin typeface="Nimbus Sans"/>
                          <a:ea typeface="Nimbus Sans"/>
                          <a:cs typeface="Nimbus Sans"/>
                        </a:rPr>
                        <a:t>3</a:t>
                      </a:r>
                    </a:p>
                  </a:txBody>
                  <a:tcPr>
                    <a:solidFill>
                      <a:srgbClr val="FFFFFF"/>
                    </a:solidFill>
                  </a:tcPr>
                </a:tc>
                <a:tc>
                  <a:txBody>
                    <a:bodyPr/>
                    <a:lstStyle/>
                    <a:p>
                      <a:r>
                        <a:rPr sz="1950" b="0">
                          <a:solidFill>
                            <a:srgbClr val="202124"/>
                          </a:solidFill>
                          <a:latin typeface="Nimbus Sans"/>
                          <a:ea typeface="Nimbus Sans"/>
                          <a:cs typeface="Nimbus Sans"/>
                        </a:rPr>
                        <a:t>7, 8, 10, 11</a:t>
                      </a:r>
                    </a:p>
                  </a:txBody>
                  <a:tcPr>
                    <a:solidFill>
                      <a:srgbClr val="FFFFFF"/>
                    </a:solidFill>
                  </a:tcPr>
                </a:tc>
                <a:tc>
                  <a:txBody>
                    <a:bodyPr/>
                    <a:lstStyle/>
                    <a:p>
                      <a:r>
                        <a:rPr sz="1950" b="0">
                          <a:solidFill>
                            <a:srgbClr val="202124"/>
                          </a:solidFill>
                          <a:latin typeface="Nimbus Sans"/>
                          <a:ea typeface="Nimbus Sans"/>
                          <a:cs typeface="Nimbus Sans"/>
                        </a:rPr>
                        <a:t>9</a:t>
                      </a:r>
                    </a:p>
                  </a:txBody>
                  <a:tcPr>
                    <a:solidFill>
                      <a:srgbClr val="FFFFFF"/>
                    </a:solidFill>
                  </a:tcPr>
                </a:tc>
                <a:extLst>
                  <a:ext uri="{0D108BD9-81ED-4DB2-BD59-A6C34878D82A}">
                    <a16:rowId xmlns:a16="http://schemas.microsoft.com/office/drawing/2014/main" val="10003"/>
                  </a:ext>
                </a:extLst>
              </a:tr>
            </a:tbl>
          </a:graphicData>
        </a:graphic>
      </p:graphicFrame>
      <p:sp>
        <p:nvSpPr>
          <p:cNvPr id="4" name="Could all three samples come from the same">
            <a:extLst>
              <a:ext uri="{FF2B5EF4-FFF2-40B4-BE49-F238E27FC236}">
                <a16:creationId xmlns:a16="http://schemas.microsoft.com/office/drawing/2014/main" id="{BC294DE0-5C5D-41AA-92FF-AB4A0C2E0A50}"/>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Could all three samples come from the same population?</a:t>
            </a:r>
          </a:p>
        </p:txBody>
      </p:sp>
    </p:spTree>
    <p:extLst>
      <p:ext uri="{BB962C8B-B14F-4D97-AF65-F5344CB8AC3E}">
        <p14:creationId xmlns:p14="http://schemas.microsoft.com/office/powerpoint/2010/main" val="1647126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imulating repeated sampling">
            <a:extLst>
              <a:ext uri="{FF2B5EF4-FFF2-40B4-BE49-F238E27FC236}">
                <a16:creationId xmlns:a16="http://schemas.microsoft.com/office/drawing/2014/main" id="{99EE23D2-6E92-478B-826D-A8F49B49ADE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Simulating repeated sampling</a:t>
            </a:r>
          </a:p>
        </p:txBody>
      </p:sp>
      <p:sp>
        <p:nvSpPr>
          <p:cNvPr id="2" name="17">
            <a:extLst>
              <a:ext uri="{FF2B5EF4-FFF2-40B4-BE49-F238E27FC236}">
                <a16:creationId xmlns:a16="http://schemas.microsoft.com/office/drawing/2014/main" id="{32CBFC3F-EDEE-470B-820C-71C28AEE1596}"/>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17</a:t>
            </a:r>
          </a:p>
        </p:txBody>
      </p:sp>
      <p:sp>
        <p:nvSpPr>
          <p:cNvPr id="3" name="set.seed(683)&#10;one_sample &lt;- rnorm(30, mean">
            <a:extLst>
              <a:ext uri="{FF2B5EF4-FFF2-40B4-BE49-F238E27FC236}">
                <a16:creationId xmlns:a16="http://schemas.microsoft.com/office/drawing/2014/main" id="{3C75721B-BA16-428A-B098-15EBDCD79239}"/>
              </a:ext>
            </a:extLst>
          </p:cNvPr>
          <p:cNvSpPr>
            <a:spLocks noGrp="1"/>
          </p:cNvSpPr>
          <p:nvPr/>
        </p:nvSpPr>
        <p:spPr>
          <a:xfrm>
            <a:off x="685800" y="1685925"/>
            <a:ext cx="10820400" cy="3429000"/>
          </a:xfrm>
          <a:prstGeom prst="rect">
            <a:avLst/>
          </a:prstGeom>
          <a:noFill/>
          <a:ln w="0">
            <a:noFill/>
          </a:ln>
        </p:spPr>
        <p:txBody>
          <a:bodyPr anchor="t">
            <a:noAutofit/>
          </a:bodyPr>
          <a:lstStyle/>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set.seed(683)</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one_sample &lt;- rnorm(30, mean = 10, sd = 1.5)</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mean(one_sample)</a:t>
            </a:r>
          </a:p>
          <a:p>
            <a:endParaRPr sz="1950" b="0">
              <a:solidFill>
                <a:srgbClr val="202124"/>
              </a:solidFill>
              <a:latin typeface="DejaVu Sans Mono"/>
              <a:ea typeface="DejaVu Sans Mono"/>
              <a:cs typeface="DejaVu Sans Mono"/>
            </a:endParaRP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means &lt;- replicate(10000,</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  mean(rnorm(30, mean = 10, sd = 1.5)))</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hist(means)</a:t>
            </a:r>
          </a:p>
        </p:txBody>
      </p:sp>
      <p:sp>
        <p:nvSpPr>
          <p:cNvPr id="4" name="How many organisms are in each sample? How">
            <a:extLst>
              <a:ext uri="{FF2B5EF4-FFF2-40B4-BE49-F238E27FC236}">
                <a16:creationId xmlns:a16="http://schemas.microsoft.com/office/drawing/2014/main" id="{34EA0D5A-95CE-460E-A018-D5C0E400DC39}"/>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How many organisms are in each sample? How many sample means do we calculate?</a:t>
            </a:r>
          </a:p>
        </p:txBody>
      </p:sp>
    </p:spTree>
    <p:extLst>
      <p:ext uri="{BB962C8B-B14F-4D97-AF65-F5344CB8AC3E}">
        <p14:creationId xmlns:p14="http://schemas.microsoft.com/office/powerpoint/2010/main" val="985265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tandard error of the mean">
            <a:extLst>
              <a:ext uri="{FF2B5EF4-FFF2-40B4-BE49-F238E27FC236}">
                <a16:creationId xmlns:a16="http://schemas.microsoft.com/office/drawing/2014/main" id="{25F0B237-0611-493E-8F6A-93C2ACF32FC0}"/>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Standard error of the mean</a:t>
            </a:r>
          </a:p>
        </p:txBody>
      </p:sp>
      <p:sp>
        <p:nvSpPr>
          <p:cNvPr id="2" name="18">
            <a:extLst>
              <a:ext uri="{FF2B5EF4-FFF2-40B4-BE49-F238E27FC236}">
                <a16:creationId xmlns:a16="http://schemas.microsoft.com/office/drawing/2014/main" id="{748BAE77-B282-44A8-B4EA-EC9F9711686F}"/>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18</a:t>
            </a:r>
          </a:p>
        </p:txBody>
      </p:sp>
      <p:graphicFrame>
        <p:nvGraphicFramePr>
          <p:cNvPr id="7" name="Chart"/>
          <p:cNvGraphicFramePr/>
          <p:nvPr/>
        </p:nvGraphicFramePr>
        <p:xfrm>
          <a:off x="685800" y="1428750"/>
          <a:ext cx="74295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E describes variation among sample means.">
            <a:extLst>
              <a:ext uri="{FF2B5EF4-FFF2-40B4-BE49-F238E27FC236}">
                <a16:creationId xmlns:a16="http://schemas.microsoft.com/office/drawing/2014/main" id="{423953FA-1D4F-43D6-8687-AD1817CE0664}"/>
              </a:ext>
            </a:extLst>
          </p:cNvPr>
          <p:cNvSpPr>
            <a:spLocks noGrp="1"/>
          </p:cNvSpPr>
          <p:nvPr/>
        </p:nvSpPr>
        <p:spPr>
          <a:xfrm>
            <a:off x="8572500" y="1781175"/>
            <a:ext cx="2876550" cy="3286125"/>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SE describes variation among sample means.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SE = s / √n</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Course data:</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1.554 / √30 = 0.284</a:t>
            </a:r>
          </a:p>
        </p:txBody>
      </p:sp>
      <p:sp>
        <p:nvSpPr>
          <p:cNvPr id="3" name="TextBox 2">
            <a:extLst>
              <a:ext uri="{FF2B5EF4-FFF2-40B4-BE49-F238E27FC236}">
                <a16:creationId xmlns:a16="http://schemas.microsoft.com/office/drawing/2014/main" id="{F0120490-4991-6C09-2641-A991F027C2AF}"/>
              </a:ext>
            </a:extLst>
          </p:cNvPr>
          <p:cNvSpPr txBox="1"/>
          <p:nvPr/>
        </p:nvSpPr>
        <p:spPr>
          <a:xfrm>
            <a:off x="6443330" y="350874"/>
            <a:ext cx="2964979" cy="769441"/>
          </a:xfrm>
          <a:prstGeom prst="rect">
            <a:avLst/>
          </a:prstGeom>
          <a:noFill/>
        </p:spPr>
        <p:txBody>
          <a:bodyPr wrap="none" rtlCol="0">
            <a:spAutoFit/>
          </a:bodyPr>
          <a:lstStyle/>
          <a:p>
            <a:r>
              <a:rPr lang="en-US" sz="4400" b="1" dirty="0">
                <a:solidFill>
                  <a:srgbClr val="FF0000"/>
                </a:solidFill>
              </a:rPr>
              <a:t>START HERE</a:t>
            </a:r>
          </a:p>
        </p:txBody>
      </p:sp>
    </p:spTree>
    <p:extLst>
      <p:ext uri="{BB962C8B-B14F-4D97-AF65-F5344CB8AC3E}">
        <p14:creationId xmlns:p14="http://schemas.microsoft.com/office/powerpoint/2010/main" val="510280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D and SE answer different questions">
            <a:extLst>
              <a:ext uri="{FF2B5EF4-FFF2-40B4-BE49-F238E27FC236}">
                <a16:creationId xmlns:a16="http://schemas.microsoft.com/office/drawing/2014/main" id="{641540CE-FC2A-4AA0-A849-DFB84E737FCA}"/>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SD and SE answer different questions</a:t>
            </a:r>
          </a:p>
        </p:txBody>
      </p:sp>
      <p:sp>
        <p:nvSpPr>
          <p:cNvPr id="2" name="19">
            <a:extLst>
              <a:ext uri="{FF2B5EF4-FFF2-40B4-BE49-F238E27FC236}">
                <a16:creationId xmlns:a16="http://schemas.microsoft.com/office/drawing/2014/main" id="{E92645A2-1842-4D92-9983-9724CBE95EFE}"/>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19</a:t>
            </a:r>
          </a:p>
        </p:txBody>
      </p:sp>
      <p:graphicFrame>
        <p:nvGraphicFramePr>
          <p:cNvPr id="7" name="Table 6"/>
          <p:cNvGraphicFramePr/>
          <p:nvPr/>
        </p:nvGraphicFramePr>
        <p:xfrm>
          <a:off x="685800" y="1695450"/>
          <a:ext cx="10820400" cy="2533650"/>
        </p:xfrm>
        <a:graphic>
          <a:graphicData uri="http://schemas.openxmlformats.org/drawingml/2006/table">
            <a:tbl>
              <a:tblPr/>
              <a:tblGrid>
                <a:gridCol w="2190750">
                  <a:extLst>
                    <a:ext uri="{9D8B030D-6E8A-4147-A177-3AD203B41FA5}">
                      <a16:colId xmlns:a16="http://schemas.microsoft.com/office/drawing/2014/main" val="20000"/>
                    </a:ext>
                  </a:extLst>
                </a:gridCol>
                <a:gridCol w="6477000">
                  <a:extLst>
                    <a:ext uri="{9D8B030D-6E8A-4147-A177-3AD203B41FA5}">
                      <a16:colId xmlns:a16="http://schemas.microsoft.com/office/drawing/2014/main" val="20001"/>
                    </a:ext>
                  </a:extLst>
                </a:gridCol>
                <a:gridCol w="2152650">
                  <a:extLst>
                    <a:ext uri="{9D8B030D-6E8A-4147-A177-3AD203B41FA5}">
                      <a16:colId xmlns:a16="http://schemas.microsoft.com/office/drawing/2014/main" val="20002"/>
                    </a:ext>
                  </a:extLst>
                </a:gridCol>
              </a:tblGrid>
              <a:tr h="844550">
                <a:tc>
                  <a:txBody>
                    <a:bodyPr/>
                    <a:lstStyle/>
                    <a:p>
                      <a:r>
                        <a:rPr sz="1950" b="1">
                          <a:solidFill>
                            <a:srgbClr val="FFFFFF"/>
                          </a:solidFill>
                          <a:latin typeface="Nimbus Sans"/>
                          <a:ea typeface="Nimbus Sans"/>
                          <a:cs typeface="Nimbus Sans"/>
                        </a:rPr>
                        <a:t>Summary</a:t>
                      </a:r>
                    </a:p>
                  </a:txBody>
                  <a:tcPr>
                    <a:solidFill>
                      <a:srgbClr val="500000"/>
                    </a:solidFill>
                  </a:tcPr>
                </a:tc>
                <a:tc>
                  <a:txBody>
                    <a:bodyPr/>
                    <a:lstStyle/>
                    <a:p>
                      <a:r>
                        <a:rPr sz="1950" b="1">
                          <a:solidFill>
                            <a:srgbClr val="FFFFFF"/>
                          </a:solidFill>
                          <a:latin typeface="Nimbus Sans"/>
                          <a:ea typeface="Nimbus Sans"/>
                          <a:cs typeface="Nimbus Sans"/>
                        </a:rPr>
                        <a:t>Question</a:t>
                      </a:r>
                    </a:p>
                  </a:txBody>
                  <a:tcPr>
                    <a:solidFill>
                      <a:srgbClr val="500000"/>
                    </a:solidFill>
                  </a:tcPr>
                </a:tc>
                <a:tc>
                  <a:txBody>
                    <a:bodyPr/>
                    <a:lstStyle/>
                    <a:p>
                      <a:r>
                        <a:rPr sz="1950" b="1">
                          <a:solidFill>
                            <a:srgbClr val="FFFFFF"/>
                          </a:solidFill>
                          <a:latin typeface="Nimbus Sans"/>
                          <a:ea typeface="Nimbus Sans"/>
                          <a:cs typeface="Nimbus Sans"/>
                        </a:rPr>
                        <a:t>Course data</a:t>
                      </a:r>
                    </a:p>
                  </a:txBody>
                  <a:tcPr>
                    <a:solidFill>
                      <a:srgbClr val="500000"/>
                    </a:solidFill>
                  </a:tcPr>
                </a:tc>
                <a:extLst>
                  <a:ext uri="{0D108BD9-81ED-4DB2-BD59-A6C34878D82A}">
                    <a16:rowId xmlns:a16="http://schemas.microsoft.com/office/drawing/2014/main" val="10000"/>
                  </a:ext>
                </a:extLst>
              </a:tr>
              <a:tr h="844550">
                <a:tc>
                  <a:txBody>
                    <a:bodyPr/>
                    <a:lstStyle/>
                    <a:p>
                      <a:r>
                        <a:rPr sz="1950" b="0">
                          <a:solidFill>
                            <a:srgbClr val="202124"/>
                          </a:solidFill>
                          <a:latin typeface="Nimbus Sans"/>
                          <a:ea typeface="Nimbus Sans"/>
                          <a:cs typeface="Nimbus Sans"/>
                        </a:rPr>
                        <a:t>SD</a:t>
                      </a:r>
                    </a:p>
                  </a:txBody>
                  <a:tcPr>
                    <a:solidFill>
                      <a:srgbClr val="FFFFFF"/>
                    </a:solidFill>
                  </a:tcPr>
                </a:tc>
                <a:tc>
                  <a:txBody>
                    <a:bodyPr/>
                    <a:lstStyle/>
                    <a:p>
                      <a:r>
                        <a:rPr sz="1950" b="0">
                          <a:solidFill>
                            <a:srgbClr val="202124"/>
                          </a:solidFill>
                          <a:latin typeface="Nimbus Sans"/>
                          <a:ea typeface="Nimbus Sans"/>
                          <a:cs typeface="Nimbus Sans"/>
                        </a:rPr>
                        <a:t>How variable are the observations?</a:t>
                      </a:r>
                    </a:p>
                  </a:txBody>
                  <a:tcPr>
                    <a:solidFill>
                      <a:srgbClr val="FFFFFF"/>
                    </a:solidFill>
                  </a:tcPr>
                </a:tc>
                <a:tc>
                  <a:txBody>
                    <a:bodyPr/>
                    <a:lstStyle/>
                    <a:p>
                      <a:r>
                        <a:rPr sz="1950" b="0">
                          <a:solidFill>
                            <a:srgbClr val="202124"/>
                          </a:solidFill>
                          <a:latin typeface="Nimbus Sans"/>
                          <a:ea typeface="Nimbus Sans"/>
                          <a:cs typeface="Nimbus Sans"/>
                        </a:rPr>
                        <a:t>1.554</a:t>
                      </a:r>
                    </a:p>
                  </a:txBody>
                  <a:tcPr>
                    <a:solidFill>
                      <a:srgbClr val="FFFFFF"/>
                    </a:solidFill>
                  </a:tcPr>
                </a:tc>
                <a:extLst>
                  <a:ext uri="{0D108BD9-81ED-4DB2-BD59-A6C34878D82A}">
                    <a16:rowId xmlns:a16="http://schemas.microsoft.com/office/drawing/2014/main" val="10001"/>
                  </a:ext>
                </a:extLst>
              </a:tr>
              <a:tr h="844550">
                <a:tc>
                  <a:txBody>
                    <a:bodyPr/>
                    <a:lstStyle/>
                    <a:p>
                      <a:r>
                        <a:rPr sz="1950" b="0">
                          <a:solidFill>
                            <a:srgbClr val="202124"/>
                          </a:solidFill>
                          <a:latin typeface="Nimbus Sans"/>
                          <a:ea typeface="Nimbus Sans"/>
                          <a:cs typeface="Nimbus Sans"/>
                        </a:rPr>
                        <a:t>SE of mean</a:t>
                      </a:r>
                    </a:p>
                  </a:txBody>
                  <a:tcPr>
                    <a:solidFill>
                      <a:srgbClr val="FFFFFF"/>
                    </a:solidFill>
                  </a:tcPr>
                </a:tc>
                <a:tc>
                  <a:txBody>
                    <a:bodyPr/>
                    <a:lstStyle/>
                    <a:p>
                      <a:r>
                        <a:rPr sz="1950" b="0">
                          <a:solidFill>
                            <a:srgbClr val="202124"/>
                          </a:solidFill>
                          <a:latin typeface="Nimbus Sans"/>
                          <a:ea typeface="Nimbus Sans"/>
                          <a:cs typeface="Nimbus Sans"/>
                        </a:rPr>
                        <a:t>How variable is the estimated mean</a:t>
                      </a:r>
                    </a:p>
                    <a:p>
                      <a:r>
                        <a:rPr sz="1950" b="0">
                          <a:solidFill>
                            <a:srgbClr val="202124"/>
                          </a:solidFill>
                          <a:latin typeface="Nimbus Sans"/>
                          <a:ea typeface="Nimbus Sans"/>
                          <a:cs typeface="Nimbus Sans"/>
                        </a:rPr>
                        <a:t>across repeated samples?</a:t>
                      </a:r>
                    </a:p>
                  </a:txBody>
                  <a:tcPr>
                    <a:solidFill>
                      <a:srgbClr val="FFFFFF"/>
                    </a:solidFill>
                  </a:tcPr>
                </a:tc>
                <a:tc>
                  <a:txBody>
                    <a:bodyPr/>
                    <a:lstStyle/>
                    <a:p>
                      <a:r>
                        <a:rPr sz="1950" b="0">
                          <a:solidFill>
                            <a:srgbClr val="202124"/>
                          </a:solidFill>
                          <a:latin typeface="Nimbus Sans"/>
                          <a:ea typeface="Nimbus Sans"/>
                          <a:cs typeface="Nimbus Sans"/>
                        </a:rPr>
                        <a:t>0.284</a:t>
                      </a:r>
                    </a:p>
                  </a:txBody>
                  <a:tcPr>
                    <a:solidFill>
                      <a:srgbClr val="FFFFFF"/>
                    </a:solidFill>
                  </a:tcPr>
                </a:tc>
                <a:extLst>
                  <a:ext uri="{0D108BD9-81ED-4DB2-BD59-A6C34878D82A}">
                    <a16:rowId xmlns:a16="http://schemas.microsoft.com/office/drawing/2014/main" val="10002"/>
                  </a:ext>
                </a:extLst>
              </a:tr>
            </a:tbl>
          </a:graphicData>
        </a:graphic>
      </p:graphicFrame>
      <p:sp>
        <p:nvSpPr>
          <p:cNvPr id="4" name="An error bar must say whether it shows SD,">
            <a:extLst>
              <a:ext uri="{FF2B5EF4-FFF2-40B4-BE49-F238E27FC236}">
                <a16:creationId xmlns:a16="http://schemas.microsoft.com/office/drawing/2014/main" id="{9B418D71-4353-48ED-93AC-00EF58F4ABD5}"/>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An error bar must say whether it shows SD, SE, or something else.</a:t>
            </a:r>
          </a:p>
        </p:txBody>
      </p:sp>
    </p:spTree>
    <p:extLst>
      <p:ext uri="{BB962C8B-B14F-4D97-AF65-F5344CB8AC3E}">
        <p14:creationId xmlns:p14="http://schemas.microsoft.com/office/powerpoint/2010/main" val="1656705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uesday’s exit questions">
            <a:extLst>
              <a:ext uri="{FF2B5EF4-FFF2-40B4-BE49-F238E27FC236}">
                <a16:creationId xmlns:a16="http://schemas.microsoft.com/office/drawing/2014/main" id="{1B46E0A2-E10C-40ED-A94A-2AB9F847E0BB}"/>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Tuesday’s exit questions</a:t>
            </a:r>
          </a:p>
        </p:txBody>
      </p:sp>
      <p:sp>
        <p:nvSpPr>
          <p:cNvPr id="2" name="20">
            <a:extLst>
              <a:ext uri="{FF2B5EF4-FFF2-40B4-BE49-F238E27FC236}">
                <a16:creationId xmlns:a16="http://schemas.microsoft.com/office/drawing/2014/main" id="{221C34E7-42FC-4918-A83F-9DEDB9EA15A2}"/>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20</a:t>
            </a:r>
          </a:p>
        </p:txBody>
      </p:sp>
      <p:sp>
        <p:nvSpPr>
          <p:cNvPr id="3" name="What is the difference between a parameter">
            <a:extLst>
              <a:ext uri="{FF2B5EF4-FFF2-40B4-BE49-F238E27FC236}">
                <a16:creationId xmlns:a16="http://schemas.microsoft.com/office/drawing/2014/main" id="{BBBC7E77-3530-418D-9E99-9B5F334CAB1B}"/>
              </a:ext>
            </a:extLst>
          </p:cNvPr>
          <p:cNvSpPr>
            <a:spLocks noGrp="1"/>
          </p:cNvSpPr>
          <p:nvPr/>
        </p:nvSpPr>
        <p:spPr>
          <a:xfrm>
            <a:off x="685800" y="1476375"/>
            <a:ext cx="10820400" cy="106680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What is the difference between a parameter and a statistic?</a:t>
            </a:r>
          </a:p>
        </p:txBody>
      </p:sp>
      <p:sp>
        <p:nvSpPr>
          <p:cNvPr id="4" name="Which describes variation among organisms:">
            <a:extLst>
              <a:ext uri="{FF2B5EF4-FFF2-40B4-BE49-F238E27FC236}">
                <a16:creationId xmlns:a16="http://schemas.microsoft.com/office/drawing/2014/main" id="{B7505509-39DD-4E3C-A724-7F972DAE6600}"/>
              </a:ext>
            </a:extLst>
          </p:cNvPr>
          <p:cNvSpPr>
            <a:spLocks noGrp="1"/>
          </p:cNvSpPr>
          <p:nvPr/>
        </p:nvSpPr>
        <p:spPr>
          <a:xfrm>
            <a:off x="685800" y="2657475"/>
            <a:ext cx="10820400" cy="106680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Which describes variation among organisms: SD or SE?</a:t>
            </a:r>
          </a:p>
        </p:txBody>
      </p:sp>
      <p:sp>
        <p:nvSpPr>
          <p:cNvPr id="5" name="Does simulating 10,000 sample means add bi">
            <a:extLst>
              <a:ext uri="{FF2B5EF4-FFF2-40B4-BE49-F238E27FC236}">
                <a16:creationId xmlns:a16="http://schemas.microsoft.com/office/drawing/2014/main" id="{66122E4C-C5EE-4FF7-87C1-FC40EEC91585}"/>
              </a:ext>
            </a:extLst>
          </p:cNvPr>
          <p:cNvSpPr>
            <a:spLocks noGrp="1"/>
          </p:cNvSpPr>
          <p:nvPr/>
        </p:nvSpPr>
        <p:spPr>
          <a:xfrm>
            <a:off x="685800" y="3838575"/>
            <a:ext cx="10820400" cy="106680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Does simulating 10,000 sample means add biological replicates?</a:t>
            </a:r>
          </a:p>
        </p:txBody>
      </p:sp>
    </p:spTree>
    <p:extLst>
      <p:ext uri="{BB962C8B-B14F-4D97-AF65-F5344CB8AC3E}">
        <p14:creationId xmlns:p14="http://schemas.microsoft.com/office/powerpoint/2010/main" val="12947175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00000"/>
        </a:solidFill>
        <a:effectLst/>
      </p:bgPr>
    </p:bg>
    <p:spTree>
      <p:nvGrpSpPr>
        <p:cNvPr id="1" name=""/>
        <p:cNvGrpSpPr/>
        <p:nvPr/>
      </p:nvGrpSpPr>
      <p:grpSpPr>
        <a:xfrm>
          <a:off x="0" y="0"/>
          <a:ext cx="0" cy="0"/>
          <a:chOff x="0" y="0"/>
          <a:chExt cx="0" cy="0"/>
        </a:xfrm>
      </p:grpSpPr>
      <p:sp>
        <p:nvSpPr>
          <p:cNvPr id="4" name="Sampling uncertainty and our first tests">
            <a:extLst>
              <a:ext uri="{FF2B5EF4-FFF2-40B4-BE49-F238E27FC236}">
                <a16:creationId xmlns:a16="http://schemas.microsoft.com/office/drawing/2014/main" id="{A2E669D5-3C6E-42CA-8E58-39171E9468CE}"/>
              </a:ext>
            </a:extLst>
          </p:cNvPr>
          <p:cNvSpPr>
            <a:spLocks noGrp="1"/>
          </p:cNvSpPr>
          <p:nvPr/>
        </p:nvSpPr>
        <p:spPr>
          <a:xfrm>
            <a:off x="685800" y="1657350"/>
            <a:ext cx="10820400" cy="1524000"/>
          </a:xfrm>
          <a:prstGeom prst="rect">
            <a:avLst/>
          </a:prstGeom>
          <a:noFill/>
          <a:ln w="0">
            <a:noFill/>
          </a:ln>
        </p:spPr>
        <p:txBody>
          <a:bodyPr anchor="t">
            <a:noAutofit/>
          </a:bodyPr>
          <a:lstStyle/>
          <a:p>
            <a:pPr>
              <a:defRPr sz="4650" b="1">
                <a:solidFill>
                  <a:srgbClr val="FFFFFF"/>
                </a:solidFill>
                <a:latin typeface="Nimbus Sans"/>
                <a:ea typeface="Nimbus Sans"/>
                <a:cs typeface="Nimbus Sans"/>
              </a:defRPr>
            </a:pPr>
            <a:r>
              <a:rPr sz="4650" b="1">
                <a:solidFill>
                  <a:srgbClr val="FFFFFF"/>
                </a:solidFill>
                <a:latin typeface="Nimbus Sans"/>
                <a:ea typeface="Nimbus Sans"/>
                <a:cs typeface="Nimbus Sans"/>
              </a:rPr>
              <a:t>Sampling uncertainty and our first tests</a:t>
            </a:r>
          </a:p>
        </p:txBody>
      </p:sp>
      <p:sp>
        <p:nvSpPr>
          <p:cNvPr id="2" name="21">
            <a:extLst>
              <a:ext uri="{FF2B5EF4-FFF2-40B4-BE49-F238E27FC236}">
                <a16:creationId xmlns:a16="http://schemas.microsoft.com/office/drawing/2014/main" id="{5960D428-077B-4ADF-BA91-1BCA08374435}"/>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DECACA"/>
                </a:solidFill>
                <a:latin typeface="Nimbus Sans"/>
                <a:ea typeface="Nimbus Sans"/>
                <a:cs typeface="Nimbus Sans"/>
              </a:defRPr>
            </a:pPr>
            <a:r>
              <a:rPr sz="1500" b="0">
                <a:solidFill>
                  <a:srgbClr val="DECACA"/>
                </a:solidFill>
                <a:latin typeface="Nimbus Sans"/>
                <a:ea typeface="Nimbus Sans"/>
                <a:cs typeface="Nimbus Sans"/>
              </a:rPr>
              <a:t>21</a:t>
            </a:r>
          </a:p>
        </p:txBody>
      </p:sp>
      <p:sp>
        <p:nvSpPr>
          <p:cNvPr id="3" name="Thursday, September 17&#10;&#10;What do SD and SE ">
            <a:extLst>
              <a:ext uri="{FF2B5EF4-FFF2-40B4-BE49-F238E27FC236}">
                <a16:creationId xmlns:a16="http://schemas.microsoft.com/office/drawing/2014/main" id="{C22DEE7C-8606-4229-A0E3-6FAFA490B9E1}"/>
              </a:ext>
            </a:extLst>
          </p:cNvPr>
          <p:cNvSpPr>
            <a:spLocks noGrp="1"/>
          </p:cNvSpPr>
          <p:nvPr/>
        </p:nvSpPr>
        <p:spPr>
          <a:xfrm>
            <a:off x="723900" y="3790950"/>
            <a:ext cx="10572750" cy="1438275"/>
          </a:xfrm>
          <a:prstGeom prst="rect">
            <a:avLst/>
          </a:prstGeom>
          <a:noFill/>
          <a:ln w="0">
            <a:noFill/>
          </a:ln>
        </p:spPr>
        <p:txBody>
          <a:bodyPr anchor="t">
            <a:noAutofit/>
          </a:bodyPr>
          <a:lstStyle/>
          <a:p>
            <a:pPr>
              <a:defRPr sz="2475" b="0">
                <a:solidFill>
                  <a:srgbClr val="FFFFFF"/>
                </a:solidFill>
                <a:latin typeface="Nimbus Sans"/>
                <a:ea typeface="Nimbus Sans"/>
                <a:cs typeface="Nimbus Sans"/>
              </a:defRPr>
            </a:pPr>
            <a:r>
              <a:rPr sz="2475" b="0">
                <a:solidFill>
                  <a:srgbClr val="FFFFFF"/>
                </a:solidFill>
                <a:latin typeface="Nimbus Sans"/>
                <a:ea typeface="Nimbus Sans"/>
                <a:cs typeface="Nimbus Sans"/>
              </a:rPr>
              <a:t>Thursday, September 17</a:t>
            </a:r>
          </a:p>
          <a:p>
            <a:endParaRPr sz="2475" b="0">
              <a:solidFill>
                <a:srgbClr val="FFFFFF"/>
              </a:solidFill>
              <a:latin typeface="Nimbus Sans"/>
              <a:ea typeface="Nimbus Sans"/>
              <a:cs typeface="Nimbus Sans"/>
            </a:endParaRPr>
          </a:p>
          <a:p>
            <a:pPr>
              <a:defRPr sz="2475" b="0">
                <a:solidFill>
                  <a:srgbClr val="FFFFFF"/>
                </a:solidFill>
                <a:latin typeface="Nimbus Sans"/>
                <a:ea typeface="Nimbus Sans"/>
                <a:cs typeface="Nimbus Sans"/>
              </a:defRPr>
            </a:pPr>
            <a:r>
              <a:rPr sz="2475" b="0">
                <a:solidFill>
                  <a:srgbClr val="FFFFFF"/>
                </a:solidFill>
                <a:latin typeface="Nimbus Sans"/>
                <a:ea typeface="Nimbus Sans"/>
                <a:cs typeface="Nimbus Sans"/>
              </a:rPr>
              <a:t>What do SD and SE each describe?</a:t>
            </a:r>
          </a:p>
        </p:txBody>
      </p:sp>
    </p:spTree>
    <p:extLst>
      <p:ext uri="{BB962C8B-B14F-4D97-AF65-F5344CB8AC3E}">
        <p14:creationId xmlns:p14="http://schemas.microsoft.com/office/powerpoint/2010/main" val="809192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ample size and standard error">
            <a:extLst>
              <a:ext uri="{FF2B5EF4-FFF2-40B4-BE49-F238E27FC236}">
                <a16:creationId xmlns:a16="http://schemas.microsoft.com/office/drawing/2014/main" id="{9B750766-407E-4207-9480-813121FFCD20}"/>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Sample size and standard error</a:t>
            </a:r>
          </a:p>
        </p:txBody>
      </p:sp>
      <p:sp>
        <p:nvSpPr>
          <p:cNvPr id="2" name="22">
            <a:extLst>
              <a:ext uri="{FF2B5EF4-FFF2-40B4-BE49-F238E27FC236}">
                <a16:creationId xmlns:a16="http://schemas.microsoft.com/office/drawing/2014/main" id="{E3D60A82-C308-46FF-A062-AADE06632A19}"/>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22</a:t>
            </a:r>
          </a:p>
        </p:txBody>
      </p:sp>
      <p:graphicFrame>
        <p:nvGraphicFramePr>
          <p:cNvPr id="7" name="Table 6"/>
          <p:cNvGraphicFramePr/>
          <p:nvPr/>
        </p:nvGraphicFramePr>
        <p:xfrm>
          <a:off x="685800" y="1695450"/>
          <a:ext cx="9715500" cy="2790824"/>
        </p:xfrm>
        <a:graphic>
          <a:graphicData uri="http://schemas.openxmlformats.org/drawingml/2006/table">
            <a:tbl>
              <a:tblPr/>
              <a:tblGrid>
                <a:gridCol w="3143250">
                  <a:extLst>
                    <a:ext uri="{9D8B030D-6E8A-4147-A177-3AD203B41FA5}">
                      <a16:colId xmlns:a16="http://schemas.microsoft.com/office/drawing/2014/main" val="20000"/>
                    </a:ext>
                  </a:extLst>
                </a:gridCol>
                <a:gridCol w="314325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697706">
                <a:tc>
                  <a:txBody>
                    <a:bodyPr/>
                    <a:lstStyle/>
                    <a:p>
                      <a:r>
                        <a:rPr sz="1950" b="1">
                          <a:solidFill>
                            <a:srgbClr val="FFFFFF"/>
                          </a:solidFill>
                          <a:latin typeface="Nimbus Sans"/>
                          <a:ea typeface="Nimbus Sans"/>
                          <a:cs typeface="Nimbus Sans"/>
                        </a:rPr>
                        <a:t>Independent n</a:t>
                      </a:r>
                    </a:p>
                  </a:txBody>
                  <a:tcPr>
                    <a:solidFill>
                      <a:srgbClr val="500000"/>
                    </a:solidFill>
                  </a:tcPr>
                </a:tc>
                <a:tc>
                  <a:txBody>
                    <a:bodyPr/>
                    <a:lstStyle/>
                    <a:p>
                      <a:r>
                        <a:rPr sz="1950" b="1">
                          <a:solidFill>
                            <a:srgbClr val="FFFFFF"/>
                          </a:solidFill>
                          <a:latin typeface="Nimbus Sans"/>
                          <a:ea typeface="Nimbus Sans"/>
                          <a:cs typeface="Nimbus Sans"/>
                        </a:rPr>
                        <a:t>SD held at 2</a:t>
                      </a:r>
                    </a:p>
                  </a:txBody>
                  <a:tcPr>
                    <a:solidFill>
                      <a:srgbClr val="500000"/>
                    </a:solidFill>
                  </a:tcPr>
                </a:tc>
                <a:tc>
                  <a:txBody>
                    <a:bodyPr/>
                    <a:lstStyle/>
                    <a:p>
                      <a:r>
                        <a:rPr sz="1950" b="1">
                          <a:solidFill>
                            <a:srgbClr val="FFFFFF"/>
                          </a:solidFill>
                          <a:latin typeface="Nimbus Sans"/>
                          <a:ea typeface="Nimbus Sans"/>
                          <a:cs typeface="Nimbus Sans"/>
                        </a:rPr>
                        <a:t>SE = 2 / √n</a:t>
                      </a:r>
                    </a:p>
                  </a:txBody>
                  <a:tcPr>
                    <a:solidFill>
                      <a:srgbClr val="500000"/>
                    </a:solidFill>
                  </a:tcPr>
                </a:tc>
                <a:extLst>
                  <a:ext uri="{0D108BD9-81ED-4DB2-BD59-A6C34878D82A}">
                    <a16:rowId xmlns:a16="http://schemas.microsoft.com/office/drawing/2014/main" val="10000"/>
                  </a:ext>
                </a:extLst>
              </a:tr>
              <a:tr h="697706">
                <a:tc>
                  <a:txBody>
                    <a:bodyPr/>
                    <a:lstStyle/>
                    <a:p>
                      <a:r>
                        <a:rPr sz="1950" b="0">
                          <a:solidFill>
                            <a:srgbClr val="202124"/>
                          </a:solidFill>
                          <a:latin typeface="Nimbus Sans"/>
                          <a:ea typeface="Nimbus Sans"/>
                          <a:cs typeface="Nimbus Sans"/>
                        </a:rPr>
                        <a:t>25</a:t>
                      </a:r>
                    </a:p>
                  </a:txBody>
                  <a:tcPr>
                    <a:solidFill>
                      <a:srgbClr val="FFFFFF"/>
                    </a:solidFill>
                  </a:tcPr>
                </a:tc>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0.40</a:t>
                      </a:r>
                    </a:p>
                  </a:txBody>
                  <a:tcPr>
                    <a:solidFill>
                      <a:srgbClr val="FFFFFF"/>
                    </a:solidFill>
                  </a:tcPr>
                </a:tc>
                <a:extLst>
                  <a:ext uri="{0D108BD9-81ED-4DB2-BD59-A6C34878D82A}">
                    <a16:rowId xmlns:a16="http://schemas.microsoft.com/office/drawing/2014/main" val="10001"/>
                  </a:ext>
                </a:extLst>
              </a:tr>
              <a:tr h="697706">
                <a:tc>
                  <a:txBody>
                    <a:bodyPr/>
                    <a:lstStyle/>
                    <a:p>
                      <a:r>
                        <a:rPr sz="1950" b="0">
                          <a:solidFill>
                            <a:srgbClr val="202124"/>
                          </a:solidFill>
                          <a:latin typeface="Nimbus Sans"/>
                          <a:ea typeface="Nimbus Sans"/>
                          <a:cs typeface="Nimbus Sans"/>
                        </a:rPr>
                        <a:t>100</a:t>
                      </a:r>
                    </a:p>
                  </a:txBody>
                  <a:tcPr>
                    <a:solidFill>
                      <a:srgbClr val="FFFFFF"/>
                    </a:solidFill>
                  </a:tcPr>
                </a:tc>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0.20</a:t>
                      </a:r>
                    </a:p>
                  </a:txBody>
                  <a:tcPr>
                    <a:solidFill>
                      <a:srgbClr val="FFFFFF"/>
                    </a:solidFill>
                  </a:tcPr>
                </a:tc>
                <a:extLst>
                  <a:ext uri="{0D108BD9-81ED-4DB2-BD59-A6C34878D82A}">
                    <a16:rowId xmlns:a16="http://schemas.microsoft.com/office/drawing/2014/main" val="10002"/>
                  </a:ext>
                </a:extLst>
              </a:tr>
              <a:tr h="697706">
                <a:tc>
                  <a:txBody>
                    <a:bodyPr/>
                    <a:lstStyle/>
                    <a:p>
                      <a:r>
                        <a:rPr sz="1950" b="0">
                          <a:solidFill>
                            <a:srgbClr val="202124"/>
                          </a:solidFill>
                          <a:latin typeface="Nimbus Sans"/>
                          <a:ea typeface="Nimbus Sans"/>
                          <a:cs typeface="Nimbus Sans"/>
                        </a:rPr>
                        <a:t>400</a:t>
                      </a:r>
                    </a:p>
                  </a:txBody>
                  <a:tcPr>
                    <a:solidFill>
                      <a:srgbClr val="FFFFFF"/>
                    </a:solidFill>
                  </a:tcPr>
                </a:tc>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0.10</a:t>
                      </a:r>
                    </a:p>
                  </a:txBody>
                  <a:tcPr>
                    <a:solidFill>
                      <a:srgbClr val="FFFFFF"/>
                    </a:solidFill>
                  </a:tcPr>
                </a:tc>
                <a:extLst>
                  <a:ext uri="{0D108BD9-81ED-4DB2-BD59-A6C34878D82A}">
                    <a16:rowId xmlns:a16="http://schemas.microsoft.com/office/drawing/2014/main" val="10003"/>
                  </a:ext>
                </a:extLst>
              </a:tr>
            </a:tbl>
          </a:graphicData>
        </a:graphic>
      </p:graphicFrame>
      <p:sp>
        <p:nvSpPr>
          <p:cNvPr id="4" name="Four times as many independent observation">
            <a:extLst>
              <a:ext uri="{FF2B5EF4-FFF2-40B4-BE49-F238E27FC236}">
                <a16:creationId xmlns:a16="http://schemas.microsoft.com/office/drawing/2014/main" id="{3C1113BA-4A4E-41F7-BFC7-604EC450D450}"/>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Four times as many independent observations gives half the SE.</a:t>
            </a:r>
          </a:p>
        </p:txBody>
      </p:sp>
    </p:spTree>
    <p:extLst>
      <p:ext uri="{BB962C8B-B14F-4D97-AF65-F5344CB8AC3E}">
        <p14:creationId xmlns:p14="http://schemas.microsoft.com/office/powerpoint/2010/main" val="1373157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e central limit theorem">
            <a:extLst>
              <a:ext uri="{FF2B5EF4-FFF2-40B4-BE49-F238E27FC236}">
                <a16:creationId xmlns:a16="http://schemas.microsoft.com/office/drawing/2014/main" id="{43CF2865-5799-4C29-8E29-B14F57FA75D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central limit theorem</a:t>
            </a:r>
          </a:p>
        </p:txBody>
      </p:sp>
      <p:sp>
        <p:nvSpPr>
          <p:cNvPr id="2" name="23">
            <a:extLst>
              <a:ext uri="{FF2B5EF4-FFF2-40B4-BE49-F238E27FC236}">
                <a16:creationId xmlns:a16="http://schemas.microsoft.com/office/drawing/2014/main" id="{5AC30D61-1AC6-4634-BDAA-67002C1C2C14}"/>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23</a:t>
            </a:r>
          </a:p>
        </p:txBody>
      </p:sp>
      <p:sp>
        <p:nvSpPr>
          <p:cNvPr id="3" name="With independent sampling and finite varia">
            <a:extLst>
              <a:ext uri="{FF2B5EF4-FFF2-40B4-BE49-F238E27FC236}">
                <a16:creationId xmlns:a16="http://schemas.microsoft.com/office/drawing/2014/main" id="{75517E47-8B82-4493-A589-028B4158EA7F}"/>
              </a:ext>
            </a:extLst>
          </p:cNvPr>
          <p:cNvSpPr>
            <a:spLocks noGrp="1"/>
          </p:cNvSpPr>
          <p:nvPr/>
        </p:nvSpPr>
        <p:spPr>
          <a:xfrm>
            <a:off x="685800" y="1476375"/>
            <a:ext cx="10820400" cy="104775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With independent sampling and finite variance, sample means approach normality as n grows.</a:t>
            </a:r>
          </a:p>
        </p:txBody>
      </p:sp>
      <p:sp>
        <p:nvSpPr>
          <p:cNvPr id="4" name="The individual observations can remain str">
            <a:extLst>
              <a:ext uri="{FF2B5EF4-FFF2-40B4-BE49-F238E27FC236}">
                <a16:creationId xmlns:a16="http://schemas.microsoft.com/office/drawing/2014/main" id="{2E98E4D2-5647-4612-8DEF-2F0D8FA3E842}"/>
              </a:ext>
            </a:extLst>
          </p:cNvPr>
          <p:cNvSpPr>
            <a:spLocks noGrp="1"/>
          </p:cNvSpPr>
          <p:nvPr/>
        </p:nvSpPr>
        <p:spPr>
          <a:xfrm>
            <a:off x="685800" y="2638425"/>
            <a:ext cx="10820400" cy="104775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The individual observations can remain strongly skewed.</a:t>
            </a:r>
          </a:p>
        </p:txBody>
      </p:sp>
      <p:sp>
        <p:nvSpPr>
          <p:cNvPr id="5" name="The approximation depends on the populatio">
            <a:extLst>
              <a:ext uri="{FF2B5EF4-FFF2-40B4-BE49-F238E27FC236}">
                <a16:creationId xmlns:a16="http://schemas.microsoft.com/office/drawing/2014/main" id="{6D3DEA2C-733A-4876-BA60-18F473555FEE}"/>
              </a:ext>
            </a:extLst>
          </p:cNvPr>
          <p:cNvSpPr>
            <a:spLocks noGrp="1"/>
          </p:cNvSpPr>
          <p:nvPr/>
        </p:nvSpPr>
        <p:spPr>
          <a:xfrm>
            <a:off x="685800" y="3800475"/>
            <a:ext cx="10820400" cy="104775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The approximation depends on the population and the sample size.</a:t>
            </a:r>
          </a:p>
        </p:txBody>
      </p:sp>
      <p:sp>
        <p:nvSpPr>
          <p:cNvPr id="6" name="Does a large sample size make the original">
            <a:extLst>
              <a:ext uri="{FF2B5EF4-FFF2-40B4-BE49-F238E27FC236}">
                <a16:creationId xmlns:a16="http://schemas.microsoft.com/office/drawing/2014/main" id="{5A826CB3-2E9F-4A7C-A474-654A54AF3FFD}"/>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Does a large sample size make the original observations normal?</a:t>
            </a:r>
          </a:p>
        </p:txBody>
      </p:sp>
    </p:spTree>
    <p:extLst>
      <p:ext uri="{BB962C8B-B14F-4D97-AF65-F5344CB8AC3E}">
        <p14:creationId xmlns:p14="http://schemas.microsoft.com/office/powerpoint/2010/main" val="446771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A confidence interval for a mean">
            <a:extLst>
              <a:ext uri="{FF2B5EF4-FFF2-40B4-BE49-F238E27FC236}">
                <a16:creationId xmlns:a16="http://schemas.microsoft.com/office/drawing/2014/main" id="{BDCB0B73-5200-479A-904F-4E78A9F85048}"/>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A confidence interval for a mean</a:t>
            </a:r>
          </a:p>
        </p:txBody>
      </p:sp>
      <p:sp>
        <p:nvSpPr>
          <p:cNvPr id="2" name="24">
            <a:extLst>
              <a:ext uri="{FF2B5EF4-FFF2-40B4-BE49-F238E27FC236}">
                <a16:creationId xmlns:a16="http://schemas.microsoft.com/office/drawing/2014/main" id="{26B8FE80-8418-454D-8573-A3C123D39869}"/>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24</a:t>
            </a:r>
          </a:p>
        </p:txBody>
      </p:sp>
      <p:sp>
        <p:nvSpPr>
          <p:cNvPr id="3" name="Estimate ± multiplier × standard error">
            <a:extLst>
              <a:ext uri="{FF2B5EF4-FFF2-40B4-BE49-F238E27FC236}">
                <a16:creationId xmlns:a16="http://schemas.microsoft.com/office/drawing/2014/main" id="{A7F3101A-BA42-4733-9550-DAFB422DAEDE}"/>
              </a:ext>
            </a:extLst>
          </p:cNvPr>
          <p:cNvSpPr>
            <a:spLocks noGrp="1"/>
          </p:cNvSpPr>
          <p:nvPr/>
        </p:nvSpPr>
        <p:spPr>
          <a:xfrm>
            <a:off x="685800" y="1609725"/>
            <a:ext cx="10820400" cy="704850"/>
          </a:xfrm>
          <a:prstGeom prst="rect">
            <a:avLst/>
          </a:prstGeom>
          <a:noFill/>
          <a:ln w="0">
            <a:noFill/>
          </a:ln>
        </p:spPr>
        <p:txBody>
          <a:bodyPr anchor="t">
            <a:noAutofit/>
          </a:bodyPr>
          <a:lstStyle/>
          <a:p>
            <a:pPr>
              <a:defRPr sz="3225" b="1">
                <a:solidFill>
                  <a:srgbClr val="500000"/>
                </a:solidFill>
                <a:latin typeface="Nimbus Sans"/>
                <a:ea typeface="Nimbus Sans"/>
                <a:cs typeface="Nimbus Sans"/>
              </a:defRPr>
            </a:pPr>
            <a:r>
              <a:rPr sz="3225" b="1">
                <a:solidFill>
                  <a:srgbClr val="500000"/>
                </a:solidFill>
                <a:latin typeface="Nimbus Sans"/>
                <a:ea typeface="Nimbus Sans"/>
                <a:cs typeface="Nimbus Sans"/>
              </a:rPr>
              <a:t>Estimate ± multiplier × standard error</a:t>
            </a:r>
          </a:p>
        </p:txBody>
      </p:sp>
      <p:sp>
        <p:nvSpPr>
          <p:cNvPr id="4" name="10.034 ± 2.045 × 0.284">
            <a:extLst>
              <a:ext uri="{FF2B5EF4-FFF2-40B4-BE49-F238E27FC236}">
                <a16:creationId xmlns:a16="http://schemas.microsoft.com/office/drawing/2014/main" id="{2733C2D8-D5E4-4350-8C38-F104FAE93C7C}"/>
              </a:ext>
            </a:extLst>
          </p:cNvPr>
          <p:cNvSpPr>
            <a:spLocks noGrp="1"/>
          </p:cNvSpPr>
          <p:nvPr/>
        </p:nvSpPr>
        <p:spPr>
          <a:xfrm>
            <a:off x="685800" y="2676525"/>
            <a:ext cx="10820400" cy="695325"/>
          </a:xfrm>
          <a:prstGeom prst="rect">
            <a:avLst/>
          </a:prstGeom>
          <a:noFill/>
          <a:ln w="0">
            <a:noFill/>
          </a:ln>
        </p:spPr>
        <p:txBody>
          <a:bodyPr anchor="t">
            <a:noAutofit/>
          </a:bodyPr>
          <a:lstStyle/>
          <a:p>
            <a:pPr>
              <a:defRPr sz="3225" b="0">
                <a:solidFill>
                  <a:srgbClr val="202124"/>
                </a:solidFill>
                <a:latin typeface="Nimbus Sans"/>
                <a:ea typeface="Nimbus Sans"/>
                <a:cs typeface="Nimbus Sans"/>
              </a:defRPr>
            </a:pPr>
            <a:r>
              <a:rPr sz="3225" b="0">
                <a:solidFill>
                  <a:srgbClr val="202124"/>
                </a:solidFill>
                <a:latin typeface="Nimbus Sans"/>
                <a:ea typeface="Nimbus Sans"/>
                <a:cs typeface="Nimbus Sans"/>
              </a:rPr>
              <a:t>10.034 ± 2.045 × 0.284</a:t>
            </a:r>
          </a:p>
        </p:txBody>
      </p:sp>
      <p:sp>
        <p:nvSpPr>
          <p:cNvPr id="5" name="95% confidence interval: 9.454 to 10.614">
            <a:extLst>
              <a:ext uri="{FF2B5EF4-FFF2-40B4-BE49-F238E27FC236}">
                <a16:creationId xmlns:a16="http://schemas.microsoft.com/office/drawing/2014/main" id="{D2342C99-76AF-48DE-96BF-9781EC71CD85}"/>
              </a:ext>
            </a:extLst>
          </p:cNvPr>
          <p:cNvSpPr>
            <a:spLocks noGrp="1"/>
          </p:cNvSpPr>
          <p:nvPr/>
        </p:nvSpPr>
        <p:spPr>
          <a:xfrm>
            <a:off x="685800" y="3714750"/>
            <a:ext cx="10820400" cy="714375"/>
          </a:xfrm>
          <a:prstGeom prst="rect">
            <a:avLst/>
          </a:prstGeom>
          <a:noFill/>
          <a:ln w="0">
            <a:noFill/>
          </a:ln>
        </p:spPr>
        <p:txBody>
          <a:bodyPr anchor="t">
            <a:noAutofit/>
          </a:bodyPr>
          <a:lstStyle/>
          <a:p>
            <a:pPr>
              <a:defRPr sz="2925" b="0">
                <a:solidFill>
                  <a:srgbClr val="202124"/>
                </a:solidFill>
                <a:latin typeface="Nimbus Sans"/>
                <a:ea typeface="Nimbus Sans"/>
                <a:cs typeface="Nimbus Sans"/>
              </a:defRPr>
            </a:pPr>
            <a:r>
              <a:rPr sz="2925" b="0">
                <a:solidFill>
                  <a:srgbClr val="202124"/>
                </a:solidFill>
                <a:latin typeface="Nimbus Sans"/>
                <a:ea typeface="Nimbus Sans"/>
                <a:cs typeface="Nimbus Sans"/>
              </a:rPr>
              <a:t>95% confidence interval: 9.454 to 10.614</a:t>
            </a:r>
          </a:p>
        </p:txBody>
      </p:sp>
      <p:sp>
        <p:nvSpPr>
          <p:cNvPr id="6" name="Across repeated samples, about 95% of such">
            <a:extLst>
              <a:ext uri="{FF2B5EF4-FFF2-40B4-BE49-F238E27FC236}">
                <a16:creationId xmlns:a16="http://schemas.microsoft.com/office/drawing/2014/main" id="{762CB145-CB62-47CB-BE43-462E26138C2D}"/>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Across repeated samples, about 95% of such intervals cover the true mean.</a:t>
            </a:r>
          </a:p>
        </p:txBody>
      </p:sp>
    </p:spTree>
    <p:extLst>
      <p:ext uri="{BB962C8B-B14F-4D97-AF65-F5344CB8AC3E}">
        <p14:creationId xmlns:p14="http://schemas.microsoft.com/office/powerpoint/2010/main" val="161407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Confidence intervals across repeated sampl">
            <a:extLst>
              <a:ext uri="{FF2B5EF4-FFF2-40B4-BE49-F238E27FC236}">
                <a16:creationId xmlns:a16="http://schemas.microsoft.com/office/drawing/2014/main" id="{164E2FD8-0AA9-4E7D-8E3B-4DFECC497170}"/>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Confidence intervals across repeated samples</a:t>
            </a:r>
          </a:p>
        </p:txBody>
      </p:sp>
      <p:sp>
        <p:nvSpPr>
          <p:cNvPr id="2" name="25">
            <a:extLst>
              <a:ext uri="{FF2B5EF4-FFF2-40B4-BE49-F238E27FC236}">
                <a16:creationId xmlns:a16="http://schemas.microsoft.com/office/drawing/2014/main" id="{5BDF223D-1573-4B4F-9266-0022D608A09D}"/>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25</a:t>
            </a:r>
          </a:p>
        </p:txBody>
      </p:sp>
      <p:sp>
        <p:nvSpPr>
          <p:cNvPr id="3" name="Generate 30 values from a population whose">
            <a:extLst>
              <a:ext uri="{FF2B5EF4-FFF2-40B4-BE49-F238E27FC236}">
                <a16:creationId xmlns:a16="http://schemas.microsoft.com/office/drawing/2014/main" id="{5C8AC4C5-1442-4635-8DE2-2712B60AEFDF}"/>
              </a:ext>
            </a:extLst>
          </p:cNvPr>
          <p:cNvSpPr>
            <a:spLocks noGrp="1"/>
          </p:cNvSpPr>
          <p:nvPr/>
        </p:nvSpPr>
        <p:spPr>
          <a:xfrm>
            <a:off x="685800" y="1476375"/>
            <a:ext cx="10820400" cy="104775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Generate 30 values from a population whose mean is 10.</a:t>
            </a:r>
          </a:p>
        </p:txBody>
      </p:sp>
      <p:sp>
        <p:nvSpPr>
          <p:cNvPr id="4" name="Calculate a mean and its 95% confidence in">
            <a:extLst>
              <a:ext uri="{FF2B5EF4-FFF2-40B4-BE49-F238E27FC236}">
                <a16:creationId xmlns:a16="http://schemas.microsoft.com/office/drawing/2014/main" id="{90FAE1BA-BC83-402A-8032-E66C885A61E0}"/>
              </a:ext>
            </a:extLst>
          </p:cNvPr>
          <p:cNvSpPr>
            <a:spLocks noGrp="1"/>
          </p:cNvSpPr>
          <p:nvPr/>
        </p:nvSpPr>
        <p:spPr>
          <a:xfrm>
            <a:off x="685800" y="2638425"/>
            <a:ext cx="10820400" cy="104775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Calculate a mean and its 95% confidence interval.</a:t>
            </a:r>
          </a:p>
        </p:txBody>
      </p:sp>
      <p:sp>
        <p:nvSpPr>
          <p:cNvPr id="5" name="Repeat, then count how often the interval ">
            <a:extLst>
              <a:ext uri="{FF2B5EF4-FFF2-40B4-BE49-F238E27FC236}">
                <a16:creationId xmlns:a16="http://schemas.microsoft.com/office/drawing/2014/main" id="{0955BB69-CB26-4379-B984-D165CDA364BE}"/>
              </a:ext>
            </a:extLst>
          </p:cNvPr>
          <p:cNvSpPr>
            <a:spLocks noGrp="1"/>
          </p:cNvSpPr>
          <p:nvPr/>
        </p:nvSpPr>
        <p:spPr>
          <a:xfrm>
            <a:off x="685800" y="3800475"/>
            <a:ext cx="10820400" cy="104775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Repeat, then count how often the interval includes 10.</a:t>
            </a:r>
          </a:p>
        </p:txBody>
      </p:sp>
      <p:sp>
        <p:nvSpPr>
          <p:cNvPr id="6" name="Would every interval include 10? Would eve">
            <a:extLst>
              <a:ext uri="{FF2B5EF4-FFF2-40B4-BE49-F238E27FC236}">
                <a16:creationId xmlns:a16="http://schemas.microsoft.com/office/drawing/2014/main" id="{3B9DAB52-D0FC-4E4D-98FD-96ED510576E1}"/>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Would every interval include 10? Would every sample give the same interval?</a:t>
            </a:r>
          </a:p>
        </p:txBody>
      </p:sp>
    </p:spTree>
    <p:extLst>
      <p:ext uri="{BB962C8B-B14F-4D97-AF65-F5344CB8AC3E}">
        <p14:creationId xmlns:p14="http://schemas.microsoft.com/office/powerpoint/2010/main" val="1989765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Our data and a fixed benchmark">
            <a:extLst>
              <a:ext uri="{FF2B5EF4-FFF2-40B4-BE49-F238E27FC236}">
                <a16:creationId xmlns:a16="http://schemas.microsoft.com/office/drawing/2014/main" id="{58A52B8C-7FCF-433D-B12C-C2ECB1798B64}"/>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Our data and a fixed benchmark</a:t>
            </a:r>
          </a:p>
        </p:txBody>
      </p:sp>
      <p:sp>
        <p:nvSpPr>
          <p:cNvPr id="2" name="26">
            <a:extLst>
              <a:ext uri="{FF2B5EF4-FFF2-40B4-BE49-F238E27FC236}">
                <a16:creationId xmlns:a16="http://schemas.microsoft.com/office/drawing/2014/main" id="{5DCCDC9E-3913-4AEB-9CCD-A6FE1BF98A02}"/>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26</a:t>
            </a:r>
          </a:p>
        </p:txBody>
      </p:sp>
      <p:graphicFrame>
        <p:nvGraphicFramePr>
          <p:cNvPr id="7" name="Chart"/>
          <p:cNvGraphicFramePr/>
          <p:nvPr/>
        </p:nvGraphicFramePr>
        <p:xfrm>
          <a:off x="685800" y="1428750"/>
          <a:ext cx="74295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30 control observations&#10;&#10;Mean = 10.034&#10;&#10;Fi">
            <a:extLst>
              <a:ext uri="{FF2B5EF4-FFF2-40B4-BE49-F238E27FC236}">
                <a16:creationId xmlns:a16="http://schemas.microsoft.com/office/drawing/2014/main" id="{31174ADB-D45C-4D13-ACC0-3A7395421983}"/>
              </a:ext>
            </a:extLst>
          </p:cNvPr>
          <p:cNvSpPr>
            <a:spLocks noGrp="1"/>
          </p:cNvSpPr>
          <p:nvPr/>
        </p:nvSpPr>
        <p:spPr>
          <a:xfrm>
            <a:off x="8562975" y="1733550"/>
            <a:ext cx="2905125" cy="3476625"/>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30 control observations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Mean = 10.034</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Fixed target = 10</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How surprising is this departure?</a:t>
            </a:r>
          </a:p>
        </p:txBody>
      </p:sp>
    </p:spTree>
    <p:extLst>
      <p:ext uri="{BB962C8B-B14F-4D97-AF65-F5344CB8AC3E}">
        <p14:creationId xmlns:p14="http://schemas.microsoft.com/office/powerpoint/2010/main" val="777073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e design and model come first">
            <a:extLst>
              <a:ext uri="{FF2B5EF4-FFF2-40B4-BE49-F238E27FC236}">
                <a16:creationId xmlns:a16="http://schemas.microsoft.com/office/drawing/2014/main" id="{E26A15B5-9F52-4895-A66F-A03E98A3FCDA}"/>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design and model come first</a:t>
            </a:r>
          </a:p>
        </p:txBody>
      </p:sp>
      <p:sp>
        <p:nvSpPr>
          <p:cNvPr id="2" name="27">
            <a:extLst>
              <a:ext uri="{FF2B5EF4-FFF2-40B4-BE49-F238E27FC236}">
                <a16:creationId xmlns:a16="http://schemas.microsoft.com/office/drawing/2014/main" id="{BD7A78C8-D31A-4172-935E-F428DBF28725}"/>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27</a:t>
            </a:r>
          </a:p>
        </p:txBody>
      </p:sp>
      <p:sp>
        <p:nvSpPr>
          <p:cNvPr id="3" name="Independent observations supported by the ">
            <a:extLst>
              <a:ext uri="{FF2B5EF4-FFF2-40B4-BE49-F238E27FC236}">
                <a16:creationId xmlns:a16="http://schemas.microsoft.com/office/drawing/2014/main" id="{163F863D-50AB-436D-9FDB-7197556FA475}"/>
              </a:ext>
            </a:extLst>
          </p:cNvPr>
          <p:cNvSpPr>
            <a:spLocks noGrp="1"/>
          </p:cNvSpPr>
          <p:nvPr/>
        </p:nvSpPr>
        <p:spPr>
          <a:xfrm>
            <a:off x="685800" y="1476375"/>
            <a:ext cx="10820400" cy="10763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Independent observations supported by the sampling design</a:t>
            </a:r>
          </a:p>
        </p:txBody>
      </p:sp>
      <p:sp>
        <p:nvSpPr>
          <p:cNvPr id="4" name="A quantitative response and a meaningful p">
            <a:extLst>
              <a:ext uri="{FF2B5EF4-FFF2-40B4-BE49-F238E27FC236}">
                <a16:creationId xmlns:a16="http://schemas.microsoft.com/office/drawing/2014/main" id="{C0EC0E13-380A-4598-BB7A-3E2FECCC62C0}"/>
              </a:ext>
            </a:extLst>
          </p:cNvPr>
          <p:cNvSpPr>
            <a:spLocks noGrp="1"/>
          </p:cNvSpPr>
          <p:nvPr/>
        </p:nvSpPr>
        <p:spPr>
          <a:xfrm>
            <a:off x="685800" y="2667000"/>
            <a:ext cx="10820400" cy="10763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A quantitative response and a meaningful population mean</a:t>
            </a:r>
          </a:p>
        </p:txBody>
      </p:sp>
      <p:sp>
        <p:nvSpPr>
          <p:cNvPr id="5" name="A reasonably suitable model for the distri">
            <a:extLst>
              <a:ext uri="{FF2B5EF4-FFF2-40B4-BE49-F238E27FC236}">
                <a16:creationId xmlns:a16="http://schemas.microsoft.com/office/drawing/2014/main" id="{9802A729-2E8E-42CA-B77F-4D4A69A2E7D1}"/>
              </a:ext>
            </a:extLst>
          </p:cNvPr>
          <p:cNvSpPr>
            <a:spLocks noGrp="1"/>
          </p:cNvSpPr>
          <p:nvPr/>
        </p:nvSpPr>
        <p:spPr>
          <a:xfrm>
            <a:off x="685800" y="3857625"/>
            <a:ext cx="10820400" cy="10763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A reasonably suitable model for the distribution of values</a:t>
            </a:r>
          </a:p>
        </p:txBody>
      </p:sp>
      <p:sp>
        <p:nvSpPr>
          <p:cNvPr id="6" name="Which assumption could you check from the ">
            <a:extLst>
              <a:ext uri="{FF2B5EF4-FFF2-40B4-BE49-F238E27FC236}">
                <a16:creationId xmlns:a16="http://schemas.microsoft.com/office/drawing/2014/main" id="{B9177A27-201E-46D0-B476-A85D36B4C84F}"/>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Which assumption could you check from the dataset alone? Which needs study records?</a:t>
            </a:r>
          </a:p>
        </p:txBody>
      </p:sp>
    </p:spTree>
    <p:extLst>
      <p:ext uri="{BB962C8B-B14F-4D97-AF65-F5344CB8AC3E}">
        <p14:creationId xmlns:p14="http://schemas.microsoft.com/office/powerpoint/2010/main" val="588172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Null and alternative hypotheses">
            <a:extLst>
              <a:ext uri="{FF2B5EF4-FFF2-40B4-BE49-F238E27FC236}">
                <a16:creationId xmlns:a16="http://schemas.microsoft.com/office/drawing/2014/main" id="{68ACAE40-2AA1-4C3D-AF3D-371E933B8C26}"/>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Null and alternative hypotheses</a:t>
            </a:r>
          </a:p>
        </p:txBody>
      </p:sp>
      <p:sp>
        <p:nvSpPr>
          <p:cNvPr id="2" name="28">
            <a:extLst>
              <a:ext uri="{FF2B5EF4-FFF2-40B4-BE49-F238E27FC236}">
                <a16:creationId xmlns:a16="http://schemas.microsoft.com/office/drawing/2014/main" id="{DE0EE699-C13D-401E-A72E-00A8DEB2B347}"/>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28</a:t>
            </a:r>
          </a:p>
        </p:txBody>
      </p:sp>
      <p:sp>
        <p:nvSpPr>
          <p:cNvPr id="3" name="Null hypothesis: the population mean equal">
            <a:extLst>
              <a:ext uri="{FF2B5EF4-FFF2-40B4-BE49-F238E27FC236}">
                <a16:creationId xmlns:a16="http://schemas.microsoft.com/office/drawing/2014/main" id="{9EA7CBED-4EA1-4175-BE4F-1D544E526A4F}"/>
              </a:ext>
            </a:extLst>
          </p:cNvPr>
          <p:cNvSpPr>
            <a:spLocks noGrp="1"/>
          </p:cNvSpPr>
          <p:nvPr/>
        </p:nvSpPr>
        <p:spPr>
          <a:xfrm>
            <a:off x="685800" y="1476375"/>
            <a:ext cx="10820400" cy="1038225"/>
          </a:xfrm>
          <a:prstGeom prst="rect">
            <a:avLst/>
          </a:prstGeom>
          <a:noFill/>
          <a:ln w="0">
            <a:noFill/>
          </a:ln>
        </p:spPr>
        <p:txBody>
          <a:bodyPr anchor="t">
            <a:noAutofit/>
          </a:bodyPr>
          <a:lstStyle/>
          <a:p>
            <a:pPr>
              <a:defRPr sz="2475" b="0">
                <a:solidFill>
                  <a:srgbClr val="202124"/>
                </a:solidFill>
                <a:latin typeface="Nimbus Sans"/>
                <a:ea typeface="Nimbus Sans"/>
                <a:cs typeface="Nimbus Sans"/>
              </a:defRPr>
            </a:pPr>
            <a:r>
              <a:rPr sz="2475" b="0">
                <a:solidFill>
                  <a:srgbClr val="202124"/>
                </a:solidFill>
                <a:latin typeface="Nimbus Sans"/>
                <a:ea typeface="Nimbus Sans"/>
                <a:cs typeface="Nimbus Sans"/>
              </a:rPr>
              <a:t>Null hypothesis: the population mean equals 10.</a:t>
            </a:r>
          </a:p>
        </p:txBody>
      </p:sp>
      <p:sp>
        <p:nvSpPr>
          <p:cNvPr id="4" name="Alternative hypothesis: the population mea">
            <a:extLst>
              <a:ext uri="{FF2B5EF4-FFF2-40B4-BE49-F238E27FC236}">
                <a16:creationId xmlns:a16="http://schemas.microsoft.com/office/drawing/2014/main" id="{BBE68463-8FC9-435A-B171-DD500BEE36CB}"/>
              </a:ext>
            </a:extLst>
          </p:cNvPr>
          <p:cNvSpPr>
            <a:spLocks noGrp="1"/>
          </p:cNvSpPr>
          <p:nvPr/>
        </p:nvSpPr>
        <p:spPr>
          <a:xfrm>
            <a:off x="685800" y="2628900"/>
            <a:ext cx="10820400" cy="1038225"/>
          </a:xfrm>
          <a:prstGeom prst="rect">
            <a:avLst/>
          </a:prstGeom>
          <a:noFill/>
          <a:ln w="0">
            <a:noFill/>
          </a:ln>
        </p:spPr>
        <p:txBody>
          <a:bodyPr anchor="t">
            <a:noAutofit/>
          </a:bodyPr>
          <a:lstStyle/>
          <a:p>
            <a:pPr>
              <a:defRPr sz="2475" b="0">
                <a:solidFill>
                  <a:srgbClr val="202124"/>
                </a:solidFill>
                <a:latin typeface="Nimbus Sans"/>
                <a:ea typeface="Nimbus Sans"/>
                <a:cs typeface="Nimbus Sans"/>
              </a:defRPr>
            </a:pPr>
            <a:r>
              <a:rPr sz="2475" b="0">
                <a:solidFill>
                  <a:srgbClr val="202124"/>
                </a:solidFill>
                <a:latin typeface="Nimbus Sans"/>
                <a:ea typeface="Nimbus Sans"/>
                <a:cs typeface="Nimbus Sans"/>
              </a:rPr>
              <a:t>Alternative hypothesis: the population mean differs from 10.</a:t>
            </a:r>
          </a:p>
        </p:txBody>
      </p:sp>
      <p:sp>
        <p:nvSpPr>
          <p:cNvPr id="5" name="Observed departure: 10.034 − 10 = 0.034.">
            <a:extLst>
              <a:ext uri="{FF2B5EF4-FFF2-40B4-BE49-F238E27FC236}">
                <a16:creationId xmlns:a16="http://schemas.microsoft.com/office/drawing/2014/main" id="{7A6D4ACC-C669-42E8-8AFB-5C35861965F1}"/>
              </a:ext>
            </a:extLst>
          </p:cNvPr>
          <p:cNvSpPr>
            <a:spLocks noGrp="1"/>
          </p:cNvSpPr>
          <p:nvPr/>
        </p:nvSpPr>
        <p:spPr>
          <a:xfrm>
            <a:off x="685800" y="3781425"/>
            <a:ext cx="10820400" cy="1038225"/>
          </a:xfrm>
          <a:prstGeom prst="rect">
            <a:avLst/>
          </a:prstGeom>
          <a:noFill/>
          <a:ln w="0">
            <a:noFill/>
          </a:ln>
        </p:spPr>
        <p:txBody>
          <a:bodyPr anchor="t">
            <a:noAutofit/>
          </a:bodyPr>
          <a:lstStyle/>
          <a:p>
            <a:pPr>
              <a:defRPr sz="2475" b="0">
                <a:solidFill>
                  <a:srgbClr val="202124"/>
                </a:solidFill>
                <a:latin typeface="Nimbus Sans"/>
                <a:ea typeface="Nimbus Sans"/>
                <a:cs typeface="Nimbus Sans"/>
              </a:defRPr>
            </a:pPr>
            <a:r>
              <a:rPr sz="2475" b="0">
                <a:solidFill>
                  <a:srgbClr val="202124"/>
                </a:solidFill>
                <a:latin typeface="Nimbus Sans"/>
                <a:ea typeface="Nimbus Sans"/>
                <a:cs typeface="Nimbus Sans"/>
              </a:rPr>
              <a:t>Observed departure: 10.034 − 10 = 0.034.</a:t>
            </a:r>
          </a:p>
        </p:txBody>
      </p:sp>
      <p:sp>
        <p:nvSpPr>
          <p:cNvPr id="6" name="Would the null require every organism to h">
            <a:extLst>
              <a:ext uri="{FF2B5EF4-FFF2-40B4-BE49-F238E27FC236}">
                <a16:creationId xmlns:a16="http://schemas.microsoft.com/office/drawing/2014/main" id="{FDFE096C-C5A1-4DAF-8C6F-DBFFC32EB279}"/>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Would the null require every organism to have a value of exactly 10?</a:t>
            </a:r>
          </a:p>
        </p:txBody>
      </p:sp>
    </p:spTree>
    <p:extLst>
      <p:ext uri="{BB962C8B-B14F-4D97-AF65-F5344CB8AC3E}">
        <p14:creationId xmlns:p14="http://schemas.microsoft.com/office/powerpoint/2010/main" val="1230430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he one-sample t statistic">
            <a:extLst>
              <a:ext uri="{FF2B5EF4-FFF2-40B4-BE49-F238E27FC236}">
                <a16:creationId xmlns:a16="http://schemas.microsoft.com/office/drawing/2014/main" id="{6A29201D-586D-434D-9386-A191052B461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one-sample t statistic</a:t>
            </a:r>
          </a:p>
        </p:txBody>
      </p:sp>
      <p:sp>
        <p:nvSpPr>
          <p:cNvPr id="2" name="29">
            <a:extLst>
              <a:ext uri="{FF2B5EF4-FFF2-40B4-BE49-F238E27FC236}">
                <a16:creationId xmlns:a16="http://schemas.microsoft.com/office/drawing/2014/main" id="{C77F9386-80A8-48F8-810A-A80DAE06BF9F}"/>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29</a:t>
            </a:r>
          </a:p>
        </p:txBody>
      </p:sp>
      <p:sp>
        <p:nvSpPr>
          <p:cNvPr id="3" name="t = (sample mean − null mean) / estimated ">
            <a:extLst>
              <a:ext uri="{FF2B5EF4-FFF2-40B4-BE49-F238E27FC236}">
                <a16:creationId xmlns:a16="http://schemas.microsoft.com/office/drawing/2014/main" id="{6C2F0722-862C-432B-9851-ADC903ECD8BB}"/>
              </a:ext>
            </a:extLst>
          </p:cNvPr>
          <p:cNvSpPr>
            <a:spLocks noGrp="1"/>
          </p:cNvSpPr>
          <p:nvPr/>
        </p:nvSpPr>
        <p:spPr>
          <a:xfrm>
            <a:off x="685800" y="1666875"/>
            <a:ext cx="10820400" cy="838200"/>
          </a:xfrm>
          <a:prstGeom prst="rect">
            <a:avLst/>
          </a:prstGeom>
          <a:noFill/>
          <a:ln w="0">
            <a:noFill/>
          </a:ln>
        </p:spPr>
        <p:txBody>
          <a:bodyPr anchor="t">
            <a:noAutofit/>
          </a:bodyPr>
          <a:lstStyle/>
          <a:p>
            <a:pPr>
              <a:defRPr sz="2850" b="1">
                <a:solidFill>
                  <a:srgbClr val="500000"/>
                </a:solidFill>
                <a:latin typeface="Nimbus Sans"/>
                <a:ea typeface="Nimbus Sans"/>
                <a:cs typeface="Nimbus Sans"/>
              </a:defRPr>
            </a:pPr>
            <a:r>
              <a:rPr sz="2850" b="1">
                <a:solidFill>
                  <a:srgbClr val="500000"/>
                </a:solidFill>
                <a:latin typeface="Nimbus Sans"/>
                <a:ea typeface="Nimbus Sans"/>
                <a:cs typeface="Nimbus Sans"/>
              </a:rPr>
              <a:t>t = (sample mean − null mean) / estimated SE</a:t>
            </a:r>
          </a:p>
        </p:txBody>
      </p:sp>
      <p:sp>
        <p:nvSpPr>
          <p:cNvPr id="4" name="t = (10.034 − 10) / 0.284 = 0.119">
            <a:extLst>
              <a:ext uri="{FF2B5EF4-FFF2-40B4-BE49-F238E27FC236}">
                <a16:creationId xmlns:a16="http://schemas.microsoft.com/office/drawing/2014/main" id="{CA44D1CA-A642-4300-B64F-D9F09EFBD534}"/>
              </a:ext>
            </a:extLst>
          </p:cNvPr>
          <p:cNvSpPr>
            <a:spLocks noGrp="1"/>
          </p:cNvSpPr>
          <p:nvPr/>
        </p:nvSpPr>
        <p:spPr>
          <a:xfrm>
            <a:off x="685800" y="3000375"/>
            <a:ext cx="10820400" cy="790575"/>
          </a:xfrm>
          <a:prstGeom prst="rect">
            <a:avLst/>
          </a:prstGeom>
          <a:noFill/>
          <a:ln w="0">
            <a:noFill/>
          </a:ln>
        </p:spPr>
        <p:txBody>
          <a:bodyPr anchor="t">
            <a:noAutofit/>
          </a:bodyPr>
          <a:lstStyle/>
          <a:p>
            <a:pPr>
              <a:defRPr sz="3225" b="0">
                <a:solidFill>
                  <a:srgbClr val="202124"/>
                </a:solidFill>
                <a:latin typeface="Nimbus Sans"/>
                <a:ea typeface="Nimbus Sans"/>
                <a:cs typeface="Nimbus Sans"/>
              </a:defRPr>
            </a:pPr>
            <a:r>
              <a:rPr sz="3225" b="0">
                <a:solidFill>
                  <a:srgbClr val="202124"/>
                </a:solidFill>
                <a:latin typeface="Nimbus Sans"/>
                <a:ea typeface="Nimbus Sans"/>
                <a:cs typeface="Nimbus Sans"/>
              </a:rPr>
              <a:t>t = (10.034 − 10) / 0.284 = 0.119</a:t>
            </a:r>
          </a:p>
        </p:txBody>
      </p:sp>
      <p:sp>
        <p:nvSpPr>
          <p:cNvPr id="5" name="The observed mean is about 0.12 standard e">
            <a:extLst>
              <a:ext uri="{FF2B5EF4-FFF2-40B4-BE49-F238E27FC236}">
                <a16:creationId xmlns:a16="http://schemas.microsoft.com/office/drawing/2014/main" id="{DFCF3751-BCD2-4FCC-B294-52871AFB0D53}"/>
              </a:ext>
            </a:extLst>
          </p:cNvPr>
          <p:cNvSpPr>
            <a:spLocks noGrp="1"/>
          </p:cNvSpPr>
          <p:nvPr/>
        </p:nvSpPr>
        <p:spPr>
          <a:xfrm>
            <a:off x="685800" y="4248150"/>
            <a:ext cx="10820400" cy="971550"/>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The observed mean is about 0.12 standard errors</a:t>
            </a:r>
          </a:p>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from the benchmark.</a:t>
            </a:r>
          </a:p>
        </p:txBody>
      </p:sp>
    </p:spTree>
    <p:extLst>
      <p:ext uri="{BB962C8B-B14F-4D97-AF65-F5344CB8AC3E}">
        <p14:creationId xmlns:p14="http://schemas.microsoft.com/office/powerpoint/2010/main" val="524705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t distribution is a reference">
            <a:extLst>
              <a:ext uri="{FF2B5EF4-FFF2-40B4-BE49-F238E27FC236}">
                <a16:creationId xmlns:a16="http://schemas.microsoft.com/office/drawing/2014/main" id="{AE143C06-6910-493A-BBE7-D3F6076C7761}"/>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t distribution is a reference</a:t>
            </a:r>
          </a:p>
        </p:txBody>
      </p:sp>
      <p:sp>
        <p:nvSpPr>
          <p:cNvPr id="2" name="30">
            <a:extLst>
              <a:ext uri="{FF2B5EF4-FFF2-40B4-BE49-F238E27FC236}">
                <a16:creationId xmlns:a16="http://schemas.microsoft.com/office/drawing/2014/main" id="{96BF6BAC-4823-4E76-B138-D01105358171}"/>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30</a:t>
            </a:r>
          </a:p>
        </p:txBody>
      </p:sp>
      <p:graphicFrame>
        <p:nvGraphicFramePr>
          <p:cNvPr id="7" name="Chart"/>
          <p:cNvGraphicFramePr/>
          <p:nvPr/>
        </p:nvGraphicFramePr>
        <p:xfrm>
          <a:off x="685800" y="1428750"/>
          <a:ext cx="752475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Degrees of freedom:&#10;30 − 1 = 29&#10;&#10;The refer">
            <a:extLst>
              <a:ext uri="{FF2B5EF4-FFF2-40B4-BE49-F238E27FC236}">
                <a16:creationId xmlns:a16="http://schemas.microsoft.com/office/drawing/2014/main" id="{DE1686E7-FF14-49ED-9907-E13118AA3221}"/>
              </a:ext>
            </a:extLst>
          </p:cNvPr>
          <p:cNvSpPr>
            <a:spLocks noGrp="1"/>
          </p:cNvSpPr>
          <p:nvPr/>
        </p:nvSpPr>
        <p:spPr>
          <a:xfrm>
            <a:off x="8601075" y="1866900"/>
            <a:ext cx="2886075" cy="305752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Degrees of freedom:</a:t>
            </a: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30 − 1 = 29</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The reference describes the statistic under the null.</a:t>
            </a:r>
          </a:p>
        </p:txBody>
      </p:sp>
    </p:spTree>
    <p:extLst>
      <p:ext uri="{BB962C8B-B14F-4D97-AF65-F5344CB8AC3E}">
        <p14:creationId xmlns:p14="http://schemas.microsoft.com/office/powerpoint/2010/main" val="10749202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e p-value">
            <a:extLst>
              <a:ext uri="{FF2B5EF4-FFF2-40B4-BE49-F238E27FC236}">
                <a16:creationId xmlns:a16="http://schemas.microsoft.com/office/drawing/2014/main" id="{98CF6FA3-E605-4E96-9B74-2662FB958516}"/>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p-value</a:t>
            </a:r>
          </a:p>
        </p:txBody>
      </p:sp>
      <p:sp>
        <p:nvSpPr>
          <p:cNvPr id="2" name="31">
            <a:extLst>
              <a:ext uri="{FF2B5EF4-FFF2-40B4-BE49-F238E27FC236}">
                <a16:creationId xmlns:a16="http://schemas.microsoft.com/office/drawing/2014/main" id="{46280EA1-EBBB-46BD-AE02-D9AF71D4C49F}"/>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31</a:t>
            </a:r>
          </a:p>
        </p:txBody>
      </p:sp>
      <p:sp>
        <p:nvSpPr>
          <p:cNvPr id="3" name="Assuming the null and model are correct:">
            <a:extLst>
              <a:ext uri="{FF2B5EF4-FFF2-40B4-BE49-F238E27FC236}">
                <a16:creationId xmlns:a16="http://schemas.microsoft.com/office/drawing/2014/main" id="{779C8889-0E24-4F87-8B13-911523617279}"/>
              </a:ext>
            </a:extLst>
          </p:cNvPr>
          <p:cNvSpPr>
            <a:spLocks noGrp="1"/>
          </p:cNvSpPr>
          <p:nvPr/>
        </p:nvSpPr>
        <p:spPr>
          <a:xfrm>
            <a:off x="685800" y="1685925"/>
            <a:ext cx="10820400" cy="657225"/>
          </a:xfrm>
          <a:prstGeom prst="rect">
            <a:avLst/>
          </a:prstGeom>
          <a:noFill/>
          <a:ln w="0">
            <a:noFill/>
          </a:ln>
        </p:spPr>
        <p:txBody>
          <a:bodyPr anchor="t">
            <a:noAutofit/>
          </a:bodyPr>
          <a:lstStyle/>
          <a:p>
            <a:pPr>
              <a:defRPr sz="2775" b="1">
                <a:solidFill>
                  <a:srgbClr val="500000"/>
                </a:solidFill>
                <a:latin typeface="Nimbus Sans"/>
                <a:ea typeface="Nimbus Sans"/>
                <a:cs typeface="Nimbus Sans"/>
              </a:defRPr>
            </a:pPr>
            <a:r>
              <a:rPr sz="2775" b="1">
                <a:solidFill>
                  <a:srgbClr val="500000"/>
                </a:solidFill>
                <a:latin typeface="Nimbus Sans"/>
                <a:ea typeface="Nimbus Sans"/>
                <a:cs typeface="Nimbus Sans"/>
              </a:rPr>
              <a:t>Assuming the null and model are correct:</a:t>
            </a:r>
          </a:p>
        </p:txBody>
      </p:sp>
      <p:sp>
        <p:nvSpPr>
          <p:cNvPr id="4" name="How often would we get a statistic at leas">
            <a:extLst>
              <a:ext uri="{FF2B5EF4-FFF2-40B4-BE49-F238E27FC236}">
                <a16:creationId xmlns:a16="http://schemas.microsoft.com/office/drawing/2014/main" id="{B6BD17E6-855A-45BE-A1CF-2777A255EE89}"/>
              </a:ext>
            </a:extLst>
          </p:cNvPr>
          <p:cNvSpPr>
            <a:spLocks noGrp="1"/>
          </p:cNvSpPr>
          <p:nvPr/>
        </p:nvSpPr>
        <p:spPr>
          <a:xfrm>
            <a:off x="685800" y="2752725"/>
            <a:ext cx="10820400" cy="1219200"/>
          </a:xfrm>
          <a:prstGeom prst="rect">
            <a:avLst/>
          </a:prstGeom>
          <a:noFill/>
          <a:ln w="0">
            <a:noFill/>
          </a:ln>
        </p:spPr>
        <p:txBody>
          <a:bodyPr anchor="t">
            <a:noAutofit/>
          </a:bodyPr>
          <a:lstStyle/>
          <a:p>
            <a:pPr>
              <a:defRPr sz="3000" b="0">
                <a:solidFill>
                  <a:srgbClr val="202124"/>
                </a:solidFill>
                <a:latin typeface="Nimbus Sans"/>
                <a:ea typeface="Nimbus Sans"/>
                <a:cs typeface="Nimbus Sans"/>
              </a:defRPr>
            </a:pPr>
            <a:r>
              <a:rPr sz="3000" b="0">
                <a:solidFill>
                  <a:srgbClr val="202124"/>
                </a:solidFill>
                <a:latin typeface="Nimbus Sans"/>
                <a:ea typeface="Nimbus Sans"/>
                <a:cs typeface="Nimbus Sans"/>
              </a:rPr>
              <a:t>How often would we get a statistic at least</a:t>
            </a:r>
          </a:p>
          <a:p>
            <a:pPr>
              <a:defRPr sz="3000" b="0">
                <a:solidFill>
                  <a:srgbClr val="202124"/>
                </a:solidFill>
                <a:latin typeface="Nimbus Sans"/>
                <a:ea typeface="Nimbus Sans"/>
                <a:cs typeface="Nimbus Sans"/>
              </a:defRPr>
            </a:pPr>
            <a:r>
              <a:rPr sz="3000" b="0">
                <a:solidFill>
                  <a:srgbClr val="202124"/>
                </a:solidFill>
                <a:latin typeface="Nimbus Sans"/>
                <a:ea typeface="Nimbus Sans"/>
                <a:cs typeface="Nimbus Sans"/>
              </a:rPr>
              <a:t>as extreme as the one observed?</a:t>
            </a:r>
          </a:p>
        </p:txBody>
      </p:sp>
      <p:sp>
        <p:nvSpPr>
          <p:cNvPr id="5" name="Our example: p = 0.906">
            <a:extLst>
              <a:ext uri="{FF2B5EF4-FFF2-40B4-BE49-F238E27FC236}">
                <a16:creationId xmlns:a16="http://schemas.microsoft.com/office/drawing/2014/main" id="{3E10C43F-9E87-49CF-867A-B349BE6BB71F}"/>
              </a:ext>
            </a:extLst>
          </p:cNvPr>
          <p:cNvSpPr>
            <a:spLocks noGrp="1"/>
          </p:cNvSpPr>
          <p:nvPr/>
        </p:nvSpPr>
        <p:spPr>
          <a:xfrm>
            <a:off x="685800" y="4381500"/>
            <a:ext cx="10820400" cy="666750"/>
          </a:xfrm>
          <a:prstGeom prst="rect">
            <a:avLst/>
          </a:prstGeom>
          <a:noFill/>
          <a:ln w="0">
            <a:noFill/>
          </a:ln>
        </p:spPr>
        <p:txBody>
          <a:bodyPr anchor="t">
            <a:noAutofit/>
          </a:bodyPr>
          <a:lstStyle/>
          <a:p>
            <a:pPr>
              <a:defRPr sz="3000" b="0">
                <a:solidFill>
                  <a:srgbClr val="202124"/>
                </a:solidFill>
                <a:latin typeface="Nimbus Sans"/>
                <a:ea typeface="Nimbus Sans"/>
                <a:cs typeface="Nimbus Sans"/>
              </a:defRPr>
            </a:pPr>
            <a:r>
              <a:rPr sz="3000" b="0">
                <a:solidFill>
                  <a:srgbClr val="202124"/>
                </a:solidFill>
                <a:latin typeface="Nimbus Sans"/>
                <a:ea typeface="Nimbus Sans"/>
                <a:cs typeface="Nimbus Sans"/>
              </a:rPr>
              <a:t>Our example: p = 0.906</a:t>
            </a:r>
          </a:p>
        </p:txBody>
      </p:sp>
      <p:sp>
        <p:nvSpPr>
          <p:cNvPr id="6" name="A large p-value does not establish that th">
            <a:extLst>
              <a:ext uri="{FF2B5EF4-FFF2-40B4-BE49-F238E27FC236}">
                <a16:creationId xmlns:a16="http://schemas.microsoft.com/office/drawing/2014/main" id="{145ACF80-63BD-42CB-8132-7C23AE14C643}"/>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A large p-value does not establish that the null hypothesis is true.</a:t>
            </a:r>
          </a:p>
        </p:txBody>
      </p:sp>
    </p:spTree>
    <p:extLst>
      <p:ext uri="{BB962C8B-B14F-4D97-AF65-F5344CB8AC3E}">
        <p14:creationId xmlns:p14="http://schemas.microsoft.com/office/powerpoint/2010/main" val="4317853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one-sample test in R">
            <a:extLst>
              <a:ext uri="{FF2B5EF4-FFF2-40B4-BE49-F238E27FC236}">
                <a16:creationId xmlns:a16="http://schemas.microsoft.com/office/drawing/2014/main" id="{667D8D99-A905-40B9-B4FA-52978CFE9FE5}"/>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one-sample test in R</a:t>
            </a:r>
          </a:p>
        </p:txBody>
      </p:sp>
      <p:sp>
        <p:nvSpPr>
          <p:cNvPr id="2" name="32">
            <a:extLst>
              <a:ext uri="{FF2B5EF4-FFF2-40B4-BE49-F238E27FC236}">
                <a16:creationId xmlns:a16="http://schemas.microsoft.com/office/drawing/2014/main" id="{5370F110-14A1-4BA4-83CD-B226282A3F98}"/>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32</a:t>
            </a:r>
          </a:p>
        </p:txBody>
      </p:sp>
      <p:sp>
        <p:nvSpPr>
          <p:cNvPr id="3" name="dat &lt;- read.csv(&quot;t_test_data.csv&quot;)&#10;x &lt;- da">
            <a:extLst>
              <a:ext uri="{FF2B5EF4-FFF2-40B4-BE49-F238E27FC236}">
                <a16:creationId xmlns:a16="http://schemas.microsoft.com/office/drawing/2014/main" id="{BAFAA970-C54B-4D6E-A280-5E0FF0E29F47}"/>
              </a:ext>
            </a:extLst>
          </p:cNvPr>
          <p:cNvSpPr>
            <a:spLocks noGrp="1"/>
          </p:cNvSpPr>
          <p:nvPr/>
        </p:nvSpPr>
        <p:spPr>
          <a:xfrm>
            <a:off x="685800" y="1685925"/>
            <a:ext cx="10820400" cy="3048000"/>
          </a:xfrm>
          <a:prstGeom prst="rect">
            <a:avLst/>
          </a:prstGeom>
          <a:noFill/>
          <a:ln w="0">
            <a:noFill/>
          </a:ln>
        </p:spPr>
        <p:txBody>
          <a:bodyPr anchor="t">
            <a:noAutofit/>
          </a:bodyPr>
          <a:lstStyle/>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dat &lt;- read.csv("t_test_data.csv")</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x &lt;- dat$value[dat$group == "Control"]</a:t>
            </a:r>
          </a:p>
          <a:p>
            <a:endParaRPr sz="2025" b="0">
              <a:solidFill>
                <a:srgbClr val="202124"/>
              </a:solidFill>
              <a:latin typeface="DejaVu Sans Mono"/>
              <a:ea typeface="DejaVu Sans Mono"/>
              <a:cs typeface="DejaVu Sans Mono"/>
            </a:endParaRP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one &lt;- t.test(x, mu = 10)</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one</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one$conf.int</a:t>
            </a:r>
          </a:p>
        </p:txBody>
      </p:sp>
      <p:sp>
        <p:nvSpPr>
          <p:cNvPr id="4" name="Where are the estimate, interval, test sta">
            <a:extLst>
              <a:ext uri="{FF2B5EF4-FFF2-40B4-BE49-F238E27FC236}">
                <a16:creationId xmlns:a16="http://schemas.microsoft.com/office/drawing/2014/main" id="{4D1ECCB0-164E-4B5E-9508-B884B4ECB281}"/>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Where are the estimate, interval, test statistic and p-value in the output?</a:t>
            </a:r>
          </a:p>
        </p:txBody>
      </p:sp>
    </p:spTree>
    <p:extLst>
      <p:ext uri="{BB962C8B-B14F-4D97-AF65-F5344CB8AC3E}">
        <p14:creationId xmlns:p14="http://schemas.microsoft.com/office/powerpoint/2010/main" val="11312325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Interpreting the first test">
            <a:extLst>
              <a:ext uri="{FF2B5EF4-FFF2-40B4-BE49-F238E27FC236}">
                <a16:creationId xmlns:a16="http://schemas.microsoft.com/office/drawing/2014/main" id="{3D0D273F-F8BB-48FD-99B4-9C176CE05776}"/>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Interpreting the first test</a:t>
            </a:r>
          </a:p>
        </p:txBody>
      </p:sp>
      <p:sp>
        <p:nvSpPr>
          <p:cNvPr id="2" name="33">
            <a:extLst>
              <a:ext uri="{FF2B5EF4-FFF2-40B4-BE49-F238E27FC236}">
                <a16:creationId xmlns:a16="http://schemas.microsoft.com/office/drawing/2014/main" id="{286EA1F9-22AF-48C0-B09D-BD4562D12B18}"/>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33</a:t>
            </a:r>
          </a:p>
        </p:txBody>
      </p:sp>
      <p:sp>
        <p:nvSpPr>
          <p:cNvPr id="3" name="Estimated mean = 10.034">
            <a:extLst>
              <a:ext uri="{FF2B5EF4-FFF2-40B4-BE49-F238E27FC236}">
                <a16:creationId xmlns:a16="http://schemas.microsoft.com/office/drawing/2014/main" id="{357D09D3-AB87-4F4F-8DB2-338A9B190F28}"/>
              </a:ext>
            </a:extLst>
          </p:cNvPr>
          <p:cNvSpPr>
            <a:spLocks noGrp="1"/>
          </p:cNvSpPr>
          <p:nvPr/>
        </p:nvSpPr>
        <p:spPr>
          <a:xfrm>
            <a:off x="685800" y="1685925"/>
            <a:ext cx="10820400" cy="952500"/>
          </a:xfrm>
          <a:prstGeom prst="rect">
            <a:avLst/>
          </a:prstGeom>
          <a:noFill/>
          <a:ln w="0">
            <a:noFill/>
          </a:ln>
        </p:spPr>
        <p:txBody>
          <a:bodyPr anchor="t">
            <a:noAutofit/>
          </a:bodyPr>
          <a:lstStyle/>
          <a:p>
            <a:pPr>
              <a:defRPr sz="3900" b="1">
                <a:solidFill>
                  <a:srgbClr val="500000"/>
                </a:solidFill>
                <a:latin typeface="Nimbus Sans"/>
                <a:ea typeface="Nimbus Sans"/>
                <a:cs typeface="Nimbus Sans"/>
              </a:defRPr>
            </a:pPr>
            <a:r>
              <a:rPr sz="3900" b="1">
                <a:solidFill>
                  <a:srgbClr val="500000"/>
                </a:solidFill>
                <a:latin typeface="Nimbus Sans"/>
                <a:ea typeface="Nimbus Sans"/>
                <a:cs typeface="Nimbus Sans"/>
              </a:rPr>
              <a:t>Estimated mean = 10.034</a:t>
            </a:r>
          </a:p>
        </p:txBody>
      </p:sp>
      <p:sp>
        <p:nvSpPr>
          <p:cNvPr id="4" name="95% CI: 9.454 to 10.614     p = 0.906">
            <a:extLst>
              <a:ext uri="{FF2B5EF4-FFF2-40B4-BE49-F238E27FC236}">
                <a16:creationId xmlns:a16="http://schemas.microsoft.com/office/drawing/2014/main" id="{E9498327-4E71-48BE-98B8-BCB336B104DE}"/>
              </a:ext>
            </a:extLst>
          </p:cNvPr>
          <p:cNvSpPr>
            <a:spLocks noGrp="1"/>
          </p:cNvSpPr>
          <p:nvPr/>
        </p:nvSpPr>
        <p:spPr>
          <a:xfrm>
            <a:off x="685800" y="2867025"/>
            <a:ext cx="10820400" cy="781050"/>
          </a:xfrm>
          <a:prstGeom prst="rect">
            <a:avLst/>
          </a:prstGeom>
          <a:noFill/>
          <a:ln w="0">
            <a:noFill/>
          </a:ln>
        </p:spPr>
        <p:txBody>
          <a:bodyPr anchor="t">
            <a:noAutofit/>
          </a:bodyPr>
          <a:lstStyle/>
          <a:p>
            <a:pPr>
              <a:defRPr sz="2550" b="1">
                <a:solidFill>
                  <a:srgbClr val="202124"/>
                </a:solidFill>
                <a:latin typeface="Nimbus Sans"/>
                <a:ea typeface="Nimbus Sans"/>
                <a:cs typeface="Nimbus Sans"/>
              </a:defRPr>
            </a:pPr>
            <a:r>
              <a:rPr sz="2550" b="1">
                <a:solidFill>
                  <a:srgbClr val="202124"/>
                </a:solidFill>
                <a:latin typeface="Nimbus Sans"/>
                <a:ea typeface="Nimbus Sans"/>
                <a:cs typeface="Nimbus Sans"/>
              </a:rPr>
              <a:t>95% CI: 9.454 to 10.614     p = 0.906</a:t>
            </a:r>
          </a:p>
        </p:txBody>
      </p:sp>
      <p:sp>
        <p:nvSpPr>
          <p:cNvPr id="5" name="The data do not provide evidence that the ">
            <a:extLst>
              <a:ext uri="{FF2B5EF4-FFF2-40B4-BE49-F238E27FC236}">
                <a16:creationId xmlns:a16="http://schemas.microsoft.com/office/drawing/2014/main" id="{F5C734CB-214A-4B91-82A3-D76C43EC1C53}"/>
              </a:ext>
            </a:extLst>
          </p:cNvPr>
          <p:cNvSpPr>
            <a:spLocks noGrp="1"/>
          </p:cNvSpPr>
          <p:nvPr/>
        </p:nvSpPr>
        <p:spPr>
          <a:xfrm>
            <a:off x="685800" y="3962400"/>
            <a:ext cx="10572750" cy="12858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The data do not provide evidence that the population mean</a:t>
            </a: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differs from the stipulated target of 10.</a:t>
            </a:r>
          </a:p>
        </p:txBody>
      </p:sp>
      <p:sp>
        <p:nvSpPr>
          <p:cNvPr id="6" name="How is “no evidence of a difference” diffe">
            <a:extLst>
              <a:ext uri="{FF2B5EF4-FFF2-40B4-BE49-F238E27FC236}">
                <a16:creationId xmlns:a16="http://schemas.microsoft.com/office/drawing/2014/main" id="{2660800C-7FEF-490A-9C27-415245C22E61}"/>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How is “no evidence of a difference” different from “the means are equal”?</a:t>
            </a:r>
          </a:p>
        </p:txBody>
      </p:sp>
    </p:spTree>
    <p:extLst>
      <p:ext uri="{BB962C8B-B14F-4D97-AF65-F5344CB8AC3E}">
        <p14:creationId xmlns:p14="http://schemas.microsoft.com/office/powerpoint/2010/main" val="991585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A second dataset question: two groups">
            <a:extLst>
              <a:ext uri="{FF2B5EF4-FFF2-40B4-BE49-F238E27FC236}">
                <a16:creationId xmlns:a16="http://schemas.microsoft.com/office/drawing/2014/main" id="{9DDEC2C9-4CFE-46B9-90F4-F98286620B6C}"/>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A second dataset question: two groups</a:t>
            </a:r>
          </a:p>
        </p:txBody>
      </p:sp>
      <p:sp>
        <p:nvSpPr>
          <p:cNvPr id="2" name="34">
            <a:extLst>
              <a:ext uri="{FF2B5EF4-FFF2-40B4-BE49-F238E27FC236}">
                <a16:creationId xmlns:a16="http://schemas.microsoft.com/office/drawing/2014/main" id="{EF92C608-F3C8-44A2-8BA1-7500C4440DD1}"/>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34</a:t>
            </a:r>
          </a:p>
        </p:txBody>
      </p:sp>
      <p:graphicFrame>
        <p:nvGraphicFramePr>
          <p:cNvPr id="8" name="Table 7"/>
          <p:cNvGraphicFramePr/>
          <p:nvPr/>
        </p:nvGraphicFramePr>
        <p:xfrm>
          <a:off x="685800" y="1695450"/>
          <a:ext cx="6191250" cy="2733675"/>
        </p:xfrm>
        <a:graphic>
          <a:graphicData uri="http://schemas.openxmlformats.org/drawingml/2006/table">
            <a:tbl>
              <a:tblPr/>
              <a:tblGrid>
                <a:gridCol w="3095625">
                  <a:extLst>
                    <a:ext uri="{9D8B030D-6E8A-4147-A177-3AD203B41FA5}">
                      <a16:colId xmlns:a16="http://schemas.microsoft.com/office/drawing/2014/main" val="20000"/>
                    </a:ext>
                  </a:extLst>
                </a:gridCol>
                <a:gridCol w="3095625">
                  <a:extLst>
                    <a:ext uri="{9D8B030D-6E8A-4147-A177-3AD203B41FA5}">
                      <a16:colId xmlns:a16="http://schemas.microsoft.com/office/drawing/2014/main" val="20001"/>
                    </a:ext>
                  </a:extLst>
                </a:gridCol>
              </a:tblGrid>
              <a:tr h="546735">
                <a:tc>
                  <a:txBody>
                    <a:bodyPr/>
                    <a:lstStyle/>
                    <a:p>
                      <a:r>
                        <a:rPr sz="1950" b="1">
                          <a:solidFill>
                            <a:srgbClr val="FFFFFF"/>
                          </a:solidFill>
                          <a:latin typeface="Nimbus Sans"/>
                          <a:ea typeface="Nimbus Sans"/>
                          <a:cs typeface="Nimbus Sans"/>
                        </a:rPr>
                        <a:t>Control</a:t>
                      </a:r>
                    </a:p>
                  </a:txBody>
                  <a:tcPr>
                    <a:solidFill>
                      <a:srgbClr val="500000"/>
                    </a:solidFill>
                  </a:tcPr>
                </a:tc>
                <a:tc>
                  <a:txBody>
                    <a:bodyPr/>
                    <a:lstStyle/>
                    <a:p>
                      <a:r>
                        <a:rPr sz="1950" b="1">
                          <a:solidFill>
                            <a:srgbClr val="FFFFFF"/>
                          </a:solidFill>
                          <a:latin typeface="Nimbus Sans"/>
                          <a:ea typeface="Nimbus Sans"/>
                          <a:cs typeface="Nimbus Sans"/>
                        </a:rPr>
                        <a:t>Treatment</a:t>
                      </a:r>
                    </a:p>
                  </a:txBody>
                  <a:tcPr>
                    <a:solidFill>
                      <a:srgbClr val="500000"/>
                    </a:solidFill>
                  </a:tcPr>
                </a:tc>
                <a:extLst>
                  <a:ext uri="{0D108BD9-81ED-4DB2-BD59-A6C34878D82A}">
                    <a16:rowId xmlns:a16="http://schemas.microsoft.com/office/drawing/2014/main" val="10000"/>
                  </a:ext>
                </a:extLst>
              </a:tr>
              <a:tr h="546735">
                <a:tc>
                  <a:txBody>
                    <a:bodyPr/>
                    <a:lstStyle/>
                    <a:p>
                      <a:r>
                        <a:rPr sz="1950" b="0">
                          <a:solidFill>
                            <a:srgbClr val="202124"/>
                          </a:solidFill>
                          <a:latin typeface="Nimbus Sans"/>
                          <a:ea typeface="Nimbus Sans"/>
                          <a:cs typeface="Nimbus Sans"/>
                        </a:rPr>
                        <a:t>10.609</a:t>
                      </a:r>
                    </a:p>
                  </a:txBody>
                  <a:tcPr>
                    <a:solidFill>
                      <a:srgbClr val="FFFFFF"/>
                    </a:solidFill>
                  </a:tcPr>
                </a:tc>
                <a:tc>
                  <a:txBody>
                    <a:bodyPr/>
                    <a:lstStyle/>
                    <a:p>
                      <a:r>
                        <a:rPr sz="1950" b="0">
                          <a:solidFill>
                            <a:srgbClr val="202124"/>
                          </a:solidFill>
                          <a:latin typeface="Nimbus Sans"/>
                          <a:ea typeface="Nimbus Sans"/>
                          <a:cs typeface="Nimbus Sans"/>
                        </a:rPr>
                        <a:t>15.783</a:t>
                      </a:r>
                    </a:p>
                  </a:txBody>
                  <a:tcPr>
                    <a:solidFill>
                      <a:srgbClr val="FFFFFF"/>
                    </a:solidFill>
                  </a:tcPr>
                </a:tc>
                <a:extLst>
                  <a:ext uri="{0D108BD9-81ED-4DB2-BD59-A6C34878D82A}">
                    <a16:rowId xmlns:a16="http://schemas.microsoft.com/office/drawing/2014/main" val="10001"/>
                  </a:ext>
                </a:extLst>
              </a:tr>
              <a:tr h="546735">
                <a:tc>
                  <a:txBody>
                    <a:bodyPr/>
                    <a:lstStyle/>
                    <a:p>
                      <a:r>
                        <a:rPr sz="1950" b="0">
                          <a:solidFill>
                            <a:srgbClr val="202124"/>
                          </a:solidFill>
                          <a:latin typeface="Nimbus Sans"/>
                          <a:ea typeface="Nimbus Sans"/>
                          <a:cs typeface="Nimbus Sans"/>
                        </a:rPr>
                        <a:t>7.920</a:t>
                      </a:r>
                    </a:p>
                  </a:txBody>
                  <a:tcPr>
                    <a:solidFill>
                      <a:srgbClr val="FFFFFF"/>
                    </a:solidFill>
                  </a:tcPr>
                </a:tc>
                <a:tc>
                  <a:txBody>
                    <a:bodyPr/>
                    <a:lstStyle/>
                    <a:p>
                      <a:r>
                        <a:rPr sz="1950" b="0">
                          <a:solidFill>
                            <a:srgbClr val="202124"/>
                          </a:solidFill>
                          <a:latin typeface="Nimbus Sans"/>
                          <a:ea typeface="Nimbus Sans"/>
                          <a:cs typeface="Nimbus Sans"/>
                        </a:rPr>
                        <a:t>10.687</a:t>
                      </a:r>
                    </a:p>
                  </a:txBody>
                  <a:tcPr>
                    <a:solidFill>
                      <a:srgbClr val="FFFFFF"/>
                    </a:solidFill>
                  </a:tcPr>
                </a:tc>
                <a:extLst>
                  <a:ext uri="{0D108BD9-81ED-4DB2-BD59-A6C34878D82A}">
                    <a16:rowId xmlns:a16="http://schemas.microsoft.com/office/drawing/2014/main" val="10002"/>
                  </a:ext>
                </a:extLst>
              </a:tr>
              <a:tr h="546735">
                <a:tc>
                  <a:txBody>
                    <a:bodyPr/>
                    <a:lstStyle/>
                    <a:p>
                      <a:r>
                        <a:rPr sz="1950" b="0">
                          <a:solidFill>
                            <a:srgbClr val="202124"/>
                          </a:solidFill>
                          <a:latin typeface="Nimbus Sans"/>
                          <a:ea typeface="Nimbus Sans"/>
                          <a:cs typeface="Nimbus Sans"/>
                        </a:rPr>
                        <a:t>11.501</a:t>
                      </a:r>
                    </a:p>
                  </a:txBody>
                  <a:tcPr>
                    <a:solidFill>
                      <a:srgbClr val="FFFFFF"/>
                    </a:solidFill>
                  </a:tcPr>
                </a:tc>
                <a:tc>
                  <a:txBody>
                    <a:bodyPr/>
                    <a:lstStyle/>
                    <a:p>
                      <a:r>
                        <a:rPr sz="1950" b="0">
                          <a:solidFill>
                            <a:srgbClr val="202124"/>
                          </a:solidFill>
                          <a:latin typeface="Nimbus Sans"/>
                          <a:ea typeface="Nimbus Sans"/>
                          <a:cs typeface="Nimbus Sans"/>
                        </a:rPr>
                        <a:t>10.476</a:t>
                      </a:r>
                    </a:p>
                  </a:txBody>
                  <a:tcPr>
                    <a:solidFill>
                      <a:srgbClr val="FFFFFF"/>
                    </a:solidFill>
                  </a:tcPr>
                </a:tc>
                <a:extLst>
                  <a:ext uri="{0D108BD9-81ED-4DB2-BD59-A6C34878D82A}">
                    <a16:rowId xmlns:a16="http://schemas.microsoft.com/office/drawing/2014/main" val="10003"/>
                  </a:ext>
                </a:extLst>
              </a:tr>
              <a:tr h="546735">
                <a:tc>
                  <a:txBody>
                    <a:bodyPr/>
                    <a:lstStyle/>
                    <a:p>
                      <a:r>
                        <a:rPr sz="1950" b="0">
                          <a:solidFill>
                            <a:srgbClr val="202124"/>
                          </a:solidFill>
                          <a:latin typeface="Nimbus Sans"/>
                          <a:ea typeface="Nimbus Sans"/>
                          <a:cs typeface="Nimbus Sans"/>
                        </a:rPr>
                        <a:t>11.881</a:t>
                      </a:r>
                    </a:p>
                  </a:txBody>
                  <a:tcPr>
                    <a:solidFill>
                      <a:srgbClr val="FFFFFF"/>
                    </a:solidFill>
                  </a:tcPr>
                </a:tc>
                <a:tc>
                  <a:txBody>
                    <a:bodyPr/>
                    <a:lstStyle/>
                    <a:p>
                      <a:r>
                        <a:rPr sz="1950" b="0">
                          <a:solidFill>
                            <a:srgbClr val="202124"/>
                          </a:solidFill>
                          <a:latin typeface="Nimbus Sans"/>
                          <a:ea typeface="Nimbus Sans"/>
                          <a:cs typeface="Nimbus Sans"/>
                        </a:rPr>
                        <a:t>9.872</a:t>
                      </a:r>
                    </a:p>
                  </a:txBody>
                  <a:tcPr>
                    <a:solidFill>
                      <a:srgbClr val="FFFFFF"/>
                    </a:solidFill>
                  </a:tcPr>
                </a:tc>
                <a:extLst>
                  <a:ext uri="{0D108BD9-81ED-4DB2-BD59-A6C34878D82A}">
                    <a16:rowId xmlns:a16="http://schemas.microsoft.com/office/drawing/2014/main" val="10004"/>
                  </a:ext>
                </a:extLst>
              </a:tr>
            </a:tbl>
          </a:graphicData>
        </a:graphic>
      </p:graphicFrame>
      <p:sp>
        <p:nvSpPr>
          <p:cNvPr id="4" name="30 control organisms&#10;28 treatment organism">
            <a:extLst>
              <a:ext uri="{FF2B5EF4-FFF2-40B4-BE49-F238E27FC236}">
                <a16:creationId xmlns:a16="http://schemas.microsoft.com/office/drawing/2014/main" id="{DC64EAC4-6C29-4359-98DE-A8642F709287}"/>
              </a:ext>
            </a:extLst>
          </p:cNvPr>
          <p:cNvSpPr>
            <a:spLocks noGrp="1"/>
          </p:cNvSpPr>
          <p:nvPr/>
        </p:nvSpPr>
        <p:spPr>
          <a:xfrm>
            <a:off x="7724775" y="1695450"/>
            <a:ext cx="3724275" cy="3248025"/>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30 control organisms</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28 treatment organisms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Does mean growth differ</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between the groups?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Assume independent assignment.</a:t>
            </a:r>
          </a:p>
        </p:txBody>
      </p:sp>
      <p:sp>
        <p:nvSpPr>
          <p:cNvPr id="5" name="Both group means now have sampling uncerta">
            <a:extLst>
              <a:ext uri="{FF2B5EF4-FFF2-40B4-BE49-F238E27FC236}">
                <a16:creationId xmlns:a16="http://schemas.microsoft.com/office/drawing/2014/main" id="{02881F22-614E-4567-A01C-418B147FD0F2}"/>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Both group means now have sampling uncertainty.</a:t>
            </a:r>
          </a:p>
        </p:txBody>
      </p:sp>
    </p:spTree>
    <p:extLst>
      <p:ext uri="{BB962C8B-B14F-4D97-AF65-F5344CB8AC3E}">
        <p14:creationId xmlns:p14="http://schemas.microsoft.com/office/powerpoint/2010/main" val="17829906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observed difference in means">
            <a:extLst>
              <a:ext uri="{FF2B5EF4-FFF2-40B4-BE49-F238E27FC236}">
                <a16:creationId xmlns:a16="http://schemas.microsoft.com/office/drawing/2014/main" id="{98DD60FF-693B-4EC6-9898-116F82EACA59}"/>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observed difference in means</a:t>
            </a:r>
          </a:p>
        </p:txBody>
      </p:sp>
      <p:sp>
        <p:nvSpPr>
          <p:cNvPr id="2" name="35">
            <a:extLst>
              <a:ext uri="{FF2B5EF4-FFF2-40B4-BE49-F238E27FC236}">
                <a16:creationId xmlns:a16="http://schemas.microsoft.com/office/drawing/2014/main" id="{28EE3B26-7A25-4AB5-BBC6-E9A7BACC609E}"/>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35</a:t>
            </a:r>
          </a:p>
        </p:txBody>
      </p:sp>
      <p:graphicFrame>
        <p:nvGraphicFramePr>
          <p:cNvPr id="7" name="Chart"/>
          <p:cNvGraphicFramePr/>
          <p:nvPr/>
        </p:nvGraphicFramePr>
        <p:xfrm>
          <a:off x="685800" y="1428750"/>
          <a:ext cx="752475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rol mean: 10.034&#10;Treatment mean: 11.73">
            <a:extLst>
              <a:ext uri="{FF2B5EF4-FFF2-40B4-BE49-F238E27FC236}">
                <a16:creationId xmlns:a16="http://schemas.microsoft.com/office/drawing/2014/main" id="{DC3E222A-1914-4807-8EFD-C61383B1FB3A}"/>
              </a:ext>
            </a:extLst>
          </p:cNvPr>
          <p:cNvSpPr>
            <a:spLocks noGrp="1"/>
          </p:cNvSpPr>
          <p:nvPr/>
        </p:nvSpPr>
        <p:spPr>
          <a:xfrm>
            <a:off x="8582025" y="1743075"/>
            <a:ext cx="2886075" cy="3486150"/>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Control mean: 10.034</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Treatment mean: 11.736</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Difference: +1.703</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What uncertainty comes from estimating both means?</a:t>
            </a:r>
          </a:p>
        </p:txBody>
      </p:sp>
    </p:spTree>
    <p:extLst>
      <p:ext uri="{BB962C8B-B14F-4D97-AF65-F5344CB8AC3E}">
        <p14:creationId xmlns:p14="http://schemas.microsoft.com/office/powerpoint/2010/main" val="344048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Welch’s two-sample t-test">
            <a:extLst>
              <a:ext uri="{FF2B5EF4-FFF2-40B4-BE49-F238E27FC236}">
                <a16:creationId xmlns:a16="http://schemas.microsoft.com/office/drawing/2014/main" id="{8E51A483-EC60-4137-8532-5844CF57891D}"/>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Welch’s two-sample t-test</a:t>
            </a:r>
          </a:p>
        </p:txBody>
      </p:sp>
      <p:sp>
        <p:nvSpPr>
          <p:cNvPr id="2" name="36">
            <a:extLst>
              <a:ext uri="{FF2B5EF4-FFF2-40B4-BE49-F238E27FC236}">
                <a16:creationId xmlns:a16="http://schemas.microsoft.com/office/drawing/2014/main" id="{0B32B7B7-0A68-41F3-8118-31D8B8F72C83}"/>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36</a:t>
            </a:r>
          </a:p>
        </p:txBody>
      </p:sp>
      <p:sp>
        <p:nvSpPr>
          <p:cNvPr id="3" name="SE of difference = √(varianceT / nT + vari">
            <a:extLst>
              <a:ext uri="{FF2B5EF4-FFF2-40B4-BE49-F238E27FC236}">
                <a16:creationId xmlns:a16="http://schemas.microsoft.com/office/drawing/2014/main" id="{FF9C1F04-9FD8-4B53-9958-E821B2E23089}"/>
              </a:ext>
            </a:extLst>
          </p:cNvPr>
          <p:cNvSpPr>
            <a:spLocks noGrp="1"/>
          </p:cNvSpPr>
          <p:nvPr/>
        </p:nvSpPr>
        <p:spPr>
          <a:xfrm>
            <a:off x="685800" y="1676400"/>
            <a:ext cx="10820400" cy="809625"/>
          </a:xfrm>
          <a:prstGeom prst="rect">
            <a:avLst/>
          </a:prstGeom>
          <a:noFill/>
          <a:ln w="0">
            <a:noFill/>
          </a:ln>
        </p:spPr>
        <p:txBody>
          <a:bodyPr anchor="t">
            <a:noAutofit/>
          </a:bodyPr>
          <a:lstStyle/>
          <a:p>
            <a:pPr>
              <a:defRPr sz="2625" b="1">
                <a:solidFill>
                  <a:srgbClr val="500000"/>
                </a:solidFill>
                <a:latin typeface="Nimbus Sans"/>
                <a:ea typeface="Nimbus Sans"/>
                <a:cs typeface="Nimbus Sans"/>
              </a:defRPr>
            </a:pPr>
            <a:r>
              <a:rPr sz="2625" b="1">
                <a:solidFill>
                  <a:srgbClr val="500000"/>
                </a:solidFill>
                <a:latin typeface="Nimbus Sans"/>
                <a:ea typeface="Nimbus Sans"/>
                <a:cs typeface="Nimbus Sans"/>
              </a:rPr>
              <a:t>SE of difference = √(varianceT / nT + varianceC / nC)</a:t>
            </a:r>
          </a:p>
        </p:txBody>
      </p:sp>
      <p:sp>
        <p:nvSpPr>
          <p:cNvPr id="4" name="t = (1.703 − 0) / 0.413 = 4.119">
            <a:extLst>
              <a:ext uri="{FF2B5EF4-FFF2-40B4-BE49-F238E27FC236}">
                <a16:creationId xmlns:a16="http://schemas.microsoft.com/office/drawing/2014/main" id="{2D784932-1A9B-4224-8FD8-2616854C366B}"/>
              </a:ext>
            </a:extLst>
          </p:cNvPr>
          <p:cNvSpPr>
            <a:spLocks noGrp="1"/>
          </p:cNvSpPr>
          <p:nvPr/>
        </p:nvSpPr>
        <p:spPr>
          <a:xfrm>
            <a:off x="685800" y="2924175"/>
            <a:ext cx="10820400" cy="790575"/>
          </a:xfrm>
          <a:prstGeom prst="rect">
            <a:avLst/>
          </a:prstGeom>
          <a:noFill/>
          <a:ln w="0">
            <a:noFill/>
          </a:ln>
        </p:spPr>
        <p:txBody>
          <a:bodyPr anchor="t">
            <a:noAutofit/>
          </a:bodyPr>
          <a:lstStyle/>
          <a:p>
            <a:pPr>
              <a:defRPr sz="3225" b="0">
                <a:solidFill>
                  <a:srgbClr val="202124"/>
                </a:solidFill>
                <a:latin typeface="Nimbus Sans"/>
                <a:ea typeface="Nimbus Sans"/>
                <a:cs typeface="Nimbus Sans"/>
              </a:defRPr>
            </a:pPr>
            <a:r>
              <a:rPr sz="3225" b="0">
                <a:solidFill>
                  <a:srgbClr val="202124"/>
                </a:solidFill>
                <a:latin typeface="Nimbus Sans"/>
                <a:ea typeface="Nimbus Sans"/>
                <a:cs typeface="Nimbus Sans"/>
              </a:rPr>
              <a:t>t = (1.703 − 0) / 0.413 = 4.119</a:t>
            </a:r>
          </a:p>
        </p:txBody>
      </p:sp>
      <p:sp>
        <p:nvSpPr>
          <p:cNvPr id="5" name="Welch’s method allows unequal population v">
            <a:extLst>
              <a:ext uri="{FF2B5EF4-FFF2-40B4-BE49-F238E27FC236}">
                <a16:creationId xmlns:a16="http://schemas.microsoft.com/office/drawing/2014/main" id="{9A17AABB-9DB6-4903-ACD1-AB31F521370A}"/>
              </a:ext>
            </a:extLst>
          </p:cNvPr>
          <p:cNvSpPr>
            <a:spLocks noGrp="1"/>
          </p:cNvSpPr>
          <p:nvPr/>
        </p:nvSpPr>
        <p:spPr>
          <a:xfrm>
            <a:off x="685800" y="4210050"/>
            <a:ext cx="10820400" cy="10953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Welch’s method allows unequal population variances.</a:t>
            </a:r>
          </a:p>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The observations in the two groups must be independent.</a:t>
            </a:r>
          </a:p>
        </p:txBody>
      </p:sp>
      <p:sp>
        <p:nvSpPr>
          <p:cNvPr id="6" name="Null: equal population means. Alternative:">
            <a:extLst>
              <a:ext uri="{FF2B5EF4-FFF2-40B4-BE49-F238E27FC236}">
                <a16:creationId xmlns:a16="http://schemas.microsoft.com/office/drawing/2014/main" id="{AF7F10D7-681B-417B-A13D-F014B9576E1C}"/>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Null: equal population means. Alternative: population means differ.</a:t>
            </a:r>
          </a:p>
        </p:txBody>
      </p:sp>
    </p:spTree>
    <p:extLst>
      <p:ext uri="{BB962C8B-B14F-4D97-AF65-F5344CB8AC3E}">
        <p14:creationId xmlns:p14="http://schemas.microsoft.com/office/powerpoint/2010/main" val="4285879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group comparison in R">
            <a:extLst>
              <a:ext uri="{FF2B5EF4-FFF2-40B4-BE49-F238E27FC236}">
                <a16:creationId xmlns:a16="http://schemas.microsoft.com/office/drawing/2014/main" id="{56346482-41DE-4539-BB27-B36866FDE18D}"/>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group comparison in R</a:t>
            </a:r>
          </a:p>
        </p:txBody>
      </p:sp>
      <p:sp>
        <p:nvSpPr>
          <p:cNvPr id="2" name="37">
            <a:extLst>
              <a:ext uri="{FF2B5EF4-FFF2-40B4-BE49-F238E27FC236}">
                <a16:creationId xmlns:a16="http://schemas.microsoft.com/office/drawing/2014/main" id="{DDC8E093-DC48-4EC2-A008-A617DAF2F226}"/>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37</a:t>
            </a:r>
          </a:p>
        </p:txBody>
      </p:sp>
      <p:sp>
        <p:nvSpPr>
          <p:cNvPr id="3" name="control &lt;- dat$value[dat$group == &quot;Control">
            <a:extLst>
              <a:ext uri="{FF2B5EF4-FFF2-40B4-BE49-F238E27FC236}">
                <a16:creationId xmlns:a16="http://schemas.microsoft.com/office/drawing/2014/main" id="{ABB38BBC-8F17-4C04-955A-E40C138F87C1}"/>
              </a:ext>
            </a:extLst>
          </p:cNvPr>
          <p:cNvSpPr>
            <a:spLocks noGrp="1"/>
          </p:cNvSpPr>
          <p:nvPr/>
        </p:nvSpPr>
        <p:spPr>
          <a:xfrm>
            <a:off x="685800" y="1685925"/>
            <a:ext cx="10820400" cy="3048000"/>
          </a:xfrm>
          <a:prstGeom prst="rect">
            <a:avLst/>
          </a:prstGeom>
          <a:noFill/>
          <a:ln w="0">
            <a:noFill/>
          </a:ln>
        </p:spPr>
        <p:txBody>
          <a:bodyPr anchor="t">
            <a:noAutofit/>
          </a:bodyPr>
          <a:lstStyle/>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control &lt;- dat$value[dat$group == "Control"]</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treatment &lt;- dat$value[dat$group == "Treatment"]</a:t>
            </a:r>
          </a:p>
          <a:p>
            <a:endParaRPr sz="1950" b="0">
              <a:solidFill>
                <a:srgbClr val="202124"/>
              </a:solidFill>
              <a:latin typeface="DejaVu Sans Mono"/>
              <a:ea typeface="DejaVu Sans Mono"/>
              <a:cs typeface="DejaVu Sans Mono"/>
            </a:endParaRP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welch &lt;- t.test(treatment, control,</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                var.equal = FALSE)</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welch</a:t>
            </a:r>
          </a:p>
        </p:txBody>
      </p:sp>
      <p:sp>
        <p:nvSpPr>
          <p:cNvPr id="4" name="How does this call differ from comparing o">
            <a:extLst>
              <a:ext uri="{FF2B5EF4-FFF2-40B4-BE49-F238E27FC236}">
                <a16:creationId xmlns:a16="http://schemas.microsoft.com/office/drawing/2014/main" id="{EE126F7A-F3C4-434E-BD2B-36F4D96D9F6C}"/>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How does this call differ from comparing one sample with a fixed target?</a:t>
            </a:r>
          </a:p>
        </p:txBody>
      </p:sp>
    </p:spTree>
    <p:extLst>
      <p:ext uri="{BB962C8B-B14F-4D97-AF65-F5344CB8AC3E}">
        <p14:creationId xmlns:p14="http://schemas.microsoft.com/office/powerpoint/2010/main" val="19238973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he size of the difference matters">
            <a:extLst>
              <a:ext uri="{FF2B5EF4-FFF2-40B4-BE49-F238E27FC236}">
                <a16:creationId xmlns:a16="http://schemas.microsoft.com/office/drawing/2014/main" id="{DCAD60A7-354D-4761-B2C2-FD9D26183116}"/>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size of the difference matters</a:t>
            </a:r>
          </a:p>
        </p:txBody>
      </p:sp>
      <p:sp>
        <p:nvSpPr>
          <p:cNvPr id="2" name="38">
            <a:extLst>
              <a:ext uri="{FF2B5EF4-FFF2-40B4-BE49-F238E27FC236}">
                <a16:creationId xmlns:a16="http://schemas.microsoft.com/office/drawing/2014/main" id="{A87B7BD4-6FCA-4394-BF19-E1B935061D35}"/>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38</a:t>
            </a:r>
          </a:p>
        </p:txBody>
      </p:sp>
      <p:sp>
        <p:nvSpPr>
          <p:cNvPr id="3" name="Treatment − Control = +1.703">
            <a:extLst>
              <a:ext uri="{FF2B5EF4-FFF2-40B4-BE49-F238E27FC236}">
                <a16:creationId xmlns:a16="http://schemas.microsoft.com/office/drawing/2014/main" id="{46D0A51D-C27C-4827-B7BC-944B15FD9ED1}"/>
              </a:ext>
            </a:extLst>
          </p:cNvPr>
          <p:cNvSpPr>
            <a:spLocks noGrp="1"/>
          </p:cNvSpPr>
          <p:nvPr/>
        </p:nvSpPr>
        <p:spPr>
          <a:xfrm>
            <a:off x="685800" y="1685925"/>
            <a:ext cx="10820400" cy="952500"/>
          </a:xfrm>
          <a:prstGeom prst="rect">
            <a:avLst/>
          </a:prstGeom>
          <a:noFill/>
          <a:ln w="0">
            <a:noFill/>
          </a:ln>
        </p:spPr>
        <p:txBody>
          <a:bodyPr anchor="t">
            <a:noAutofit/>
          </a:bodyPr>
          <a:lstStyle/>
          <a:p>
            <a:pPr>
              <a:defRPr sz="3900" b="1">
                <a:solidFill>
                  <a:srgbClr val="500000"/>
                </a:solidFill>
                <a:latin typeface="Nimbus Sans"/>
                <a:ea typeface="Nimbus Sans"/>
                <a:cs typeface="Nimbus Sans"/>
              </a:defRPr>
            </a:pPr>
            <a:r>
              <a:rPr sz="3900" b="1">
                <a:solidFill>
                  <a:srgbClr val="500000"/>
                </a:solidFill>
                <a:latin typeface="Nimbus Sans"/>
                <a:ea typeface="Nimbus Sans"/>
                <a:cs typeface="Nimbus Sans"/>
              </a:rPr>
              <a:t>Treatment − Control = +1.703</a:t>
            </a:r>
          </a:p>
        </p:txBody>
      </p:sp>
      <p:sp>
        <p:nvSpPr>
          <p:cNvPr id="4" name="95% CI: +0.875 to +2.531     p = 0.000128">
            <a:extLst>
              <a:ext uri="{FF2B5EF4-FFF2-40B4-BE49-F238E27FC236}">
                <a16:creationId xmlns:a16="http://schemas.microsoft.com/office/drawing/2014/main" id="{8AB833FB-4661-4256-B4EF-17392953626F}"/>
              </a:ext>
            </a:extLst>
          </p:cNvPr>
          <p:cNvSpPr>
            <a:spLocks noGrp="1"/>
          </p:cNvSpPr>
          <p:nvPr/>
        </p:nvSpPr>
        <p:spPr>
          <a:xfrm>
            <a:off x="685800" y="2867025"/>
            <a:ext cx="10820400" cy="781050"/>
          </a:xfrm>
          <a:prstGeom prst="rect">
            <a:avLst/>
          </a:prstGeom>
          <a:noFill/>
          <a:ln w="0">
            <a:noFill/>
          </a:ln>
        </p:spPr>
        <p:txBody>
          <a:bodyPr anchor="t">
            <a:noAutofit/>
          </a:bodyPr>
          <a:lstStyle/>
          <a:p>
            <a:pPr>
              <a:defRPr sz="2550" b="1">
                <a:solidFill>
                  <a:srgbClr val="202124"/>
                </a:solidFill>
                <a:latin typeface="Nimbus Sans"/>
                <a:ea typeface="Nimbus Sans"/>
                <a:cs typeface="Nimbus Sans"/>
              </a:defRPr>
            </a:pPr>
            <a:r>
              <a:rPr sz="2550" b="1">
                <a:solidFill>
                  <a:srgbClr val="202124"/>
                </a:solidFill>
                <a:latin typeface="Nimbus Sans"/>
                <a:ea typeface="Nimbus Sans"/>
                <a:cs typeface="Nimbus Sans"/>
              </a:rPr>
              <a:t>95% CI: +0.875 to +2.531     p = 0.000128</a:t>
            </a:r>
          </a:p>
        </p:txBody>
      </p:sp>
      <p:sp>
        <p:nvSpPr>
          <p:cNvPr id="5" name="The estimated mean is higher in the treatm">
            <a:extLst>
              <a:ext uri="{FF2B5EF4-FFF2-40B4-BE49-F238E27FC236}">
                <a16:creationId xmlns:a16="http://schemas.microsoft.com/office/drawing/2014/main" id="{004EB6BC-520F-4FA8-9E6E-CC8EF60B801B}"/>
              </a:ext>
            </a:extLst>
          </p:cNvPr>
          <p:cNvSpPr>
            <a:spLocks noGrp="1"/>
          </p:cNvSpPr>
          <p:nvPr/>
        </p:nvSpPr>
        <p:spPr>
          <a:xfrm>
            <a:off x="685800" y="3962400"/>
            <a:ext cx="10572750" cy="12858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The estimated mean is higher in the treatment group.</a:t>
            </a: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Its biological importance depends on the response and context.</a:t>
            </a:r>
          </a:p>
        </p:txBody>
      </p:sp>
    </p:spTree>
    <p:extLst>
      <p:ext uri="{BB962C8B-B14F-4D97-AF65-F5344CB8AC3E}">
        <p14:creationId xmlns:p14="http://schemas.microsoft.com/office/powerpoint/2010/main" val="112121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ree claims to examine">
            <a:extLst>
              <a:ext uri="{FF2B5EF4-FFF2-40B4-BE49-F238E27FC236}">
                <a16:creationId xmlns:a16="http://schemas.microsoft.com/office/drawing/2014/main" id="{F788C196-5182-47D3-9254-3A9B6C81ACF7}"/>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Three claims to examine</a:t>
            </a:r>
          </a:p>
        </p:txBody>
      </p:sp>
      <p:sp>
        <p:nvSpPr>
          <p:cNvPr id="2" name="39">
            <a:extLst>
              <a:ext uri="{FF2B5EF4-FFF2-40B4-BE49-F238E27FC236}">
                <a16:creationId xmlns:a16="http://schemas.microsoft.com/office/drawing/2014/main" id="{57E23FF4-EBE1-4071-9840-1CCC67926DFF}"/>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39</a:t>
            </a:r>
          </a:p>
        </p:txBody>
      </p:sp>
      <p:sp>
        <p:nvSpPr>
          <p:cNvPr id="3" name="“A small SD means our population mean is p">
            <a:extLst>
              <a:ext uri="{FF2B5EF4-FFF2-40B4-BE49-F238E27FC236}">
                <a16:creationId xmlns:a16="http://schemas.microsoft.com/office/drawing/2014/main" id="{448463CC-EB79-4CD4-97A1-3EF6365BCEE8}"/>
              </a:ext>
            </a:extLst>
          </p:cNvPr>
          <p:cNvSpPr>
            <a:spLocks noGrp="1"/>
          </p:cNvSpPr>
          <p:nvPr/>
        </p:nvSpPr>
        <p:spPr>
          <a:xfrm>
            <a:off x="685800" y="1476375"/>
            <a:ext cx="10820400" cy="10572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“A small SD means our population mean is precisely estimated.”</a:t>
            </a:r>
          </a:p>
        </p:txBody>
      </p:sp>
      <p:sp>
        <p:nvSpPr>
          <p:cNvPr id="4" name="“p = 0.000128 is the probability that the ">
            <a:extLst>
              <a:ext uri="{FF2B5EF4-FFF2-40B4-BE49-F238E27FC236}">
                <a16:creationId xmlns:a16="http://schemas.microsoft.com/office/drawing/2014/main" id="{E0DF2A63-9121-4690-9115-98F935B91990}"/>
              </a:ext>
            </a:extLst>
          </p:cNvPr>
          <p:cNvSpPr>
            <a:spLocks noGrp="1"/>
          </p:cNvSpPr>
          <p:nvPr/>
        </p:nvSpPr>
        <p:spPr>
          <a:xfrm>
            <a:off x="685800" y="2647950"/>
            <a:ext cx="10820400" cy="10572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“p = 0.000128 is the probability that the null is true.”</a:t>
            </a:r>
          </a:p>
        </p:txBody>
      </p:sp>
      <p:sp>
        <p:nvSpPr>
          <p:cNvPr id="5" name="“There are 58 rows, so there must be 58 in">
            <a:extLst>
              <a:ext uri="{FF2B5EF4-FFF2-40B4-BE49-F238E27FC236}">
                <a16:creationId xmlns:a16="http://schemas.microsoft.com/office/drawing/2014/main" id="{BF197663-E27F-4B01-994B-FBDE93A40CB2}"/>
              </a:ext>
            </a:extLst>
          </p:cNvPr>
          <p:cNvSpPr>
            <a:spLocks noGrp="1"/>
          </p:cNvSpPr>
          <p:nvPr/>
        </p:nvSpPr>
        <p:spPr>
          <a:xfrm>
            <a:off x="685800" y="3819525"/>
            <a:ext cx="10820400" cy="10572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“There are 58 rows, so there must be 58 independent replicates.”</a:t>
            </a:r>
          </a:p>
        </p:txBody>
      </p:sp>
      <p:sp>
        <p:nvSpPr>
          <p:cNvPr id="6" name="What additional information or correction ">
            <a:extLst>
              <a:ext uri="{FF2B5EF4-FFF2-40B4-BE49-F238E27FC236}">
                <a16:creationId xmlns:a16="http://schemas.microsoft.com/office/drawing/2014/main" id="{A1AE27D7-4AC0-49AC-B94A-0D8924132962}"/>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What additional information or correction does each claim need?</a:t>
            </a:r>
          </a:p>
        </p:txBody>
      </p:sp>
    </p:spTree>
    <p:extLst>
      <p:ext uri="{BB962C8B-B14F-4D97-AF65-F5344CB8AC3E}">
        <p14:creationId xmlns:p14="http://schemas.microsoft.com/office/powerpoint/2010/main" val="8597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hursday’s exit questions">
            <a:extLst>
              <a:ext uri="{FF2B5EF4-FFF2-40B4-BE49-F238E27FC236}">
                <a16:creationId xmlns:a16="http://schemas.microsoft.com/office/drawing/2014/main" id="{15252D46-A44D-479B-8B25-A541CC8CC728}"/>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Thursday’s exit questions</a:t>
            </a:r>
          </a:p>
        </p:txBody>
      </p:sp>
      <p:sp>
        <p:nvSpPr>
          <p:cNvPr id="2" name="40">
            <a:extLst>
              <a:ext uri="{FF2B5EF4-FFF2-40B4-BE49-F238E27FC236}">
                <a16:creationId xmlns:a16="http://schemas.microsoft.com/office/drawing/2014/main" id="{F40B86C9-F6DE-4EDE-8974-0FB8BC3F92D2}"/>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40</a:t>
            </a:r>
          </a:p>
        </p:txBody>
      </p:sp>
      <p:sp>
        <p:nvSpPr>
          <p:cNvPr id="3" name="When does the comparison require uncertain">
            <a:extLst>
              <a:ext uri="{FF2B5EF4-FFF2-40B4-BE49-F238E27FC236}">
                <a16:creationId xmlns:a16="http://schemas.microsoft.com/office/drawing/2014/main" id="{1BFB990E-2BA4-4C14-9A65-163F62B5E25F}"/>
              </a:ext>
            </a:extLst>
          </p:cNvPr>
          <p:cNvSpPr>
            <a:spLocks noGrp="1"/>
          </p:cNvSpPr>
          <p:nvPr/>
        </p:nvSpPr>
        <p:spPr>
          <a:xfrm>
            <a:off x="685800" y="1476375"/>
            <a:ext cx="10820400" cy="10763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When does the comparison require uncertainty from two means?</a:t>
            </a:r>
          </a:p>
        </p:txBody>
      </p:sp>
      <p:sp>
        <p:nvSpPr>
          <p:cNvPr id="4" name="What does a confidence interval add to a p">
            <a:extLst>
              <a:ext uri="{FF2B5EF4-FFF2-40B4-BE49-F238E27FC236}">
                <a16:creationId xmlns:a16="http://schemas.microsoft.com/office/drawing/2014/main" id="{1FC9333D-F02D-4650-B68F-D7EB1C1A8C15}"/>
              </a:ext>
            </a:extLst>
          </p:cNvPr>
          <p:cNvSpPr>
            <a:spLocks noGrp="1"/>
          </p:cNvSpPr>
          <p:nvPr/>
        </p:nvSpPr>
        <p:spPr>
          <a:xfrm>
            <a:off x="685800" y="2667000"/>
            <a:ext cx="10820400" cy="10763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What does a confidence interval add to a p-value?</a:t>
            </a:r>
          </a:p>
        </p:txBody>
      </p:sp>
      <p:sp>
        <p:nvSpPr>
          <p:cNvPr id="5" name="What design problem could make a correctly">
            <a:extLst>
              <a:ext uri="{FF2B5EF4-FFF2-40B4-BE49-F238E27FC236}">
                <a16:creationId xmlns:a16="http://schemas.microsoft.com/office/drawing/2014/main" id="{E0C1824A-C623-4A6B-BB31-D66871BB7711}"/>
              </a:ext>
            </a:extLst>
          </p:cNvPr>
          <p:cNvSpPr>
            <a:spLocks noGrp="1"/>
          </p:cNvSpPr>
          <p:nvPr/>
        </p:nvSpPr>
        <p:spPr>
          <a:xfrm>
            <a:off x="685800" y="3857625"/>
            <a:ext cx="10820400" cy="107632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What design problem could make a correctly executed test misleading?</a:t>
            </a:r>
          </a:p>
        </p:txBody>
      </p:sp>
    </p:spTree>
    <p:extLst>
      <p:ext uri="{BB962C8B-B14F-4D97-AF65-F5344CB8AC3E}">
        <p14:creationId xmlns:p14="http://schemas.microsoft.com/office/powerpoint/2010/main" val="9302872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500000"/>
        </a:solidFill>
        <a:effectLst/>
      </p:bgPr>
    </p:bg>
    <p:spTree>
      <p:nvGrpSpPr>
        <p:cNvPr id="1" name=""/>
        <p:cNvGrpSpPr/>
        <p:nvPr/>
      </p:nvGrpSpPr>
      <p:grpSpPr>
        <a:xfrm>
          <a:off x="0" y="0"/>
          <a:ext cx="0" cy="0"/>
          <a:chOff x="0" y="0"/>
          <a:chExt cx="0" cy="0"/>
        </a:xfrm>
      </p:grpSpPr>
      <p:sp>
        <p:nvSpPr>
          <p:cNvPr id="4" name="Optional follow-on lessons">
            <a:extLst>
              <a:ext uri="{FF2B5EF4-FFF2-40B4-BE49-F238E27FC236}">
                <a16:creationId xmlns:a16="http://schemas.microsoft.com/office/drawing/2014/main" id="{E4AC9B95-8933-4F48-8B84-E4E5D95B1E20}"/>
              </a:ext>
            </a:extLst>
          </p:cNvPr>
          <p:cNvSpPr>
            <a:spLocks noGrp="1"/>
          </p:cNvSpPr>
          <p:nvPr/>
        </p:nvSpPr>
        <p:spPr>
          <a:xfrm>
            <a:off x="685800" y="1657350"/>
            <a:ext cx="10820400" cy="1524000"/>
          </a:xfrm>
          <a:prstGeom prst="rect">
            <a:avLst/>
          </a:prstGeom>
          <a:noFill/>
          <a:ln w="0">
            <a:noFill/>
          </a:ln>
        </p:spPr>
        <p:txBody>
          <a:bodyPr anchor="t">
            <a:noAutofit/>
          </a:bodyPr>
          <a:lstStyle/>
          <a:p>
            <a:pPr>
              <a:defRPr sz="4650" b="1">
                <a:solidFill>
                  <a:srgbClr val="FFFFFF"/>
                </a:solidFill>
                <a:latin typeface="Nimbus Sans"/>
                <a:ea typeface="Nimbus Sans"/>
                <a:cs typeface="Nimbus Sans"/>
              </a:defRPr>
            </a:pPr>
            <a:r>
              <a:rPr sz="4650" b="1">
                <a:solidFill>
                  <a:srgbClr val="FFFFFF"/>
                </a:solidFill>
                <a:latin typeface="Nimbus Sans"/>
                <a:ea typeface="Nimbus Sans"/>
                <a:cs typeface="Nimbus Sans"/>
              </a:rPr>
              <a:t>Optional follow-on lessons</a:t>
            </a:r>
          </a:p>
        </p:txBody>
      </p:sp>
      <p:sp>
        <p:nvSpPr>
          <p:cNvPr id="2" name="41">
            <a:extLst>
              <a:ext uri="{FF2B5EF4-FFF2-40B4-BE49-F238E27FC236}">
                <a16:creationId xmlns:a16="http://schemas.microsoft.com/office/drawing/2014/main" id="{051D2374-4252-4DFD-8950-8BD112EB181F}"/>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DECACA"/>
                </a:solidFill>
                <a:latin typeface="Nimbus Sans"/>
                <a:ea typeface="Nimbus Sans"/>
                <a:cs typeface="Nimbus Sans"/>
              </a:defRPr>
            </a:pPr>
            <a:r>
              <a:rPr sz="1500" b="0">
                <a:solidFill>
                  <a:srgbClr val="DECACA"/>
                </a:solidFill>
                <a:latin typeface="Nimbus Sans"/>
                <a:ea typeface="Nimbus Sans"/>
                <a:cs typeface="Nimbus Sans"/>
              </a:rPr>
              <a:t>41</a:t>
            </a:r>
          </a:p>
        </p:txBody>
      </p:sp>
      <p:sp>
        <p:nvSpPr>
          <p:cNvPr id="3" name="Paired observations and permutation tests">
            <a:extLst>
              <a:ext uri="{FF2B5EF4-FFF2-40B4-BE49-F238E27FC236}">
                <a16:creationId xmlns:a16="http://schemas.microsoft.com/office/drawing/2014/main" id="{CA508323-0904-4D11-9F7B-2C5596BE28B0}"/>
              </a:ext>
            </a:extLst>
          </p:cNvPr>
          <p:cNvSpPr>
            <a:spLocks noGrp="1"/>
          </p:cNvSpPr>
          <p:nvPr/>
        </p:nvSpPr>
        <p:spPr>
          <a:xfrm>
            <a:off x="723900" y="3914775"/>
            <a:ext cx="10477500" cy="857250"/>
          </a:xfrm>
          <a:prstGeom prst="rect">
            <a:avLst/>
          </a:prstGeom>
          <a:noFill/>
          <a:ln w="0">
            <a:noFill/>
          </a:ln>
        </p:spPr>
        <p:txBody>
          <a:bodyPr anchor="t">
            <a:noAutofit/>
          </a:bodyPr>
          <a:lstStyle/>
          <a:p>
            <a:pPr>
              <a:defRPr sz="2550" b="0">
                <a:solidFill>
                  <a:srgbClr val="FFFFFF"/>
                </a:solidFill>
                <a:latin typeface="Nimbus Sans"/>
                <a:ea typeface="Nimbus Sans"/>
                <a:cs typeface="Nimbus Sans"/>
              </a:defRPr>
            </a:pPr>
            <a:r>
              <a:rPr sz="2550" b="0">
                <a:solidFill>
                  <a:srgbClr val="FFFFFF"/>
                </a:solidFill>
                <a:latin typeface="Nimbus Sans"/>
                <a:ea typeface="Nimbus Sans"/>
                <a:cs typeface="Nimbus Sans"/>
              </a:rPr>
              <a:t>Paired observations and permutation tests</a:t>
            </a:r>
          </a:p>
        </p:txBody>
      </p:sp>
    </p:spTree>
    <p:extLst>
      <p:ext uri="{BB962C8B-B14F-4D97-AF65-F5344CB8AC3E}">
        <p14:creationId xmlns:p14="http://schemas.microsoft.com/office/powerpoint/2010/main" val="1694426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sponse across repeated visits">
            <a:extLst>
              <a:ext uri="{FF2B5EF4-FFF2-40B4-BE49-F238E27FC236}">
                <a16:creationId xmlns:a16="http://schemas.microsoft.com/office/drawing/2014/main" id="{16053296-1B8E-40A5-AD79-CC839DF3B87A}"/>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Response across repeated visits</a:t>
            </a:r>
          </a:p>
        </p:txBody>
      </p:sp>
      <p:sp>
        <p:nvSpPr>
          <p:cNvPr id="2" name="42">
            <a:extLst>
              <a:ext uri="{FF2B5EF4-FFF2-40B4-BE49-F238E27FC236}">
                <a16:creationId xmlns:a16="http://schemas.microsoft.com/office/drawing/2014/main" id="{15464215-C068-414B-82E8-154BE2B86B7A}"/>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42</a:t>
            </a:r>
          </a:p>
        </p:txBody>
      </p:sp>
      <p:graphicFrame>
        <p:nvGraphicFramePr>
          <p:cNvPr id="8" name="Table 7"/>
          <p:cNvGraphicFramePr/>
          <p:nvPr/>
        </p:nvGraphicFramePr>
        <p:xfrm>
          <a:off x="685800" y="1695450"/>
          <a:ext cx="6715125" cy="3457575"/>
        </p:xfrm>
        <a:graphic>
          <a:graphicData uri="http://schemas.openxmlformats.org/drawingml/2006/table">
            <a:tbl>
              <a:tblPr/>
              <a:tblGrid>
                <a:gridCol w="2238375">
                  <a:extLst>
                    <a:ext uri="{9D8B030D-6E8A-4147-A177-3AD203B41FA5}">
                      <a16:colId xmlns:a16="http://schemas.microsoft.com/office/drawing/2014/main" val="20000"/>
                    </a:ext>
                  </a:extLst>
                </a:gridCol>
                <a:gridCol w="2238375">
                  <a:extLst>
                    <a:ext uri="{9D8B030D-6E8A-4147-A177-3AD203B41FA5}">
                      <a16:colId xmlns:a16="http://schemas.microsoft.com/office/drawing/2014/main" val="20001"/>
                    </a:ext>
                  </a:extLst>
                </a:gridCol>
                <a:gridCol w="2238375">
                  <a:extLst>
                    <a:ext uri="{9D8B030D-6E8A-4147-A177-3AD203B41FA5}">
                      <a16:colId xmlns:a16="http://schemas.microsoft.com/office/drawing/2014/main" val="20002"/>
                    </a:ext>
                  </a:extLst>
                </a:gridCol>
              </a:tblGrid>
              <a:tr h="493939">
                <a:tc>
                  <a:txBody>
                    <a:bodyPr/>
                    <a:lstStyle/>
                    <a:p>
                      <a:r>
                        <a:rPr sz="1950" b="1">
                          <a:solidFill>
                            <a:srgbClr val="FFFFFF"/>
                          </a:solidFill>
                          <a:latin typeface="Nimbus Sans"/>
                          <a:ea typeface="Nimbus Sans"/>
                          <a:cs typeface="Nimbus Sans"/>
                        </a:rPr>
                        <a:t>Subject</a:t>
                      </a:r>
                    </a:p>
                  </a:txBody>
                  <a:tcPr>
                    <a:solidFill>
                      <a:srgbClr val="500000"/>
                    </a:solidFill>
                  </a:tcPr>
                </a:tc>
                <a:tc>
                  <a:txBody>
                    <a:bodyPr/>
                    <a:lstStyle/>
                    <a:p>
                      <a:r>
                        <a:rPr sz="1950" b="1">
                          <a:solidFill>
                            <a:srgbClr val="FFFFFF"/>
                          </a:solidFill>
                          <a:latin typeface="Nimbus Sans"/>
                          <a:ea typeface="Nimbus Sans"/>
                          <a:cs typeface="Nimbus Sans"/>
                        </a:rPr>
                        <a:t>T2</a:t>
                      </a:r>
                    </a:p>
                  </a:txBody>
                  <a:tcPr>
                    <a:solidFill>
                      <a:srgbClr val="500000"/>
                    </a:solidFill>
                  </a:tcPr>
                </a:tc>
                <a:tc>
                  <a:txBody>
                    <a:bodyPr/>
                    <a:lstStyle/>
                    <a:p>
                      <a:r>
                        <a:rPr sz="1950" b="1">
                          <a:solidFill>
                            <a:srgbClr val="FFFFFF"/>
                          </a:solidFill>
                          <a:latin typeface="Nimbus Sans"/>
                          <a:ea typeface="Nimbus Sans"/>
                          <a:cs typeface="Nimbus Sans"/>
                        </a:rPr>
                        <a:t>T3</a:t>
                      </a:r>
                    </a:p>
                  </a:txBody>
                  <a:tcPr>
                    <a:solidFill>
                      <a:srgbClr val="500000"/>
                    </a:solidFill>
                  </a:tcPr>
                </a:tc>
                <a:extLst>
                  <a:ext uri="{0D108BD9-81ED-4DB2-BD59-A6C34878D82A}">
                    <a16:rowId xmlns:a16="http://schemas.microsoft.com/office/drawing/2014/main" val="10000"/>
                  </a:ext>
                </a:extLst>
              </a:tr>
              <a:tr h="493939">
                <a:tc>
                  <a:txBody>
                    <a:bodyPr/>
                    <a:lstStyle/>
                    <a:p>
                      <a:r>
                        <a:rPr sz="1950" b="0">
                          <a:solidFill>
                            <a:srgbClr val="202124"/>
                          </a:solidFill>
                          <a:latin typeface="Nimbus Sans"/>
                          <a:ea typeface="Nimbus Sans"/>
                          <a:cs typeface="Nimbus Sans"/>
                        </a:rPr>
                        <a:t>1</a:t>
                      </a:r>
                    </a:p>
                  </a:txBody>
                  <a:tcPr>
                    <a:solidFill>
                      <a:srgbClr val="FFFFFF"/>
                    </a:solidFill>
                  </a:tcPr>
                </a:tc>
                <a:tc>
                  <a:txBody>
                    <a:bodyPr/>
                    <a:lstStyle/>
                    <a:p>
                      <a:r>
                        <a:rPr sz="1950" b="0">
                          <a:solidFill>
                            <a:srgbClr val="202124"/>
                          </a:solidFill>
                          <a:latin typeface="Nimbus Sans"/>
                          <a:ea typeface="Nimbus Sans"/>
                          <a:cs typeface="Nimbus Sans"/>
                        </a:rPr>
                        <a:t>12.336</a:t>
                      </a:r>
                    </a:p>
                  </a:txBody>
                  <a:tcPr>
                    <a:solidFill>
                      <a:srgbClr val="FFFFFF"/>
                    </a:solidFill>
                  </a:tcPr>
                </a:tc>
                <a:tc>
                  <a:txBody>
                    <a:bodyPr/>
                    <a:lstStyle/>
                    <a:p>
                      <a:r>
                        <a:rPr sz="1950" b="0">
                          <a:solidFill>
                            <a:srgbClr val="202124"/>
                          </a:solidFill>
                          <a:latin typeface="Nimbus Sans"/>
                          <a:ea typeface="Nimbus Sans"/>
                          <a:cs typeface="Nimbus Sans"/>
                        </a:rPr>
                        <a:t>12.987</a:t>
                      </a:r>
                    </a:p>
                  </a:txBody>
                  <a:tcPr>
                    <a:solidFill>
                      <a:srgbClr val="FFFFFF"/>
                    </a:solidFill>
                  </a:tcPr>
                </a:tc>
                <a:extLst>
                  <a:ext uri="{0D108BD9-81ED-4DB2-BD59-A6C34878D82A}">
                    <a16:rowId xmlns:a16="http://schemas.microsoft.com/office/drawing/2014/main" val="10001"/>
                  </a:ext>
                </a:extLst>
              </a:tr>
              <a:tr h="493939">
                <a:tc>
                  <a:txBody>
                    <a:bodyPr/>
                    <a:lstStyle/>
                    <a:p>
                      <a:r>
                        <a:rPr sz="1950" b="0">
                          <a:solidFill>
                            <a:srgbClr val="202124"/>
                          </a:solidFill>
                          <a:latin typeface="Nimbus Sans"/>
                          <a:ea typeface="Nimbus Sans"/>
                          <a:cs typeface="Nimbus Sans"/>
                        </a:rPr>
                        <a:t>2</a:t>
                      </a:r>
                    </a:p>
                  </a:txBody>
                  <a:tcPr>
                    <a:solidFill>
                      <a:srgbClr val="FFFFFF"/>
                    </a:solidFill>
                  </a:tcPr>
                </a:tc>
                <a:tc>
                  <a:txBody>
                    <a:bodyPr/>
                    <a:lstStyle/>
                    <a:p>
                      <a:r>
                        <a:rPr sz="1950" b="0">
                          <a:solidFill>
                            <a:srgbClr val="202124"/>
                          </a:solidFill>
                          <a:latin typeface="Nimbus Sans"/>
                          <a:ea typeface="Nimbus Sans"/>
                          <a:cs typeface="Nimbus Sans"/>
                        </a:rPr>
                        <a:t>10.378</a:t>
                      </a:r>
                    </a:p>
                  </a:txBody>
                  <a:tcPr>
                    <a:solidFill>
                      <a:srgbClr val="FFFFFF"/>
                    </a:solidFill>
                  </a:tcPr>
                </a:tc>
                <a:tc>
                  <a:txBody>
                    <a:bodyPr/>
                    <a:lstStyle/>
                    <a:p>
                      <a:r>
                        <a:rPr sz="1950" b="0">
                          <a:solidFill>
                            <a:srgbClr val="202124"/>
                          </a:solidFill>
                          <a:latin typeface="Nimbus Sans"/>
                          <a:ea typeface="Nimbus Sans"/>
                          <a:cs typeface="Nimbus Sans"/>
                        </a:rPr>
                        <a:t>10.191</a:t>
                      </a:r>
                    </a:p>
                  </a:txBody>
                  <a:tcPr>
                    <a:solidFill>
                      <a:srgbClr val="FFFFFF"/>
                    </a:solidFill>
                  </a:tcPr>
                </a:tc>
                <a:extLst>
                  <a:ext uri="{0D108BD9-81ED-4DB2-BD59-A6C34878D82A}">
                    <a16:rowId xmlns:a16="http://schemas.microsoft.com/office/drawing/2014/main" val="10002"/>
                  </a:ext>
                </a:extLst>
              </a:tr>
              <a:tr h="493939">
                <a:tc>
                  <a:txBody>
                    <a:bodyPr/>
                    <a:lstStyle/>
                    <a:p>
                      <a:r>
                        <a:rPr sz="1950" b="0">
                          <a:solidFill>
                            <a:srgbClr val="202124"/>
                          </a:solidFill>
                          <a:latin typeface="Nimbus Sans"/>
                          <a:ea typeface="Nimbus Sans"/>
                          <a:cs typeface="Nimbus Sans"/>
                        </a:rPr>
                        <a:t>3</a:t>
                      </a:r>
                    </a:p>
                  </a:txBody>
                  <a:tcPr>
                    <a:solidFill>
                      <a:srgbClr val="FFFFFF"/>
                    </a:solidFill>
                  </a:tcPr>
                </a:tc>
                <a:tc>
                  <a:txBody>
                    <a:bodyPr/>
                    <a:lstStyle/>
                    <a:p>
                      <a:r>
                        <a:rPr sz="1950" b="0">
                          <a:solidFill>
                            <a:srgbClr val="202124"/>
                          </a:solidFill>
                          <a:latin typeface="Nimbus Sans"/>
                          <a:ea typeface="Nimbus Sans"/>
                          <a:cs typeface="Nimbus Sans"/>
                        </a:rPr>
                        <a:t>9.587</a:t>
                      </a:r>
                    </a:p>
                  </a:txBody>
                  <a:tcPr>
                    <a:solidFill>
                      <a:srgbClr val="FFFFFF"/>
                    </a:solidFill>
                  </a:tcPr>
                </a:tc>
                <a:tc>
                  <a:txBody>
                    <a:bodyPr/>
                    <a:lstStyle/>
                    <a:p>
                      <a:r>
                        <a:rPr sz="1950" b="0">
                          <a:solidFill>
                            <a:srgbClr val="202124"/>
                          </a:solidFill>
                          <a:latin typeface="Nimbus Sans"/>
                          <a:ea typeface="Nimbus Sans"/>
                          <a:cs typeface="Nimbus Sans"/>
                        </a:rPr>
                        <a:t>10.677</a:t>
                      </a:r>
                    </a:p>
                  </a:txBody>
                  <a:tcPr>
                    <a:solidFill>
                      <a:srgbClr val="FFFFFF"/>
                    </a:solidFill>
                  </a:tcPr>
                </a:tc>
                <a:extLst>
                  <a:ext uri="{0D108BD9-81ED-4DB2-BD59-A6C34878D82A}">
                    <a16:rowId xmlns:a16="http://schemas.microsoft.com/office/drawing/2014/main" val="10003"/>
                  </a:ext>
                </a:extLst>
              </a:tr>
              <a:tr h="493939">
                <a:tc>
                  <a:txBody>
                    <a:bodyPr/>
                    <a:lstStyle/>
                    <a:p>
                      <a:r>
                        <a:rPr sz="1950" b="0">
                          <a:solidFill>
                            <a:srgbClr val="202124"/>
                          </a:solidFill>
                          <a:latin typeface="Nimbus Sans"/>
                          <a:ea typeface="Nimbus Sans"/>
                          <a:cs typeface="Nimbus Sans"/>
                        </a:rPr>
                        <a:t>4</a:t>
                      </a:r>
                    </a:p>
                  </a:txBody>
                  <a:tcPr>
                    <a:solidFill>
                      <a:srgbClr val="FFFFFF"/>
                    </a:solidFill>
                  </a:tcPr>
                </a:tc>
                <a:tc>
                  <a:txBody>
                    <a:bodyPr/>
                    <a:lstStyle/>
                    <a:p>
                      <a:r>
                        <a:rPr sz="1950" b="0">
                          <a:solidFill>
                            <a:srgbClr val="202124"/>
                          </a:solidFill>
                          <a:latin typeface="Nimbus Sans"/>
                          <a:ea typeface="Nimbus Sans"/>
                          <a:cs typeface="Nimbus Sans"/>
                        </a:rPr>
                        <a:t>10.570</a:t>
                      </a:r>
                    </a:p>
                  </a:txBody>
                  <a:tcPr>
                    <a:solidFill>
                      <a:srgbClr val="FFFFFF"/>
                    </a:solidFill>
                  </a:tcPr>
                </a:tc>
                <a:tc>
                  <a:txBody>
                    <a:bodyPr/>
                    <a:lstStyle/>
                    <a:p>
                      <a:r>
                        <a:rPr sz="1950" b="0">
                          <a:solidFill>
                            <a:srgbClr val="202124"/>
                          </a:solidFill>
                          <a:latin typeface="Nimbus Sans"/>
                          <a:ea typeface="Nimbus Sans"/>
                          <a:cs typeface="Nimbus Sans"/>
                        </a:rPr>
                        <a:t>11.328</a:t>
                      </a:r>
                    </a:p>
                  </a:txBody>
                  <a:tcPr>
                    <a:solidFill>
                      <a:srgbClr val="FFFFFF"/>
                    </a:solidFill>
                  </a:tcPr>
                </a:tc>
                <a:extLst>
                  <a:ext uri="{0D108BD9-81ED-4DB2-BD59-A6C34878D82A}">
                    <a16:rowId xmlns:a16="http://schemas.microsoft.com/office/drawing/2014/main" val="10004"/>
                  </a:ext>
                </a:extLst>
              </a:tr>
              <a:tr h="493939">
                <a:tc>
                  <a:txBody>
                    <a:bodyPr/>
                    <a:lstStyle/>
                    <a:p>
                      <a:r>
                        <a:rPr sz="1950" b="0">
                          <a:solidFill>
                            <a:srgbClr val="202124"/>
                          </a:solidFill>
                          <a:latin typeface="Nimbus Sans"/>
                          <a:ea typeface="Nimbus Sans"/>
                          <a:cs typeface="Nimbus Sans"/>
                        </a:rPr>
                        <a:t>5</a:t>
                      </a:r>
                    </a:p>
                  </a:txBody>
                  <a:tcPr>
                    <a:solidFill>
                      <a:srgbClr val="FFFFFF"/>
                    </a:solidFill>
                  </a:tcPr>
                </a:tc>
                <a:tc>
                  <a:txBody>
                    <a:bodyPr/>
                    <a:lstStyle/>
                    <a:p>
                      <a:r>
                        <a:rPr sz="1950" b="0">
                          <a:solidFill>
                            <a:srgbClr val="202124"/>
                          </a:solidFill>
                          <a:latin typeface="Nimbus Sans"/>
                          <a:ea typeface="Nimbus Sans"/>
                          <a:cs typeface="Nimbus Sans"/>
                        </a:rPr>
                        <a:t>9.550</a:t>
                      </a:r>
                    </a:p>
                  </a:txBody>
                  <a:tcPr>
                    <a:solidFill>
                      <a:srgbClr val="FFFFFF"/>
                    </a:solidFill>
                  </a:tcPr>
                </a:tc>
                <a:tc>
                  <a:txBody>
                    <a:bodyPr/>
                    <a:lstStyle/>
                    <a:p>
                      <a:r>
                        <a:rPr sz="1950" b="0">
                          <a:solidFill>
                            <a:srgbClr val="202124"/>
                          </a:solidFill>
                          <a:latin typeface="Nimbus Sans"/>
                          <a:ea typeface="Nimbus Sans"/>
                          <a:cs typeface="Nimbus Sans"/>
                        </a:rPr>
                        <a:t>11.241</a:t>
                      </a:r>
                    </a:p>
                  </a:txBody>
                  <a:tcPr>
                    <a:solidFill>
                      <a:srgbClr val="FFFFFF"/>
                    </a:solidFill>
                  </a:tcPr>
                </a:tc>
                <a:extLst>
                  <a:ext uri="{0D108BD9-81ED-4DB2-BD59-A6C34878D82A}">
                    <a16:rowId xmlns:a16="http://schemas.microsoft.com/office/drawing/2014/main" val="10005"/>
                  </a:ext>
                </a:extLst>
              </a:tr>
              <a:tr h="493939">
                <a:tc>
                  <a:txBody>
                    <a:bodyPr/>
                    <a:lstStyle/>
                    <a:p>
                      <a:r>
                        <a:rPr sz="1950" b="0">
                          <a:solidFill>
                            <a:srgbClr val="202124"/>
                          </a:solidFill>
                          <a:latin typeface="Nimbus Sans"/>
                          <a:ea typeface="Nimbus Sans"/>
                          <a:cs typeface="Nimbus Sans"/>
                        </a:rPr>
                        <a:t>6</a:t>
                      </a:r>
                    </a:p>
                  </a:txBody>
                  <a:tcPr>
                    <a:solidFill>
                      <a:srgbClr val="FFFFFF"/>
                    </a:solidFill>
                  </a:tcPr>
                </a:tc>
                <a:tc>
                  <a:txBody>
                    <a:bodyPr/>
                    <a:lstStyle/>
                    <a:p>
                      <a:r>
                        <a:rPr sz="1950" b="0">
                          <a:solidFill>
                            <a:srgbClr val="202124"/>
                          </a:solidFill>
                          <a:latin typeface="Nimbus Sans"/>
                          <a:ea typeface="Nimbus Sans"/>
                          <a:cs typeface="Nimbus Sans"/>
                        </a:rPr>
                        <a:t>11.048</a:t>
                      </a:r>
                    </a:p>
                  </a:txBody>
                  <a:tcPr>
                    <a:solidFill>
                      <a:srgbClr val="FFFFFF"/>
                    </a:solidFill>
                  </a:tcPr>
                </a:tc>
                <a:tc>
                  <a:txBody>
                    <a:bodyPr/>
                    <a:lstStyle/>
                    <a:p>
                      <a:r>
                        <a:rPr sz="1950" b="0">
                          <a:solidFill>
                            <a:srgbClr val="202124"/>
                          </a:solidFill>
                          <a:latin typeface="Nimbus Sans"/>
                          <a:ea typeface="Nimbus Sans"/>
                          <a:cs typeface="Nimbus Sans"/>
                        </a:rPr>
                        <a:t>11.899</a:t>
                      </a:r>
                    </a:p>
                  </a:txBody>
                  <a:tcPr>
                    <a:solidFill>
                      <a:srgbClr val="FFFFFF"/>
                    </a:solidFill>
                  </a:tcPr>
                </a:tc>
                <a:extLst>
                  <a:ext uri="{0D108BD9-81ED-4DB2-BD59-A6C34878D82A}">
                    <a16:rowId xmlns:a16="http://schemas.microsoft.com/office/drawing/2014/main" val="10006"/>
                  </a:ext>
                </a:extLst>
              </a:tr>
            </a:tbl>
          </a:graphicData>
        </a:graphic>
      </p:graphicFrame>
      <p:sp>
        <p:nvSpPr>
          <p:cNvPr id="4" name="15 simulated subjects&#10;3 recorded visits&#10;&#10;O">
            <a:extLst>
              <a:ext uri="{FF2B5EF4-FFF2-40B4-BE49-F238E27FC236}">
                <a16:creationId xmlns:a16="http://schemas.microsoft.com/office/drawing/2014/main" id="{0C1F1D2D-348C-4C63-A6D6-FAABB6C888CC}"/>
              </a:ext>
            </a:extLst>
          </p:cNvPr>
          <p:cNvSpPr>
            <a:spLocks noGrp="1"/>
          </p:cNvSpPr>
          <p:nvPr/>
        </p:nvSpPr>
        <p:spPr>
          <a:xfrm>
            <a:off x="8029575" y="1685925"/>
            <a:ext cx="3381375" cy="3381375"/>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15 simulated subjects</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3 recorded visits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Our planned question:</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What is the mean change from T2 to T3?</a:t>
            </a:r>
          </a:p>
        </p:txBody>
      </p:sp>
      <p:sp>
        <p:nvSpPr>
          <p:cNvPr id="5" name="Two measurements on one organism form one ">
            <a:extLst>
              <a:ext uri="{FF2B5EF4-FFF2-40B4-BE49-F238E27FC236}">
                <a16:creationId xmlns:a16="http://schemas.microsoft.com/office/drawing/2014/main" id="{85219493-8C94-4C99-A754-05E7825F7471}"/>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Two measurements on one organism form one pair.</a:t>
            </a:r>
          </a:p>
        </p:txBody>
      </p:sp>
    </p:spTree>
    <p:extLst>
      <p:ext uri="{BB962C8B-B14F-4D97-AF65-F5344CB8AC3E}">
        <p14:creationId xmlns:p14="http://schemas.microsoft.com/office/powerpoint/2010/main" val="6128150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paired structure is visible">
            <a:extLst>
              <a:ext uri="{FF2B5EF4-FFF2-40B4-BE49-F238E27FC236}">
                <a16:creationId xmlns:a16="http://schemas.microsoft.com/office/drawing/2014/main" id="{62B20F48-B1AE-458B-B780-DC18FED71972}"/>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paired structure is visible</a:t>
            </a:r>
          </a:p>
        </p:txBody>
      </p:sp>
      <p:sp>
        <p:nvSpPr>
          <p:cNvPr id="2" name="43">
            <a:extLst>
              <a:ext uri="{FF2B5EF4-FFF2-40B4-BE49-F238E27FC236}">
                <a16:creationId xmlns:a16="http://schemas.microsoft.com/office/drawing/2014/main" id="{22F1AF0A-3478-42EA-B1B0-79230D5E46EC}"/>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43</a:t>
            </a:r>
          </a:p>
        </p:txBody>
      </p:sp>
      <p:graphicFrame>
        <p:nvGraphicFramePr>
          <p:cNvPr id="7" name="Chart"/>
          <p:cNvGraphicFramePr/>
          <p:nvPr/>
        </p:nvGraphicFramePr>
        <p:xfrm>
          <a:off x="685800" y="1428750"/>
          <a:ext cx="74295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Each line is one organism.&#10;&#10;The analysis f">
            <a:extLst>
              <a:ext uri="{FF2B5EF4-FFF2-40B4-BE49-F238E27FC236}">
                <a16:creationId xmlns:a16="http://schemas.microsoft.com/office/drawing/2014/main" id="{633ED3E1-F252-48E0-833D-1FF006FFF677}"/>
              </a:ext>
            </a:extLst>
          </p:cNvPr>
          <p:cNvSpPr>
            <a:spLocks noGrp="1"/>
          </p:cNvSpPr>
          <p:nvPr/>
        </p:nvSpPr>
        <p:spPr>
          <a:xfrm>
            <a:off x="8610600" y="1724025"/>
            <a:ext cx="2876550" cy="3143250"/>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Each line is one organism.</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The analysis follows change within organisms.</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How many independent changes do we have?</a:t>
            </a:r>
          </a:p>
        </p:txBody>
      </p:sp>
    </p:spTree>
    <p:extLst>
      <p:ext uri="{BB962C8B-B14F-4D97-AF65-F5344CB8AC3E}">
        <p14:creationId xmlns:p14="http://schemas.microsoft.com/office/powerpoint/2010/main" val="11176581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One change per organism">
            <a:extLst>
              <a:ext uri="{FF2B5EF4-FFF2-40B4-BE49-F238E27FC236}">
                <a16:creationId xmlns:a16="http://schemas.microsoft.com/office/drawing/2014/main" id="{510E6A94-CEA6-4806-8805-EC44B4EFD85D}"/>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One change per organism</a:t>
            </a:r>
          </a:p>
        </p:txBody>
      </p:sp>
      <p:sp>
        <p:nvSpPr>
          <p:cNvPr id="2" name="44">
            <a:extLst>
              <a:ext uri="{FF2B5EF4-FFF2-40B4-BE49-F238E27FC236}">
                <a16:creationId xmlns:a16="http://schemas.microsoft.com/office/drawing/2014/main" id="{7E66421D-8D2C-42AA-973E-9169A71BDA9A}"/>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44</a:t>
            </a:r>
          </a:p>
        </p:txBody>
      </p:sp>
      <p:graphicFrame>
        <p:nvGraphicFramePr>
          <p:cNvPr id="7" name="Chart"/>
          <p:cNvGraphicFramePr/>
          <p:nvPr/>
        </p:nvGraphicFramePr>
        <p:xfrm>
          <a:off x="685800" y="1428750"/>
          <a:ext cx="74295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d = T3 − T2&#10;&#10;Mean change&#10;+0.708 units&#10;&#10;SD ">
            <a:extLst>
              <a:ext uri="{FF2B5EF4-FFF2-40B4-BE49-F238E27FC236}">
                <a16:creationId xmlns:a16="http://schemas.microsoft.com/office/drawing/2014/main" id="{4D38E00E-21E7-42F6-B67E-43353E2AAC3C}"/>
              </a:ext>
            </a:extLst>
          </p:cNvPr>
          <p:cNvSpPr>
            <a:spLocks noGrp="1"/>
          </p:cNvSpPr>
          <p:nvPr/>
        </p:nvSpPr>
        <p:spPr>
          <a:xfrm>
            <a:off x="8648700" y="1809750"/>
            <a:ext cx="2714625" cy="309562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d = T3 − T2</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Mean change</a:t>
            </a: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+0.708 units</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SD of changes</a:t>
            </a: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0.485 units</a:t>
            </a:r>
          </a:p>
        </p:txBody>
      </p:sp>
    </p:spTree>
    <p:extLst>
      <p:ext uri="{BB962C8B-B14F-4D97-AF65-F5344CB8AC3E}">
        <p14:creationId xmlns:p14="http://schemas.microsoft.com/office/powerpoint/2010/main" val="20687324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e paired t-test">
            <a:extLst>
              <a:ext uri="{FF2B5EF4-FFF2-40B4-BE49-F238E27FC236}">
                <a16:creationId xmlns:a16="http://schemas.microsoft.com/office/drawing/2014/main" id="{FEE1CC05-94B7-4EC9-8D89-2479890C6B85}"/>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paired t-test</a:t>
            </a:r>
          </a:p>
        </p:txBody>
      </p:sp>
      <p:sp>
        <p:nvSpPr>
          <p:cNvPr id="2" name="45">
            <a:extLst>
              <a:ext uri="{FF2B5EF4-FFF2-40B4-BE49-F238E27FC236}">
                <a16:creationId xmlns:a16="http://schemas.microsoft.com/office/drawing/2014/main" id="{1F80E4D6-8156-423D-9C2B-7E960EC1C500}"/>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45</a:t>
            </a:r>
          </a:p>
        </p:txBody>
      </p:sp>
      <p:sp>
        <p:nvSpPr>
          <p:cNvPr id="3" name="Reduce each pair to a difference.">
            <a:extLst>
              <a:ext uri="{FF2B5EF4-FFF2-40B4-BE49-F238E27FC236}">
                <a16:creationId xmlns:a16="http://schemas.microsoft.com/office/drawing/2014/main" id="{9208E8A0-037E-46EE-A9F9-6FE8487BFBE2}"/>
              </a:ext>
            </a:extLst>
          </p:cNvPr>
          <p:cNvSpPr>
            <a:spLocks noGrp="1"/>
          </p:cNvSpPr>
          <p:nvPr/>
        </p:nvSpPr>
        <p:spPr>
          <a:xfrm>
            <a:off x="685800" y="1685925"/>
            <a:ext cx="10820400" cy="714375"/>
          </a:xfrm>
          <a:prstGeom prst="rect">
            <a:avLst/>
          </a:prstGeom>
          <a:noFill/>
          <a:ln w="0">
            <a:noFill/>
          </a:ln>
        </p:spPr>
        <p:txBody>
          <a:bodyPr anchor="t">
            <a:noAutofit/>
          </a:bodyPr>
          <a:lstStyle/>
          <a:p>
            <a:pPr>
              <a:defRPr sz="3150" b="1">
                <a:solidFill>
                  <a:srgbClr val="500000"/>
                </a:solidFill>
                <a:latin typeface="Nimbus Sans"/>
                <a:ea typeface="Nimbus Sans"/>
                <a:cs typeface="Nimbus Sans"/>
              </a:defRPr>
            </a:pPr>
            <a:r>
              <a:rPr sz="3150" b="1">
                <a:solidFill>
                  <a:srgbClr val="500000"/>
                </a:solidFill>
                <a:latin typeface="Nimbus Sans"/>
                <a:ea typeface="Nimbus Sans"/>
                <a:cs typeface="Nimbus Sans"/>
              </a:rPr>
              <a:t>Reduce each pair to a difference.</a:t>
            </a:r>
          </a:p>
        </p:txBody>
      </p:sp>
      <p:sp>
        <p:nvSpPr>
          <p:cNvPr id="4" name="Test whether the population mean differenc">
            <a:extLst>
              <a:ext uri="{FF2B5EF4-FFF2-40B4-BE49-F238E27FC236}">
                <a16:creationId xmlns:a16="http://schemas.microsoft.com/office/drawing/2014/main" id="{878A9A11-8265-4F93-8BB8-54C6F042942B}"/>
              </a:ext>
            </a:extLst>
          </p:cNvPr>
          <p:cNvSpPr>
            <a:spLocks noGrp="1"/>
          </p:cNvSpPr>
          <p:nvPr/>
        </p:nvSpPr>
        <p:spPr>
          <a:xfrm>
            <a:off x="685800" y="2714625"/>
            <a:ext cx="10820400" cy="838200"/>
          </a:xfrm>
          <a:prstGeom prst="rect">
            <a:avLst/>
          </a:prstGeom>
          <a:noFill/>
          <a:ln w="0">
            <a:noFill/>
          </a:ln>
        </p:spPr>
        <p:txBody>
          <a:bodyPr anchor="t">
            <a:noAutofit/>
          </a:bodyPr>
          <a:lstStyle/>
          <a:p>
            <a:pPr>
              <a:defRPr sz="2700" b="0">
                <a:solidFill>
                  <a:srgbClr val="202124"/>
                </a:solidFill>
                <a:latin typeface="Nimbus Sans"/>
                <a:ea typeface="Nimbus Sans"/>
                <a:cs typeface="Nimbus Sans"/>
              </a:defRPr>
            </a:pPr>
            <a:r>
              <a:rPr sz="2700" b="0">
                <a:solidFill>
                  <a:srgbClr val="202124"/>
                </a:solidFill>
                <a:latin typeface="Nimbus Sans"/>
                <a:ea typeface="Nimbus Sans"/>
                <a:cs typeface="Nimbus Sans"/>
              </a:rPr>
              <a:t>Test whether the population mean difference is zero.</a:t>
            </a:r>
          </a:p>
        </p:txBody>
      </p:sp>
      <p:sp>
        <p:nvSpPr>
          <p:cNvPr id="5" name="t = 0.708 / (0.485 / √15) = 5.658">
            <a:extLst>
              <a:ext uri="{FF2B5EF4-FFF2-40B4-BE49-F238E27FC236}">
                <a16:creationId xmlns:a16="http://schemas.microsoft.com/office/drawing/2014/main" id="{DB7DE6CE-37BE-4765-B733-FBA63B3355C0}"/>
              </a:ext>
            </a:extLst>
          </p:cNvPr>
          <p:cNvSpPr>
            <a:spLocks noGrp="1"/>
          </p:cNvSpPr>
          <p:nvPr/>
        </p:nvSpPr>
        <p:spPr>
          <a:xfrm>
            <a:off x="685800" y="3943350"/>
            <a:ext cx="10820400" cy="762000"/>
          </a:xfrm>
          <a:prstGeom prst="rect">
            <a:avLst/>
          </a:prstGeom>
          <a:noFill/>
          <a:ln w="0">
            <a:noFill/>
          </a:ln>
        </p:spPr>
        <p:txBody>
          <a:bodyPr anchor="t">
            <a:noAutofit/>
          </a:bodyPr>
          <a:lstStyle/>
          <a:p>
            <a:pPr>
              <a:defRPr sz="3300" b="0">
                <a:solidFill>
                  <a:srgbClr val="202124"/>
                </a:solidFill>
                <a:latin typeface="Nimbus Sans"/>
                <a:ea typeface="Nimbus Sans"/>
                <a:cs typeface="Nimbus Sans"/>
              </a:defRPr>
            </a:pPr>
            <a:r>
              <a:rPr sz="3300" b="0">
                <a:solidFill>
                  <a:srgbClr val="202124"/>
                </a:solidFill>
                <a:latin typeface="Nimbus Sans"/>
                <a:ea typeface="Nimbus Sans"/>
                <a:cs typeface="Nimbus Sans"/>
              </a:rPr>
              <a:t>t = 0.708 / (0.485 / √15) = 5.658</a:t>
            </a:r>
          </a:p>
        </p:txBody>
      </p:sp>
      <p:sp>
        <p:nvSpPr>
          <p:cNvPr id="6" name="The standard error comes from the 15 diffe">
            <a:extLst>
              <a:ext uri="{FF2B5EF4-FFF2-40B4-BE49-F238E27FC236}">
                <a16:creationId xmlns:a16="http://schemas.microsoft.com/office/drawing/2014/main" id="{D86176D9-8142-415C-BC44-37A2F077FA48}"/>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The standard error comes from the 15 differences.</a:t>
            </a:r>
          </a:p>
        </p:txBody>
      </p:sp>
    </p:spTree>
    <p:extLst>
      <p:ext uri="{BB962C8B-B14F-4D97-AF65-F5344CB8AC3E}">
        <p14:creationId xmlns:p14="http://schemas.microsoft.com/office/powerpoint/2010/main" val="4006828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distribution of the differences">
            <a:extLst>
              <a:ext uri="{FF2B5EF4-FFF2-40B4-BE49-F238E27FC236}">
                <a16:creationId xmlns:a16="http://schemas.microsoft.com/office/drawing/2014/main" id="{5B8B1885-878F-4036-ADCE-3FD94E384F26}"/>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distribution of the differences</a:t>
            </a:r>
          </a:p>
        </p:txBody>
      </p:sp>
      <p:sp>
        <p:nvSpPr>
          <p:cNvPr id="2" name="46">
            <a:extLst>
              <a:ext uri="{FF2B5EF4-FFF2-40B4-BE49-F238E27FC236}">
                <a16:creationId xmlns:a16="http://schemas.microsoft.com/office/drawing/2014/main" id="{A5AE4973-88A8-4080-83F4-3409EB462541}"/>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46</a:t>
            </a:r>
          </a:p>
        </p:txBody>
      </p:sp>
      <p:graphicFrame>
        <p:nvGraphicFramePr>
          <p:cNvPr id="7" name="Chart"/>
          <p:cNvGraphicFramePr/>
          <p:nvPr/>
        </p:nvGraphicFramePr>
        <p:xfrm>
          <a:off x="685800" y="1428750"/>
          <a:ext cx="74295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Independent subjects&#10;&#10;Meaningful pairing&#10;&#10;">
            <a:extLst>
              <a:ext uri="{FF2B5EF4-FFF2-40B4-BE49-F238E27FC236}">
                <a16:creationId xmlns:a16="http://schemas.microsoft.com/office/drawing/2014/main" id="{EB917AED-231F-4BCF-B8BA-BE40FDD6A4D6}"/>
              </a:ext>
            </a:extLst>
          </p:cNvPr>
          <p:cNvSpPr>
            <a:spLocks noGrp="1"/>
          </p:cNvSpPr>
          <p:nvPr/>
        </p:nvSpPr>
        <p:spPr>
          <a:xfrm>
            <a:off x="8601075" y="1600200"/>
            <a:ext cx="2962275" cy="3724275"/>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Independent subjects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Meaningful pairing</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A suitable sampling model for the differences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No extreme value driving the conclusion</a:t>
            </a:r>
          </a:p>
        </p:txBody>
      </p:sp>
    </p:spTree>
    <p:extLst>
      <p:ext uri="{BB962C8B-B14F-4D97-AF65-F5344CB8AC3E}">
        <p14:creationId xmlns:p14="http://schemas.microsoft.com/office/powerpoint/2010/main" val="834896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air by identity in R">
            <a:extLst>
              <a:ext uri="{FF2B5EF4-FFF2-40B4-BE49-F238E27FC236}">
                <a16:creationId xmlns:a16="http://schemas.microsoft.com/office/drawing/2014/main" id="{9B9D5744-DAAE-4823-BD62-9ACA4CFB5640}"/>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Pair by identity in R</a:t>
            </a:r>
          </a:p>
        </p:txBody>
      </p:sp>
      <p:sp>
        <p:nvSpPr>
          <p:cNvPr id="2" name="47">
            <a:extLst>
              <a:ext uri="{FF2B5EF4-FFF2-40B4-BE49-F238E27FC236}">
                <a16:creationId xmlns:a16="http://schemas.microsoft.com/office/drawing/2014/main" id="{0EE1087F-415A-4E04-B2A2-2214C6172B6E}"/>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47</a:t>
            </a:r>
          </a:p>
        </p:txBody>
      </p:sp>
      <p:sp>
        <p:nvSpPr>
          <p:cNvPr id="3" name="rm &lt;- read.csv(&quot;repeated_measures.csv&quot;)&#10;wi">
            <a:extLst>
              <a:ext uri="{FF2B5EF4-FFF2-40B4-BE49-F238E27FC236}">
                <a16:creationId xmlns:a16="http://schemas.microsoft.com/office/drawing/2014/main" id="{1CDDCB3E-85D1-4001-AB2E-4650BC3CC23D}"/>
              </a:ext>
            </a:extLst>
          </p:cNvPr>
          <p:cNvSpPr>
            <a:spLocks noGrp="1"/>
          </p:cNvSpPr>
          <p:nvPr/>
        </p:nvSpPr>
        <p:spPr>
          <a:xfrm>
            <a:off x="685800" y="1685925"/>
            <a:ext cx="10820400" cy="3048000"/>
          </a:xfrm>
          <a:prstGeom prst="rect">
            <a:avLst/>
          </a:prstGeom>
          <a:noFill/>
          <a:ln w="0">
            <a:noFill/>
          </a:ln>
        </p:spPr>
        <p:txBody>
          <a:bodyPr anchor="t">
            <a:noAutofit/>
          </a:bodyPr>
          <a:lstStyle/>
          <a:p>
            <a:pPr>
              <a:defRPr sz="1875" b="0">
                <a:solidFill>
                  <a:srgbClr val="202124"/>
                </a:solidFill>
                <a:latin typeface="DejaVu Sans Mono"/>
                <a:ea typeface="DejaVu Sans Mono"/>
                <a:cs typeface="DejaVu Sans Mono"/>
              </a:defRPr>
            </a:pPr>
            <a:r>
              <a:rPr sz="1875" b="0">
                <a:solidFill>
                  <a:srgbClr val="202124"/>
                </a:solidFill>
                <a:latin typeface="DejaVu Sans Mono"/>
                <a:ea typeface="DejaVu Sans Mono"/>
                <a:cs typeface="DejaVu Sans Mono"/>
              </a:rPr>
              <a:t>rm &lt;- read.csv("repeated_measures.csv")</a:t>
            </a:r>
          </a:p>
          <a:p>
            <a:pPr>
              <a:defRPr sz="1875" b="0">
                <a:solidFill>
                  <a:srgbClr val="202124"/>
                </a:solidFill>
                <a:latin typeface="DejaVu Sans Mono"/>
                <a:ea typeface="DejaVu Sans Mono"/>
                <a:cs typeface="DejaVu Sans Mono"/>
              </a:defRPr>
            </a:pPr>
            <a:r>
              <a:rPr sz="1875" b="0">
                <a:solidFill>
                  <a:srgbClr val="202124"/>
                </a:solidFill>
                <a:latin typeface="DejaVu Sans Mono"/>
                <a:ea typeface="DejaVu Sans Mono"/>
                <a:cs typeface="DejaVu Sans Mono"/>
              </a:rPr>
              <a:t>wide &lt;- reshape(rm, idvar = "subject",</a:t>
            </a:r>
          </a:p>
          <a:p>
            <a:pPr>
              <a:defRPr sz="1875" b="0">
                <a:solidFill>
                  <a:srgbClr val="202124"/>
                </a:solidFill>
                <a:latin typeface="DejaVu Sans Mono"/>
                <a:ea typeface="DejaVu Sans Mono"/>
                <a:cs typeface="DejaVu Sans Mono"/>
              </a:defRPr>
            </a:pPr>
            <a:r>
              <a:rPr sz="1875" b="0">
                <a:solidFill>
                  <a:srgbClr val="202124"/>
                </a:solidFill>
                <a:latin typeface="DejaVu Sans Mono"/>
                <a:ea typeface="DejaVu Sans Mono"/>
                <a:cs typeface="DejaVu Sans Mono"/>
              </a:rPr>
              <a:t>                timevar = "time", direction = "wide")</a:t>
            </a:r>
          </a:p>
          <a:p>
            <a:pPr>
              <a:defRPr sz="1875" b="0">
                <a:solidFill>
                  <a:srgbClr val="202124"/>
                </a:solidFill>
                <a:latin typeface="DejaVu Sans Mono"/>
                <a:ea typeface="DejaVu Sans Mono"/>
                <a:cs typeface="DejaVu Sans Mono"/>
              </a:defRPr>
            </a:pPr>
            <a:r>
              <a:rPr sz="1875" b="0">
                <a:solidFill>
                  <a:srgbClr val="202124"/>
                </a:solidFill>
                <a:latin typeface="DejaVu Sans Mono"/>
                <a:ea typeface="DejaVu Sans Mono"/>
                <a:cs typeface="DejaVu Sans Mono"/>
              </a:rPr>
              <a:t>paired &lt;- t.test(wide$response.T3, wide$response.T2,</a:t>
            </a:r>
          </a:p>
          <a:p>
            <a:pPr>
              <a:defRPr sz="1875" b="0">
                <a:solidFill>
                  <a:srgbClr val="202124"/>
                </a:solidFill>
                <a:latin typeface="DejaVu Sans Mono"/>
                <a:ea typeface="DejaVu Sans Mono"/>
                <a:cs typeface="DejaVu Sans Mono"/>
              </a:defRPr>
            </a:pPr>
            <a:r>
              <a:rPr sz="1875" b="0">
                <a:solidFill>
                  <a:srgbClr val="202124"/>
                </a:solidFill>
                <a:latin typeface="DejaVu Sans Mono"/>
                <a:ea typeface="DejaVu Sans Mono"/>
                <a:cs typeface="DejaVu Sans Mono"/>
              </a:rPr>
              <a:t>                 paired = TRUE)</a:t>
            </a:r>
          </a:p>
          <a:p>
            <a:pPr>
              <a:defRPr sz="1875" b="0">
                <a:solidFill>
                  <a:srgbClr val="202124"/>
                </a:solidFill>
                <a:latin typeface="DejaVu Sans Mono"/>
                <a:ea typeface="DejaVu Sans Mono"/>
                <a:cs typeface="DejaVu Sans Mono"/>
              </a:defRPr>
            </a:pPr>
            <a:r>
              <a:rPr sz="1875" b="0">
                <a:solidFill>
                  <a:srgbClr val="202124"/>
                </a:solidFill>
                <a:latin typeface="DejaVu Sans Mono"/>
                <a:ea typeface="DejaVu Sans Mono"/>
                <a:cs typeface="DejaVu Sans Mono"/>
              </a:rPr>
              <a:t>paired</a:t>
            </a:r>
          </a:p>
        </p:txBody>
      </p:sp>
      <p:sp>
        <p:nvSpPr>
          <p:cNvPr id="4" name="Match records by subject ID, never by acci">
            <a:extLst>
              <a:ext uri="{FF2B5EF4-FFF2-40B4-BE49-F238E27FC236}">
                <a16:creationId xmlns:a16="http://schemas.microsoft.com/office/drawing/2014/main" id="{49CDA423-5C3C-49E0-93DD-842216396A63}"/>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Match records by subject ID, never by accidental row order.</a:t>
            </a:r>
          </a:p>
        </p:txBody>
      </p:sp>
    </p:spTree>
    <p:extLst>
      <p:ext uri="{BB962C8B-B14F-4D97-AF65-F5344CB8AC3E}">
        <p14:creationId xmlns:p14="http://schemas.microsoft.com/office/powerpoint/2010/main" val="319988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Mean change and causal explanation">
            <a:extLst>
              <a:ext uri="{FF2B5EF4-FFF2-40B4-BE49-F238E27FC236}">
                <a16:creationId xmlns:a16="http://schemas.microsoft.com/office/drawing/2014/main" id="{3445BA0A-DEA5-4DD0-9FBC-664FD48AAE98}"/>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Mean change and causal explanation</a:t>
            </a:r>
          </a:p>
        </p:txBody>
      </p:sp>
      <p:sp>
        <p:nvSpPr>
          <p:cNvPr id="2" name="48">
            <a:extLst>
              <a:ext uri="{FF2B5EF4-FFF2-40B4-BE49-F238E27FC236}">
                <a16:creationId xmlns:a16="http://schemas.microsoft.com/office/drawing/2014/main" id="{37115073-2737-4A89-AED2-A2059CF28678}"/>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48</a:t>
            </a:r>
          </a:p>
        </p:txBody>
      </p:sp>
      <p:sp>
        <p:nvSpPr>
          <p:cNvPr id="3" name="Mean change = +0.708 units">
            <a:extLst>
              <a:ext uri="{FF2B5EF4-FFF2-40B4-BE49-F238E27FC236}">
                <a16:creationId xmlns:a16="http://schemas.microsoft.com/office/drawing/2014/main" id="{ED890ACA-87FA-4839-9EBE-9582170A92FB}"/>
              </a:ext>
            </a:extLst>
          </p:cNvPr>
          <p:cNvSpPr>
            <a:spLocks noGrp="1"/>
          </p:cNvSpPr>
          <p:nvPr/>
        </p:nvSpPr>
        <p:spPr>
          <a:xfrm>
            <a:off x="685800" y="1685925"/>
            <a:ext cx="10820400" cy="952500"/>
          </a:xfrm>
          <a:prstGeom prst="rect">
            <a:avLst/>
          </a:prstGeom>
          <a:noFill/>
          <a:ln w="0">
            <a:noFill/>
          </a:ln>
        </p:spPr>
        <p:txBody>
          <a:bodyPr anchor="t">
            <a:noAutofit/>
          </a:bodyPr>
          <a:lstStyle/>
          <a:p>
            <a:pPr>
              <a:defRPr sz="3900" b="1">
                <a:solidFill>
                  <a:srgbClr val="500000"/>
                </a:solidFill>
                <a:latin typeface="Nimbus Sans"/>
                <a:ea typeface="Nimbus Sans"/>
                <a:cs typeface="Nimbus Sans"/>
              </a:defRPr>
            </a:pPr>
            <a:r>
              <a:rPr sz="3900" b="1">
                <a:solidFill>
                  <a:srgbClr val="500000"/>
                </a:solidFill>
                <a:latin typeface="Nimbus Sans"/>
                <a:ea typeface="Nimbus Sans"/>
                <a:cs typeface="Nimbus Sans"/>
              </a:rPr>
              <a:t>Mean change = +0.708 units</a:t>
            </a:r>
          </a:p>
        </p:txBody>
      </p:sp>
      <p:sp>
        <p:nvSpPr>
          <p:cNvPr id="4" name="95% CI: +0.440 to +0.976     p = 0.0000590">
            <a:extLst>
              <a:ext uri="{FF2B5EF4-FFF2-40B4-BE49-F238E27FC236}">
                <a16:creationId xmlns:a16="http://schemas.microsoft.com/office/drawing/2014/main" id="{A45684F7-09E4-4D0F-9406-DFB16F9CCD85}"/>
              </a:ext>
            </a:extLst>
          </p:cNvPr>
          <p:cNvSpPr>
            <a:spLocks noGrp="1"/>
          </p:cNvSpPr>
          <p:nvPr/>
        </p:nvSpPr>
        <p:spPr>
          <a:xfrm>
            <a:off x="685800" y="2867025"/>
            <a:ext cx="10820400" cy="781050"/>
          </a:xfrm>
          <a:prstGeom prst="rect">
            <a:avLst/>
          </a:prstGeom>
          <a:noFill/>
          <a:ln w="0">
            <a:noFill/>
          </a:ln>
        </p:spPr>
        <p:txBody>
          <a:bodyPr anchor="t">
            <a:noAutofit/>
          </a:bodyPr>
          <a:lstStyle/>
          <a:p>
            <a:pPr>
              <a:defRPr sz="2550" b="1">
                <a:solidFill>
                  <a:srgbClr val="202124"/>
                </a:solidFill>
                <a:latin typeface="Nimbus Sans"/>
                <a:ea typeface="Nimbus Sans"/>
                <a:cs typeface="Nimbus Sans"/>
              </a:defRPr>
            </a:pPr>
            <a:r>
              <a:rPr sz="2550" b="1">
                <a:solidFill>
                  <a:srgbClr val="202124"/>
                </a:solidFill>
                <a:latin typeface="Nimbus Sans"/>
                <a:ea typeface="Nimbus Sans"/>
                <a:cs typeface="Nimbus Sans"/>
              </a:rPr>
              <a:t>95% CI: +0.440 to +0.976     p = 0.0000590</a:t>
            </a:r>
          </a:p>
        </p:txBody>
      </p:sp>
      <p:sp>
        <p:nvSpPr>
          <p:cNvPr id="5" name="The response increased on average between ">
            <a:extLst>
              <a:ext uri="{FF2B5EF4-FFF2-40B4-BE49-F238E27FC236}">
                <a16:creationId xmlns:a16="http://schemas.microsoft.com/office/drawing/2014/main" id="{2D32203B-BD35-467A-8C89-25D23EFEDCCF}"/>
              </a:ext>
            </a:extLst>
          </p:cNvPr>
          <p:cNvSpPr>
            <a:spLocks noGrp="1"/>
          </p:cNvSpPr>
          <p:nvPr/>
        </p:nvSpPr>
        <p:spPr>
          <a:xfrm>
            <a:off x="685800" y="3962400"/>
            <a:ext cx="10572750" cy="1285875"/>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The response increased on average between T2 and T3.</a:t>
            </a: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Time, development or other changes could explain that increase.</a:t>
            </a:r>
          </a:p>
        </p:txBody>
      </p:sp>
      <p:sp>
        <p:nvSpPr>
          <p:cNvPr id="6" name="A paired analysis does not by itself estab">
            <a:extLst>
              <a:ext uri="{FF2B5EF4-FFF2-40B4-BE49-F238E27FC236}">
                <a16:creationId xmlns:a16="http://schemas.microsoft.com/office/drawing/2014/main" id="{24A6FF58-2C18-4503-9909-A14759B83AAE}"/>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A paired analysis does not by itself establish a treatment effect.</a:t>
            </a:r>
          </a:p>
        </p:txBody>
      </p:sp>
    </p:spTree>
    <p:extLst>
      <p:ext uri="{BB962C8B-B14F-4D97-AF65-F5344CB8AC3E}">
        <p14:creationId xmlns:p14="http://schemas.microsoft.com/office/powerpoint/2010/main" val="6889938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What would break this analysis?">
            <a:extLst>
              <a:ext uri="{FF2B5EF4-FFF2-40B4-BE49-F238E27FC236}">
                <a16:creationId xmlns:a16="http://schemas.microsoft.com/office/drawing/2014/main" id="{E37E8EB2-5397-4B0A-9014-2164CFDA37C9}"/>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What would break this analysis?</a:t>
            </a:r>
          </a:p>
        </p:txBody>
      </p:sp>
      <p:sp>
        <p:nvSpPr>
          <p:cNvPr id="2" name="49">
            <a:extLst>
              <a:ext uri="{FF2B5EF4-FFF2-40B4-BE49-F238E27FC236}">
                <a16:creationId xmlns:a16="http://schemas.microsoft.com/office/drawing/2014/main" id="{5378C404-18DB-4AE4-B6CC-A43ABFA2EBEC}"/>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49</a:t>
            </a:r>
          </a:p>
        </p:txBody>
      </p:sp>
      <p:sp>
        <p:nvSpPr>
          <p:cNvPr id="3" name="An AI sorts T2 and T3 separately, then pai">
            <a:extLst>
              <a:ext uri="{FF2B5EF4-FFF2-40B4-BE49-F238E27FC236}">
                <a16:creationId xmlns:a16="http://schemas.microsoft.com/office/drawing/2014/main" id="{0E4C5279-411E-4EFF-A544-0A7370D53691}"/>
              </a:ext>
            </a:extLst>
          </p:cNvPr>
          <p:cNvSpPr>
            <a:spLocks noGrp="1"/>
          </p:cNvSpPr>
          <p:nvPr/>
        </p:nvSpPr>
        <p:spPr>
          <a:xfrm>
            <a:off x="685800" y="1476375"/>
            <a:ext cx="10820400" cy="10191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An AI sorts T2 and T3 separately, then pairs rows.</a:t>
            </a:r>
          </a:p>
        </p:txBody>
      </p:sp>
      <p:sp>
        <p:nvSpPr>
          <p:cNvPr id="4" name="A spreadsheet counts 30 measurements as 30">
            <a:extLst>
              <a:ext uri="{FF2B5EF4-FFF2-40B4-BE49-F238E27FC236}">
                <a16:creationId xmlns:a16="http://schemas.microsoft.com/office/drawing/2014/main" id="{3E46F915-3F78-45B8-A103-E2C40DE34688}"/>
              </a:ext>
            </a:extLst>
          </p:cNvPr>
          <p:cNvSpPr>
            <a:spLocks noGrp="1"/>
          </p:cNvSpPr>
          <p:nvPr/>
        </p:nvSpPr>
        <p:spPr>
          <a:xfrm>
            <a:off x="685800" y="2609850"/>
            <a:ext cx="10820400" cy="10191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A spreadsheet counts 30 measurements as 30 organisms.</a:t>
            </a:r>
          </a:p>
        </p:txBody>
      </p:sp>
      <p:sp>
        <p:nvSpPr>
          <p:cNvPr id="5" name="Ten organisms share a cage that received t">
            <a:extLst>
              <a:ext uri="{FF2B5EF4-FFF2-40B4-BE49-F238E27FC236}">
                <a16:creationId xmlns:a16="http://schemas.microsoft.com/office/drawing/2014/main" id="{4B75785E-BE98-4D64-A626-6FE2A67B8EDA}"/>
              </a:ext>
            </a:extLst>
          </p:cNvPr>
          <p:cNvSpPr>
            <a:spLocks noGrp="1"/>
          </p:cNvSpPr>
          <p:nvPr/>
        </p:nvSpPr>
        <p:spPr>
          <a:xfrm>
            <a:off x="685800" y="3743325"/>
            <a:ext cx="10820400" cy="10191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Ten organisms share a cage that received the treatment.</a:t>
            </a:r>
          </a:p>
        </p:txBody>
      </p:sp>
      <p:sp>
        <p:nvSpPr>
          <p:cNvPr id="6" name="Which dependence does each analysis ignore">
            <a:extLst>
              <a:ext uri="{FF2B5EF4-FFF2-40B4-BE49-F238E27FC236}">
                <a16:creationId xmlns:a16="http://schemas.microsoft.com/office/drawing/2014/main" id="{012B8D87-9E0F-4674-AB54-7196C12EEDD4}"/>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Which dependence does each analysis ignore?</a:t>
            </a:r>
          </a:p>
        </p:txBody>
      </p:sp>
    </p:spTree>
    <p:extLst>
      <p:ext uri="{BB962C8B-B14F-4D97-AF65-F5344CB8AC3E}">
        <p14:creationId xmlns:p14="http://schemas.microsoft.com/office/powerpoint/2010/main" val="8301729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he original treatment comparison">
            <a:extLst>
              <a:ext uri="{FF2B5EF4-FFF2-40B4-BE49-F238E27FC236}">
                <a16:creationId xmlns:a16="http://schemas.microsoft.com/office/drawing/2014/main" id="{C36EC160-B2B9-4AD3-814D-CFEC55301720}"/>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original treatment comparison</a:t>
            </a:r>
          </a:p>
        </p:txBody>
      </p:sp>
      <p:sp>
        <p:nvSpPr>
          <p:cNvPr id="2" name="50">
            <a:extLst>
              <a:ext uri="{FF2B5EF4-FFF2-40B4-BE49-F238E27FC236}">
                <a16:creationId xmlns:a16="http://schemas.microsoft.com/office/drawing/2014/main" id="{A2DBFEBD-523F-4122-9D0A-4586E0137B8D}"/>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50</a:t>
            </a:r>
          </a:p>
        </p:txBody>
      </p:sp>
      <p:graphicFrame>
        <p:nvGraphicFramePr>
          <p:cNvPr id="7" name="Chart"/>
          <p:cNvGraphicFramePr/>
          <p:nvPr/>
        </p:nvGraphicFramePr>
        <p:xfrm>
          <a:off x="685800" y="1428750"/>
          <a:ext cx="754380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30 control&#10;28 treatment&#10;&#10;Observed differen">
            <a:extLst>
              <a:ext uri="{FF2B5EF4-FFF2-40B4-BE49-F238E27FC236}">
                <a16:creationId xmlns:a16="http://schemas.microsoft.com/office/drawing/2014/main" id="{CDBDFCB4-51AE-406A-9C7C-7DFF21148CA0}"/>
              </a:ext>
            </a:extLst>
          </p:cNvPr>
          <p:cNvSpPr>
            <a:spLocks noGrp="1"/>
          </p:cNvSpPr>
          <p:nvPr/>
        </p:nvSpPr>
        <p:spPr>
          <a:xfrm>
            <a:off x="8591550" y="1676400"/>
            <a:ext cx="2895600" cy="3657600"/>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30 control</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28 treatment</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Observed difference</a:t>
            </a: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+1.703 units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Could random assignment alone produce this contrast?</a:t>
            </a:r>
          </a:p>
        </p:txBody>
      </p:sp>
    </p:spTree>
    <p:extLst>
      <p:ext uri="{BB962C8B-B14F-4D97-AF65-F5344CB8AC3E}">
        <p14:creationId xmlns:p14="http://schemas.microsoft.com/office/powerpoint/2010/main" val="2735283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A six-organism thought experiment">
            <a:extLst>
              <a:ext uri="{FF2B5EF4-FFF2-40B4-BE49-F238E27FC236}">
                <a16:creationId xmlns:a16="http://schemas.microsoft.com/office/drawing/2014/main" id="{51CC139F-C5A2-4B03-A5FD-9B5B34F9FA96}"/>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A six-organism thought experiment</a:t>
            </a:r>
          </a:p>
        </p:txBody>
      </p:sp>
      <p:sp>
        <p:nvSpPr>
          <p:cNvPr id="2" name="51">
            <a:extLst>
              <a:ext uri="{FF2B5EF4-FFF2-40B4-BE49-F238E27FC236}">
                <a16:creationId xmlns:a16="http://schemas.microsoft.com/office/drawing/2014/main" id="{190C315B-4D59-4495-8536-F9CF967922F9}"/>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51</a:t>
            </a:r>
          </a:p>
        </p:txBody>
      </p:sp>
      <p:graphicFrame>
        <p:nvGraphicFramePr>
          <p:cNvPr id="8" name="Table 7"/>
          <p:cNvGraphicFramePr/>
          <p:nvPr/>
        </p:nvGraphicFramePr>
        <p:xfrm>
          <a:off x="685800" y="1695450"/>
          <a:ext cx="6286500" cy="2428875"/>
        </p:xfrm>
        <a:graphic>
          <a:graphicData uri="http://schemas.openxmlformats.org/drawingml/2006/table">
            <a:tbl>
              <a:tblPr/>
              <a:tblGrid>
                <a:gridCol w="3143250">
                  <a:extLst>
                    <a:ext uri="{9D8B030D-6E8A-4147-A177-3AD203B41FA5}">
                      <a16:colId xmlns:a16="http://schemas.microsoft.com/office/drawing/2014/main" val="20000"/>
                    </a:ext>
                  </a:extLst>
                </a:gridCol>
                <a:gridCol w="3143250">
                  <a:extLst>
                    <a:ext uri="{9D8B030D-6E8A-4147-A177-3AD203B41FA5}">
                      <a16:colId xmlns:a16="http://schemas.microsoft.com/office/drawing/2014/main" val="20001"/>
                    </a:ext>
                  </a:extLst>
                </a:gridCol>
              </a:tblGrid>
              <a:tr h="607219">
                <a:tc>
                  <a:txBody>
                    <a:bodyPr/>
                    <a:lstStyle/>
                    <a:p>
                      <a:r>
                        <a:rPr sz="1950" b="1">
                          <a:solidFill>
                            <a:srgbClr val="FFFFFF"/>
                          </a:solidFill>
                          <a:latin typeface="Nimbus Sans"/>
                          <a:ea typeface="Nimbus Sans"/>
                          <a:cs typeface="Nimbus Sans"/>
                        </a:rPr>
                        <a:t>Original control</a:t>
                      </a:r>
                    </a:p>
                  </a:txBody>
                  <a:tcPr>
                    <a:solidFill>
                      <a:srgbClr val="500000"/>
                    </a:solidFill>
                  </a:tcPr>
                </a:tc>
                <a:tc>
                  <a:txBody>
                    <a:bodyPr/>
                    <a:lstStyle/>
                    <a:p>
                      <a:r>
                        <a:rPr sz="1950" b="1">
                          <a:solidFill>
                            <a:srgbClr val="FFFFFF"/>
                          </a:solidFill>
                          <a:latin typeface="Nimbus Sans"/>
                          <a:ea typeface="Nimbus Sans"/>
                          <a:cs typeface="Nimbus Sans"/>
                        </a:rPr>
                        <a:t>Original treatment</a:t>
                      </a:r>
                    </a:p>
                  </a:txBody>
                  <a:tcPr>
                    <a:solidFill>
                      <a:srgbClr val="500000"/>
                    </a:solidFill>
                  </a:tcPr>
                </a:tc>
                <a:extLst>
                  <a:ext uri="{0D108BD9-81ED-4DB2-BD59-A6C34878D82A}">
                    <a16:rowId xmlns:a16="http://schemas.microsoft.com/office/drawing/2014/main" val="10000"/>
                  </a:ext>
                </a:extLst>
              </a:tr>
              <a:tr h="607219">
                <a:tc>
                  <a:txBody>
                    <a:bodyPr/>
                    <a:lstStyle/>
                    <a:p>
                      <a:r>
                        <a:rPr sz="1950" b="0">
                          <a:solidFill>
                            <a:srgbClr val="202124"/>
                          </a:solidFill>
                          <a:latin typeface="Nimbus Sans"/>
                          <a:ea typeface="Nimbus Sans"/>
                          <a:cs typeface="Nimbus Sans"/>
                        </a:rPr>
                        <a:t>8</a:t>
                      </a:r>
                    </a:p>
                  </a:txBody>
                  <a:tcPr>
                    <a:solidFill>
                      <a:srgbClr val="FFFFFF"/>
                    </a:solidFill>
                  </a:tcPr>
                </a:tc>
                <a:tc>
                  <a:txBody>
                    <a:bodyPr/>
                    <a:lstStyle/>
                    <a:p>
                      <a:r>
                        <a:rPr sz="1950" b="0">
                          <a:solidFill>
                            <a:srgbClr val="202124"/>
                          </a:solidFill>
                          <a:latin typeface="Nimbus Sans"/>
                          <a:ea typeface="Nimbus Sans"/>
                          <a:cs typeface="Nimbus Sans"/>
                        </a:rPr>
                        <a:t>11</a:t>
                      </a:r>
                    </a:p>
                  </a:txBody>
                  <a:tcPr>
                    <a:solidFill>
                      <a:srgbClr val="FFFFFF"/>
                    </a:solidFill>
                  </a:tcPr>
                </a:tc>
                <a:extLst>
                  <a:ext uri="{0D108BD9-81ED-4DB2-BD59-A6C34878D82A}">
                    <a16:rowId xmlns:a16="http://schemas.microsoft.com/office/drawing/2014/main" val="10001"/>
                  </a:ext>
                </a:extLst>
              </a:tr>
              <a:tr h="607219">
                <a:tc>
                  <a:txBody>
                    <a:bodyPr/>
                    <a:lstStyle/>
                    <a:p>
                      <a:r>
                        <a:rPr sz="1950" b="0">
                          <a:solidFill>
                            <a:srgbClr val="202124"/>
                          </a:solidFill>
                          <a:latin typeface="Nimbus Sans"/>
                          <a:ea typeface="Nimbus Sans"/>
                          <a:cs typeface="Nimbus Sans"/>
                        </a:rPr>
                        <a:t>10</a:t>
                      </a:r>
                    </a:p>
                  </a:txBody>
                  <a:tcPr>
                    <a:solidFill>
                      <a:srgbClr val="FFFFFF"/>
                    </a:solidFill>
                  </a:tcPr>
                </a:tc>
                <a:tc>
                  <a:txBody>
                    <a:bodyPr/>
                    <a:lstStyle/>
                    <a:p>
                      <a:r>
                        <a:rPr sz="1950" b="0">
                          <a:solidFill>
                            <a:srgbClr val="202124"/>
                          </a:solidFill>
                          <a:latin typeface="Nimbus Sans"/>
                          <a:ea typeface="Nimbus Sans"/>
                          <a:cs typeface="Nimbus Sans"/>
                        </a:rPr>
                        <a:t>13</a:t>
                      </a:r>
                    </a:p>
                  </a:txBody>
                  <a:tcPr>
                    <a:solidFill>
                      <a:srgbClr val="FFFFFF"/>
                    </a:solidFill>
                  </a:tcPr>
                </a:tc>
                <a:extLst>
                  <a:ext uri="{0D108BD9-81ED-4DB2-BD59-A6C34878D82A}">
                    <a16:rowId xmlns:a16="http://schemas.microsoft.com/office/drawing/2014/main" val="10002"/>
                  </a:ext>
                </a:extLst>
              </a:tr>
              <a:tr h="607219">
                <a:tc>
                  <a:txBody>
                    <a:bodyPr/>
                    <a:lstStyle/>
                    <a:p>
                      <a:r>
                        <a:rPr sz="1950" b="0">
                          <a:solidFill>
                            <a:srgbClr val="202124"/>
                          </a:solidFill>
                          <a:latin typeface="Nimbus Sans"/>
                          <a:ea typeface="Nimbus Sans"/>
                          <a:cs typeface="Nimbus Sans"/>
                        </a:rPr>
                        <a:t>12</a:t>
                      </a:r>
                    </a:p>
                  </a:txBody>
                  <a:tcPr>
                    <a:solidFill>
                      <a:srgbClr val="FFFFFF"/>
                    </a:solidFill>
                  </a:tcPr>
                </a:tc>
                <a:tc>
                  <a:txBody>
                    <a:bodyPr/>
                    <a:lstStyle/>
                    <a:p>
                      <a:r>
                        <a:rPr sz="1950" b="0">
                          <a:solidFill>
                            <a:srgbClr val="202124"/>
                          </a:solidFill>
                          <a:latin typeface="Nimbus Sans"/>
                          <a:ea typeface="Nimbus Sans"/>
                          <a:cs typeface="Nimbus Sans"/>
                        </a:rPr>
                        <a:t>15</a:t>
                      </a:r>
                    </a:p>
                  </a:txBody>
                  <a:tcPr>
                    <a:solidFill>
                      <a:srgbClr val="FFFFFF"/>
                    </a:solidFill>
                  </a:tcPr>
                </a:tc>
                <a:extLst>
                  <a:ext uri="{0D108BD9-81ED-4DB2-BD59-A6C34878D82A}">
                    <a16:rowId xmlns:a16="http://schemas.microsoft.com/office/drawing/2014/main" val="10003"/>
                  </a:ext>
                </a:extLst>
              </a:tr>
            </a:tbl>
          </a:graphicData>
        </a:graphic>
      </p:graphicFrame>
      <p:sp>
        <p:nvSpPr>
          <p:cNvPr id="4" name="Constructed example&#10;&#10;Control mean = 10&#10;Tre">
            <a:extLst>
              <a:ext uri="{FF2B5EF4-FFF2-40B4-BE49-F238E27FC236}">
                <a16:creationId xmlns:a16="http://schemas.microsoft.com/office/drawing/2014/main" id="{18A1D350-12C0-4AE0-A08B-DB15B054E4FC}"/>
              </a:ext>
            </a:extLst>
          </p:cNvPr>
          <p:cNvSpPr>
            <a:spLocks noGrp="1"/>
          </p:cNvSpPr>
          <p:nvPr/>
        </p:nvSpPr>
        <p:spPr>
          <a:xfrm>
            <a:off x="7896225" y="1724025"/>
            <a:ext cx="3571875" cy="2990850"/>
          </a:xfrm>
          <a:prstGeom prst="rect">
            <a:avLst/>
          </a:prstGeom>
          <a:noFill/>
          <a:ln w="0">
            <a:noFill/>
          </a:ln>
        </p:spPr>
        <p:txBody>
          <a:bodyPr anchor="t">
            <a:noAutofit/>
          </a:bodyPr>
          <a:lstStyle/>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Constructed example</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Control mean = 10</a:t>
            </a: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Treatment mean = 13</a:t>
            </a:r>
          </a:p>
          <a:p>
            <a:endParaRPr sz="2325" b="0">
              <a:solidFill>
                <a:srgbClr val="202124"/>
              </a:solidFill>
              <a:latin typeface="Nimbus Sans"/>
              <a:ea typeface="Nimbus Sans"/>
              <a:cs typeface="Nimbus Sans"/>
            </a:endParaRPr>
          </a:p>
          <a:p>
            <a:pPr>
              <a:defRPr sz="2325" b="0">
                <a:solidFill>
                  <a:srgbClr val="202124"/>
                </a:solidFill>
                <a:latin typeface="Nimbus Sans"/>
                <a:ea typeface="Nimbus Sans"/>
                <a:cs typeface="Nimbus Sans"/>
              </a:defRPr>
            </a:pPr>
            <a:r>
              <a:rPr sz="2325" b="0">
                <a:solidFill>
                  <a:srgbClr val="202124"/>
                </a:solidFill>
                <a:latin typeface="Nimbus Sans"/>
                <a:ea typeface="Nimbus Sans"/>
                <a:cs typeface="Nimbus Sans"/>
              </a:rPr>
              <a:t>Observed difference = 3</a:t>
            </a:r>
          </a:p>
        </p:txBody>
      </p:sp>
      <p:sp>
        <p:nvSpPr>
          <p:cNvPr id="5" name="Keep the six responses fixed. Reassign thr">
            <a:extLst>
              <a:ext uri="{FF2B5EF4-FFF2-40B4-BE49-F238E27FC236}">
                <a16:creationId xmlns:a16="http://schemas.microsoft.com/office/drawing/2014/main" id="{51E36D99-08AC-4A63-85D7-FF435706A072}"/>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Keep the six responses fixed. Reassign three treatment labels.</a:t>
            </a:r>
          </a:p>
        </p:txBody>
      </p:sp>
    </p:spTree>
    <p:extLst>
      <p:ext uri="{BB962C8B-B14F-4D97-AF65-F5344CB8AC3E}">
        <p14:creationId xmlns:p14="http://schemas.microsoft.com/office/powerpoint/2010/main" val="2945828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All 20 possible assignments">
            <a:extLst>
              <a:ext uri="{FF2B5EF4-FFF2-40B4-BE49-F238E27FC236}">
                <a16:creationId xmlns:a16="http://schemas.microsoft.com/office/drawing/2014/main" id="{07D9D03B-260D-4C01-B66F-6E951C27BF0E}"/>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All 20 possible assignments</a:t>
            </a:r>
          </a:p>
        </p:txBody>
      </p:sp>
      <p:sp>
        <p:nvSpPr>
          <p:cNvPr id="2" name="52">
            <a:extLst>
              <a:ext uri="{FF2B5EF4-FFF2-40B4-BE49-F238E27FC236}">
                <a16:creationId xmlns:a16="http://schemas.microsoft.com/office/drawing/2014/main" id="{CB2D2FE4-E989-40C5-B5BC-C76F3C51DD23}"/>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52</a:t>
            </a:r>
          </a:p>
        </p:txBody>
      </p:sp>
      <p:graphicFrame>
        <p:nvGraphicFramePr>
          <p:cNvPr id="7" name="Chart"/>
          <p:cNvGraphicFramePr/>
          <p:nvPr/>
        </p:nvGraphicFramePr>
        <p:xfrm>
          <a:off x="685800" y="1428750"/>
          <a:ext cx="7524750"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20 possible allocations&#10;&#10;4 are at least as">
            <a:extLst>
              <a:ext uri="{FF2B5EF4-FFF2-40B4-BE49-F238E27FC236}">
                <a16:creationId xmlns:a16="http://schemas.microsoft.com/office/drawing/2014/main" id="{EF9B21D4-9789-49B2-A12A-191AB48BD291}"/>
              </a:ext>
            </a:extLst>
          </p:cNvPr>
          <p:cNvSpPr>
            <a:spLocks noGrp="1"/>
          </p:cNvSpPr>
          <p:nvPr/>
        </p:nvSpPr>
        <p:spPr>
          <a:xfrm>
            <a:off x="8639175" y="1743075"/>
            <a:ext cx="2828925" cy="3390900"/>
          </a:xfrm>
          <a:prstGeom prst="rect">
            <a:avLst/>
          </a:prstGeom>
          <a:noFill/>
          <a:ln w="0">
            <a:noFill/>
          </a:ln>
        </p:spPr>
        <p:txBody>
          <a:bodyPr anchor="t">
            <a:noAutofit/>
          </a:bodyPr>
          <a:lstStyle/>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20 possible allocations</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4 are at least as extreme</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p = 4 / 20 = 0.20</a:t>
            </a:r>
          </a:p>
          <a:p>
            <a:endParaRPr sz="2250" b="0">
              <a:solidFill>
                <a:srgbClr val="202124"/>
              </a:solidFill>
              <a:latin typeface="Nimbus Sans"/>
              <a:ea typeface="Nimbus Sans"/>
              <a:cs typeface="Nimbus Sans"/>
            </a:endParaRPr>
          </a:p>
          <a:p>
            <a:pPr>
              <a:defRPr sz="2250" b="0">
                <a:solidFill>
                  <a:srgbClr val="202124"/>
                </a:solidFill>
                <a:latin typeface="Nimbus Sans"/>
                <a:ea typeface="Nimbus Sans"/>
                <a:cs typeface="Nimbus Sans"/>
              </a:defRPr>
            </a:pPr>
            <a:r>
              <a:rPr sz="2250" b="0">
                <a:solidFill>
                  <a:srgbClr val="202124"/>
                </a:solidFill>
                <a:latin typeface="Nimbus Sans"/>
                <a:ea typeface="Nimbus Sans"/>
                <a:cs typeface="Nimbus Sans"/>
              </a:rPr>
              <a:t>Both directions count.</a:t>
            </a:r>
          </a:p>
        </p:txBody>
      </p:sp>
    </p:spTree>
    <p:extLst>
      <p:ext uri="{BB962C8B-B14F-4D97-AF65-F5344CB8AC3E}">
        <p14:creationId xmlns:p14="http://schemas.microsoft.com/office/powerpoint/2010/main" val="4463017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he permutation test">
            <a:extLst>
              <a:ext uri="{FF2B5EF4-FFF2-40B4-BE49-F238E27FC236}">
                <a16:creationId xmlns:a16="http://schemas.microsoft.com/office/drawing/2014/main" id="{3095E2A8-4A83-4C5B-8B58-50635CC60651}"/>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permutation test</a:t>
            </a:r>
          </a:p>
        </p:txBody>
      </p:sp>
      <p:sp>
        <p:nvSpPr>
          <p:cNvPr id="2" name="53">
            <a:extLst>
              <a:ext uri="{FF2B5EF4-FFF2-40B4-BE49-F238E27FC236}">
                <a16:creationId xmlns:a16="http://schemas.microsoft.com/office/drawing/2014/main" id="{18AF02B1-4AD7-459C-9E88-74689C0F3DF0}"/>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53</a:t>
            </a:r>
          </a:p>
        </p:txBody>
      </p:sp>
      <p:sp>
        <p:nvSpPr>
          <p:cNvPr id="3" name="Choose the statistic: Treatment mean − Con">
            <a:extLst>
              <a:ext uri="{FF2B5EF4-FFF2-40B4-BE49-F238E27FC236}">
                <a16:creationId xmlns:a16="http://schemas.microsoft.com/office/drawing/2014/main" id="{63BA3FBB-BE2E-4CD7-8E54-3B56F6B400A7}"/>
              </a:ext>
            </a:extLst>
          </p:cNvPr>
          <p:cNvSpPr>
            <a:spLocks noGrp="1"/>
          </p:cNvSpPr>
          <p:nvPr/>
        </p:nvSpPr>
        <p:spPr>
          <a:xfrm>
            <a:off x="685800" y="1476375"/>
            <a:ext cx="10820400" cy="10572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Choose the statistic: Treatment mean − Control mean.</a:t>
            </a:r>
          </a:p>
        </p:txBody>
      </p:sp>
      <p:sp>
        <p:nvSpPr>
          <p:cNvPr id="4" name="Reassign labels in a way the study design ">
            <a:extLst>
              <a:ext uri="{FF2B5EF4-FFF2-40B4-BE49-F238E27FC236}">
                <a16:creationId xmlns:a16="http://schemas.microsoft.com/office/drawing/2014/main" id="{31C7F656-322A-49DE-9927-3CD9E7D902E0}"/>
              </a:ext>
            </a:extLst>
          </p:cNvPr>
          <p:cNvSpPr>
            <a:spLocks noGrp="1"/>
          </p:cNvSpPr>
          <p:nvPr/>
        </p:nvSpPr>
        <p:spPr>
          <a:xfrm>
            <a:off x="685800" y="2647950"/>
            <a:ext cx="10820400" cy="10572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Reassign labels in a way the study design permits.</a:t>
            </a:r>
          </a:p>
        </p:txBody>
      </p:sp>
      <p:sp>
        <p:nvSpPr>
          <p:cNvPr id="5" name="Compare the observed statistic with the re">
            <a:extLst>
              <a:ext uri="{FF2B5EF4-FFF2-40B4-BE49-F238E27FC236}">
                <a16:creationId xmlns:a16="http://schemas.microsoft.com/office/drawing/2014/main" id="{26C40CA1-6381-449D-BC7F-C1971E99DB4B}"/>
              </a:ext>
            </a:extLst>
          </p:cNvPr>
          <p:cNvSpPr>
            <a:spLocks noGrp="1"/>
          </p:cNvSpPr>
          <p:nvPr/>
        </p:nvSpPr>
        <p:spPr>
          <a:xfrm>
            <a:off x="685800" y="3819525"/>
            <a:ext cx="10820400" cy="1057275"/>
          </a:xfrm>
          <a:prstGeom prst="rect">
            <a:avLst/>
          </a:prstGeom>
          <a:noFill/>
          <a:ln w="0">
            <a:noFill/>
          </a:ln>
        </p:spPr>
        <p:txBody>
          <a:bodyPr anchor="t">
            <a:noAutofit/>
          </a:bodyPr>
          <a:lstStyle/>
          <a:p>
            <a:pPr>
              <a:defRPr sz="2400" b="0">
                <a:solidFill>
                  <a:srgbClr val="202124"/>
                </a:solidFill>
                <a:latin typeface="Nimbus Sans"/>
                <a:ea typeface="Nimbus Sans"/>
                <a:cs typeface="Nimbus Sans"/>
              </a:defRPr>
            </a:pPr>
            <a:r>
              <a:rPr sz="2400" b="0">
                <a:solidFill>
                  <a:srgbClr val="202124"/>
                </a:solidFill>
                <a:latin typeface="Nimbus Sans"/>
                <a:ea typeface="Nimbus Sans"/>
                <a:cs typeface="Nimbus Sans"/>
              </a:rPr>
              <a:t>Compare the observed statistic with the resulting null distribution.</a:t>
            </a:r>
          </a:p>
        </p:txBody>
      </p:sp>
      <p:sp>
        <p:nvSpPr>
          <p:cNvPr id="6" name="The valid shuffle follows the experimental">
            <a:extLst>
              <a:ext uri="{FF2B5EF4-FFF2-40B4-BE49-F238E27FC236}">
                <a16:creationId xmlns:a16="http://schemas.microsoft.com/office/drawing/2014/main" id="{F2274773-C0B5-468A-8F4A-AE4972C59F05}"/>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The valid shuffle follows the experimental design.</a:t>
            </a:r>
          </a:p>
        </p:txBody>
      </p:sp>
    </p:spTree>
    <p:extLst>
      <p:ext uri="{BB962C8B-B14F-4D97-AF65-F5344CB8AC3E}">
        <p14:creationId xmlns:p14="http://schemas.microsoft.com/office/powerpoint/2010/main" val="12683075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One shuffle in R">
            <a:extLst>
              <a:ext uri="{FF2B5EF4-FFF2-40B4-BE49-F238E27FC236}">
                <a16:creationId xmlns:a16="http://schemas.microsoft.com/office/drawing/2014/main" id="{3972E8DA-52AA-44AC-ADFC-6CEFF215A43A}"/>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One shuffle in R</a:t>
            </a:r>
          </a:p>
        </p:txBody>
      </p:sp>
      <p:sp>
        <p:nvSpPr>
          <p:cNvPr id="2" name="54">
            <a:extLst>
              <a:ext uri="{FF2B5EF4-FFF2-40B4-BE49-F238E27FC236}">
                <a16:creationId xmlns:a16="http://schemas.microsoft.com/office/drawing/2014/main" id="{2D86B1D9-496F-49A0-A4EE-C86C827B2221}"/>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54</a:t>
            </a:r>
          </a:p>
        </p:txBody>
      </p:sp>
      <p:sp>
        <p:nvSpPr>
          <p:cNvPr id="3" name="difference &lt;- function(g) {&#10;  mean(dat$val">
            <a:extLst>
              <a:ext uri="{FF2B5EF4-FFF2-40B4-BE49-F238E27FC236}">
                <a16:creationId xmlns:a16="http://schemas.microsoft.com/office/drawing/2014/main" id="{E2684060-C3E3-426A-B7EA-15BC60366AF4}"/>
              </a:ext>
            </a:extLst>
          </p:cNvPr>
          <p:cNvSpPr>
            <a:spLocks noGrp="1"/>
          </p:cNvSpPr>
          <p:nvPr/>
        </p:nvSpPr>
        <p:spPr>
          <a:xfrm>
            <a:off x="685800" y="1685925"/>
            <a:ext cx="10820400" cy="3048000"/>
          </a:xfrm>
          <a:prstGeom prst="rect">
            <a:avLst/>
          </a:prstGeom>
          <a:noFill/>
          <a:ln w="0">
            <a:noFill/>
          </a:ln>
        </p:spPr>
        <p:txBody>
          <a:bodyPr anchor="t">
            <a:noAutofit/>
          </a:bodyPr>
          <a:lstStyle/>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difference &lt;- function(g) {</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  mean(dat$value[g == "Treatment"]) -</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    mean(dat$value[g == "Control"])</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obs &lt;- difference(dat$group)</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difference(sample(dat$group))</a:t>
            </a:r>
          </a:p>
        </p:txBody>
      </p:sp>
      <p:sp>
        <p:nvSpPr>
          <p:cNvPr id="4" name="The responses stay fixed. Only treatment l">
            <a:extLst>
              <a:ext uri="{FF2B5EF4-FFF2-40B4-BE49-F238E27FC236}">
                <a16:creationId xmlns:a16="http://schemas.microsoft.com/office/drawing/2014/main" id="{99324A8B-C045-4E93-AD91-30DE70F75CCB}"/>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The responses stay fixed. Only treatment labels change.</a:t>
            </a:r>
          </a:p>
        </p:txBody>
      </p:sp>
    </p:spTree>
    <p:extLst>
      <p:ext uri="{BB962C8B-B14F-4D97-AF65-F5344CB8AC3E}">
        <p14:creationId xmlns:p14="http://schemas.microsoft.com/office/powerpoint/2010/main" val="13622676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Many shuffles in R">
            <a:extLst>
              <a:ext uri="{FF2B5EF4-FFF2-40B4-BE49-F238E27FC236}">
                <a16:creationId xmlns:a16="http://schemas.microsoft.com/office/drawing/2014/main" id="{1210F265-A6F0-4065-9A9B-ECAFD57A18CB}"/>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Many shuffles in R</a:t>
            </a:r>
          </a:p>
        </p:txBody>
      </p:sp>
      <p:sp>
        <p:nvSpPr>
          <p:cNvPr id="2" name="55">
            <a:extLst>
              <a:ext uri="{FF2B5EF4-FFF2-40B4-BE49-F238E27FC236}">
                <a16:creationId xmlns:a16="http://schemas.microsoft.com/office/drawing/2014/main" id="{54992766-5639-4AC3-928C-8CB61D9792A0}"/>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55</a:t>
            </a:r>
          </a:p>
        </p:txBody>
      </p:sp>
      <p:sp>
        <p:nvSpPr>
          <p:cNvPr id="3" name="set.seed(683)&#10;B &lt;- 99999&#10;null &lt;- replicate">
            <a:extLst>
              <a:ext uri="{FF2B5EF4-FFF2-40B4-BE49-F238E27FC236}">
                <a16:creationId xmlns:a16="http://schemas.microsoft.com/office/drawing/2014/main" id="{097FE266-87B8-4667-BC90-BD19A0E9FE62}"/>
              </a:ext>
            </a:extLst>
          </p:cNvPr>
          <p:cNvSpPr>
            <a:spLocks noGrp="1"/>
          </p:cNvSpPr>
          <p:nvPr/>
        </p:nvSpPr>
        <p:spPr>
          <a:xfrm>
            <a:off x="685800" y="1685925"/>
            <a:ext cx="10820400" cy="3048000"/>
          </a:xfrm>
          <a:prstGeom prst="rect">
            <a:avLst/>
          </a:prstGeom>
          <a:noFill/>
          <a:ln w="0">
            <a:noFill/>
          </a:ln>
        </p:spPr>
        <p:txBody>
          <a:bodyPr anchor="t">
            <a:noAutofit/>
          </a:bodyPr>
          <a:lstStyle/>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set.seed(683)</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B &lt;- 99999</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null &lt;- replicate(B, difference(sample(dat$group)))</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b &lt;- sum(abs(null) &gt;= abs(obs))</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p_mc &lt;- (b + 1) / (B + 1)</a:t>
            </a:r>
          </a:p>
          <a:p>
            <a:pPr>
              <a:defRPr sz="1950" b="0">
                <a:solidFill>
                  <a:srgbClr val="202124"/>
                </a:solidFill>
                <a:latin typeface="DejaVu Sans Mono"/>
                <a:ea typeface="DejaVu Sans Mono"/>
                <a:cs typeface="DejaVu Sans Mono"/>
              </a:defRPr>
            </a:pPr>
            <a:r>
              <a:rPr sz="1950" b="0">
                <a:solidFill>
                  <a:srgbClr val="202124"/>
                </a:solidFill>
                <a:latin typeface="DejaVu Sans Mono"/>
                <a:ea typeface="DejaVu Sans Mono"/>
                <a:cs typeface="DejaVu Sans Mono"/>
              </a:rPr>
              <a:t>p_mc</a:t>
            </a:r>
          </a:p>
        </p:txBody>
      </p:sp>
      <p:sp>
        <p:nvSpPr>
          <p:cNvPr id="4" name="With random permutations, zero exceedances">
            <a:extLst>
              <a:ext uri="{FF2B5EF4-FFF2-40B4-BE49-F238E27FC236}">
                <a16:creationId xmlns:a16="http://schemas.microsoft.com/office/drawing/2014/main" id="{71427A37-EB70-413C-BE77-5652E9019EB3}"/>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With random permutations, zero exceedances still does not give p = 0.</a:t>
            </a:r>
          </a:p>
        </p:txBody>
      </p:sp>
    </p:spTree>
    <p:extLst>
      <p:ext uri="{BB962C8B-B14F-4D97-AF65-F5344CB8AC3E}">
        <p14:creationId xmlns:p14="http://schemas.microsoft.com/office/powerpoint/2010/main" val="6431327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he null distribution for our dataset">
            <a:extLst>
              <a:ext uri="{FF2B5EF4-FFF2-40B4-BE49-F238E27FC236}">
                <a16:creationId xmlns:a16="http://schemas.microsoft.com/office/drawing/2014/main" id="{A592DB29-0B23-4694-B18C-D6277C20D571}"/>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The null distribution for our dataset</a:t>
            </a:r>
          </a:p>
        </p:txBody>
      </p:sp>
      <p:sp>
        <p:nvSpPr>
          <p:cNvPr id="2" name="56">
            <a:extLst>
              <a:ext uri="{FF2B5EF4-FFF2-40B4-BE49-F238E27FC236}">
                <a16:creationId xmlns:a16="http://schemas.microsoft.com/office/drawing/2014/main" id="{2EF4FBEE-E2B1-4E5C-8B55-31AAD079E87A}"/>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56</a:t>
            </a:r>
          </a:p>
        </p:txBody>
      </p:sp>
      <p:graphicFrame>
        <p:nvGraphicFramePr>
          <p:cNvPr id="8" name="Chart"/>
          <p:cNvGraphicFramePr/>
          <p:nvPr/>
        </p:nvGraphicFramePr>
        <p:xfrm>
          <a:off x="685800" y="1428750"/>
          <a:ext cx="7591425"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4" name="Observed: +1.703&#10;&#10;Reference run:&#10;13 of 99,">
            <a:extLst>
              <a:ext uri="{FF2B5EF4-FFF2-40B4-BE49-F238E27FC236}">
                <a16:creationId xmlns:a16="http://schemas.microsoft.com/office/drawing/2014/main" id="{1D9C6769-B8B2-4ACE-83B4-A23012B7F038}"/>
              </a:ext>
            </a:extLst>
          </p:cNvPr>
          <p:cNvSpPr>
            <a:spLocks noGrp="1"/>
          </p:cNvSpPr>
          <p:nvPr/>
        </p:nvSpPr>
        <p:spPr>
          <a:xfrm>
            <a:off x="8667750" y="1543050"/>
            <a:ext cx="2857500" cy="3790950"/>
          </a:xfrm>
          <a:prstGeom prst="rect">
            <a:avLst/>
          </a:prstGeom>
          <a:noFill/>
          <a:ln w="0">
            <a:noFill/>
          </a:ln>
        </p:spPr>
        <p:txBody>
          <a:bodyPr anchor="t">
            <a:noAutofit/>
          </a:bodyPr>
          <a:lstStyle/>
          <a:p>
            <a:pPr>
              <a:defRPr sz="2100" b="0">
                <a:solidFill>
                  <a:srgbClr val="202124"/>
                </a:solidFill>
                <a:latin typeface="Nimbus Sans"/>
                <a:ea typeface="Nimbus Sans"/>
                <a:cs typeface="Nimbus Sans"/>
              </a:defRPr>
            </a:pPr>
            <a:r>
              <a:rPr sz="2100" b="0">
                <a:solidFill>
                  <a:srgbClr val="202124"/>
                </a:solidFill>
                <a:latin typeface="Nimbus Sans"/>
                <a:ea typeface="Nimbus Sans"/>
                <a:cs typeface="Nimbus Sans"/>
              </a:rPr>
              <a:t>Observed: +1.703</a:t>
            </a:r>
          </a:p>
          <a:p>
            <a:endParaRPr sz="2100" b="0">
              <a:solidFill>
                <a:srgbClr val="202124"/>
              </a:solidFill>
              <a:latin typeface="Nimbus Sans"/>
              <a:ea typeface="Nimbus Sans"/>
              <a:cs typeface="Nimbus Sans"/>
            </a:endParaRPr>
          </a:p>
          <a:p>
            <a:pPr>
              <a:defRPr sz="2100" b="0">
                <a:solidFill>
                  <a:srgbClr val="202124"/>
                </a:solidFill>
                <a:latin typeface="Nimbus Sans"/>
                <a:ea typeface="Nimbus Sans"/>
                <a:cs typeface="Nimbus Sans"/>
              </a:defRPr>
            </a:pPr>
            <a:r>
              <a:rPr sz="2100" b="0">
                <a:solidFill>
                  <a:srgbClr val="202124"/>
                </a:solidFill>
                <a:latin typeface="Nimbus Sans"/>
                <a:ea typeface="Nimbus Sans"/>
                <a:cs typeface="Nimbus Sans"/>
              </a:rPr>
              <a:t>Reference run:</a:t>
            </a:r>
          </a:p>
          <a:p>
            <a:pPr>
              <a:defRPr sz="2100" b="0">
                <a:solidFill>
                  <a:srgbClr val="202124"/>
                </a:solidFill>
                <a:latin typeface="Nimbus Sans"/>
                <a:ea typeface="Nimbus Sans"/>
                <a:cs typeface="Nimbus Sans"/>
              </a:defRPr>
            </a:pPr>
            <a:r>
              <a:rPr sz="2100" b="0">
                <a:solidFill>
                  <a:srgbClr val="202124"/>
                </a:solidFill>
                <a:latin typeface="Nimbus Sans"/>
                <a:ea typeface="Nimbus Sans"/>
                <a:cs typeface="Nimbus Sans"/>
              </a:rPr>
              <a:t>13 of 99,999 shuffles</a:t>
            </a:r>
          </a:p>
          <a:p>
            <a:pPr>
              <a:defRPr sz="2100" b="0">
                <a:solidFill>
                  <a:srgbClr val="202124"/>
                </a:solidFill>
                <a:latin typeface="Nimbus Sans"/>
                <a:ea typeface="Nimbus Sans"/>
                <a:cs typeface="Nimbus Sans"/>
              </a:defRPr>
            </a:pPr>
            <a:r>
              <a:rPr sz="2100" b="0">
                <a:solidFill>
                  <a:srgbClr val="202124"/>
                </a:solidFill>
                <a:latin typeface="Nimbus Sans"/>
                <a:ea typeface="Nimbus Sans"/>
                <a:cs typeface="Nimbus Sans"/>
              </a:rPr>
              <a:t>were at least as extreme.</a:t>
            </a:r>
          </a:p>
          <a:p>
            <a:endParaRPr sz="2100" b="0">
              <a:solidFill>
                <a:srgbClr val="202124"/>
              </a:solidFill>
              <a:latin typeface="Nimbus Sans"/>
              <a:ea typeface="Nimbus Sans"/>
              <a:cs typeface="Nimbus Sans"/>
            </a:endParaRPr>
          </a:p>
          <a:p>
            <a:pPr>
              <a:defRPr sz="2100" b="0">
                <a:solidFill>
                  <a:srgbClr val="202124"/>
                </a:solidFill>
                <a:latin typeface="Nimbus Sans"/>
                <a:ea typeface="Nimbus Sans"/>
                <a:cs typeface="Nimbus Sans"/>
              </a:defRPr>
            </a:pPr>
            <a:r>
              <a:rPr sz="2100" b="0">
                <a:solidFill>
                  <a:srgbClr val="202124"/>
                </a:solidFill>
                <a:latin typeface="Nimbus Sans"/>
                <a:ea typeface="Nimbus Sans"/>
                <a:cs typeface="Nimbus Sans"/>
              </a:rPr>
              <a:t>p = 0.00014</a:t>
            </a:r>
          </a:p>
          <a:p>
            <a:endParaRPr sz="2100" b="0">
              <a:solidFill>
                <a:srgbClr val="202124"/>
              </a:solidFill>
              <a:latin typeface="Nimbus Sans"/>
              <a:ea typeface="Nimbus Sans"/>
              <a:cs typeface="Nimbus Sans"/>
            </a:endParaRPr>
          </a:p>
          <a:p>
            <a:pPr>
              <a:defRPr sz="2100" b="0">
                <a:solidFill>
                  <a:srgbClr val="202124"/>
                </a:solidFill>
                <a:latin typeface="Nimbus Sans"/>
                <a:ea typeface="Nimbus Sans"/>
                <a:cs typeface="Nimbus Sans"/>
              </a:defRPr>
            </a:pPr>
            <a:r>
              <a:rPr sz="2100" b="0">
                <a:solidFill>
                  <a:srgbClr val="202124"/>
                </a:solidFill>
                <a:latin typeface="Nimbus Sans"/>
                <a:ea typeface="Nimbus Sans"/>
                <a:cs typeface="Nimbus Sans"/>
              </a:rPr>
              <a:t>Counts vary with the seed.</a:t>
            </a:r>
          </a:p>
        </p:txBody>
      </p:sp>
      <p:sp>
        <p:nvSpPr>
          <p:cNvPr id="5" name="Count |permuted difference| ≥ 1.703. Shade">
            <a:extLst>
              <a:ext uri="{FF2B5EF4-FFF2-40B4-BE49-F238E27FC236}">
                <a16:creationId xmlns:a16="http://schemas.microsoft.com/office/drawing/2014/main" id="{A4A069F7-8B1F-4E90-9449-C11F37494594}"/>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Count |permuted difference| ≥ 1.703. Shaded bins only locate the tails.</a:t>
            </a:r>
          </a:p>
        </p:txBody>
      </p:sp>
    </p:spTree>
    <p:extLst>
      <p:ext uri="{BB962C8B-B14F-4D97-AF65-F5344CB8AC3E}">
        <p14:creationId xmlns:p14="http://schemas.microsoft.com/office/powerpoint/2010/main" val="19319549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What the methods have in common">
            <a:extLst>
              <a:ext uri="{FF2B5EF4-FFF2-40B4-BE49-F238E27FC236}">
                <a16:creationId xmlns:a16="http://schemas.microsoft.com/office/drawing/2014/main" id="{A3F27923-55AA-42A9-9A1F-ECAA4FFBB219}"/>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What the methods have in common</a:t>
            </a:r>
          </a:p>
        </p:txBody>
      </p:sp>
      <p:sp>
        <p:nvSpPr>
          <p:cNvPr id="2" name="57">
            <a:extLst>
              <a:ext uri="{FF2B5EF4-FFF2-40B4-BE49-F238E27FC236}">
                <a16:creationId xmlns:a16="http://schemas.microsoft.com/office/drawing/2014/main" id="{4D519B4F-24E0-417E-8D3B-1B3FFF98430E}"/>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57</a:t>
            </a:r>
          </a:p>
        </p:txBody>
      </p:sp>
      <p:graphicFrame>
        <p:nvGraphicFramePr>
          <p:cNvPr id="7" name="Table 6"/>
          <p:cNvGraphicFramePr/>
          <p:nvPr/>
        </p:nvGraphicFramePr>
        <p:xfrm>
          <a:off x="685800" y="1676400"/>
          <a:ext cx="10820400" cy="3124200"/>
        </p:xfrm>
        <a:graphic>
          <a:graphicData uri="http://schemas.openxmlformats.org/drawingml/2006/table">
            <a:tbl>
              <a:tblPr/>
              <a:tblGrid>
                <a:gridCol w="2647950">
                  <a:extLst>
                    <a:ext uri="{9D8B030D-6E8A-4147-A177-3AD203B41FA5}">
                      <a16:colId xmlns:a16="http://schemas.microsoft.com/office/drawing/2014/main" val="20000"/>
                    </a:ext>
                  </a:extLst>
                </a:gridCol>
                <a:gridCol w="3857625">
                  <a:extLst>
                    <a:ext uri="{9D8B030D-6E8A-4147-A177-3AD203B41FA5}">
                      <a16:colId xmlns:a16="http://schemas.microsoft.com/office/drawing/2014/main" val="20001"/>
                    </a:ext>
                  </a:extLst>
                </a:gridCol>
                <a:gridCol w="4314825">
                  <a:extLst>
                    <a:ext uri="{9D8B030D-6E8A-4147-A177-3AD203B41FA5}">
                      <a16:colId xmlns:a16="http://schemas.microsoft.com/office/drawing/2014/main" val="20002"/>
                    </a:ext>
                  </a:extLst>
                </a:gridCol>
              </a:tblGrid>
              <a:tr h="624840">
                <a:tc>
                  <a:txBody>
                    <a:bodyPr/>
                    <a:lstStyle/>
                    <a:p>
                      <a:endParaRPr/>
                    </a:p>
                  </a:txBody>
                  <a:tcPr>
                    <a:solidFill>
                      <a:srgbClr val="500000"/>
                    </a:solidFill>
                  </a:tcPr>
                </a:tc>
                <a:tc>
                  <a:txBody>
                    <a:bodyPr/>
                    <a:lstStyle/>
                    <a:p>
                      <a:r>
                        <a:rPr sz="1950" b="1">
                          <a:solidFill>
                            <a:srgbClr val="FFFFFF"/>
                          </a:solidFill>
                          <a:latin typeface="Nimbus Sans"/>
                          <a:ea typeface="Nimbus Sans"/>
                          <a:cs typeface="Nimbus Sans"/>
                        </a:rPr>
                        <a:t>Welch analysis</a:t>
                      </a:r>
                    </a:p>
                  </a:txBody>
                  <a:tcPr>
                    <a:solidFill>
                      <a:srgbClr val="500000"/>
                    </a:solidFill>
                  </a:tcPr>
                </a:tc>
                <a:tc>
                  <a:txBody>
                    <a:bodyPr/>
                    <a:lstStyle/>
                    <a:p>
                      <a:r>
                        <a:rPr sz="1950" b="1">
                          <a:solidFill>
                            <a:srgbClr val="FFFFFF"/>
                          </a:solidFill>
                          <a:latin typeface="Nimbus Sans"/>
                          <a:ea typeface="Nimbus Sans"/>
                          <a:cs typeface="Nimbus Sans"/>
                        </a:rPr>
                        <a:t>Permutation analysis</a:t>
                      </a:r>
                    </a:p>
                  </a:txBody>
                  <a:tcPr>
                    <a:solidFill>
                      <a:srgbClr val="500000"/>
                    </a:solidFill>
                  </a:tcPr>
                </a:tc>
                <a:extLst>
                  <a:ext uri="{0D108BD9-81ED-4DB2-BD59-A6C34878D82A}">
                    <a16:rowId xmlns:a16="http://schemas.microsoft.com/office/drawing/2014/main" val="10000"/>
                  </a:ext>
                </a:extLst>
              </a:tr>
              <a:tr h="624840">
                <a:tc>
                  <a:txBody>
                    <a:bodyPr/>
                    <a:lstStyle/>
                    <a:p>
                      <a:r>
                        <a:rPr sz="1950" b="0">
                          <a:solidFill>
                            <a:srgbClr val="202124"/>
                          </a:solidFill>
                          <a:latin typeface="Nimbus Sans"/>
                          <a:ea typeface="Nimbus Sans"/>
                          <a:cs typeface="Nimbus Sans"/>
                        </a:rPr>
                        <a:t>Observed difference</a:t>
                      </a:r>
                    </a:p>
                  </a:txBody>
                  <a:tcPr>
                    <a:solidFill>
                      <a:srgbClr val="FFFFFF"/>
                    </a:solidFill>
                  </a:tcPr>
                </a:tc>
                <a:tc>
                  <a:txBody>
                    <a:bodyPr/>
                    <a:lstStyle/>
                    <a:p>
                      <a:r>
                        <a:rPr sz="1950" b="0">
                          <a:solidFill>
                            <a:srgbClr val="202124"/>
                          </a:solidFill>
                          <a:latin typeface="Nimbus Sans"/>
                          <a:ea typeface="Nimbus Sans"/>
                          <a:cs typeface="Nimbus Sans"/>
                        </a:rPr>
                        <a:t>+1.703</a:t>
                      </a:r>
                    </a:p>
                  </a:txBody>
                  <a:tcPr>
                    <a:solidFill>
                      <a:srgbClr val="FFFFFF"/>
                    </a:solidFill>
                  </a:tcPr>
                </a:tc>
                <a:tc>
                  <a:txBody>
                    <a:bodyPr/>
                    <a:lstStyle/>
                    <a:p>
                      <a:r>
                        <a:rPr sz="1950" b="0">
                          <a:solidFill>
                            <a:srgbClr val="202124"/>
                          </a:solidFill>
                          <a:latin typeface="Nimbus Sans"/>
                          <a:ea typeface="Nimbus Sans"/>
                          <a:cs typeface="Nimbus Sans"/>
                        </a:rPr>
                        <a:t>+1.703</a:t>
                      </a:r>
                    </a:p>
                  </a:txBody>
                  <a:tcPr>
                    <a:solidFill>
                      <a:srgbClr val="FFFFFF"/>
                    </a:solidFill>
                  </a:tcPr>
                </a:tc>
                <a:extLst>
                  <a:ext uri="{0D108BD9-81ED-4DB2-BD59-A6C34878D82A}">
                    <a16:rowId xmlns:a16="http://schemas.microsoft.com/office/drawing/2014/main" val="10001"/>
                  </a:ext>
                </a:extLst>
              </a:tr>
              <a:tr h="624840">
                <a:tc>
                  <a:txBody>
                    <a:bodyPr/>
                    <a:lstStyle/>
                    <a:p>
                      <a:r>
                        <a:rPr sz="1950" b="0">
                          <a:solidFill>
                            <a:srgbClr val="202124"/>
                          </a:solidFill>
                          <a:latin typeface="Nimbus Sans"/>
                          <a:ea typeface="Nimbus Sans"/>
                          <a:cs typeface="Nimbus Sans"/>
                        </a:rPr>
                        <a:t>Null reference</a:t>
                      </a:r>
                    </a:p>
                  </a:txBody>
                  <a:tcPr>
                    <a:solidFill>
                      <a:srgbClr val="FFFFFF"/>
                    </a:solidFill>
                  </a:tcPr>
                </a:tc>
                <a:tc>
                  <a:txBody>
                    <a:bodyPr/>
                    <a:lstStyle/>
                    <a:p>
                      <a:r>
                        <a:rPr sz="1950" b="0">
                          <a:solidFill>
                            <a:srgbClr val="202124"/>
                          </a:solidFill>
                          <a:latin typeface="Nimbus Sans"/>
                          <a:ea typeface="Nimbus Sans"/>
                          <a:cs typeface="Nimbus Sans"/>
                        </a:rPr>
                        <a:t>Approximate t distribution</a:t>
                      </a:r>
                    </a:p>
                  </a:txBody>
                  <a:tcPr>
                    <a:solidFill>
                      <a:srgbClr val="FFFFFF"/>
                    </a:solidFill>
                  </a:tcPr>
                </a:tc>
                <a:tc>
                  <a:txBody>
                    <a:bodyPr/>
                    <a:lstStyle/>
                    <a:p>
                      <a:r>
                        <a:rPr sz="1950" b="0">
                          <a:solidFill>
                            <a:srgbClr val="202124"/>
                          </a:solidFill>
                          <a:latin typeface="Nimbus Sans"/>
                          <a:ea typeface="Nimbus Sans"/>
                          <a:cs typeface="Nimbus Sans"/>
                        </a:rPr>
                        <a:t>Permitted label assignments</a:t>
                      </a:r>
                    </a:p>
                  </a:txBody>
                  <a:tcPr>
                    <a:solidFill>
                      <a:srgbClr val="FFFFFF"/>
                    </a:solidFill>
                  </a:tcPr>
                </a:tc>
                <a:extLst>
                  <a:ext uri="{0D108BD9-81ED-4DB2-BD59-A6C34878D82A}">
                    <a16:rowId xmlns:a16="http://schemas.microsoft.com/office/drawing/2014/main" val="10002"/>
                  </a:ext>
                </a:extLst>
              </a:tr>
              <a:tr h="624840">
                <a:tc>
                  <a:txBody>
                    <a:bodyPr/>
                    <a:lstStyle/>
                    <a:p>
                      <a:r>
                        <a:rPr sz="1950" b="0">
                          <a:solidFill>
                            <a:srgbClr val="202124"/>
                          </a:solidFill>
                          <a:latin typeface="Nimbus Sans"/>
                          <a:ea typeface="Nimbus Sans"/>
                          <a:cs typeface="Nimbus Sans"/>
                        </a:rPr>
                        <a:t>p-value</a:t>
                      </a:r>
                    </a:p>
                  </a:txBody>
                  <a:tcPr>
                    <a:solidFill>
                      <a:srgbClr val="FFFFFF"/>
                    </a:solidFill>
                  </a:tcPr>
                </a:tc>
                <a:tc>
                  <a:txBody>
                    <a:bodyPr/>
                    <a:lstStyle/>
                    <a:p>
                      <a:r>
                        <a:rPr sz="1950" b="0">
                          <a:solidFill>
                            <a:srgbClr val="202124"/>
                          </a:solidFill>
                          <a:latin typeface="Nimbus Sans"/>
                          <a:ea typeface="Nimbus Sans"/>
                          <a:cs typeface="Nimbus Sans"/>
                        </a:rPr>
                        <a:t>0.000128</a:t>
                      </a:r>
                    </a:p>
                  </a:txBody>
                  <a:tcPr>
                    <a:solidFill>
                      <a:srgbClr val="FFFFFF"/>
                    </a:solidFill>
                  </a:tcPr>
                </a:tc>
                <a:tc>
                  <a:txBody>
                    <a:bodyPr/>
                    <a:lstStyle/>
                    <a:p>
                      <a:r>
                        <a:rPr sz="1950" b="0">
                          <a:solidFill>
                            <a:srgbClr val="202124"/>
                          </a:solidFill>
                          <a:latin typeface="Nimbus Sans"/>
                          <a:ea typeface="Nimbus Sans"/>
                          <a:cs typeface="Nimbus Sans"/>
                        </a:rPr>
                        <a:t>About 0.0001</a:t>
                      </a:r>
                    </a:p>
                  </a:txBody>
                  <a:tcPr>
                    <a:solidFill>
                      <a:srgbClr val="FFFFFF"/>
                    </a:solidFill>
                  </a:tcPr>
                </a:tc>
                <a:extLst>
                  <a:ext uri="{0D108BD9-81ED-4DB2-BD59-A6C34878D82A}">
                    <a16:rowId xmlns:a16="http://schemas.microsoft.com/office/drawing/2014/main" val="10003"/>
                  </a:ext>
                </a:extLst>
              </a:tr>
              <a:tr h="624840">
                <a:tc>
                  <a:txBody>
                    <a:bodyPr/>
                    <a:lstStyle/>
                    <a:p>
                      <a:r>
                        <a:rPr sz="1950" b="0">
                          <a:solidFill>
                            <a:srgbClr val="202124"/>
                          </a:solidFill>
                          <a:latin typeface="Nimbus Sans"/>
                          <a:ea typeface="Nimbus Sans"/>
                          <a:cs typeface="Nimbus Sans"/>
                        </a:rPr>
                        <a:t>Key requirement</a:t>
                      </a:r>
                    </a:p>
                  </a:txBody>
                  <a:tcPr>
                    <a:solidFill>
                      <a:srgbClr val="FFFFFF"/>
                    </a:solidFill>
                  </a:tcPr>
                </a:tc>
                <a:tc>
                  <a:txBody>
                    <a:bodyPr/>
                    <a:lstStyle/>
                    <a:p>
                      <a:r>
                        <a:rPr sz="1950" b="0">
                          <a:solidFill>
                            <a:srgbClr val="202124"/>
                          </a:solidFill>
                          <a:latin typeface="Nimbus Sans"/>
                          <a:ea typeface="Nimbus Sans"/>
                          <a:cs typeface="Nimbus Sans"/>
                        </a:rPr>
                        <a:t>Independent groups</a:t>
                      </a:r>
                    </a:p>
                  </a:txBody>
                  <a:tcPr>
                    <a:solidFill>
                      <a:srgbClr val="FFFFFF"/>
                    </a:solidFill>
                  </a:tcPr>
                </a:tc>
                <a:tc>
                  <a:txBody>
                    <a:bodyPr/>
                    <a:lstStyle/>
                    <a:p>
                      <a:r>
                        <a:rPr sz="1950" b="0">
                          <a:solidFill>
                            <a:srgbClr val="202124"/>
                          </a:solidFill>
                          <a:latin typeface="Nimbus Sans"/>
                          <a:ea typeface="Nimbus Sans"/>
                          <a:cs typeface="Nimbus Sans"/>
                        </a:rPr>
                        <a:t>Valid exchangeability/design</a:t>
                      </a:r>
                    </a:p>
                  </a:txBody>
                  <a:tcPr>
                    <a:solidFill>
                      <a:srgbClr val="FFFFFF"/>
                    </a:solidFill>
                  </a:tcPr>
                </a:tc>
                <a:extLst>
                  <a:ext uri="{0D108BD9-81ED-4DB2-BD59-A6C34878D82A}">
                    <a16:rowId xmlns:a16="http://schemas.microsoft.com/office/drawing/2014/main" val="10004"/>
                  </a:ext>
                </a:extLst>
              </a:tr>
            </a:tbl>
          </a:graphicData>
        </a:graphic>
      </p:graphicFrame>
      <p:sp>
        <p:nvSpPr>
          <p:cNvPr id="4" name="The same dataset can support related analy">
            <a:extLst>
              <a:ext uri="{FF2B5EF4-FFF2-40B4-BE49-F238E27FC236}">
                <a16:creationId xmlns:a16="http://schemas.microsoft.com/office/drawing/2014/main" id="{76B361F9-1783-4711-8AB6-02781DAEE515}"/>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The same dataset can support related analyses with different assumptions.</a:t>
            </a:r>
          </a:p>
        </p:txBody>
      </p:sp>
    </p:spTree>
    <p:extLst>
      <p:ext uri="{BB962C8B-B14F-4D97-AF65-F5344CB8AC3E}">
        <p14:creationId xmlns:p14="http://schemas.microsoft.com/office/powerpoint/2010/main" val="55343409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A flawed simulation to repair">
            <a:extLst>
              <a:ext uri="{FF2B5EF4-FFF2-40B4-BE49-F238E27FC236}">
                <a16:creationId xmlns:a16="http://schemas.microsoft.com/office/drawing/2014/main" id="{F095B67A-2538-44B5-9DBB-9A708AF9E5EE}"/>
              </a:ext>
            </a:extLst>
          </p:cNvPr>
          <p:cNvSpPr>
            <a:spLocks noGrp="1"/>
          </p:cNvSpPr>
          <p:nvPr/>
        </p:nvSpPr>
        <p:spPr>
          <a:xfrm>
            <a:off x="685800" y="447675"/>
            <a:ext cx="10820400" cy="857250"/>
          </a:xfrm>
          <a:prstGeom prst="rect">
            <a:avLst/>
          </a:prstGeom>
          <a:noFill/>
          <a:ln w="0">
            <a:noFill/>
          </a:ln>
        </p:spPr>
        <p:txBody>
          <a:bodyPr anchor="t">
            <a:noAutofit/>
          </a:bodyPr>
          <a:lstStyle/>
          <a:p>
            <a:pPr>
              <a:defRPr sz="3300" b="1">
                <a:solidFill>
                  <a:srgbClr val="500000"/>
                </a:solidFill>
                <a:latin typeface="Nimbus Sans"/>
                <a:ea typeface="Nimbus Sans"/>
                <a:cs typeface="Nimbus Sans"/>
              </a:defRPr>
            </a:pPr>
            <a:r>
              <a:rPr sz="3300" b="1">
                <a:solidFill>
                  <a:srgbClr val="500000"/>
                </a:solidFill>
                <a:latin typeface="Nimbus Sans"/>
                <a:ea typeface="Nimbus Sans"/>
                <a:cs typeface="Nimbus Sans"/>
              </a:rPr>
              <a:t>A flawed simulation to repair</a:t>
            </a:r>
          </a:p>
        </p:txBody>
      </p:sp>
      <p:sp>
        <p:nvSpPr>
          <p:cNvPr id="2" name="58">
            <a:extLst>
              <a:ext uri="{FF2B5EF4-FFF2-40B4-BE49-F238E27FC236}">
                <a16:creationId xmlns:a16="http://schemas.microsoft.com/office/drawing/2014/main" id="{3CCAFF87-817A-43AB-A9FD-519F3761A3F9}"/>
              </a:ext>
            </a:extLst>
          </p:cNvPr>
          <p:cNvSpPr>
            <a:spLocks noGrp="1"/>
          </p:cNvSpPr>
          <p:nvPr/>
        </p:nvSpPr>
        <p:spPr>
          <a:xfrm>
            <a:off x="11201400" y="6391275"/>
            <a:ext cx="419100" cy="285750"/>
          </a:xfrm>
          <a:prstGeom prst="rect">
            <a:avLst/>
          </a:prstGeom>
          <a:noFill/>
          <a:ln w="0">
            <a:noFill/>
          </a:ln>
        </p:spPr>
        <p:txBody>
          <a:bodyPr anchor="t">
            <a:noAutofit/>
          </a:bodyPr>
          <a:lstStyle/>
          <a:p>
            <a:pPr>
              <a:defRPr sz="1500" b="0">
                <a:solidFill>
                  <a:srgbClr val="687076"/>
                </a:solidFill>
                <a:latin typeface="Nimbus Sans"/>
                <a:ea typeface="Nimbus Sans"/>
                <a:cs typeface="Nimbus Sans"/>
              </a:defRPr>
            </a:pPr>
            <a:r>
              <a:rPr sz="1500" b="0">
                <a:solidFill>
                  <a:srgbClr val="687076"/>
                </a:solidFill>
                <a:latin typeface="Nimbus Sans"/>
                <a:ea typeface="Nimbus Sans"/>
                <a:cs typeface="Nimbus Sans"/>
              </a:rPr>
              <a:t>58</a:t>
            </a:r>
          </a:p>
        </p:txBody>
      </p:sp>
      <p:sp>
        <p:nvSpPr>
          <p:cNvPr id="3" name="bad_null &lt;- replicate(9999, {&#10;  g &lt;- sampl">
            <a:extLst>
              <a:ext uri="{FF2B5EF4-FFF2-40B4-BE49-F238E27FC236}">
                <a16:creationId xmlns:a16="http://schemas.microsoft.com/office/drawing/2014/main" id="{918E92DB-5F25-461B-B1D6-695607D4AF60}"/>
              </a:ext>
            </a:extLst>
          </p:cNvPr>
          <p:cNvSpPr>
            <a:spLocks noGrp="1"/>
          </p:cNvSpPr>
          <p:nvPr/>
        </p:nvSpPr>
        <p:spPr>
          <a:xfrm>
            <a:off x="685800" y="1685925"/>
            <a:ext cx="10820400" cy="3048000"/>
          </a:xfrm>
          <a:prstGeom prst="rect">
            <a:avLst/>
          </a:prstGeom>
          <a:noFill/>
          <a:ln w="0">
            <a:noFill/>
          </a:ln>
        </p:spPr>
        <p:txBody>
          <a:bodyPr anchor="t">
            <a:noAutofit/>
          </a:bodyPr>
          <a:lstStyle/>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bad_null &lt;- replicate(9999, {</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  g &lt;- sample(dat$group, replace = TRUE)</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  difference(g)</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a:t>
            </a:r>
          </a:p>
          <a:p>
            <a:pPr>
              <a:defRPr sz="2025" b="0">
                <a:solidFill>
                  <a:srgbClr val="202124"/>
                </a:solidFill>
                <a:latin typeface="DejaVu Sans Mono"/>
                <a:ea typeface="DejaVu Sans Mono"/>
                <a:cs typeface="DejaVu Sans Mono"/>
              </a:defRPr>
            </a:pPr>
            <a:r>
              <a:rPr sz="2025" b="0">
                <a:solidFill>
                  <a:srgbClr val="202124"/>
                </a:solidFill>
                <a:latin typeface="DejaVu Sans Mono"/>
                <a:ea typeface="DejaVu Sans Mono"/>
                <a:cs typeface="DejaVu Sans Mono"/>
              </a:rPr>
              <a:t>mean(bad_null &gt;= obs)</a:t>
            </a:r>
          </a:p>
        </p:txBody>
      </p:sp>
      <p:sp>
        <p:nvSpPr>
          <p:cNvPr id="4" name="Intentionally flawed example">
            <a:extLst>
              <a:ext uri="{FF2B5EF4-FFF2-40B4-BE49-F238E27FC236}">
                <a16:creationId xmlns:a16="http://schemas.microsoft.com/office/drawing/2014/main" id="{ED43597E-1B86-42CA-AF1F-296BD4B11A63}"/>
              </a:ext>
            </a:extLst>
          </p:cNvPr>
          <p:cNvSpPr>
            <a:spLocks noGrp="1"/>
          </p:cNvSpPr>
          <p:nvPr/>
        </p:nvSpPr>
        <p:spPr>
          <a:xfrm>
            <a:off x="685800" y="4324350"/>
            <a:ext cx="10820400" cy="381000"/>
          </a:xfrm>
          <a:prstGeom prst="rect">
            <a:avLst/>
          </a:prstGeom>
          <a:noFill/>
          <a:ln w="0">
            <a:noFill/>
          </a:ln>
        </p:spPr>
        <p:txBody>
          <a:bodyPr anchor="t">
            <a:noAutofit/>
          </a:bodyPr>
          <a:lstStyle/>
          <a:p>
            <a:pPr>
              <a:defRPr sz="1800" b="0">
                <a:solidFill>
                  <a:srgbClr val="687076"/>
                </a:solidFill>
                <a:latin typeface="Nimbus Sans"/>
                <a:ea typeface="Nimbus Sans"/>
                <a:cs typeface="Nimbus Sans"/>
              </a:defRPr>
            </a:pPr>
            <a:r>
              <a:rPr sz="1800" b="0">
                <a:solidFill>
                  <a:srgbClr val="687076"/>
                </a:solidFill>
                <a:latin typeface="Nimbus Sans"/>
                <a:ea typeface="Nimbus Sans"/>
                <a:cs typeface="Nimbus Sans"/>
              </a:rPr>
              <a:t>Intentionally flawed example</a:t>
            </a:r>
          </a:p>
        </p:txBody>
      </p:sp>
      <p:sp>
        <p:nvSpPr>
          <p:cNvPr id="5" name="What changed about the assignment? Which t">
            <a:extLst>
              <a:ext uri="{FF2B5EF4-FFF2-40B4-BE49-F238E27FC236}">
                <a16:creationId xmlns:a16="http://schemas.microsoft.com/office/drawing/2014/main" id="{CED160F0-845D-435B-A79C-3EE34543798D}"/>
              </a:ext>
            </a:extLst>
          </p:cNvPr>
          <p:cNvSpPr>
            <a:spLocks noGrp="1"/>
          </p:cNvSpPr>
          <p:nvPr/>
        </p:nvSpPr>
        <p:spPr>
          <a:xfrm>
            <a:off x="685800" y="5562600"/>
            <a:ext cx="10820400" cy="628650"/>
          </a:xfrm>
          <a:prstGeom prst="rect">
            <a:avLst/>
          </a:prstGeom>
          <a:noFill/>
          <a:ln w="0">
            <a:noFill/>
          </a:ln>
        </p:spPr>
        <p:txBody>
          <a:bodyPr anchor="t">
            <a:noAutofit/>
          </a:bodyPr>
          <a:lstStyle/>
          <a:p>
            <a:pPr>
              <a:defRPr sz="2100" b="1">
                <a:solidFill>
                  <a:srgbClr val="500000"/>
                </a:solidFill>
                <a:latin typeface="Nimbus Sans"/>
                <a:ea typeface="Nimbus Sans"/>
                <a:cs typeface="Nimbus Sans"/>
              </a:defRPr>
            </a:pPr>
            <a:r>
              <a:rPr sz="2100" b="1">
                <a:solidFill>
                  <a:srgbClr val="500000"/>
                </a:solidFill>
                <a:latin typeface="Nimbus Sans"/>
                <a:ea typeface="Nimbus Sans"/>
                <a:cs typeface="Nimbus Sans"/>
              </a:rPr>
              <a:t>What changed about the assignment? Which tail did the code count?</a:t>
            </a:r>
          </a:p>
        </p:txBody>
      </p:sp>
    </p:spTree>
    <p:extLst>
      <p:ext uri="{BB962C8B-B14F-4D97-AF65-F5344CB8AC3E}">
        <p14:creationId xmlns:p14="http://schemas.microsoft.com/office/powerpoint/2010/main" val="157423490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9326</Words>
  <Application>Microsoft Macintosh PowerPoint</Application>
  <DocSecurity>0</DocSecurity>
  <PresentationFormat>Widescreen</PresentationFormat>
  <Paragraphs>933</Paragraphs>
  <Slides>64</Slides>
  <Notes>60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Calibri</vt:lpstr>
      <vt:lpstr>DejaVu Sans Mono</vt:lpstr>
      <vt:lpstr>Nimbus Sans</vt:lpstr>
      <vt:lpstr>ChatGPT</vt:lpstr>
      <vt:lpstr>PowerPoint Presentation</vt:lpstr>
      <vt:lpstr>The disgraceful history of biostatistics</vt:lpstr>
      <vt:lpstr>PowerPoint Presentation</vt:lpstr>
      <vt:lpstr>Explanatory and Response Variables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Falling Cats</vt:lpstr>
      <vt:lpstr>What is the population?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Blackmon, Heath L</cp:lastModifiedBy>
  <cp:revision>2</cp:revision>
  <dcterms:created xsi:type="dcterms:W3CDTF">2026-09-15T12:10:16Z</dcterms:created>
  <dcterms:modified xsi:type="dcterms:W3CDTF">2026-09-15T14:39:38Z</dcterms:modified>
</cp:coreProperties>
</file>